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 id="2147483667" r:id="rId2"/>
    <p:sldMasterId id="2147483675" r:id="rId3"/>
    <p:sldMasterId id="2147483681" r:id="rId4"/>
  </p:sldMasterIdLst>
  <p:notesMasterIdLst>
    <p:notesMasterId r:id="rId50"/>
  </p:notesMasterIdLst>
  <p:sldIdLst>
    <p:sldId id="258" r:id="rId5"/>
    <p:sldId id="264" r:id="rId6"/>
    <p:sldId id="265" r:id="rId7"/>
    <p:sldId id="271" r:id="rId8"/>
    <p:sldId id="266" r:id="rId9"/>
    <p:sldId id="267" r:id="rId10"/>
    <p:sldId id="268" r:id="rId11"/>
    <p:sldId id="276" r:id="rId12"/>
    <p:sldId id="274" r:id="rId13"/>
    <p:sldId id="275" r:id="rId14"/>
    <p:sldId id="270" r:id="rId15"/>
    <p:sldId id="304" r:id="rId16"/>
    <p:sldId id="305" r:id="rId17"/>
    <p:sldId id="306" r:id="rId18"/>
    <p:sldId id="307" r:id="rId19"/>
    <p:sldId id="308" r:id="rId20"/>
    <p:sldId id="311" r:id="rId21"/>
    <p:sldId id="312" r:id="rId22"/>
    <p:sldId id="314" r:id="rId23"/>
    <p:sldId id="313" r:id="rId24"/>
    <p:sldId id="316" r:id="rId25"/>
    <p:sldId id="315" r:id="rId26"/>
    <p:sldId id="301" r:id="rId27"/>
    <p:sldId id="299" r:id="rId28"/>
    <p:sldId id="280" r:id="rId29"/>
    <p:sldId id="282" r:id="rId30"/>
    <p:sldId id="283"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279" r:id="rId46"/>
    <p:sldId id="269" r:id="rId47"/>
    <p:sldId id="302"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795"/>
    <a:srgbClr val="BADEE3"/>
    <a:srgbClr val="00A7B5"/>
    <a:srgbClr val="92D050"/>
    <a:srgbClr val="F5292D"/>
    <a:srgbClr val="585A5C"/>
    <a:srgbClr val="8587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834" autoAdjust="0"/>
  </p:normalViewPr>
  <p:slideViewPr>
    <p:cSldViewPr snapToGrid="0" snapToObjects="1">
      <p:cViewPr varScale="1">
        <p:scale>
          <a:sx n="90" d="100"/>
          <a:sy n="90" d="100"/>
        </p:scale>
        <p:origin x="22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08CCC-1E5A-4DDF-87CB-71C1AAB51766}" type="datetimeFigureOut">
              <a:rPr lang="en-US" smtClean="0"/>
              <a:t>4/30/2019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1244E-4306-40E8-9F53-9390921F70B3}" type="slidenum">
              <a:rPr lang="en-US" smtClean="0"/>
              <a:t>‹#›</a:t>
            </a:fld>
            <a:endParaRPr lang="en-US" dirty="0"/>
          </a:p>
        </p:txBody>
      </p:sp>
    </p:spTree>
    <p:extLst>
      <p:ext uri="{BB962C8B-B14F-4D97-AF65-F5344CB8AC3E}">
        <p14:creationId xmlns:p14="http://schemas.microsoft.com/office/powerpoint/2010/main" val="305076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a:t>
            </a:fld>
            <a:endParaRPr lang="en-US" dirty="0"/>
          </a:p>
        </p:txBody>
      </p:sp>
    </p:spTree>
    <p:extLst>
      <p:ext uri="{BB962C8B-B14F-4D97-AF65-F5344CB8AC3E}">
        <p14:creationId xmlns:p14="http://schemas.microsoft.com/office/powerpoint/2010/main" val="161864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Outlines what is a text and turns them into blobs</a:t>
            </a:r>
          </a:p>
          <a:p>
            <a:endParaRPr lang="en-US" dirty="0"/>
          </a:p>
          <a:p>
            <a:r>
              <a:rPr lang="en-US" dirty="0"/>
              <a:t>Turns blobs into what it thinks are blob-lines</a:t>
            </a:r>
          </a:p>
          <a:p>
            <a:endParaRPr lang="en-US" dirty="0"/>
          </a:p>
          <a:p>
            <a:r>
              <a:rPr lang="en-US" dirty="0"/>
              <a:t>Breaks blobs-lines into blob-words (by character spacing)</a:t>
            </a:r>
          </a:p>
          <a:p>
            <a:endParaRPr lang="en-US" dirty="0"/>
          </a:p>
          <a:p>
            <a:r>
              <a:rPr lang="en-US" dirty="0"/>
              <a:t>Chops blob-words into blob-characters (uses median text width/ proportional size/ spaces/ fuzzy spaces)</a:t>
            </a:r>
          </a:p>
          <a:p>
            <a:pPr lvl="0" defTabSz="914400">
              <a:defRPr/>
            </a:pPr>
            <a:endParaRPr lang="en-US" b="1" dirty="0"/>
          </a:p>
          <a:p>
            <a:pPr lvl="0" defTabSz="914400">
              <a:defRPr/>
            </a:pPr>
            <a:endParaRPr lang="en-US" b="1" dirty="0"/>
          </a:p>
          <a:p>
            <a:pPr lvl="0" defTabSz="914400">
              <a:defRPr/>
            </a:pPr>
            <a:r>
              <a:rPr lang="en-US" b="1" dirty="0"/>
              <a:t>Recognition</a:t>
            </a:r>
            <a:r>
              <a:rPr lang="en-US" dirty="0"/>
              <a:t> proceeds as a </a:t>
            </a:r>
            <a:r>
              <a:rPr lang="en-US" b="1" dirty="0"/>
              <a:t>two-pass process</a:t>
            </a:r>
            <a:r>
              <a:rPr lang="en-US" dirty="0"/>
              <a:t>. </a:t>
            </a:r>
          </a:p>
          <a:p>
            <a:pPr lvl="0" defTabSz="914400">
              <a:defRPr/>
            </a:pPr>
            <a:endParaRPr lang="en-US" dirty="0"/>
          </a:p>
          <a:p>
            <a:pPr lvl="0" defTabSz="914400">
              <a:defRPr/>
            </a:pPr>
            <a:r>
              <a:rPr lang="en-US" dirty="0"/>
              <a:t>First pass – attempts to recognize word</a:t>
            </a:r>
          </a:p>
          <a:p>
            <a:pPr lvl="0" defTabSz="914400">
              <a:defRPr/>
            </a:pPr>
            <a:endParaRPr lang="en-US" dirty="0"/>
          </a:p>
          <a:p>
            <a:pPr lvl="0" defTabSz="914400">
              <a:defRPr/>
            </a:pPr>
            <a:r>
              <a:rPr lang="en-US" dirty="0"/>
              <a:t>If satisfactory – goes to adaptive classifier as training data</a:t>
            </a:r>
          </a:p>
          <a:p>
            <a:pPr lvl="0" defTabSz="914400">
              <a:defRPr/>
            </a:pPr>
            <a:endParaRPr lang="en-US" dirty="0"/>
          </a:p>
          <a:p>
            <a:pPr lvl="0" defTabSz="914400">
              <a:defRPr/>
            </a:pPr>
            <a:r>
              <a:rPr lang="en-US" dirty="0"/>
              <a:t>As a result the adaptive classifier gets a chance at improving results among text lower down on the page.</a:t>
            </a:r>
          </a:p>
          <a:p>
            <a:pPr lvl="0" defTabSz="914400">
              <a:defRPr/>
            </a:pPr>
            <a:r>
              <a:rPr lang="en-US" dirty="0"/>
              <a:t> </a:t>
            </a:r>
          </a:p>
          <a:p>
            <a:pPr lvl="0" defTabSz="914400">
              <a:defRPr/>
            </a:pPr>
            <a:r>
              <a:rPr lang="en-US" dirty="0"/>
              <a:t>To use this data, a second pass is done during which words not classified the first time are classified again</a:t>
            </a:r>
          </a:p>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15</a:t>
            </a:fld>
            <a:endParaRPr lang="en-US" dirty="0"/>
          </a:p>
        </p:txBody>
      </p:sp>
    </p:spTree>
    <p:extLst>
      <p:ext uri="{BB962C8B-B14F-4D97-AF65-F5344CB8AC3E}">
        <p14:creationId xmlns:p14="http://schemas.microsoft.com/office/powerpoint/2010/main" val="4232971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Outlines what is a text and turns them into blobs</a:t>
            </a:r>
          </a:p>
          <a:p>
            <a:endParaRPr lang="en-US" dirty="0"/>
          </a:p>
          <a:p>
            <a:r>
              <a:rPr lang="en-US" dirty="0"/>
              <a:t>Turns blobs into what it thinks are blob-lines</a:t>
            </a:r>
          </a:p>
          <a:p>
            <a:endParaRPr lang="en-US" dirty="0"/>
          </a:p>
          <a:p>
            <a:r>
              <a:rPr lang="en-US" dirty="0"/>
              <a:t>Breaks blobs-lines into blob-words (by character spacing)</a:t>
            </a:r>
          </a:p>
          <a:p>
            <a:endParaRPr lang="en-US" dirty="0"/>
          </a:p>
          <a:p>
            <a:r>
              <a:rPr lang="en-US" dirty="0"/>
              <a:t>Chops blob-words into blob-characters (uses median text width/ proportional size/ spaces/ fuzzy spaces)</a:t>
            </a:r>
          </a:p>
          <a:p>
            <a:pPr lvl="0" defTabSz="914400">
              <a:defRPr/>
            </a:pPr>
            <a:endParaRPr lang="en-US" b="1" dirty="0"/>
          </a:p>
          <a:p>
            <a:pPr lvl="0" defTabSz="914400">
              <a:defRPr/>
            </a:pPr>
            <a:endParaRPr lang="en-US" b="1" dirty="0"/>
          </a:p>
          <a:p>
            <a:pPr lvl="0" defTabSz="914400">
              <a:defRPr/>
            </a:pPr>
            <a:r>
              <a:rPr lang="en-US" b="1" dirty="0"/>
              <a:t>Recognition</a:t>
            </a:r>
            <a:r>
              <a:rPr lang="en-US" dirty="0"/>
              <a:t> proceeds as a </a:t>
            </a:r>
            <a:r>
              <a:rPr lang="en-US" b="1" dirty="0"/>
              <a:t>two-pass process</a:t>
            </a:r>
            <a:r>
              <a:rPr lang="en-US" dirty="0"/>
              <a:t>. </a:t>
            </a:r>
          </a:p>
          <a:p>
            <a:pPr lvl="0" defTabSz="914400">
              <a:defRPr/>
            </a:pPr>
            <a:endParaRPr lang="en-US" dirty="0"/>
          </a:p>
          <a:p>
            <a:pPr lvl="0" defTabSz="914400">
              <a:defRPr/>
            </a:pPr>
            <a:r>
              <a:rPr lang="en-US" dirty="0"/>
              <a:t>First pass – attempts to recognize word</a:t>
            </a:r>
          </a:p>
          <a:p>
            <a:pPr lvl="0" defTabSz="914400">
              <a:defRPr/>
            </a:pPr>
            <a:endParaRPr lang="en-US" dirty="0"/>
          </a:p>
          <a:p>
            <a:pPr lvl="0" defTabSz="914400">
              <a:defRPr/>
            </a:pPr>
            <a:r>
              <a:rPr lang="en-US" dirty="0"/>
              <a:t>If satisfactory – goes to adaptive classifier as training data</a:t>
            </a:r>
          </a:p>
          <a:p>
            <a:pPr lvl="0" defTabSz="914400">
              <a:defRPr/>
            </a:pPr>
            <a:endParaRPr lang="en-US" dirty="0"/>
          </a:p>
          <a:p>
            <a:pPr lvl="0" defTabSz="914400">
              <a:defRPr/>
            </a:pPr>
            <a:r>
              <a:rPr lang="en-US" dirty="0"/>
              <a:t>As a result the adaptive classifier gets a chance at improving results among text lower down on the page.</a:t>
            </a:r>
          </a:p>
          <a:p>
            <a:pPr lvl="0" defTabSz="914400">
              <a:defRPr/>
            </a:pPr>
            <a:r>
              <a:rPr lang="en-US" dirty="0"/>
              <a:t> </a:t>
            </a:r>
          </a:p>
          <a:p>
            <a:pPr lvl="0" defTabSz="914400">
              <a:defRPr/>
            </a:pPr>
            <a:r>
              <a:rPr lang="en-US" dirty="0"/>
              <a:t>To use this data, a second pass is done during which words not classified the first time are classified again</a:t>
            </a:r>
          </a:p>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16</a:t>
            </a:fld>
            <a:endParaRPr lang="en-US" dirty="0"/>
          </a:p>
        </p:txBody>
      </p:sp>
    </p:spTree>
    <p:extLst>
      <p:ext uri="{BB962C8B-B14F-4D97-AF65-F5344CB8AC3E}">
        <p14:creationId xmlns:p14="http://schemas.microsoft.com/office/powerpoint/2010/main" val="669797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classifier is trained on a mere 20 samples of 94 characters from 8 fonts in a single size, but with 4 attributes (normal, bold, italic, bold italic), making the total of 60160 training samples.</a:t>
            </a:r>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17</a:t>
            </a:fld>
            <a:endParaRPr lang="en-US" dirty="0"/>
          </a:p>
        </p:txBody>
      </p:sp>
    </p:spTree>
    <p:extLst>
      <p:ext uri="{BB962C8B-B14F-4D97-AF65-F5344CB8AC3E}">
        <p14:creationId xmlns:p14="http://schemas.microsoft.com/office/powerpoint/2010/main" val="3540653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my understanding that the classification measured as a “best” match of directly comparing the bit-map of the training letters to the bit-map of the text blob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18</a:t>
            </a:fld>
            <a:endParaRPr lang="en-US" dirty="0"/>
          </a:p>
        </p:txBody>
      </p:sp>
    </p:spTree>
    <p:extLst>
      <p:ext uri="{BB962C8B-B14F-4D97-AF65-F5344CB8AC3E}">
        <p14:creationId xmlns:p14="http://schemas.microsoft.com/office/powerpoint/2010/main" val="417124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my understanding that the classification measured as a “best” match of directly comparing the bit-map of the training letters to the bit-map of the text blob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19</a:t>
            </a:fld>
            <a:endParaRPr lang="en-US" dirty="0"/>
          </a:p>
        </p:txBody>
      </p:sp>
    </p:spTree>
    <p:extLst>
      <p:ext uri="{BB962C8B-B14F-4D97-AF65-F5344CB8AC3E}">
        <p14:creationId xmlns:p14="http://schemas.microsoft.com/office/powerpoint/2010/main" val="3178386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my understanding that the classification measured as a “best” match of directly comparing the bit-map of the training letters to the bit-map of the text blob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20</a:t>
            </a:fld>
            <a:endParaRPr lang="en-US" dirty="0"/>
          </a:p>
        </p:txBody>
      </p:sp>
    </p:spTree>
    <p:extLst>
      <p:ext uri="{BB962C8B-B14F-4D97-AF65-F5344CB8AC3E}">
        <p14:creationId xmlns:p14="http://schemas.microsoft.com/office/powerpoint/2010/main" val="1448515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Tesseract us an ensemble of 9 major steps which consists of a series of algorithms. I am not going to go into great detail but I wanted to give you all an idea of how it works.</a:t>
            </a:r>
          </a:p>
          <a:p>
            <a:endParaRPr lang="en-US" baseline="0" dirty="0"/>
          </a:p>
          <a:p>
            <a:endParaRPr lang="en-US" baseline="0" dirty="0"/>
          </a:p>
          <a:p>
            <a:r>
              <a:rPr lang="en-US" baseline="0" dirty="0"/>
              <a:t>Binary image – pixels can only be two possible values (usually black/white).</a:t>
            </a:r>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23</a:t>
            </a:fld>
            <a:endParaRPr lang="en-US" dirty="0"/>
          </a:p>
        </p:txBody>
      </p:sp>
    </p:spTree>
    <p:extLst>
      <p:ext uri="{BB962C8B-B14F-4D97-AF65-F5344CB8AC3E}">
        <p14:creationId xmlns:p14="http://schemas.microsoft.com/office/powerpoint/2010/main" val="356738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 Line Finding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Algorithm is designed so that skewed page can be recognized without having to </a:t>
            </a:r>
            <a:r>
              <a:rPr lang="en-US" sz="1200" b="0" i="0" kern="1200" dirty="0" err="1">
                <a:solidFill>
                  <a:schemeClr val="tx1"/>
                </a:solidFill>
                <a:effectLst/>
                <a:latin typeface="+mn-lt"/>
                <a:ea typeface="+mn-ea"/>
                <a:cs typeface="+mn-cs"/>
              </a:rPr>
              <a:t>deskew</a:t>
            </a:r>
            <a:r>
              <a:rPr lang="en-US" sz="1200" b="0" i="0" kern="1200" dirty="0">
                <a:solidFill>
                  <a:schemeClr val="tx1"/>
                </a:solidFill>
                <a:effectLst/>
                <a:latin typeface="+mn-lt"/>
                <a:ea typeface="+mn-ea"/>
                <a:cs typeface="+mn-cs"/>
              </a:rPr>
              <a:t>, thus preventing any loss of image quality.</a:t>
            </a:r>
          </a:p>
          <a:p>
            <a:r>
              <a:rPr lang="en-US" sz="1200" b="1" i="0" kern="1200" dirty="0">
                <a:solidFill>
                  <a:schemeClr val="tx1"/>
                </a:solidFill>
                <a:effectLst/>
                <a:latin typeface="+mn-lt"/>
                <a:ea typeface="+mn-ea"/>
                <a:cs typeface="+mn-cs"/>
              </a:rPr>
              <a:t>Blob filtering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line construction</a:t>
            </a:r>
            <a:r>
              <a:rPr lang="en-US" sz="1200" b="0" i="0" kern="1200" dirty="0">
                <a:solidFill>
                  <a:schemeClr val="tx1"/>
                </a:solidFill>
                <a:effectLst/>
                <a:latin typeface="+mn-lt"/>
                <a:ea typeface="+mn-ea"/>
                <a:cs typeface="+mn-cs"/>
              </a:rPr>
              <a:t> are key parts of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Under the assumption that most blobs have uniform text size, a simple </a:t>
            </a:r>
            <a:r>
              <a:rPr lang="en-US" sz="1200" b="1" i="0" kern="1200" dirty="0">
                <a:solidFill>
                  <a:schemeClr val="tx1"/>
                </a:solidFill>
                <a:effectLst/>
                <a:latin typeface="+mn-lt"/>
                <a:ea typeface="+mn-ea"/>
                <a:cs typeface="+mn-cs"/>
              </a:rPr>
              <a:t>percentile height filter</a:t>
            </a:r>
            <a:r>
              <a:rPr lang="en-US" sz="1200" b="0" i="0" kern="1200" dirty="0">
                <a:solidFill>
                  <a:schemeClr val="tx1"/>
                </a:solidFill>
                <a:effectLst/>
                <a:latin typeface="+mn-lt"/>
                <a:ea typeface="+mn-ea"/>
                <a:cs typeface="+mn-cs"/>
              </a:rPr>
              <a:t> removes drop-caps and vertically touching characters and </a:t>
            </a:r>
            <a:r>
              <a:rPr lang="en-US" sz="1200" b="1" i="0" kern="1200" dirty="0">
                <a:solidFill>
                  <a:schemeClr val="tx1"/>
                </a:solidFill>
                <a:effectLst/>
                <a:latin typeface="+mn-lt"/>
                <a:ea typeface="+mn-ea"/>
                <a:cs typeface="+mn-cs"/>
              </a:rPr>
              <a:t>median height</a:t>
            </a:r>
            <a:r>
              <a:rPr lang="en-US" sz="1200" b="0" i="0" kern="1200" dirty="0">
                <a:solidFill>
                  <a:schemeClr val="tx1"/>
                </a:solidFill>
                <a:effectLst/>
                <a:latin typeface="+mn-lt"/>
                <a:ea typeface="+mn-ea"/>
                <a:cs typeface="+mn-cs"/>
              </a:rPr>
              <a:t> approximates the text size in the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Blobs smaller than a certain fraction of the median height are filtered out, being most likely punctuation, diacritical marks and noise.</a:t>
            </a:r>
          </a:p>
          <a:p>
            <a:r>
              <a:rPr lang="en-US" sz="1200" b="0" i="0" kern="1200" dirty="0">
                <a:solidFill>
                  <a:schemeClr val="tx1"/>
                </a:solidFill>
                <a:effectLst/>
                <a:latin typeface="+mn-lt"/>
                <a:ea typeface="+mn-ea"/>
                <a:cs typeface="+mn-cs"/>
              </a:rPr>
              <a:t>The filtered blobs are more likely to fit a model of </a:t>
            </a:r>
            <a:r>
              <a:rPr lang="en-US" sz="1200" b="1" i="0" kern="1200" dirty="0">
                <a:solidFill>
                  <a:schemeClr val="tx1"/>
                </a:solidFill>
                <a:effectLst/>
                <a:latin typeface="+mn-lt"/>
                <a:ea typeface="+mn-ea"/>
                <a:cs typeface="+mn-cs"/>
              </a:rPr>
              <a:t>non-overlapping, parallel, but sloping lines</a:t>
            </a:r>
            <a:r>
              <a:rPr lang="en-US" sz="1200" b="0" i="0" kern="1200" dirty="0">
                <a:solidFill>
                  <a:schemeClr val="tx1"/>
                </a:solidFill>
                <a:effectLst/>
                <a:latin typeface="+mn-lt"/>
                <a:ea typeface="+mn-ea"/>
                <a:cs typeface="+mn-cs"/>
              </a:rPr>
              <a:t>. Sorting and processing the blobs by x-coordinates makes it possible to assign blobs to a unique text line, while tracking the slope across the page.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the lines are assigned, a </a:t>
            </a:r>
            <a:r>
              <a:rPr lang="en-US" sz="1200" b="1" i="0" kern="1200" dirty="0">
                <a:solidFill>
                  <a:schemeClr val="tx1"/>
                </a:solidFill>
                <a:effectLst/>
                <a:latin typeface="+mn-lt"/>
                <a:ea typeface="+mn-ea"/>
                <a:cs typeface="+mn-cs"/>
              </a:rPr>
              <a:t>least median of squares fit</a:t>
            </a:r>
            <a:r>
              <a:rPr lang="en-US" sz="1200" b="0" i="0" kern="1200" dirty="0">
                <a:solidFill>
                  <a:schemeClr val="tx1"/>
                </a:solidFill>
                <a:effectLst/>
                <a:latin typeface="+mn-lt"/>
                <a:ea typeface="+mn-ea"/>
                <a:cs typeface="+mn-cs"/>
              </a:rPr>
              <a:t> is used to estimate the baselines, and filtered-out blobs are fitted back into appropriate lines.</a:t>
            </a:r>
          </a:p>
          <a:p>
            <a:r>
              <a:rPr lang="en-US" sz="1200" b="0" i="0" kern="1200" dirty="0">
                <a:solidFill>
                  <a:schemeClr val="tx1"/>
                </a:solidFill>
                <a:effectLst/>
                <a:latin typeface="+mn-lt"/>
                <a:ea typeface="+mn-ea"/>
                <a:cs typeface="+mn-cs"/>
              </a:rPr>
              <a:t>Final step merges blobs that overlap by at least half horizontally, putting diacritical marks together with the correct base and correctly associating parts of some broken characters.</a:t>
            </a:r>
          </a:p>
        </p:txBody>
      </p:sp>
      <p:sp>
        <p:nvSpPr>
          <p:cNvPr id="4" name="Slide Number Placeholder 3"/>
          <p:cNvSpPr>
            <a:spLocks noGrp="1"/>
          </p:cNvSpPr>
          <p:nvPr>
            <p:ph type="sldNum" sz="quarter" idx="10"/>
          </p:nvPr>
        </p:nvSpPr>
        <p:spPr/>
        <p:txBody>
          <a:bodyPr/>
          <a:lstStyle/>
          <a:p>
            <a:fld id="{4F61244E-4306-40E8-9F53-9390921F70B3}" type="slidenum">
              <a:rPr lang="en-US" smtClean="0"/>
              <a:t>25</a:t>
            </a:fld>
            <a:endParaRPr lang="en-US" dirty="0"/>
          </a:p>
        </p:txBody>
      </p:sp>
    </p:spTree>
    <p:extLst>
      <p:ext uri="{BB962C8B-B14F-4D97-AF65-F5344CB8AC3E}">
        <p14:creationId xmlns:p14="http://schemas.microsoft.com/office/powerpoint/2010/main" val="3759075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dirty="0"/>
              <a:t>percentile height filter</a:t>
            </a:r>
            <a:r>
              <a:rPr lang="en-US" dirty="0"/>
              <a:t> removes drop-caps and vertically touching characters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F61244E-4306-40E8-9F53-9390921F70B3}" type="slidenum">
              <a:rPr lang="en-US" smtClean="0"/>
              <a:t>26</a:t>
            </a:fld>
            <a:endParaRPr lang="en-US" dirty="0"/>
          </a:p>
        </p:txBody>
      </p:sp>
    </p:spTree>
    <p:extLst>
      <p:ext uri="{BB962C8B-B14F-4D97-AF65-F5344CB8AC3E}">
        <p14:creationId xmlns:p14="http://schemas.microsoft.com/office/powerpoint/2010/main" val="690632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Blobs smaller than a certain fraction of the median height are filtered out, being most likely punctuation, diacritical marks and noise.</a:t>
            </a:r>
          </a:p>
        </p:txBody>
      </p:sp>
      <p:sp>
        <p:nvSpPr>
          <p:cNvPr id="4" name="Slide Number Placeholder 3"/>
          <p:cNvSpPr>
            <a:spLocks noGrp="1"/>
          </p:cNvSpPr>
          <p:nvPr>
            <p:ph type="sldNum" sz="quarter" idx="10"/>
          </p:nvPr>
        </p:nvSpPr>
        <p:spPr/>
        <p:txBody>
          <a:bodyPr/>
          <a:lstStyle/>
          <a:p>
            <a:fld id="{4F61244E-4306-40E8-9F53-9390921F70B3}" type="slidenum">
              <a:rPr lang="en-US" smtClean="0"/>
              <a:t>27</a:t>
            </a:fld>
            <a:endParaRPr lang="en-US" dirty="0"/>
          </a:p>
        </p:txBody>
      </p:sp>
    </p:spTree>
    <p:extLst>
      <p:ext uri="{BB962C8B-B14F-4D97-AF65-F5344CB8AC3E}">
        <p14:creationId xmlns:p14="http://schemas.microsoft.com/office/powerpoint/2010/main" val="100047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Tesseract is an OCR engineer developed between 1984 and 1994</a:t>
            </a:r>
            <a:r>
              <a:rPr lang="en-US" baseline="0" dirty="0"/>
              <a:t> as part of a </a:t>
            </a:r>
            <a:r>
              <a:rPr lang="en-US" baseline="0" dirty="0" err="1"/>
              <a:t>phd</a:t>
            </a:r>
            <a:r>
              <a:rPr lang="en-US" baseline="0" dirty="0"/>
              <a:t> thesis for Dr. Ray Smith while being apart of HP labs. He then went up to further develop the algorithm with HP labs.  (just a side note, Ray Smith now works at google and is considered one of the worlds leading experts in OCR).</a:t>
            </a:r>
          </a:p>
          <a:p>
            <a:endParaRPr lang="en-US" baseline="0" dirty="0"/>
          </a:p>
          <a:p>
            <a:r>
              <a:rPr lang="en-US" baseline="0" dirty="0"/>
              <a:t>Its initial use was going to be in scanners to turn scanned documents into digitized documents. For whatever reason they never implemented it and some years later they decided to enter it into this OCR competition at UNLV. It ended up performing really well and then it just disappeared for 10 years until HP released it in 2005. During this time I am sure it was implemented for OCR projects but I do not know the details.</a:t>
            </a:r>
          </a:p>
          <a:p>
            <a:endParaRPr lang="en-US" baseline="0" dirty="0"/>
          </a:p>
          <a:p>
            <a:r>
              <a:rPr lang="en-US" baseline="0" dirty="0"/>
              <a:t>Then in 2006 google decided to sponsor the open source software and asked Ray smith to come work them and he has been there ever since.</a:t>
            </a:r>
          </a:p>
          <a:p>
            <a:endParaRPr lang="en-US" baseline="0" dirty="0"/>
          </a:p>
          <a:p>
            <a:r>
              <a:rPr lang="en-US" baseline="0" dirty="0"/>
              <a:t>Since then the software has been continued to be developed into tons of languages including right to left languages like Arabic or Hebrew</a:t>
            </a:r>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7</a:t>
            </a:fld>
            <a:endParaRPr lang="en-US" dirty="0"/>
          </a:p>
        </p:txBody>
      </p:sp>
    </p:spTree>
    <p:extLst>
      <p:ext uri="{BB962C8B-B14F-4D97-AF65-F5344CB8AC3E}">
        <p14:creationId xmlns:p14="http://schemas.microsoft.com/office/powerpoint/2010/main" val="283671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they track the blobs across the x-axis and look at the slope of each blob to detect what line they might be 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some</a:t>
            </a:r>
            <a:r>
              <a:rPr lang="en-US" sz="1200" b="0" i="0" kern="1200" baseline="0" dirty="0">
                <a:solidFill>
                  <a:schemeClr val="tx1"/>
                </a:solidFill>
                <a:effectLst/>
                <a:latin typeface="+mn-lt"/>
                <a:ea typeface="+mn-ea"/>
                <a:cs typeface="+mn-cs"/>
              </a:rPr>
              <a:t> additional steps here, like using a median regression to try and estimate the baseline and add back in filtered out blobs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F61244E-4306-40E8-9F53-9390921F70B3}" type="slidenum">
              <a:rPr lang="en-US" smtClean="0"/>
              <a:t>28</a:t>
            </a:fld>
            <a:endParaRPr lang="en-US" dirty="0"/>
          </a:p>
        </p:txBody>
      </p:sp>
    </p:spTree>
    <p:extLst>
      <p:ext uri="{BB962C8B-B14F-4D97-AF65-F5344CB8AC3E}">
        <p14:creationId xmlns:p14="http://schemas.microsoft.com/office/powerpoint/2010/main" val="3759591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they track the blobs across the x-axis and look at the slope of each blob to detect what line they might be 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some</a:t>
            </a:r>
            <a:r>
              <a:rPr lang="en-US" sz="1200" b="0" i="0" kern="1200" baseline="0" dirty="0">
                <a:solidFill>
                  <a:schemeClr val="tx1"/>
                </a:solidFill>
                <a:effectLst/>
                <a:latin typeface="+mn-lt"/>
                <a:ea typeface="+mn-ea"/>
                <a:cs typeface="+mn-cs"/>
              </a:rPr>
              <a:t> additional steps here, like using a median regression to try and estimate the baseline and add back in filtered out blobs</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Baseline fitting is done by partitioning the blobs into groups of reasonable continuous displacement for the original straight baseline</a:t>
            </a:r>
          </a:p>
        </p:txBody>
      </p:sp>
      <p:sp>
        <p:nvSpPr>
          <p:cNvPr id="4" name="Slide Number Placeholder 3"/>
          <p:cNvSpPr>
            <a:spLocks noGrp="1"/>
          </p:cNvSpPr>
          <p:nvPr>
            <p:ph type="sldNum" sz="quarter" idx="10"/>
          </p:nvPr>
        </p:nvSpPr>
        <p:spPr/>
        <p:txBody>
          <a:bodyPr/>
          <a:lstStyle/>
          <a:p>
            <a:fld id="{4F61244E-4306-40E8-9F53-9390921F70B3}" type="slidenum">
              <a:rPr lang="en-US" smtClean="0"/>
              <a:t>29</a:t>
            </a:fld>
            <a:endParaRPr lang="en-US" dirty="0"/>
          </a:p>
        </p:txBody>
      </p:sp>
    </p:spTree>
    <p:extLst>
      <p:ext uri="{BB962C8B-B14F-4D97-AF65-F5344CB8AC3E}">
        <p14:creationId xmlns:p14="http://schemas.microsoft.com/office/powerpoint/2010/main" val="2295022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all that, you have something that looks</a:t>
            </a:r>
            <a:r>
              <a:rPr lang="en-US" sz="1200" b="0" i="0" kern="1200" baseline="0" dirty="0">
                <a:solidFill>
                  <a:schemeClr val="tx1"/>
                </a:solidFill>
                <a:effectLst/>
                <a:latin typeface="+mn-lt"/>
                <a:ea typeface="+mn-ea"/>
                <a:cs typeface="+mn-cs"/>
              </a:rPr>
              <a:t> like this</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A series of blobs that are possibly connected to one another and whether they are fixed pitch text (same width)</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Looks at blobs and tried to estimate the width of the words and then chops it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F61244E-4306-40E8-9F53-9390921F70B3}" type="slidenum">
              <a:rPr lang="en-US" smtClean="0"/>
              <a:t>30</a:t>
            </a:fld>
            <a:endParaRPr lang="en-US" dirty="0"/>
          </a:p>
        </p:txBody>
      </p:sp>
    </p:spTree>
    <p:extLst>
      <p:ext uri="{BB962C8B-B14F-4D97-AF65-F5344CB8AC3E}">
        <p14:creationId xmlns:p14="http://schemas.microsoft.com/office/powerpoint/2010/main" val="2155415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all that, you have something that looks</a:t>
            </a:r>
            <a:r>
              <a:rPr lang="en-US" sz="1200" b="0" i="0" kern="1200" baseline="0" dirty="0">
                <a:solidFill>
                  <a:schemeClr val="tx1"/>
                </a:solidFill>
                <a:effectLst/>
                <a:latin typeface="+mn-lt"/>
                <a:ea typeface="+mn-ea"/>
                <a:cs typeface="+mn-cs"/>
              </a:rPr>
              <a:t> like this</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A series of blobs that are possibly connected to one another and whether they are fixed pitch text (same width)</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Looks at blobs and tried to estimate the width of the words and then chops it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F61244E-4306-40E8-9F53-9390921F70B3}" type="slidenum">
              <a:rPr lang="en-US" smtClean="0"/>
              <a:t>31</a:t>
            </a:fld>
            <a:endParaRPr lang="en-US" dirty="0"/>
          </a:p>
        </p:txBody>
      </p:sp>
    </p:spTree>
    <p:extLst>
      <p:ext uri="{BB962C8B-B14F-4D97-AF65-F5344CB8AC3E}">
        <p14:creationId xmlns:p14="http://schemas.microsoft.com/office/powerpoint/2010/main" val="1383598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all that, you have something that looks</a:t>
            </a:r>
            <a:r>
              <a:rPr lang="en-US" sz="1200" b="0" i="0" kern="1200" baseline="0" dirty="0">
                <a:solidFill>
                  <a:schemeClr val="tx1"/>
                </a:solidFill>
                <a:effectLst/>
                <a:latin typeface="+mn-lt"/>
                <a:ea typeface="+mn-ea"/>
                <a:cs typeface="+mn-cs"/>
              </a:rPr>
              <a:t> like this</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A series of blobs that are possibly connected to one another and whether they are fixed pitch text (same width)</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Looks at blobs and tried to estimate the width of the words and then chops it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F61244E-4306-40E8-9F53-9390921F70B3}" type="slidenum">
              <a:rPr lang="en-US" smtClean="0"/>
              <a:t>32</a:t>
            </a:fld>
            <a:endParaRPr lang="en-US" dirty="0"/>
          </a:p>
        </p:txBody>
      </p:sp>
    </p:spTree>
    <p:extLst>
      <p:ext uri="{BB962C8B-B14F-4D97-AF65-F5344CB8AC3E}">
        <p14:creationId xmlns:p14="http://schemas.microsoft.com/office/powerpoint/2010/main" val="1667635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see it is no</a:t>
            </a:r>
            <a:r>
              <a:rPr lang="en-US" sz="1200" b="0" i="0" kern="1200" baseline="0" dirty="0">
                <a:solidFill>
                  <a:schemeClr val="tx1"/>
                </a:solidFill>
                <a:effectLst/>
                <a:latin typeface="+mn-lt"/>
                <a:ea typeface="+mn-ea"/>
                <a:cs typeface="+mn-cs"/>
              </a:rPr>
              <a:t>t easy to calculate due to the lack of gap for between of and financial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F61244E-4306-40E8-9F53-9390921F70B3}" type="slidenum">
              <a:rPr lang="en-US" smtClean="0"/>
              <a:t>33</a:t>
            </a:fld>
            <a:endParaRPr lang="en-US" dirty="0"/>
          </a:p>
        </p:txBody>
      </p:sp>
    </p:spTree>
    <p:extLst>
      <p:ext uri="{BB962C8B-B14F-4D97-AF65-F5344CB8AC3E}">
        <p14:creationId xmlns:p14="http://schemas.microsoft.com/office/powerpoint/2010/main" val="868553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see it is no</a:t>
            </a:r>
            <a:r>
              <a:rPr lang="en-US" sz="1200" b="0" i="0" kern="1200" baseline="0" dirty="0">
                <a:solidFill>
                  <a:schemeClr val="tx1"/>
                </a:solidFill>
                <a:effectLst/>
                <a:latin typeface="+mn-lt"/>
                <a:ea typeface="+mn-ea"/>
                <a:cs typeface="+mn-cs"/>
              </a:rPr>
              <a:t>t easy to calculate due to the lack of gap for between of and financial</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The gap in between the 1 and the nine in 1.9% is much larger than in any of the works in “</a:t>
            </a:r>
            <a:r>
              <a:rPr lang="en-US" sz="1200" b="0" i="0" kern="1200" baseline="0" dirty="0" err="1">
                <a:solidFill>
                  <a:schemeClr val="tx1"/>
                </a:solidFill>
                <a:effectLst/>
                <a:latin typeface="+mn-lt"/>
                <a:ea typeface="+mn-ea"/>
                <a:cs typeface="+mn-cs"/>
              </a:rPr>
              <a:t>erated</a:t>
            </a:r>
            <a:r>
              <a:rPr lang="en-US" sz="1200" b="0" i="0" kern="1200" baseline="0" dirty="0">
                <a:solidFill>
                  <a:schemeClr val="tx1"/>
                </a:solidFill>
                <a:effectLst/>
                <a:latin typeface="+mn-lt"/>
                <a:ea typeface="+mn-ea"/>
                <a:cs typeface="+mn-cs"/>
              </a:rPr>
              <a:t>”</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Just another reason to attempt word recognition PRIOR to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F61244E-4306-40E8-9F53-9390921F70B3}" type="slidenum">
              <a:rPr lang="en-US" smtClean="0"/>
              <a:t>34</a:t>
            </a:fld>
            <a:endParaRPr lang="en-US" dirty="0"/>
          </a:p>
        </p:txBody>
      </p:sp>
    </p:spTree>
    <p:extLst>
      <p:ext uri="{BB962C8B-B14F-4D97-AF65-F5344CB8AC3E}">
        <p14:creationId xmlns:p14="http://schemas.microsoft.com/office/powerpoint/2010/main" val="2550743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Tesseract attempts to improve the result by chopping the blob with worst confidence from the character classifier.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Chop points</a:t>
            </a:r>
            <a:r>
              <a:rPr lang="en-US" sz="1200" b="0" i="0" kern="1200" dirty="0">
                <a:solidFill>
                  <a:schemeClr val="tx1"/>
                </a:solidFill>
                <a:effectLst/>
                <a:latin typeface="+mn-lt"/>
                <a:ea typeface="+mn-ea"/>
                <a:cs typeface="+mn-cs"/>
              </a:rPr>
              <a:t> are found from concave vertices of a </a:t>
            </a:r>
            <a:r>
              <a:rPr lang="en-US" sz="1200" b="0" i="0" kern="1200" dirty="0" err="1">
                <a:solidFill>
                  <a:schemeClr val="tx1"/>
                </a:solidFill>
                <a:effectLst/>
                <a:latin typeface="+mn-lt"/>
                <a:ea typeface="+mn-ea"/>
                <a:cs typeface="+mn-cs"/>
              </a:rPr>
              <a:t>poligonal</a:t>
            </a:r>
            <a:r>
              <a:rPr lang="en-US" sz="1200" b="0" i="0" kern="1200" dirty="0">
                <a:solidFill>
                  <a:schemeClr val="tx1"/>
                </a:solidFill>
                <a:effectLst/>
                <a:latin typeface="+mn-lt"/>
                <a:ea typeface="+mn-ea"/>
                <a:cs typeface="+mn-cs"/>
              </a:rPr>
              <a:t> approximation of the outline.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may take </a:t>
            </a:r>
            <a:r>
              <a:rPr lang="en-US" sz="1200" b="0" i="0" kern="1200" dirty="0" err="1">
                <a:solidFill>
                  <a:schemeClr val="tx1"/>
                </a:solidFill>
                <a:effectLst/>
                <a:latin typeface="+mn-lt"/>
                <a:ea typeface="+mn-ea"/>
                <a:cs typeface="+mn-cs"/>
              </a:rPr>
              <a:t>upto</a:t>
            </a:r>
            <a:r>
              <a:rPr lang="en-US" sz="1200" b="0" i="0" kern="1200" dirty="0">
                <a:solidFill>
                  <a:schemeClr val="tx1"/>
                </a:solidFill>
                <a:effectLst/>
                <a:latin typeface="+mn-lt"/>
                <a:ea typeface="+mn-ea"/>
                <a:cs typeface="+mn-cs"/>
              </a:rPr>
              <a:t> 3 pairs of chop points to successfully separate joined characters from ASCII 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Any chop that fails to improve the confidence of the result is undone (but not discarded </a:t>
            </a:r>
            <a:r>
              <a:rPr lang="en-US" sz="1200" b="0" i="0" kern="1200" dirty="0" err="1">
                <a:solidFill>
                  <a:schemeClr val="tx1"/>
                </a:solidFill>
                <a:effectLst/>
                <a:latin typeface="+mn-lt"/>
                <a:ea typeface="+mn-ea"/>
                <a:cs typeface="+mn-cs"/>
              </a:rPr>
              <a:t>bc</a:t>
            </a:r>
            <a:r>
              <a:rPr lang="en-US" sz="1200" b="0" i="0" kern="1200" dirty="0">
                <a:solidFill>
                  <a:schemeClr val="tx1"/>
                </a:solidFill>
                <a:effectLst/>
                <a:latin typeface="+mn-lt"/>
                <a:ea typeface="+mn-ea"/>
                <a:cs typeface="+mn-cs"/>
              </a:rPr>
              <a:t> it could be re0used</a:t>
            </a:r>
            <a:r>
              <a:rPr lang="en-US" sz="1200" b="0" i="0" kern="1200" baseline="0" dirty="0">
                <a:solidFill>
                  <a:schemeClr val="tx1"/>
                </a:solidFill>
                <a:effectLst/>
                <a:latin typeface="+mn-lt"/>
                <a:ea typeface="+mn-ea"/>
                <a:cs typeface="+mn-cs"/>
              </a:rPr>
              <a:t> as an </a:t>
            </a:r>
            <a:r>
              <a:rPr lang="en-US" sz="1200" b="0" i="0" kern="1200" baseline="0" dirty="0" err="1">
                <a:solidFill>
                  <a:schemeClr val="tx1"/>
                </a:solidFill>
                <a:effectLst/>
                <a:latin typeface="+mn-lt"/>
                <a:ea typeface="+mn-ea"/>
                <a:cs typeface="+mn-cs"/>
              </a:rPr>
              <a:t>associator</a:t>
            </a:r>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36</a:t>
            </a:fld>
            <a:endParaRPr lang="en-US" dirty="0"/>
          </a:p>
        </p:txBody>
      </p:sp>
    </p:spTree>
    <p:extLst>
      <p:ext uri="{BB962C8B-B14F-4D97-AF65-F5344CB8AC3E}">
        <p14:creationId xmlns:p14="http://schemas.microsoft.com/office/powerpoint/2010/main" val="2033248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the potential chops have been exhausted, if the word is still not good enough, it is given to the </a:t>
            </a:r>
            <a:r>
              <a:rPr lang="en-US" sz="1200" b="1" i="0" kern="1200" dirty="0" err="1">
                <a:solidFill>
                  <a:schemeClr val="tx1"/>
                </a:solidFill>
                <a:effectLst/>
                <a:latin typeface="+mn-lt"/>
                <a:ea typeface="+mn-ea"/>
                <a:cs typeface="+mn-cs"/>
              </a:rPr>
              <a:t>associator</a:t>
            </a:r>
            <a:r>
              <a:rPr lang="en-US" sz="1200" b="0" i="0" kern="1200" dirty="0">
                <a:solidFill>
                  <a:schemeClr val="tx1"/>
                </a:solidFill>
                <a:effectLst/>
                <a:latin typeface="+mn-lt"/>
                <a:ea typeface="+mn-ea"/>
                <a:cs typeface="+mn-cs"/>
              </a:rPr>
              <a:t>, which makes a </a:t>
            </a:r>
            <a:r>
              <a:rPr lang="en-US" sz="1200" b="1" i="0" kern="1200" dirty="0">
                <a:solidFill>
                  <a:schemeClr val="tx1"/>
                </a:solidFill>
                <a:effectLst/>
                <a:latin typeface="+mn-lt"/>
                <a:ea typeface="+mn-ea"/>
                <a:cs typeface="+mn-cs"/>
              </a:rPr>
              <a:t>best first search</a:t>
            </a:r>
            <a:r>
              <a:rPr lang="en-US" sz="1200" b="0" i="0" kern="1200" dirty="0">
                <a:solidFill>
                  <a:schemeClr val="tx1"/>
                </a:solidFill>
                <a:effectLst/>
                <a:latin typeface="+mn-lt"/>
                <a:ea typeface="+mn-ea"/>
                <a:cs typeface="+mn-cs"/>
              </a:rPr>
              <a:t> of the segmentation graph of the possible combinations of the maximally chopped blobs into candidate characters.</a:t>
            </a:r>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37</a:t>
            </a:fld>
            <a:endParaRPr lang="en-US" dirty="0"/>
          </a:p>
        </p:txBody>
      </p:sp>
    </p:spTree>
    <p:extLst>
      <p:ext uri="{BB962C8B-B14F-4D97-AF65-F5344CB8AC3E}">
        <p14:creationId xmlns:p14="http://schemas.microsoft.com/office/powerpoint/2010/main" val="1875458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idea for classification involved use of segments of the polygonal approximation as features, but this method is also not robust to damaged characters.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During training, </a:t>
            </a:r>
            <a:r>
              <a:rPr lang="en-US" sz="1200" b="1" i="0" kern="1200" dirty="0">
                <a:solidFill>
                  <a:schemeClr val="tx1"/>
                </a:solidFill>
                <a:effectLst/>
                <a:latin typeface="+mn-lt"/>
                <a:ea typeface="+mn-ea"/>
                <a:cs typeface="+mn-cs"/>
              </a:rPr>
              <a:t>segments of a polygonal approximation</a:t>
            </a:r>
            <a:r>
              <a:rPr lang="en-US" sz="1200" b="0" i="0" kern="1200" dirty="0">
                <a:solidFill>
                  <a:schemeClr val="tx1"/>
                </a:solidFill>
                <a:effectLst/>
                <a:latin typeface="+mn-lt"/>
                <a:ea typeface="+mn-ea"/>
                <a:cs typeface="+mn-cs"/>
              </a:rPr>
              <a:t> are used for features, but during recognition, features of a small, fixed length are extracted from the outline and matched many-to-one against the clustered prototype features of the training data.</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process of small features matching large prototypes is easily able to cope with recognition of damaged words.</a:t>
            </a:r>
            <a:endParaRPr lang="en-US" b="1" dirty="0"/>
          </a:p>
        </p:txBody>
      </p:sp>
      <p:sp>
        <p:nvSpPr>
          <p:cNvPr id="4" name="Slide Number Placeholder 3"/>
          <p:cNvSpPr>
            <a:spLocks noGrp="1"/>
          </p:cNvSpPr>
          <p:nvPr>
            <p:ph type="sldNum" sz="quarter" idx="10"/>
          </p:nvPr>
        </p:nvSpPr>
        <p:spPr/>
        <p:txBody>
          <a:bodyPr/>
          <a:lstStyle/>
          <a:p>
            <a:fld id="{4F61244E-4306-40E8-9F53-9390921F70B3}" type="slidenum">
              <a:rPr lang="en-US" smtClean="0"/>
              <a:t>39</a:t>
            </a:fld>
            <a:endParaRPr lang="en-US" dirty="0"/>
          </a:p>
        </p:txBody>
      </p:sp>
    </p:spTree>
    <p:extLst>
      <p:ext uri="{BB962C8B-B14F-4D97-AF65-F5344CB8AC3E}">
        <p14:creationId xmlns:p14="http://schemas.microsoft.com/office/powerpoint/2010/main" val="2199718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we need to get through some terminology before I go through the algorithm. First, a binary image is a digital image that can only have two possible values for each pixel.  Here I took a grey scale image of some penguins and I converted it to binary. Usually the two pixels are black and white.</a:t>
            </a:r>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8</a:t>
            </a:fld>
            <a:endParaRPr lang="en-US" dirty="0"/>
          </a:p>
        </p:txBody>
      </p:sp>
    </p:spTree>
    <p:extLst>
      <p:ext uri="{BB962C8B-B14F-4D97-AF65-F5344CB8AC3E}">
        <p14:creationId xmlns:p14="http://schemas.microsoft.com/office/powerpoint/2010/main" val="66413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4F61244E-4306-40E8-9F53-9390921F70B3}" type="slidenum">
              <a:rPr lang="en-US" smtClean="0"/>
              <a:t>40</a:t>
            </a:fld>
            <a:endParaRPr lang="en-US" dirty="0"/>
          </a:p>
        </p:txBody>
      </p:sp>
    </p:spTree>
    <p:extLst>
      <p:ext uri="{BB962C8B-B14F-4D97-AF65-F5344CB8AC3E}">
        <p14:creationId xmlns:p14="http://schemas.microsoft.com/office/powerpoint/2010/main" val="1648948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 Line Finding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Algorithm is designed so that skewed page can be recognized without having to </a:t>
            </a:r>
            <a:r>
              <a:rPr lang="en-US" sz="1200" b="0" i="0" kern="1200" dirty="0" err="1">
                <a:solidFill>
                  <a:schemeClr val="tx1"/>
                </a:solidFill>
                <a:effectLst/>
                <a:latin typeface="+mn-lt"/>
                <a:ea typeface="+mn-ea"/>
                <a:cs typeface="+mn-cs"/>
              </a:rPr>
              <a:t>deskew</a:t>
            </a:r>
            <a:r>
              <a:rPr lang="en-US" sz="1200" b="0" i="0" kern="1200" dirty="0">
                <a:solidFill>
                  <a:schemeClr val="tx1"/>
                </a:solidFill>
                <a:effectLst/>
                <a:latin typeface="+mn-lt"/>
                <a:ea typeface="+mn-ea"/>
                <a:cs typeface="+mn-cs"/>
              </a:rPr>
              <a:t>, thus preventing any loss of image quality.</a:t>
            </a:r>
          </a:p>
          <a:p>
            <a:r>
              <a:rPr lang="en-US" sz="1200" b="1" i="0" kern="1200" dirty="0">
                <a:solidFill>
                  <a:schemeClr val="tx1"/>
                </a:solidFill>
                <a:effectLst/>
                <a:latin typeface="+mn-lt"/>
                <a:ea typeface="+mn-ea"/>
                <a:cs typeface="+mn-cs"/>
              </a:rPr>
              <a:t>Blob filtering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line construction</a:t>
            </a:r>
            <a:r>
              <a:rPr lang="en-US" sz="1200" b="0" i="0" kern="1200" dirty="0">
                <a:solidFill>
                  <a:schemeClr val="tx1"/>
                </a:solidFill>
                <a:effectLst/>
                <a:latin typeface="+mn-lt"/>
                <a:ea typeface="+mn-ea"/>
                <a:cs typeface="+mn-cs"/>
              </a:rPr>
              <a:t> are key parts of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Under the assumption that most blobs have uniform text size, a simple </a:t>
            </a:r>
            <a:r>
              <a:rPr lang="en-US" sz="1200" b="1" i="0" kern="1200" dirty="0">
                <a:solidFill>
                  <a:schemeClr val="tx1"/>
                </a:solidFill>
                <a:effectLst/>
                <a:latin typeface="+mn-lt"/>
                <a:ea typeface="+mn-ea"/>
                <a:cs typeface="+mn-cs"/>
              </a:rPr>
              <a:t>percentile height filter</a:t>
            </a:r>
            <a:r>
              <a:rPr lang="en-US" sz="1200" b="0" i="0" kern="1200" dirty="0">
                <a:solidFill>
                  <a:schemeClr val="tx1"/>
                </a:solidFill>
                <a:effectLst/>
                <a:latin typeface="+mn-lt"/>
                <a:ea typeface="+mn-ea"/>
                <a:cs typeface="+mn-cs"/>
              </a:rPr>
              <a:t> removes drop-caps and vertically touching characters and </a:t>
            </a:r>
            <a:r>
              <a:rPr lang="en-US" sz="1200" b="1" i="0" kern="1200" dirty="0">
                <a:solidFill>
                  <a:schemeClr val="tx1"/>
                </a:solidFill>
                <a:effectLst/>
                <a:latin typeface="+mn-lt"/>
                <a:ea typeface="+mn-ea"/>
                <a:cs typeface="+mn-cs"/>
              </a:rPr>
              <a:t>median height</a:t>
            </a:r>
            <a:r>
              <a:rPr lang="en-US" sz="1200" b="0" i="0" kern="1200" dirty="0">
                <a:solidFill>
                  <a:schemeClr val="tx1"/>
                </a:solidFill>
                <a:effectLst/>
                <a:latin typeface="+mn-lt"/>
                <a:ea typeface="+mn-ea"/>
                <a:cs typeface="+mn-cs"/>
              </a:rPr>
              <a:t> approximates the text size in the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Blobs smaller than a certain fraction of the median height are filtered out, being most likely punctuation, diacritical marks and noise.</a:t>
            </a:r>
          </a:p>
          <a:p>
            <a:r>
              <a:rPr lang="en-US" sz="1200" b="0" i="0" kern="1200" dirty="0">
                <a:solidFill>
                  <a:schemeClr val="tx1"/>
                </a:solidFill>
                <a:effectLst/>
                <a:latin typeface="+mn-lt"/>
                <a:ea typeface="+mn-ea"/>
                <a:cs typeface="+mn-cs"/>
              </a:rPr>
              <a:t>The filtered blobs are more likely to fit a model of </a:t>
            </a:r>
            <a:r>
              <a:rPr lang="en-US" sz="1200" b="1" i="0" kern="1200" dirty="0">
                <a:solidFill>
                  <a:schemeClr val="tx1"/>
                </a:solidFill>
                <a:effectLst/>
                <a:latin typeface="+mn-lt"/>
                <a:ea typeface="+mn-ea"/>
                <a:cs typeface="+mn-cs"/>
              </a:rPr>
              <a:t>non-overlapping, parallel, but sloping lines</a:t>
            </a:r>
            <a:r>
              <a:rPr lang="en-US" sz="1200" b="0" i="0" kern="1200" dirty="0">
                <a:solidFill>
                  <a:schemeClr val="tx1"/>
                </a:solidFill>
                <a:effectLst/>
                <a:latin typeface="+mn-lt"/>
                <a:ea typeface="+mn-ea"/>
                <a:cs typeface="+mn-cs"/>
              </a:rPr>
              <a:t>. Sorting and processing the blobs by x-coordinates makes it possible to assign blobs to a unique text line, while tracking the slope across the page.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the lines are assigned, a </a:t>
            </a:r>
            <a:r>
              <a:rPr lang="en-US" sz="1200" b="1" i="0" kern="1200" dirty="0">
                <a:solidFill>
                  <a:schemeClr val="tx1"/>
                </a:solidFill>
                <a:effectLst/>
                <a:latin typeface="+mn-lt"/>
                <a:ea typeface="+mn-ea"/>
                <a:cs typeface="+mn-cs"/>
              </a:rPr>
              <a:t>least median of squares fit</a:t>
            </a:r>
            <a:r>
              <a:rPr lang="en-US" sz="1200" b="0" i="0" kern="1200" dirty="0">
                <a:solidFill>
                  <a:schemeClr val="tx1"/>
                </a:solidFill>
                <a:effectLst/>
                <a:latin typeface="+mn-lt"/>
                <a:ea typeface="+mn-ea"/>
                <a:cs typeface="+mn-cs"/>
              </a:rPr>
              <a:t> is used to estimate the baselines, and filtered-out blobs are fitted back into appropriate lines.</a:t>
            </a:r>
          </a:p>
          <a:p>
            <a:r>
              <a:rPr lang="en-US" sz="1200" b="0" i="0" kern="1200" dirty="0">
                <a:solidFill>
                  <a:schemeClr val="tx1"/>
                </a:solidFill>
                <a:effectLst/>
                <a:latin typeface="+mn-lt"/>
                <a:ea typeface="+mn-ea"/>
                <a:cs typeface="+mn-cs"/>
              </a:rPr>
              <a:t>Final step merges blobs that overlap by at least half horizontally, putting diacritical marks together with the correct base and correctly associating parts of some broken characters.</a:t>
            </a:r>
          </a:p>
        </p:txBody>
      </p:sp>
      <p:sp>
        <p:nvSpPr>
          <p:cNvPr id="4" name="Slide Number Placeholder 3"/>
          <p:cNvSpPr>
            <a:spLocks noGrp="1"/>
          </p:cNvSpPr>
          <p:nvPr>
            <p:ph type="sldNum" sz="quarter" idx="10"/>
          </p:nvPr>
        </p:nvSpPr>
        <p:spPr/>
        <p:txBody>
          <a:bodyPr/>
          <a:lstStyle/>
          <a:p>
            <a:fld id="{4F61244E-4306-40E8-9F53-9390921F70B3}" type="slidenum">
              <a:rPr lang="en-US" smtClean="0"/>
              <a:t>42</a:t>
            </a:fld>
            <a:endParaRPr lang="en-US" dirty="0"/>
          </a:p>
        </p:txBody>
      </p:sp>
    </p:spTree>
    <p:extLst>
      <p:ext uri="{BB962C8B-B14F-4D97-AF65-F5344CB8AC3E}">
        <p14:creationId xmlns:p14="http://schemas.microsoft.com/office/powerpoint/2010/main" val="308864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43</a:t>
            </a:fld>
            <a:endParaRPr lang="en-US" dirty="0"/>
          </a:p>
        </p:txBody>
      </p:sp>
    </p:spTree>
    <p:extLst>
      <p:ext uri="{BB962C8B-B14F-4D97-AF65-F5344CB8AC3E}">
        <p14:creationId xmlns:p14="http://schemas.microsoft.com/office/powerpoint/2010/main" val="1997152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Outlines what is a text</a:t>
            </a:r>
            <a:r>
              <a:rPr lang="en-US" baseline="0" dirty="0"/>
              <a:t> and t</a:t>
            </a:r>
            <a:r>
              <a:rPr lang="en-US" dirty="0"/>
              <a:t>urns them into blobs</a:t>
            </a:r>
          </a:p>
          <a:p>
            <a:endParaRPr lang="en-US" dirty="0"/>
          </a:p>
          <a:p>
            <a:r>
              <a:rPr lang="en-US" dirty="0"/>
              <a:t>Turns blobs into what it</a:t>
            </a:r>
            <a:r>
              <a:rPr lang="en-US" baseline="0" dirty="0"/>
              <a:t> thinks are blob-lines</a:t>
            </a:r>
            <a:endParaRPr lang="en-US" dirty="0"/>
          </a:p>
          <a:p>
            <a:endParaRPr lang="en-US" dirty="0"/>
          </a:p>
          <a:p>
            <a:r>
              <a:rPr lang="en-US" dirty="0"/>
              <a:t>Breaks</a:t>
            </a:r>
            <a:r>
              <a:rPr lang="en-US" baseline="0" dirty="0"/>
              <a:t> blobs-lines into blob-words (by character spacing)</a:t>
            </a:r>
          </a:p>
          <a:p>
            <a:endParaRPr lang="en-US" baseline="0" dirty="0"/>
          </a:p>
          <a:p>
            <a:r>
              <a:rPr lang="en-US" baseline="0" dirty="0"/>
              <a:t>Chops blob-words into blob-characters (uses median text width/ proportional size/ spaces/ fuzzy spaces)</a:t>
            </a:r>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44</a:t>
            </a:fld>
            <a:endParaRPr lang="en-US" dirty="0"/>
          </a:p>
        </p:txBody>
      </p:sp>
    </p:spTree>
    <p:extLst>
      <p:ext uri="{BB962C8B-B14F-4D97-AF65-F5344CB8AC3E}">
        <p14:creationId xmlns:p14="http://schemas.microsoft.com/office/powerpoint/2010/main" val="1932917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Recognition</a:t>
            </a:r>
            <a:r>
              <a:rPr lang="en-US" dirty="0"/>
              <a:t> proceeds as a </a:t>
            </a:r>
            <a:r>
              <a:rPr lang="en-US" b="1" dirty="0"/>
              <a:t>two-pass process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pass – attempts</a:t>
            </a:r>
            <a:r>
              <a:rPr lang="en-US" baseline="0" dirty="0"/>
              <a:t> to recognize 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If satisfactory – goes to adaptive classifier as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result the adaptive classifier gets a chance at improving results among text lower down on the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use this data, a second pass is done during which words not classified the first time are classified again</a:t>
            </a:r>
          </a:p>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45</a:t>
            </a:fld>
            <a:endParaRPr lang="en-US" dirty="0"/>
          </a:p>
        </p:txBody>
      </p:sp>
    </p:spTree>
    <p:extLst>
      <p:ext uri="{BB962C8B-B14F-4D97-AF65-F5344CB8AC3E}">
        <p14:creationId xmlns:p14="http://schemas.microsoft.com/office/powerpoint/2010/main" val="2629563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example, just image has four blobs</a:t>
            </a:r>
          </a:p>
        </p:txBody>
      </p:sp>
      <p:sp>
        <p:nvSpPr>
          <p:cNvPr id="4" name="Slide Number Placeholder 3"/>
          <p:cNvSpPr>
            <a:spLocks noGrp="1"/>
          </p:cNvSpPr>
          <p:nvPr>
            <p:ph type="sldNum" sz="quarter" idx="10"/>
          </p:nvPr>
        </p:nvSpPr>
        <p:spPr/>
        <p:txBody>
          <a:bodyPr/>
          <a:lstStyle/>
          <a:p>
            <a:fld id="{4F61244E-4306-40E8-9F53-9390921F70B3}" type="slidenum">
              <a:rPr lang="en-US" smtClean="0"/>
              <a:t>9</a:t>
            </a:fld>
            <a:endParaRPr lang="en-US" dirty="0"/>
          </a:p>
        </p:txBody>
      </p:sp>
    </p:spTree>
    <p:extLst>
      <p:ext uri="{BB962C8B-B14F-4D97-AF65-F5344CB8AC3E}">
        <p14:creationId xmlns:p14="http://schemas.microsoft.com/office/powerpoint/2010/main" val="42996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has five blobs. Hopefully in this image</a:t>
            </a:r>
            <a:r>
              <a:rPr lang="en-US" baseline="0" dirty="0"/>
              <a:t> you can see how breaking down images into binary and blogs can be valuable extracting text information.</a:t>
            </a:r>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10</a:t>
            </a:fld>
            <a:endParaRPr lang="en-US" dirty="0"/>
          </a:p>
        </p:txBody>
      </p:sp>
    </p:spTree>
    <p:extLst>
      <p:ext uri="{BB962C8B-B14F-4D97-AF65-F5344CB8AC3E}">
        <p14:creationId xmlns:p14="http://schemas.microsoft.com/office/powerpoint/2010/main" val="366185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Tesseract us an ensemble of 9 major steps which consists of a series of algorithms. I am not going to go into great detail but I wanted to give you all an idea of how it works.</a:t>
            </a:r>
          </a:p>
          <a:p>
            <a:endParaRPr lang="en-US" baseline="0" dirty="0"/>
          </a:p>
          <a:p>
            <a:endParaRPr lang="en-US" baseline="0" dirty="0"/>
          </a:p>
          <a:p>
            <a:r>
              <a:rPr lang="en-US" baseline="0" dirty="0"/>
              <a:t>Binary image – pixels can only be two possible values (usually black/white).</a:t>
            </a:r>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11</a:t>
            </a:fld>
            <a:endParaRPr lang="en-US" dirty="0"/>
          </a:p>
        </p:txBody>
      </p:sp>
    </p:spTree>
    <p:extLst>
      <p:ext uri="{BB962C8B-B14F-4D97-AF65-F5344CB8AC3E}">
        <p14:creationId xmlns:p14="http://schemas.microsoft.com/office/powerpoint/2010/main" val="277700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Outlines what is a text and turns them into blobs</a:t>
            </a:r>
          </a:p>
          <a:p>
            <a:endParaRPr lang="en-US" dirty="0"/>
          </a:p>
          <a:p>
            <a:r>
              <a:rPr lang="en-US" dirty="0"/>
              <a:t>Turns blobs into what it thinks are blob-lines</a:t>
            </a:r>
          </a:p>
          <a:p>
            <a:endParaRPr lang="en-US" dirty="0"/>
          </a:p>
          <a:p>
            <a:r>
              <a:rPr lang="en-US" dirty="0"/>
              <a:t>Breaks blobs-lines into blob-words (by character spacing)</a:t>
            </a:r>
          </a:p>
          <a:p>
            <a:endParaRPr lang="en-US" dirty="0"/>
          </a:p>
          <a:p>
            <a:r>
              <a:rPr lang="en-US" dirty="0"/>
              <a:t>Chops blob-words into blob-characters (uses median text width/ proportional size/ spaces/ fuzzy spaces)</a:t>
            </a:r>
          </a:p>
          <a:p>
            <a:pPr lvl="0" defTabSz="914400">
              <a:defRPr/>
            </a:pPr>
            <a:endParaRPr lang="en-US" b="1" dirty="0"/>
          </a:p>
          <a:p>
            <a:pPr lvl="0" defTabSz="914400">
              <a:defRPr/>
            </a:pPr>
            <a:endParaRPr lang="en-US" b="1" dirty="0"/>
          </a:p>
          <a:p>
            <a:pPr lvl="0" defTabSz="914400">
              <a:defRPr/>
            </a:pPr>
            <a:r>
              <a:rPr lang="en-US" b="1" dirty="0"/>
              <a:t>Recognition</a:t>
            </a:r>
            <a:r>
              <a:rPr lang="en-US" dirty="0"/>
              <a:t> proceeds as a </a:t>
            </a:r>
            <a:r>
              <a:rPr lang="en-US" b="1" dirty="0"/>
              <a:t>two-pass process</a:t>
            </a:r>
            <a:r>
              <a:rPr lang="en-US" dirty="0"/>
              <a:t>. </a:t>
            </a:r>
          </a:p>
          <a:p>
            <a:pPr lvl="0" defTabSz="914400">
              <a:defRPr/>
            </a:pPr>
            <a:endParaRPr lang="en-US" dirty="0"/>
          </a:p>
          <a:p>
            <a:pPr lvl="0" defTabSz="914400">
              <a:defRPr/>
            </a:pPr>
            <a:r>
              <a:rPr lang="en-US" dirty="0"/>
              <a:t>First pass – attempts to recognize word</a:t>
            </a:r>
          </a:p>
          <a:p>
            <a:pPr lvl="0" defTabSz="914400">
              <a:defRPr/>
            </a:pPr>
            <a:endParaRPr lang="en-US" dirty="0"/>
          </a:p>
          <a:p>
            <a:pPr lvl="0" defTabSz="914400">
              <a:defRPr/>
            </a:pPr>
            <a:r>
              <a:rPr lang="en-US" dirty="0"/>
              <a:t>If satisfactory – goes to adaptive classifier as training data</a:t>
            </a:r>
          </a:p>
          <a:p>
            <a:pPr lvl="0" defTabSz="914400">
              <a:defRPr/>
            </a:pPr>
            <a:endParaRPr lang="en-US" dirty="0"/>
          </a:p>
          <a:p>
            <a:pPr lvl="0" defTabSz="914400">
              <a:defRPr/>
            </a:pPr>
            <a:r>
              <a:rPr lang="en-US" dirty="0"/>
              <a:t>As a result the adaptive classifier gets a chance at improving results among text lower down on the page.</a:t>
            </a:r>
          </a:p>
          <a:p>
            <a:pPr lvl="0" defTabSz="914400">
              <a:defRPr/>
            </a:pPr>
            <a:r>
              <a:rPr lang="en-US" dirty="0"/>
              <a:t> </a:t>
            </a:r>
          </a:p>
          <a:p>
            <a:pPr lvl="0" defTabSz="914400">
              <a:defRPr/>
            </a:pPr>
            <a:r>
              <a:rPr lang="en-US" dirty="0"/>
              <a:t>To use this data, a second pass is done during which words not classified the first time are classified again</a:t>
            </a:r>
          </a:p>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12</a:t>
            </a:fld>
            <a:endParaRPr lang="en-US" dirty="0"/>
          </a:p>
        </p:txBody>
      </p:sp>
    </p:spTree>
    <p:extLst>
      <p:ext uri="{BB962C8B-B14F-4D97-AF65-F5344CB8AC3E}">
        <p14:creationId xmlns:p14="http://schemas.microsoft.com/office/powerpoint/2010/main" val="3683852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Outlines what is a text and turns them into blobs</a:t>
            </a:r>
          </a:p>
          <a:p>
            <a:endParaRPr lang="en-US" dirty="0"/>
          </a:p>
          <a:p>
            <a:r>
              <a:rPr lang="en-US" dirty="0"/>
              <a:t>Turns blobs into what it thinks are blob-lines</a:t>
            </a:r>
          </a:p>
          <a:p>
            <a:endParaRPr lang="en-US" dirty="0"/>
          </a:p>
          <a:p>
            <a:r>
              <a:rPr lang="en-US" dirty="0"/>
              <a:t>Breaks blobs-lines into blob-words (by character spacing)</a:t>
            </a:r>
          </a:p>
          <a:p>
            <a:endParaRPr lang="en-US" dirty="0"/>
          </a:p>
          <a:p>
            <a:r>
              <a:rPr lang="en-US" dirty="0"/>
              <a:t>Chops blob-words into blob-characters (uses median text width/ proportional size/ spaces/ fuzzy spaces)</a:t>
            </a:r>
          </a:p>
          <a:p>
            <a:pPr lvl="0" defTabSz="914400">
              <a:defRPr/>
            </a:pPr>
            <a:endParaRPr lang="en-US" b="1" dirty="0"/>
          </a:p>
          <a:p>
            <a:pPr lvl="0" defTabSz="914400">
              <a:defRPr/>
            </a:pPr>
            <a:endParaRPr lang="en-US" b="1" dirty="0"/>
          </a:p>
          <a:p>
            <a:pPr lvl="0" defTabSz="914400">
              <a:defRPr/>
            </a:pPr>
            <a:r>
              <a:rPr lang="en-US" b="1" dirty="0"/>
              <a:t>Recognition</a:t>
            </a:r>
            <a:r>
              <a:rPr lang="en-US" dirty="0"/>
              <a:t> proceeds as a </a:t>
            </a:r>
            <a:r>
              <a:rPr lang="en-US" b="1" dirty="0"/>
              <a:t>two-pass process</a:t>
            </a:r>
            <a:r>
              <a:rPr lang="en-US" dirty="0"/>
              <a:t>. </a:t>
            </a:r>
          </a:p>
          <a:p>
            <a:pPr lvl="0" defTabSz="914400">
              <a:defRPr/>
            </a:pPr>
            <a:endParaRPr lang="en-US" dirty="0"/>
          </a:p>
          <a:p>
            <a:pPr lvl="0" defTabSz="914400">
              <a:defRPr/>
            </a:pPr>
            <a:r>
              <a:rPr lang="en-US" dirty="0"/>
              <a:t>First pass – attempts to recognize word</a:t>
            </a:r>
          </a:p>
          <a:p>
            <a:pPr lvl="0" defTabSz="914400">
              <a:defRPr/>
            </a:pPr>
            <a:endParaRPr lang="en-US" dirty="0"/>
          </a:p>
          <a:p>
            <a:pPr lvl="0" defTabSz="914400">
              <a:defRPr/>
            </a:pPr>
            <a:r>
              <a:rPr lang="en-US" dirty="0"/>
              <a:t>If satisfactory – goes to adaptive classifier as training data</a:t>
            </a:r>
          </a:p>
          <a:p>
            <a:pPr lvl="0" defTabSz="914400">
              <a:defRPr/>
            </a:pPr>
            <a:endParaRPr lang="en-US" dirty="0"/>
          </a:p>
          <a:p>
            <a:pPr lvl="0" defTabSz="914400">
              <a:defRPr/>
            </a:pPr>
            <a:r>
              <a:rPr lang="en-US" dirty="0"/>
              <a:t>As a result the adaptive classifier gets a chance at improving results among text lower down on the page.</a:t>
            </a:r>
          </a:p>
          <a:p>
            <a:pPr lvl="0" defTabSz="914400">
              <a:defRPr/>
            </a:pPr>
            <a:r>
              <a:rPr lang="en-US" dirty="0"/>
              <a:t> </a:t>
            </a:r>
          </a:p>
          <a:p>
            <a:pPr lvl="0" defTabSz="914400">
              <a:defRPr/>
            </a:pPr>
            <a:r>
              <a:rPr lang="en-US" dirty="0"/>
              <a:t>To use this data, a second pass is done during which words not classified the first time are classified again</a:t>
            </a:r>
          </a:p>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13</a:t>
            </a:fld>
            <a:endParaRPr lang="en-US" dirty="0"/>
          </a:p>
        </p:txBody>
      </p:sp>
    </p:spTree>
    <p:extLst>
      <p:ext uri="{BB962C8B-B14F-4D97-AF65-F5344CB8AC3E}">
        <p14:creationId xmlns:p14="http://schemas.microsoft.com/office/powerpoint/2010/main" val="116390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Outlines what is a text and turns them into blobs</a:t>
            </a:r>
          </a:p>
          <a:p>
            <a:endParaRPr lang="en-US" dirty="0"/>
          </a:p>
          <a:p>
            <a:r>
              <a:rPr lang="en-US" dirty="0"/>
              <a:t>Turns blobs into what it thinks are blob-lines</a:t>
            </a:r>
          </a:p>
          <a:p>
            <a:endParaRPr lang="en-US" dirty="0"/>
          </a:p>
          <a:p>
            <a:r>
              <a:rPr lang="en-US" dirty="0"/>
              <a:t>Breaks blobs-lines into blob-words (by character spacing)</a:t>
            </a:r>
          </a:p>
          <a:p>
            <a:endParaRPr lang="en-US" dirty="0"/>
          </a:p>
          <a:p>
            <a:r>
              <a:rPr lang="en-US" dirty="0"/>
              <a:t>Chops blob-words into blob-characters (uses median text width/ proportional size/ spaces/ fuzzy spaces)</a:t>
            </a:r>
          </a:p>
          <a:p>
            <a:pPr lvl="0" defTabSz="914400">
              <a:defRPr/>
            </a:pPr>
            <a:endParaRPr lang="en-US" b="1" dirty="0"/>
          </a:p>
          <a:p>
            <a:pPr lvl="0" defTabSz="914400">
              <a:defRPr/>
            </a:pPr>
            <a:endParaRPr lang="en-US" b="1" dirty="0"/>
          </a:p>
          <a:p>
            <a:pPr lvl="0" defTabSz="914400">
              <a:defRPr/>
            </a:pPr>
            <a:r>
              <a:rPr lang="en-US" b="1" dirty="0"/>
              <a:t>Recognition</a:t>
            </a:r>
            <a:r>
              <a:rPr lang="en-US" dirty="0"/>
              <a:t> proceeds as a </a:t>
            </a:r>
            <a:r>
              <a:rPr lang="en-US" b="1" dirty="0"/>
              <a:t>two-pass process</a:t>
            </a:r>
            <a:r>
              <a:rPr lang="en-US" dirty="0"/>
              <a:t>. </a:t>
            </a:r>
          </a:p>
          <a:p>
            <a:pPr lvl="0" defTabSz="914400">
              <a:defRPr/>
            </a:pPr>
            <a:endParaRPr lang="en-US" dirty="0"/>
          </a:p>
          <a:p>
            <a:pPr lvl="0" defTabSz="914400">
              <a:defRPr/>
            </a:pPr>
            <a:r>
              <a:rPr lang="en-US" dirty="0"/>
              <a:t>First pass – attempts to recognize word</a:t>
            </a:r>
          </a:p>
          <a:p>
            <a:pPr lvl="0" defTabSz="914400">
              <a:defRPr/>
            </a:pPr>
            <a:endParaRPr lang="en-US" dirty="0"/>
          </a:p>
          <a:p>
            <a:pPr lvl="0" defTabSz="914400">
              <a:defRPr/>
            </a:pPr>
            <a:r>
              <a:rPr lang="en-US" dirty="0"/>
              <a:t>If satisfactory – goes to adaptive classifier as training data</a:t>
            </a:r>
          </a:p>
          <a:p>
            <a:pPr lvl="0" defTabSz="914400">
              <a:defRPr/>
            </a:pPr>
            <a:endParaRPr lang="en-US" dirty="0"/>
          </a:p>
          <a:p>
            <a:pPr lvl="0" defTabSz="914400">
              <a:defRPr/>
            </a:pPr>
            <a:r>
              <a:rPr lang="en-US" dirty="0"/>
              <a:t>As a result the adaptive classifier gets a chance at improving results among text lower down on the page.</a:t>
            </a:r>
          </a:p>
          <a:p>
            <a:pPr lvl="0" defTabSz="914400">
              <a:defRPr/>
            </a:pPr>
            <a:r>
              <a:rPr lang="en-US" dirty="0"/>
              <a:t> </a:t>
            </a:r>
          </a:p>
          <a:p>
            <a:pPr lvl="0" defTabSz="914400">
              <a:defRPr/>
            </a:pPr>
            <a:r>
              <a:rPr lang="en-US" dirty="0"/>
              <a:t>To use this data, a second pass is done during which words not classified the first time are classified again</a:t>
            </a:r>
          </a:p>
          <a:p>
            <a:endParaRPr lang="en-US" dirty="0"/>
          </a:p>
        </p:txBody>
      </p:sp>
      <p:sp>
        <p:nvSpPr>
          <p:cNvPr id="4" name="Slide Number Placeholder 3"/>
          <p:cNvSpPr>
            <a:spLocks noGrp="1"/>
          </p:cNvSpPr>
          <p:nvPr>
            <p:ph type="sldNum" sz="quarter" idx="10"/>
          </p:nvPr>
        </p:nvSpPr>
        <p:spPr/>
        <p:txBody>
          <a:bodyPr/>
          <a:lstStyle/>
          <a:p>
            <a:fld id="{4F61244E-4306-40E8-9F53-9390921F70B3}" type="slidenum">
              <a:rPr lang="en-US" smtClean="0"/>
              <a:t>14</a:t>
            </a:fld>
            <a:endParaRPr lang="en-US" dirty="0"/>
          </a:p>
        </p:txBody>
      </p:sp>
    </p:spTree>
    <p:extLst>
      <p:ext uri="{BB962C8B-B14F-4D97-AF65-F5344CB8AC3E}">
        <p14:creationId xmlns:p14="http://schemas.microsoft.com/office/powerpoint/2010/main" val="188752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itle 1"/>
          <p:cNvSpPr>
            <a:spLocks noGrp="1"/>
          </p:cNvSpPr>
          <p:nvPr>
            <p:ph type="title" hasCustomPrompt="1"/>
          </p:nvPr>
        </p:nvSpPr>
        <p:spPr>
          <a:xfrm>
            <a:off x="457200" y="110949"/>
            <a:ext cx="8229600" cy="1143000"/>
          </a:xfrm>
        </p:spPr>
        <p:txBody>
          <a:bodyPr/>
          <a:lstStyle>
            <a:lvl1pPr>
              <a:defRPr baseline="0">
                <a:solidFill>
                  <a:schemeClr val="tx2"/>
                </a:solidFill>
              </a:defRPr>
            </a:lvl1pPr>
          </a:lstStyle>
          <a:p>
            <a:r>
              <a:rPr lang="en-US" dirty="0"/>
              <a:t>This is a title slide</a:t>
            </a:r>
          </a:p>
        </p:txBody>
      </p:sp>
      <p:sp>
        <p:nvSpPr>
          <p:cNvPr id="3" name="Text Placeholder 2"/>
          <p:cNvSpPr>
            <a:spLocks noGrp="1"/>
          </p:cNvSpPr>
          <p:nvPr>
            <p:ph type="body" sz="quarter" idx="10" hasCustomPrompt="1"/>
          </p:nvPr>
        </p:nvSpPr>
        <p:spPr>
          <a:xfrm>
            <a:off x="457200" y="1602000"/>
            <a:ext cx="8229600" cy="4525200"/>
          </a:xfrm>
        </p:spPr>
        <p:txBody>
          <a:bodyPr/>
          <a:lstStyle>
            <a:lvl1pPr>
              <a:defRPr baseline="0"/>
            </a:lvl1pPr>
          </a:lstStyle>
          <a:p>
            <a:pPr lvl="0"/>
            <a:r>
              <a:rPr lang="en-US" dirty="0"/>
              <a:t>This is the copy for the title slide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402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9" name="Rectangle 8"/>
          <p:cNvSpPr/>
          <p:nvPr userDrawn="1"/>
        </p:nvSpPr>
        <p:spPr bwMode="ltGray">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white_dot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979" y="3048"/>
            <a:ext cx="829056" cy="6854953"/>
          </a:xfrm>
          <a:prstGeom prst="rect">
            <a:avLst/>
          </a:prstGeom>
        </p:spPr>
      </p:pic>
      <p:sp>
        <p:nvSpPr>
          <p:cNvPr id="7" name="Title 32"/>
          <p:cNvSpPr>
            <a:spLocks noGrp="1"/>
          </p:cNvSpPr>
          <p:nvPr>
            <p:ph type="title" hasCustomPrompt="1"/>
          </p:nvPr>
        </p:nvSpPr>
        <p:spPr>
          <a:xfrm>
            <a:off x="1479550" y="2152650"/>
            <a:ext cx="7169150" cy="2552700"/>
          </a:xfrm>
          <a:prstGeom prst="rect">
            <a:avLst/>
          </a:prstGeom>
        </p:spPr>
        <p:txBody>
          <a:bodyPr vert="horz" anchor="ctr"/>
          <a:lstStyle>
            <a:lvl1pPr algn="l">
              <a:defRPr sz="3200" baseline="0">
                <a:solidFill>
                  <a:schemeClr val="bg1"/>
                </a:solidFill>
              </a:defRPr>
            </a:lvl1pPr>
          </a:lstStyle>
          <a:p>
            <a:r>
              <a:rPr lang="en-US" dirty="0"/>
              <a:t>This is a divider slide</a:t>
            </a:r>
          </a:p>
        </p:txBody>
      </p:sp>
    </p:spTree>
    <p:extLst>
      <p:ext uri="{BB962C8B-B14F-4D97-AF65-F5344CB8AC3E}">
        <p14:creationId xmlns:p14="http://schemas.microsoft.com/office/powerpoint/2010/main" val="40919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1" descr="new-idexx-color-RGB.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0274" y="3194052"/>
            <a:ext cx="2563452" cy="469898"/>
          </a:xfrm>
          <a:prstGeom prst="rect">
            <a:avLst/>
          </a:prstGeom>
        </p:spPr>
      </p:pic>
    </p:spTree>
    <p:extLst>
      <p:ext uri="{BB962C8B-B14F-4D97-AF65-F5344CB8AC3E}">
        <p14:creationId xmlns:p14="http://schemas.microsoft.com/office/powerpoint/2010/main" val="381336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mall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This is a content slide with a small photo on the left</a:t>
            </a:r>
          </a:p>
        </p:txBody>
      </p:sp>
      <p:sp>
        <p:nvSpPr>
          <p:cNvPr id="13" name="Picture Placeholder 2"/>
          <p:cNvSpPr>
            <a:spLocks noGrp="1"/>
          </p:cNvSpPr>
          <p:nvPr>
            <p:ph type="pic" sz="quarter" idx="12"/>
          </p:nvPr>
        </p:nvSpPr>
        <p:spPr bwMode="ltGray">
          <a:xfrm>
            <a:off x="460689" y="1676400"/>
            <a:ext cx="4343400" cy="4343400"/>
          </a:xfrm>
          <a:prstGeom prst="ellipse">
            <a:avLst/>
          </a:prstGeom>
        </p:spPr>
        <p:txBody>
          <a:bodyPr vert="horz" anchor="t" anchorCtr="0"/>
          <a:lstStyle>
            <a:lvl1pPr marL="0" indent="0" algn="ctr">
              <a:buNone/>
              <a:defRPr/>
            </a:lvl1pPr>
          </a:lstStyle>
          <a:p>
            <a:r>
              <a:rPr lang="en-US" dirty="0"/>
              <a:t>Click icon to add picture</a:t>
            </a:r>
          </a:p>
        </p:txBody>
      </p:sp>
      <p:sp>
        <p:nvSpPr>
          <p:cNvPr id="4" name="Text Placeholder 3"/>
          <p:cNvSpPr>
            <a:spLocks noGrp="1"/>
          </p:cNvSpPr>
          <p:nvPr>
            <p:ph type="body" sz="quarter" idx="13"/>
          </p:nvPr>
        </p:nvSpPr>
        <p:spPr>
          <a:xfrm>
            <a:off x="4834800" y="1533600"/>
            <a:ext cx="3852000" cy="640800"/>
          </a:xfrm>
        </p:spPr>
        <p:txBody>
          <a:bodyPr anchor="b" anchorCtr="0">
            <a:noAutofit/>
          </a:bodyPr>
          <a:lstStyle>
            <a:lvl1pPr marL="0" indent="0">
              <a:buNone/>
              <a:defRPr sz="2400"/>
            </a:lvl1pPr>
          </a:lstStyle>
          <a:p>
            <a:pPr lvl="0"/>
            <a:r>
              <a:rPr lang="en-US" dirty="0"/>
              <a:t>Click to edit Master text styles</a:t>
            </a:r>
          </a:p>
        </p:txBody>
      </p:sp>
      <p:sp>
        <p:nvSpPr>
          <p:cNvPr id="6" name="Text Placeholder 5"/>
          <p:cNvSpPr>
            <a:spLocks noGrp="1"/>
          </p:cNvSpPr>
          <p:nvPr>
            <p:ph type="body" sz="quarter" idx="14"/>
          </p:nvPr>
        </p:nvSpPr>
        <p:spPr>
          <a:xfrm>
            <a:off x="4834800" y="2174400"/>
            <a:ext cx="3852000" cy="3952800"/>
          </a:xfrm>
        </p:spPr>
        <p:txBody>
          <a:bodyPr>
            <a:noAutofit/>
          </a:bodyPr>
          <a:lstStyle>
            <a:lvl1pPr>
              <a:buClr>
                <a:srgbClr val="646566"/>
              </a:buClr>
              <a:defRPr sz="2400"/>
            </a:lvl1pPr>
            <a:lvl2pPr>
              <a:buClr>
                <a:srgbClr val="646566"/>
              </a:buClr>
              <a:defRPr sz="2000"/>
            </a:lvl2pPr>
            <a:lvl3pPr>
              <a:buClr>
                <a:srgbClr val="646566"/>
              </a:buClr>
              <a:defRPr sz="1800"/>
            </a:lvl3pPr>
            <a:lvl4pPr>
              <a:buClr>
                <a:srgbClr val="646566"/>
              </a:buClr>
              <a:defRPr sz="1600"/>
            </a:lvl4pPr>
            <a:lvl5pPr>
              <a:buClr>
                <a:srgbClr val="646566"/>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443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mall photo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This is a content slide with a small photo on the right</a:t>
            </a:r>
          </a:p>
        </p:txBody>
      </p:sp>
      <p:sp>
        <p:nvSpPr>
          <p:cNvPr id="13" name="Picture Placeholder 2"/>
          <p:cNvSpPr>
            <a:spLocks noGrp="1"/>
          </p:cNvSpPr>
          <p:nvPr>
            <p:ph type="pic" sz="quarter" idx="12"/>
          </p:nvPr>
        </p:nvSpPr>
        <p:spPr bwMode="ltGray">
          <a:xfrm>
            <a:off x="4495800" y="1676400"/>
            <a:ext cx="4343400" cy="4343400"/>
          </a:xfrm>
          <a:prstGeom prst="ellipse">
            <a:avLst/>
          </a:prstGeom>
        </p:spPr>
        <p:txBody>
          <a:bodyPr vert="horz" anchor="t" anchorCtr="0"/>
          <a:lstStyle>
            <a:lvl1pPr marL="0" indent="0" algn="ctr">
              <a:buNone/>
              <a:defRPr/>
            </a:lvl1pPr>
          </a:lstStyle>
          <a:p>
            <a:r>
              <a:rPr lang="en-US" dirty="0"/>
              <a:t>Click icon to add picture</a:t>
            </a:r>
          </a:p>
        </p:txBody>
      </p:sp>
      <p:sp>
        <p:nvSpPr>
          <p:cNvPr id="4" name="Text Placeholder 3"/>
          <p:cNvSpPr>
            <a:spLocks noGrp="1"/>
          </p:cNvSpPr>
          <p:nvPr>
            <p:ph type="body" sz="quarter" idx="13"/>
          </p:nvPr>
        </p:nvSpPr>
        <p:spPr>
          <a:xfrm>
            <a:off x="457200" y="1533600"/>
            <a:ext cx="4039200" cy="640800"/>
          </a:xfrm>
        </p:spPr>
        <p:txBody>
          <a:bodyPr anchor="b" anchorCtr="0">
            <a:noAutofit/>
          </a:bodyPr>
          <a:lstStyle>
            <a:lvl1pPr marL="0" indent="0">
              <a:buNone/>
              <a:defRPr sz="2400"/>
            </a:lvl1pPr>
          </a:lstStyle>
          <a:p>
            <a:pPr lvl="0"/>
            <a:r>
              <a:rPr lang="en-US" dirty="0"/>
              <a:t>Click to edit Master text styles</a:t>
            </a:r>
          </a:p>
        </p:txBody>
      </p:sp>
      <p:sp>
        <p:nvSpPr>
          <p:cNvPr id="6" name="Text Placeholder 5"/>
          <p:cNvSpPr>
            <a:spLocks noGrp="1"/>
          </p:cNvSpPr>
          <p:nvPr>
            <p:ph type="body" sz="quarter" idx="14"/>
          </p:nvPr>
        </p:nvSpPr>
        <p:spPr>
          <a:xfrm>
            <a:off x="457200" y="2174400"/>
            <a:ext cx="4039200" cy="3952800"/>
          </a:xfrm>
        </p:spPr>
        <p:txBody>
          <a:bodyPr>
            <a:noAutofit/>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0955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photo left">
    <p:spTree>
      <p:nvGrpSpPr>
        <p:cNvPr id="1" name=""/>
        <p:cNvGrpSpPr/>
        <p:nvPr/>
      </p:nvGrpSpPr>
      <p:grpSpPr>
        <a:xfrm>
          <a:off x="0" y="0"/>
          <a:ext cx="0" cy="0"/>
          <a:chOff x="0" y="0"/>
          <a:chExt cx="0" cy="0"/>
        </a:xfrm>
      </p:grpSpPr>
      <p:sp>
        <p:nvSpPr>
          <p:cNvPr id="6" name="Rectangle 5"/>
          <p:cNvSpPr/>
          <p:nvPr userDrawn="1"/>
        </p:nvSpPr>
        <p:spPr>
          <a:xfrm>
            <a:off x="150607" y="6422315"/>
            <a:ext cx="4512411" cy="1936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Picture Placeholder 2"/>
          <p:cNvSpPr>
            <a:spLocks noGrp="1"/>
          </p:cNvSpPr>
          <p:nvPr>
            <p:ph type="pic" sz="quarter" idx="13"/>
          </p:nvPr>
        </p:nvSpPr>
        <p:spPr bwMode="ltGray">
          <a:xfrm>
            <a:off x="-13222" y="-9254"/>
            <a:ext cx="4676240" cy="6867254"/>
          </a:xfrm>
          <a:custGeom>
            <a:avLst/>
            <a:gdLst>
              <a:gd name="connsiteX0" fmla="*/ 0 w 8001000"/>
              <a:gd name="connsiteY0" fmla="*/ 4000500 h 8001000"/>
              <a:gd name="connsiteX1" fmla="*/ 4000500 w 8001000"/>
              <a:gd name="connsiteY1" fmla="*/ 0 h 8001000"/>
              <a:gd name="connsiteX2" fmla="*/ 8001000 w 8001000"/>
              <a:gd name="connsiteY2" fmla="*/ 4000500 h 8001000"/>
              <a:gd name="connsiteX3" fmla="*/ 4000500 w 8001000"/>
              <a:gd name="connsiteY3" fmla="*/ 8001000 h 8001000"/>
              <a:gd name="connsiteX4" fmla="*/ 0 w 8001000"/>
              <a:gd name="connsiteY4" fmla="*/ 4000500 h 8001000"/>
              <a:gd name="connsiteX0" fmla="*/ 0 w 8060683"/>
              <a:gd name="connsiteY0" fmla="*/ 4222799 h 8223299"/>
              <a:gd name="connsiteX1" fmla="*/ 4000500 w 8060683"/>
              <a:gd name="connsiteY1" fmla="*/ 222299 h 8223299"/>
              <a:gd name="connsiteX2" fmla="*/ 6237602 w 8060683"/>
              <a:gd name="connsiteY2" fmla="*/ 908099 h 8223299"/>
              <a:gd name="connsiteX3" fmla="*/ 8001000 w 8060683"/>
              <a:gd name="connsiteY3" fmla="*/ 4222799 h 8223299"/>
              <a:gd name="connsiteX4" fmla="*/ 4000500 w 8060683"/>
              <a:gd name="connsiteY4" fmla="*/ 8223299 h 8223299"/>
              <a:gd name="connsiteX5" fmla="*/ 0 w 8060683"/>
              <a:gd name="connsiteY5" fmla="*/ 4222799 h 8223299"/>
              <a:gd name="connsiteX0" fmla="*/ 8055 w 8068738"/>
              <a:gd name="connsiteY0" fmla="*/ 3760842 h 7761342"/>
              <a:gd name="connsiteX1" fmla="*/ 3296378 w 8068738"/>
              <a:gd name="connsiteY1" fmla="*/ 472519 h 7761342"/>
              <a:gd name="connsiteX2" fmla="*/ 6245657 w 8068738"/>
              <a:gd name="connsiteY2" fmla="*/ 446142 h 7761342"/>
              <a:gd name="connsiteX3" fmla="*/ 8009055 w 8068738"/>
              <a:gd name="connsiteY3" fmla="*/ 3760842 h 7761342"/>
              <a:gd name="connsiteX4" fmla="*/ 4008555 w 8068738"/>
              <a:gd name="connsiteY4" fmla="*/ 7761342 h 7761342"/>
              <a:gd name="connsiteX5" fmla="*/ 8055 w 8068738"/>
              <a:gd name="connsiteY5" fmla="*/ 3760842 h 7761342"/>
              <a:gd name="connsiteX0" fmla="*/ 6123 w 8066806"/>
              <a:gd name="connsiteY0" fmla="*/ 3768834 h 7769334"/>
              <a:gd name="connsiteX1" fmla="*/ 3373577 w 8066806"/>
              <a:gd name="connsiteY1" fmla="*/ 462926 h 7769334"/>
              <a:gd name="connsiteX2" fmla="*/ 6243725 w 8066806"/>
              <a:gd name="connsiteY2" fmla="*/ 454134 h 7769334"/>
              <a:gd name="connsiteX3" fmla="*/ 8007123 w 8066806"/>
              <a:gd name="connsiteY3" fmla="*/ 3768834 h 7769334"/>
              <a:gd name="connsiteX4" fmla="*/ 4006623 w 8066806"/>
              <a:gd name="connsiteY4" fmla="*/ 7769334 h 7769334"/>
              <a:gd name="connsiteX5" fmla="*/ 6123 w 8066806"/>
              <a:gd name="connsiteY5" fmla="*/ 3768834 h 7769334"/>
              <a:gd name="connsiteX0" fmla="*/ 6939 w 8067622"/>
              <a:gd name="connsiteY0" fmla="*/ 3768834 h 7769334"/>
              <a:gd name="connsiteX1" fmla="*/ 3339224 w 8067622"/>
              <a:gd name="connsiteY1" fmla="*/ 462926 h 7769334"/>
              <a:gd name="connsiteX2" fmla="*/ 6244541 w 8067622"/>
              <a:gd name="connsiteY2" fmla="*/ 454134 h 7769334"/>
              <a:gd name="connsiteX3" fmla="*/ 8007939 w 8067622"/>
              <a:gd name="connsiteY3" fmla="*/ 3768834 h 7769334"/>
              <a:gd name="connsiteX4" fmla="*/ 4007439 w 8067622"/>
              <a:gd name="connsiteY4" fmla="*/ 7769334 h 7769334"/>
              <a:gd name="connsiteX5" fmla="*/ 6939 w 8067622"/>
              <a:gd name="connsiteY5" fmla="*/ 3768834 h 7769334"/>
              <a:gd name="connsiteX0" fmla="*/ 6939 w 8010086"/>
              <a:gd name="connsiteY0" fmla="*/ 3768834 h 7984710"/>
              <a:gd name="connsiteX1" fmla="*/ 3339224 w 8010086"/>
              <a:gd name="connsiteY1" fmla="*/ 462926 h 7984710"/>
              <a:gd name="connsiteX2" fmla="*/ 6244541 w 8010086"/>
              <a:gd name="connsiteY2" fmla="*/ 454134 h 7984710"/>
              <a:gd name="connsiteX3" fmla="*/ 8007939 w 8010086"/>
              <a:gd name="connsiteY3" fmla="*/ 3768834 h 7984710"/>
              <a:gd name="connsiteX4" fmla="*/ 5892849 w 8010086"/>
              <a:gd name="connsiteY4" fmla="*/ 7057157 h 7984710"/>
              <a:gd name="connsiteX5" fmla="*/ 4007439 w 8010086"/>
              <a:gd name="connsiteY5" fmla="*/ 7769334 h 7984710"/>
              <a:gd name="connsiteX6" fmla="*/ 6939 w 8010086"/>
              <a:gd name="connsiteY6" fmla="*/ 3768834 h 7984710"/>
              <a:gd name="connsiteX0" fmla="*/ 6939 w 8010086"/>
              <a:gd name="connsiteY0" fmla="*/ 3768834 h 8061801"/>
              <a:gd name="connsiteX1" fmla="*/ 3339224 w 8010086"/>
              <a:gd name="connsiteY1" fmla="*/ 462926 h 8061801"/>
              <a:gd name="connsiteX2" fmla="*/ 6244541 w 8010086"/>
              <a:gd name="connsiteY2" fmla="*/ 454134 h 8061801"/>
              <a:gd name="connsiteX3" fmla="*/ 8007939 w 8010086"/>
              <a:gd name="connsiteY3" fmla="*/ 3768834 h 8061801"/>
              <a:gd name="connsiteX4" fmla="*/ 5892849 w 8010086"/>
              <a:gd name="connsiteY4" fmla="*/ 7312134 h 8061801"/>
              <a:gd name="connsiteX5" fmla="*/ 4007439 w 8010086"/>
              <a:gd name="connsiteY5" fmla="*/ 7769334 h 8061801"/>
              <a:gd name="connsiteX6" fmla="*/ 6939 w 8010086"/>
              <a:gd name="connsiteY6" fmla="*/ 3768834 h 8061801"/>
              <a:gd name="connsiteX0" fmla="*/ 6 w 8003153"/>
              <a:gd name="connsiteY0" fmla="*/ 3768834 h 7779879"/>
              <a:gd name="connsiteX1" fmla="*/ 3332291 w 8003153"/>
              <a:gd name="connsiteY1" fmla="*/ 462926 h 7779879"/>
              <a:gd name="connsiteX2" fmla="*/ 6237608 w 8003153"/>
              <a:gd name="connsiteY2" fmla="*/ 454134 h 7779879"/>
              <a:gd name="connsiteX3" fmla="*/ 8001006 w 8003153"/>
              <a:gd name="connsiteY3" fmla="*/ 3768834 h 7779879"/>
              <a:gd name="connsiteX4" fmla="*/ 5885916 w 8003153"/>
              <a:gd name="connsiteY4" fmla="*/ 7312134 h 7779879"/>
              <a:gd name="connsiteX5" fmla="*/ 3349875 w 8003153"/>
              <a:gd name="connsiteY5" fmla="*/ 7303342 h 7779879"/>
              <a:gd name="connsiteX6" fmla="*/ 6 w 8003153"/>
              <a:gd name="connsiteY6" fmla="*/ 3768834 h 7779879"/>
              <a:gd name="connsiteX0" fmla="*/ 3 w 8003150"/>
              <a:gd name="connsiteY0" fmla="*/ 3768834 h 7775751"/>
              <a:gd name="connsiteX1" fmla="*/ 3332288 w 8003150"/>
              <a:gd name="connsiteY1" fmla="*/ 462926 h 7775751"/>
              <a:gd name="connsiteX2" fmla="*/ 6237605 w 8003150"/>
              <a:gd name="connsiteY2" fmla="*/ 454134 h 7775751"/>
              <a:gd name="connsiteX3" fmla="*/ 8001003 w 8003150"/>
              <a:gd name="connsiteY3" fmla="*/ 3768834 h 7775751"/>
              <a:gd name="connsiteX4" fmla="*/ 5885913 w 8003150"/>
              <a:gd name="connsiteY4" fmla="*/ 7312134 h 7775751"/>
              <a:gd name="connsiteX5" fmla="*/ 3314702 w 8003150"/>
              <a:gd name="connsiteY5" fmla="*/ 7294550 h 7775751"/>
              <a:gd name="connsiteX6" fmla="*/ 3 w 8003150"/>
              <a:gd name="connsiteY6" fmla="*/ 3768834 h 7775751"/>
              <a:gd name="connsiteX0" fmla="*/ 333562 w 5022010"/>
              <a:gd name="connsiteY0" fmla="*/ 7524025 h 8220651"/>
              <a:gd name="connsiteX1" fmla="*/ 351148 w 5022010"/>
              <a:gd name="connsiteY1" fmla="*/ 692401 h 8220651"/>
              <a:gd name="connsiteX2" fmla="*/ 3256465 w 5022010"/>
              <a:gd name="connsiteY2" fmla="*/ 683609 h 8220651"/>
              <a:gd name="connsiteX3" fmla="*/ 5019863 w 5022010"/>
              <a:gd name="connsiteY3" fmla="*/ 3998309 h 8220651"/>
              <a:gd name="connsiteX4" fmla="*/ 2904773 w 5022010"/>
              <a:gd name="connsiteY4" fmla="*/ 7541609 h 8220651"/>
              <a:gd name="connsiteX5" fmla="*/ 333562 w 5022010"/>
              <a:gd name="connsiteY5" fmla="*/ 7524025 h 8220651"/>
              <a:gd name="connsiteX0" fmla="*/ 333562 w 5022010"/>
              <a:gd name="connsiteY0" fmla="*/ 7524025 h 8220651"/>
              <a:gd name="connsiteX1" fmla="*/ 351148 w 5022010"/>
              <a:gd name="connsiteY1" fmla="*/ 692401 h 8220651"/>
              <a:gd name="connsiteX2" fmla="*/ 3256465 w 5022010"/>
              <a:gd name="connsiteY2" fmla="*/ 683609 h 8220651"/>
              <a:gd name="connsiteX3" fmla="*/ 5019863 w 5022010"/>
              <a:gd name="connsiteY3" fmla="*/ 3998309 h 8220651"/>
              <a:gd name="connsiteX4" fmla="*/ 2904773 w 5022010"/>
              <a:gd name="connsiteY4" fmla="*/ 7541609 h 8220651"/>
              <a:gd name="connsiteX5" fmla="*/ 333562 w 5022010"/>
              <a:gd name="connsiteY5" fmla="*/ 7524025 h 8220651"/>
              <a:gd name="connsiteX0" fmla="*/ 333562 w 5022010"/>
              <a:gd name="connsiteY0" fmla="*/ 7524025 h 8220651"/>
              <a:gd name="connsiteX1" fmla="*/ 351148 w 5022010"/>
              <a:gd name="connsiteY1" fmla="*/ 692401 h 8220651"/>
              <a:gd name="connsiteX2" fmla="*/ 3256465 w 5022010"/>
              <a:gd name="connsiteY2" fmla="*/ 683609 h 8220651"/>
              <a:gd name="connsiteX3" fmla="*/ 5019863 w 5022010"/>
              <a:gd name="connsiteY3" fmla="*/ 3998309 h 8220651"/>
              <a:gd name="connsiteX4" fmla="*/ 2904773 w 5022010"/>
              <a:gd name="connsiteY4" fmla="*/ 7541609 h 8220651"/>
              <a:gd name="connsiteX5" fmla="*/ 333562 w 5022010"/>
              <a:gd name="connsiteY5" fmla="*/ 7524025 h 8220651"/>
              <a:gd name="connsiteX0" fmla="*/ 646493 w 5334941"/>
              <a:gd name="connsiteY0" fmla="*/ 7141687 h 7838313"/>
              <a:gd name="connsiteX1" fmla="*/ 664079 w 5334941"/>
              <a:gd name="connsiteY1" fmla="*/ 310063 h 7838313"/>
              <a:gd name="connsiteX2" fmla="*/ 3569396 w 5334941"/>
              <a:gd name="connsiteY2" fmla="*/ 301271 h 7838313"/>
              <a:gd name="connsiteX3" fmla="*/ 5332794 w 5334941"/>
              <a:gd name="connsiteY3" fmla="*/ 3615971 h 7838313"/>
              <a:gd name="connsiteX4" fmla="*/ 3217704 w 5334941"/>
              <a:gd name="connsiteY4" fmla="*/ 7159271 h 7838313"/>
              <a:gd name="connsiteX5" fmla="*/ 646493 w 5334941"/>
              <a:gd name="connsiteY5" fmla="*/ 7141687 h 7838313"/>
              <a:gd name="connsiteX0" fmla="*/ 646493 w 5334941"/>
              <a:gd name="connsiteY0" fmla="*/ 7141687 h 7838313"/>
              <a:gd name="connsiteX1" fmla="*/ 664079 w 5334941"/>
              <a:gd name="connsiteY1" fmla="*/ 310063 h 7838313"/>
              <a:gd name="connsiteX2" fmla="*/ 3569396 w 5334941"/>
              <a:gd name="connsiteY2" fmla="*/ 301271 h 7838313"/>
              <a:gd name="connsiteX3" fmla="*/ 5332794 w 5334941"/>
              <a:gd name="connsiteY3" fmla="*/ 3615971 h 7838313"/>
              <a:gd name="connsiteX4" fmla="*/ 3217704 w 5334941"/>
              <a:gd name="connsiteY4" fmla="*/ 7159271 h 7838313"/>
              <a:gd name="connsiteX5" fmla="*/ 646493 w 5334941"/>
              <a:gd name="connsiteY5" fmla="*/ 7141687 h 7838313"/>
              <a:gd name="connsiteX0" fmla="*/ 646493 w 5334941"/>
              <a:gd name="connsiteY0" fmla="*/ 7135777 h 7832403"/>
              <a:gd name="connsiteX1" fmla="*/ 664079 w 5334941"/>
              <a:gd name="connsiteY1" fmla="*/ 304153 h 7832403"/>
              <a:gd name="connsiteX2" fmla="*/ 3569396 w 5334941"/>
              <a:gd name="connsiteY2" fmla="*/ 295361 h 7832403"/>
              <a:gd name="connsiteX3" fmla="*/ 5332794 w 5334941"/>
              <a:gd name="connsiteY3" fmla="*/ 3610061 h 7832403"/>
              <a:gd name="connsiteX4" fmla="*/ 3217704 w 5334941"/>
              <a:gd name="connsiteY4" fmla="*/ 7153361 h 7832403"/>
              <a:gd name="connsiteX5" fmla="*/ 646493 w 5334941"/>
              <a:gd name="connsiteY5" fmla="*/ 7135777 h 7832403"/>
              <a:gd name="connsiteX0" fmla="*/ 182720 w 4871168"/>
              <a:gd name="connsiteY0" fmla="*/ 7135777 h 7832403"/>
              <a:gd name="connsiteX1" fmla="*/ 200306 w 4871168"/>
              <a:gd name="connsiteY1" fmla="*/ 304153 h 7832403"/>
              <a:gd name="connsiteX2" fmla="*/ 3105623 w 4871168"/>
              <a:gd name="connsiteY2" fmla="*/ 295361 h 7832403"/>
              <a:gd name="connsiteX3" fmla="*/ 4869021 w 4871168"/>
              <a:gd name="connsiteY3" fmla="*/ 3610061 h 7832403"/>
              <a:gd name="connsiteX4" fmla="*/ 2753931 w 4871168"/>
              <a:gd name="connsiteY4" fmla="*/ 7153361 h 7832403"/>
              <a:gd name="connsiteX5" fmla="*/ 182720 w 4871168"/>
              <a:gd name="connsiteY5" fmla="*/ 7135777 h 7832403"/>
              <a:gd name="connsiteX0" fmla="*/ 182720 w 4871168"/>
              <a:gd name="connsiteY0" fmla="*/ 7124471 h 7821097"/>
              <a:gd name="connsiteX1" fmla="*/ 200306 w 4871168"/>
              <a:gd name="connsiteY1" fmla="*/ 292847 h 7821097"/>
              <a:gd name="connsiteX2" fmla="*/ 3105623 w 4871168"/>
              <a:gd name="connsiteY2" fmla="*/ 284055 h 7821097"/>
              <a:gd name="connsiteX3" fmla="*/ 4869021 w 4871168"/>
              <a:gd name="connsiteY3" fmla="*/ 3598755 h 7821097"/>
              <a:gd name="connsiteX4" fmla="*/ 2753931 w 4871168"/>
              <a:gd name="connsiteY4" fmla="*/ 7142055 h 7821097"/>
              <a:gd name="connsiteX5" fmla="*/ 182720 w 4871168"/>
              <a:gd name="connsiteY5" fmla="*/ 7124471 h 7821097"/>
              <a:gd name="connsiteX0" fmla="*/ 182720 w 4871168"/>
              <a:gd name="connsiteY0" fmla="*/ 7133321 h 7829947"/>
              <a:gd name="connsiteX1" fmla="*/ 200306 w 4871168"/>
              <a:gd name="connsiteY1" fmla="*/ 301697 h 7829947"/>
              <a:gd name="connsiteX2" fmla="*/ 3105623 w 4871168"/>
              <a:gd name="connsiteY2" fmla="*/ 292905 h 7829947"/>
              <a:gd name="connsiteX3" fmla="*/ 4869021 w 4871168"/>
              <a:gd name="connsiteY3" fmla="*/ 3607605 h 7829947"/>
              <a:gd name="connsiteX4" fmla="*/ 2753931 w 4871168"/>
              <a:gd name="connsiteY4" fmla="*/ 7150905 h 7829947"/>
              <a:gd name="connsiteX5" fmla="*/ 182720 w 4871168"/>
              <a:gd name="connsiteY5" fmla="*/ 7133321 h 7829947"/>
              <a:gd name="connsiteX0" fmla="*/ 186720 w 4875168"/>
              <a:gd name="connsiteY0" fmla="*/ 7137599 h 7835370"/>
              <a:gd name="connsiteX1" fmla="*/ 191837 w 4875168"/>
              <a:gd name="connsiteY1" fmla="*/ 289350 h 7835370"/>
              <a:gd name="connsiteX2" fmla="*/ 3109623 w 4875168"/>
              <a:gd name="connsiteY2" fmla="*/ 297183 h 7835370"/>
              <a:gd name="connsiteX3" fmla="*/ 4873021 w 4875168"/>
              <a:gd name="connsiteY3" fmla="*/ 3611883 h 7835370"/>
              <a:gd name="connsiteX4" fmla="*/ 2757931 w 4875168"/>
              <a:gd name="connsiteY4" fmla="*/ 7155183 h 7835370"/>
              <a:gd name="connsiteX5" fmla="*/ 186720 w 4875168"/>
              <a:gd name="connsiteY5" fmla="*/ 7137599 h 7835370"/>
              <a:gd name="connsiteX0" fmla="*/ 171307 w 4859755"/>
              <a:gd name="connsiteY0" fmla="*/ 7112714 h 7803338"/>
              <a:gd name="connsiteX1" fmla="*/ 226300 w 4859755"/>
              <a:gd name="connsiteY1" fmla="*/ 368374 h 7803338"/>
              <a:gd name="connsiteX2" fmla="*/ 3094210 w 4859755"/>
              <a:gd name="connsiteY2" fmla="*/ 272298 h 7803338"/>
              <a:gd name="connsiteX3" fmla="*/ 4857608 w 4859755"/>
              <a:gd name="connsiteY3" fmla="*/ 3586998 h 7803338"/>
              <a:gd name="connsiteX4" fmla="*/ 2742518 w 4859755"/>
              <a:gd name="connsiteY4" fmla="*/ 7130298 h 7803338"/>
              <a:gd name="connsiteX5" fmla="*/ 171307 w 4859755"/>
              <a:gd name="connsiteY5" fmla="*/ 7112714 h 7803338"/>
              <a:gd name="connsiteX0" fmla="*/ 184041 w 4872489"/>
              <a:gd name="connsiteY0" fmla="*/ 7134379 h 7831291"/>
              <a:gd name="connsiteX1" fmla="*/ 197470 w 4872489"/>
              <a:gd name="connsiteY1" fmla="*/ 298599 h 7831291"/>
              <a:gd name="connsiteX2" fmla="*/ 3106944 w 4872489"/>
              <a:gd name="connsiteY2" fmla="*/ 293963 h 7831291"/>
              <a:gd name="connsiteX3" fmla="*/ 4870342 w 4872489"/>
              <a:gd name="connsiteY3" fmla="*/ 3608663 h 7831291"/>
              <a:gd name="connsiteX4" fmla="*/ 2755252 w 4872489"/>
              <a:gd name="connsiteY4" fmla="*/ 7151963 h 7831291"/>
              <a:gd name="connsiteX5" fmla="*/ 184041 w 4872489"/>
              <a:gd name="connsiteY5" fmla="*/ 7134379 h 7831291"/>
              <a:gd name="connsiteX0" fmla="*/ 187347 w 4875795"/>
              <a:gd name="connsiteY0" fmla="*/ 7134379 h 7831291"/>
              <a:gd name="connsiteX1" fmla="*/ 200776 w 4875795"/>
              <a:gd name="connsiteY1" fmla="*/ 298599 h 7831291"/>
              <a:gd name="connsiteX2" fmla="*/ 3110250 w 4875795"/>
              <a:gd name="connsiteY2" fmla="*/ 293963 h 7831291"/>
              <a:gd name="connsiteX3" fmla="*/ 4873648 w 4875795"/>
              <a:gd name="connsiteY3" fmla="*/ 3608663 h 7831291"/>
              <a:gd name="connsiteX4" fmla="*/ 2758558 w 4875795"/>
              <a:gd name="connsiteY4" fmla="*/ 7151963 h 7831291"/>
              <a:gd name="connsiteX5" fmla="*/ 187347 w 4875795"/>
              <a:gd name="connsiteY5" fmla="*/ 7134379 h 7831291"/>
              <a:gd name="connsiteX0" fmla="*/ 187347 w 4875795"/>
              <a:gd name="connsiteY0" fmla="*/ 7134379 h 7831291"/>
              <a:gd name="connsiteX1" fmla="*/ 200776 w 4875795"/>
              <a:gd name="connsiteY1" fmla="*/ 298599 h 7831291"/>
              <a:gd name="connsiteX2" fmla="*/ 3110250 w 4875795"/>
              <a:gd name="connsiteY2" fmla="*/ 293963 h 7831291"/>
              <a:gd name="connsiteX3" fmla="*/ 4873648 w 4875795"/>
              <a:gd name="connsiteY3" fmla="*/ 3608663 h 7831291"/>
              <a:gd name="connsiteX4" fmla="*/ 2758558 w 4875795"/>
              <a:gd name="connsiteY4" fmla="*/ 7151963 h 7831291"/>
              <a:gd name="connsiteX5" fmla="*/ 187347 w 4875795"/>
              <a:gd name="connsiteY5" fmla="*/ 7134379 h 7831291"/>
              <a:gd name="connsiteX0" fmla="*/ 189716 w 4868927"/>
              <a:gd name="connsiteY0" fmla="*/ 7152851 h 7842196"/>
              <a:gd name="connsiteX1" fmla="*/ 193908 w 4868927"/>
              <a:gd name="connsiteY1" fmla="*/ 298599 h 7842196"/>
              <a:gd name="connsiteX2" fmla="*/ 3103382 w 4868927"/>
              <a:gd name="connsiteY2" fmla="*/ 293963 h 7842196"/>
              <a:gd name="connsiteX3" fmla="*/ 4866780 w 4868927"/>
              <a:gd name="connsiteY3" fmla="*/ 3608663 h 7842196"/>
              <a:gd name="connsiteX4" fmla="*/ 2751690 w 4868927"/>
              <a:gd name="connsiteY4" fmla="*/ 7151963 h 7842196"/>
              <a:gd name="connsiteX5" fmla="*/ 189716 w 4868927"/>
              <a:gd name="connsiteY5" fmla="*/ 7152851 h 7842196"/>
              <a:gd name="connsiteX0" fmla="*/ 2 w 4679213"/>
              <a:gd name="connsiteY0" fmla="*/ 7152851 h 7447842"/>
              <a:gd name="connsiteX1" fmla="*/ 4194 w 4679213"/>
              <a:gd name="connsiteY1" fmla="*/ 298599 h 7447842"/>
              <a:gd name="connsiteX2" fmla="*/ 2913668 w 4679213"/>
              <a:gd name="connsiteY2" fmla="*/ 293963 h 7447842"/>
              <a:gd name="connsiteX3" fmla="*/ 4677066 w 4679213"/>
              <a:gd name="connsiteY3" fmla="*/ 3608663 h 7447842"/>
              <a:gd name="connsiteX4" fmla="*/ 2561976 w 4679213"/>
              <a:gd name="connsiteY4" fmla="*/ 7151963 h 7447842"/>
              <a:gd name="connsiteX5" fmla="*/ 2 w 4679213"/>
              <a:gd name="connsiteY5" fmla="*/ 7152851 h 7447842"/>
              <a:gd name="connsiteX0" fmla="*/ 232986 w 4675130"/>
              <a:gd name="connsiteY0" fmla="*/ 7082039 h 7430577"/>
              <a:gd name="connsiteX1" fmla="*/ 111 w 4675130"/>
              <a:gd name="connsiteY1" fmla="*/ 298599 h 7430577"/>
              <a:gd name="connsiteX2" fmla="*/ 2909585 w 4675130"/>
              <a:gd name="connsiteY2" fmla="*/ 293963 h 7430577"/>
              <a:gd name="connsiteX3" fmla="*/ 4672983 w 4675130"/>
              <a:gd name="connsiteY3" fmla="*/ 3608663 h 7430577"/>
              <a:gd name="connsiteX4" fmla="*/ 2557893 w 4675130"/>
              <a:gd name="connsiteY4" fmla="*/ 7151963 h 7430577"/>
              <a:gd name="connsiteX5" fmla="*/ 232986 w 4675130"/>
              <a:gd name="connsiteY5" fmla="*/ 7082039 h 7430577"/>
              <a:gd name="connsiteX0" fmla="*/ 1481 w 4677613"/>
              <a:gd name="connsiteY0" fmla="*/ 7149773 h 7447048"/>
              <a:gd name="connsiteX1" fmla="*/ 2594 w 4677613"/>
              <a:gd name="connsiteY1" fmla="*/ 298599 h 7447048"/>
              <a:gd name="connsiteX2" fmla="*/ 2912068 w 4677613"/>
              <a:gd name="connsiteY2" fmla="*/ 293963 h 7447048"/>
              <a:gd name="connsiteX3" fmla="*/ 4675466 w 4677613"/>
              <a:gd name="connsiteY3" fmla="*/ 3608663 h 7447048"/>
              <a:gd name="connsiteX4" fmla="*/ 2560376 w 4677613"/>
              <a:gd name="connsiteY4" fmla="*/ 7151963 h 7447048"/>
              <a:gd name="connsiteX5" fmla="*/ 1481 w 4677613"/>
              <a:gd name="connsiteY5" fmla="*/ 7149773 h 7447048"/>
              <a:gd name="connsiteX0" fmla="*/ 165734 w 4841866"/>
              <a:gd name="connsiteY0" fmla="*/ 7139154 h 7826771"/>
              <a:gd name="connsiteX1" fmla="*/ 246896 w 4841866"/>
              <a:gd name="connsiteY1" fmla="*/ 331083 h 7826771"/>
              <a:gd name="connsiteX2" fmla="*/ 3076321 w 4841866"/>
              <a:gd name="connsiteY2" fmla="*/ 283344 h 7826771"/>
              <a:gd name="connsiteX3" fmla="*/ 4839719 w 4841866"/>
              <a:gd name="connsiteY3" fmla="*/ 3598044 h 7826771"/>
              <a:gd name="connsiteX4" fmla="*/ 2724629 w 4841866"/>
              <a:gd name="connsiteY4" fmla="*/ 7141344 h 7826771"/>
              <a:gd name="connsiteX5" fmla="*/ 165734 w 4841866"/>
              <a:gd name="connsiteY5" fmla="*/ 7139154 h 7826771"/>
              <a:gd name="connsiteX0" fmla="*/ 192597 w 4868729"/>
              <a:gd name="connsiteY0" fmla="*/ 7111990 h 7790893"/>
              <a:gd name="connsiteX1" fmla="*/ 187553 w 4868729"/>
              <a:gd name="connsiteY1" fmla="*/ 430149 h 7790893"/>
              <a:gd name="connsiteX2" fmla="*/ 3103184 w 4868729"/>
              <a:gd name="connsiteY2" fmla="*/ 256180 h 7790893"/>
              <a:gd name="connsiteX3" fmla="*/ 4866582 w 4868729"/>
              <a:gd name="connsiteY3" fmla="*/ 3570880 h 7790893"/>
              <a:gd name="connsiteX4" fmla="*/ 2751492 w 4868729"/>
              <a:gd name="connsiteY4" fmla="*/ 7114180 h 7790893"/>
              <a:gd name="connsiteX5" fmla="*/ 192597 w 4868729"/>
              <a:gd name="connsiteY5" fmla="*/ 7111990 h 7790893"/>
              <a:gd name="connsiteX0" fmla="*/ 135176 w 4811308"/>
              <a:gd name="connsiteY0" fmla="*/ 7105556 h 7782125"/>
              <a:gd name="connsiteX1" fmla="*/ 336411 w 4811308"/>
              <a:gd name="connsiteY1" fmla="*/ 457582 h 7782125"/>
              <a:gd name="connsiteX2" fmla="*/ 3045763 w 4811308"/>
              <a:gd name="connsiteY2" fmla="*/ 249746 h 7782125"/>
              <a:gd name="connsiteX3" fmla="*/ 4809161 w 4811308"/>
              <a:gd name="connsiteY3" fmla="*/ 3564446 h 7782125"/>
              <a:gd name="connsiteX4" fmla="*/ 2694071 w 4811308"/>
              <a:gd name="connsiteY4" fmla="*/ 7107746 h 7782125"/>
              <a:gd name="connsiteX5" fmla="*/ 135176 w 4811308"/>
              <a:gd name="connsiteY5" fmla="*/ 7105556 h 7782125"/>
              <a:gd name="connsiteX0" fmla="*/ 157213 w 4833345"/>
              <a:gd name="connsiteY0" fmla="*/ 7115639 h 7795816"/>
              <a:gd name="connsiteX1" fmla="*/ 269163 w 4833345"/>
              <a:gd name="connsiteY1" fmla="*/ 415325 h 7795816"/>
              <a:gd name="connsiteX2" fmla="*/ 3067800 w 4833345"/>
              <a:gd name="connsiteY2" fmla="*/ 259829 h 7795816"/>
              <a:gd name="connsiteX3" fmla="*/ 4831198 w 4833345"/>
              <a:gd name="connsiteY3" fmla="*/ 3574529 h 7795816"/>
              <a:gd name="connsiteX4" fmla="*/ 2716108 w 4833345"/>
              <a:gd name="connsiteY4" fmla="*/ 7117829 h 7795816"/>
              <a:gd name="connsiteX5" fmla="*/ 157213 w 4833345"/>
              <a:gd name="connsiteY5" fmla="*/ 7115639 h 7795816"/>
              <a:gd name="connsiteX0" fmla="*/ 156353 w 4832485"/>
              <a:gd name="connsiteY0" fmla="*/ 7115639 h 7795816"/>
              <a:gd name="connsiteX1" fmla="*/ 268303 w 4832485"/>
              <a:gd name="connsiteY1" fmla="*/ 415325 h 7795816"/>
              <a:gd name="connsiteX2" fmla="*/ 3066940 w 4832485"/>
              <a:gd name="connsiteY2" fmla="*/ 259829 h 7795816"/>
              <a:gd name="connsiteX3" fmla="*/ 4830338 w 4832485"/>
              <a:gd name="connsiteY3" fmla="*/ 3574529 h 7795816"/>
              <a:gd name="connsiteX4" fmla="*/ 2715248 w 4832485"/>
              <a:gd name="connsiteY4" fmla="*/ 7117829 h 7795816"/>
              <a:gd name="connsiteX5" fmla="*/ 156353 w 4832485"/>
              <a:gd name="connsiteY5" fmla="*/ 7115639 h 7795816"/>
              <a:gd name="connsiteX0" fmla="*/ 162218 w 4838350"/>
              <a:gd name="connsiteY0" fmla="*/ 7153758 h 7845421"/>
              <a:gd name="connsiteX1" fmla="*/ 252617 w 4838350"/>
              <a:gd name="connsiteY1" fmla="*/ 287189 h 7845421"/>
              <a:gd name="connsiteX2" fmla="*/ 3072805 w 4838350"/>
              <a:gd name="connsiteY2" fmla="*/ 297948 h 7845421"/>
              <a:gd name="connsiteX3" fmla="*/ 4836203 w 4838350"/>
              <a:gd name="connsiteY3" fmla="*/ 3612648 h 7845421"/>
              <a:gd name="connsiteX4" fmla="*/ 2721113 w 4838350"/>
              <a:gd name="connsiteY4" fmla="*/ 7155948 h 7845421"/>
              <a:gd name="connsiteX5" fmla="*/ 162218 w 4838350"/>
              <a:gd name="connsiteY5" fmla="*/ 7153758 h 7845421"/>
              <a:gd name="connsiteX0" fmla="*/ 162218 w 4838350"/>
              <a:gd name="connsiteY0" fmla="*/ 7127231 h 7811232"/>
              <a:gd name="connsiteX1" fmla="*/ 252617 w 4838350"/>
              <a:gd name="connsiteY1" fmla="*/ 371498 h 7811232"/>
              <a:gd name="connsiteX2" fmla="*/ 3072805 w 4838350"/>
              <a:gd name="connsiteY2" fmla="*/ 271421 h 7811232"/>
              <a:gd name="connsiteX3" fmla="*/ 4836203 w 4838350"/>
              <a:gd name="connsiteY3" fmla="*/ 3586121 h 7811232"/>
              <a:gd name="connsiteX4" fmla="*/ 2721113 w 4838350"/>
              <a:gd name="connsiteY4" fmla="*/ 7129421 h 7811232"/>
              <a:gd name="connsiteX5" fmla="*/ 162218 w 4838350"/>
              <a:gd name="connsiteY5" fmla="*/ 7127231 h 7811232"/>
              <a:gd name="connsiteX0" fmla="*/ 169100 w 4845232"/>
              <a:gd name="connsiteY0" fmla="*/ 7127237 h 7811238"/>
              <a:gd name="connsiteX1" fmla="*/ 259499 w 4845232"/>
              <a:gd name="connsiteY1" fmla="*/ 371504 h 7811238"/>
              <a:gd name="connsiteX2" fmla="*/ 3079687 w 4845232"/>
              <a:gd name="connsiteY2" fmla="*/ 271427 h 7811238"/>
              <a:gd name="connsiteX3" fmla="*/ 4843085 w 4845232"/>
              <a:gd name="connsiteY3" fmla="*/ 3586127 h 7811238"/>
              <a:gd name="connsiteX4" fmla="*/ 2727995 w 4845232"/>
              <a:gd name="connsiteY4" fmla="*/ 7129427 h 7811238"/>
              <a:gd name="connsiteX5" fmla="*/ 169100 w 4845232"/>
              <a:gd name="connsiteY5" fmla="*/ 7127237 h 7811238"/>
              <a:gd name="connsiteX0" fmla="*/ 219843 w 4895975"/>
              <a:gd name="connsiteY0" fmla="*/ 7118137 h 7799163"/>
              <a:gd name="connsiteX1" fmla="*/ 162460 w 4895975"/>
              <a:gd name="connsiteY1" fmla="*/ 405507 h 7799163"/>
              <a:gd name="connsiteX2" fmla="*/ 3130430 w 4895975"/>
              <a:gd name="connsiteY2" fmla="*/ 262327 h 7799163"/>
              <a:gd name="connsiteX3" fmla="*/ 4893828 w 4895975"/>
              <a:gd name="connsiteY3" fmla="*/ 3577027 h 7799163"/>
              <a:gd name="connsiteX4" fmla="*/ 2778738 w 4895975"/>
              <a:gd name="connsiteY4" fmla="*/ 7120327 h 7799163"/>
              <a:gd name="connsiteX5" fmla="*/ 219843 w 4895975"/>
              <a:gd name="connsiteY5" fmla="*/ 7118137 h 7799163"/>
              <a:gd name="connsiteX0" fmla="*/ 202277 w 4878409"/>
              <a:gd name="connsiteY0" fmla="*/ 7113808 h 7793348"/>
              <a:gd name="connsiteX1" fmla="*/ 191076 w 4878409"/>
              <a:gd name="connsiteY1" fmla="*/ 422730 h 7793348"/>
              <a:gd name="connsiteX2" fmla="*/ 3112864 w 4878409"/>
              <a:gd name="connsiteY2" fmla="*/ 257998 h 7793348"/>
              <a:gd name="connsiteX3" fmla="*/ 4876262 w 4878409"/>
              <a:gd name="connsiteY3" fmla="*/ 3572698 h 7793348"/>
              <a:gd name="connsiteX4" fmla="*/ 2761172 w 4878409"/>
              <a:gd name="connsiteY4" fmla="*/ 7115998 h 7793348"/>
              <a:gd name="connsiteX5" fmla="*/ 202277 w 4878409"/>
              <a:gd name="connsiteY5" fmla="*/ 7113808 h 7793348"/>
              <a:gd name="connsiteX0" fmla="*/ 199422 w 4875554"/>
              <a:gd name="connsiteY0" fmla="*/ 7107672 h 7785019"/>
              <a:gd name="connsiteX1" fmla="*/ 196172 w 4875554"/>
              <a:gd name="connsiteY1" fmla="*/ 448399 h 7785019"/>
              <a:gd name="connsiteX2" fmla="*/ 3110009 w 4875554"/>
              <a:gd name="connsiteY2" fmla="*/ 251862 h 7785019"/>
              <a:gd name="connsiteX3" fmla="*/ 4873407 w 4875554"/>
              <a:gd name="connsiteY3" fmla="*/ 3566562 h 7785019"/>
              <a:gd name="connsiteX4" fmla="*/ 2758317 w 4875554"/>
              <a:gd name="connsiteY4" fmla="*/ 7109862 h 7785019"/>
              <a:gd name="connsiteX5" fmla="*/ 199422 w 4875554"/>
              <a:gd name="connsiteY5" fmla="*/ 7107672 h 7785019"/>
              <a:gd name="connsiteX0" fmla="*/ 199422 w 4875554"/>
              <a:gd name="connsiteY0" fmla="*/ 7107672 h 7785019"/>
              <a:gd name="connsiteX1" fmla="*/ 196172 w 4875554"/>
              <a:gd name="connsiteY1" fmla="*/ 448399 h 7785019"/>
              <a:gd name="connsiteX2" fmla="*/ 3110009 w 4875554"/>
              <a:gd name="connsiteY2" fmla="*/ 251862 h 7785019"/>
              <a:gd name="connsiteX3" fmla="*/ 4873407 w 4875554"/>
              <a:gd name="connsiteY3" fmla="*/ 3566562 h 7785019"/>
              <a:gd name="connsiteX4" fmla="*/ 2758317 w 4875554"/>
              <a:gd name="connsiteY4" fmla="*/ 7109862 h 7785019"/>
              <a:gd name="connsiteX5" fmla="*/ 199422 w 4875554"/>
              <a:gd name="connsiteY5" fmla="*/ 7107672 h 7785019"/>
              <a:gd name="connsiteX0" fmla="*/ 85583 w 4761715"/>
              <a:gd name="connsiteY0" fmla="*/ 7107672 h 7785019"/>
              <a:gd name="connsiteX1" fmla="*/ 82333 w 4761715"/>
              <a:gd name="connsiteY1" fmla="*/ 448399 h 7785019"/>
              <a:gd name="connsiteX2" fmla="*/ 2996170 w 4761715"/>
              <a:gd name="connsiteY2" fmla="*/ 251862 h 7785019"/>
              <a:gd name="connsiteX3" fmla="*/ 4759568 w 4761715"/>
              <a:gd name="connsiteY3" fmla="*/ 3566562 h 7785019"/>
              <a:gd name="connsiteX4" fmla="*/ 2644478 w 4761715"/>
              <a:gd name="connsiteY4" fmla="*/ 7109862 h 7785019"/>
              <a:gd name="connsiteX5" fmla="*/ 85583 w 4761715"/>
              <a:gd name="connsiteY5" fmla="*/ 7107672 h 7785019"/>
              <a:gd name="connsiteX0" fmla="*/ 85583 w 4761715"/>
              <a:gd name="connsiteY0" fmla="*/ 7074631 h 7751978"/>
              <a:gd name="connsiteX1" fmla="*/ 82333 w 4761715"/>
              <a:gd name="connsiteY1" fmla="*/ 415358 h 7751978"/>
              <a:gd name="connsiteX2" fmla="*/ 2996170 w 4761715"/>
              <a:gd name="connsiteY2" fmla="*/ 218821 h 7751978"/>
              <a:gd name="connsiteX3" fmla="*/ 4759568 w 4761715"/>
              <a:gd name="connsiteY3" fmla="*/ 3533521 h 7751978"/>
              <a:gd name="connsiteX4" fmla="*/ 2644478 w 4761715"/>
              <a:gd name="connsiteY4" fmla="*/ 7076821 h 7751978"/>
              <a:gd name="connsiteX5" fmla="*/ 85583 w 4761715"/>
              <a:gd name="connsiteY5" fmla="*/ 7074631 h 7751978"/>
              <a:gd name="connsiteX0" fmla="*/ 157610 w 4833742"/>
              <a:gd name="connsiteY0" fmla="*/ 7074631 h 7751978"/>
              <a:gd name="connsiteX1" fmla="*/ 154360 w 4833742"/>
              <a:gd name="connsiteY1" fmla="*/ 415358 h 7751978"/>
              <a:gd name="connsiteX2" fmla="*/ 3068197 w 4833742"/>
              <a:gd name="connsiteY2" fmla="*/ 218821 h 7751978"/>
              <a:gd name="connsiteX3" fmla="*/ 4831595 w 4833742"/>
              <a:gd name="connsiteY3" fmla="*/ 3533521 h 7751978"/>
              <a:gd name="connsiteX4" fmla="*/ 2716505 w 4833742"/>
              <a:gd name="connsiteY4" fmla="*/ 7076821 h 7751978"/>
              <a:gd name="connsiteX5" fmla="*/ 157610 w 4833742"/>
              <a:gd name="connsiteY5" fmla="*/ 7074631 h 7751978"/>
              <a:gd name="connsiteX0" fmla="*/ 345911 w 5022043"/>
              <a:gd name="connsiteY0" fmla="*/ 7098958 h 7776305"/>
              <a:gd name="connsiteX1" fmla="*/ 342661 w 5022043"/>
              <a:gd name="connsiteY1" fmla="*/ 439685 h 7776305"/>
              <a:gd name="connsiteX2" fmla="*/ 3256498 w 5022043"/>
              <a:gd name="connsiteY2" fmla="*/ 243148 h 7776305"/>
              <a:gd name="connsiteX3" fmla="*/ 5019896 w 5022043"/>
              <a:gd name="connsiteY3" fmla="*/ 3557848 h 7776305"/>
              <a:gd name="connsiteX4" fmla="*/ 2904806 w 5022043"/>
              <a:gd name="connsiteY4" fmla="*/ 7101148 h 7776305"/>
              <a:gd name="connsiteX5" fmla="*/ 345911 w 5022043"/>
              <a:gd name="connsiteY5" fmla="*/ 7098958 h 7776305"/>
              <a:gd name="connsiteX0" fmla="*/ 190117 w 4866249"/>
              <a:gd name="connsiteY0" fmla="*/ 7193225 h 7870572"/>
              <a:gd name="connsiteX1" fmla="*/ 186867 w 4866249"/>
              <a:gd name="connsiteY1" fmla="*/ 533952 h 7870572"/>
              <a:gd name="connsiteX2" fmla="*/ 3100704 w 4866249"/>
              <a:gd name="connsiteY2" fmla="*/ 337415 h 7870572"/>
              <a:gd name="connsiteX3" fmla="*/ 4864102 w 4866249"/>
              <a:gd name="connsiteY3" fmla="*/ 3652115 h 7870572"/>
              <a:gd name="connsiteX4" fmla="*/ 2749012 w 4866249"/>
              <a:gd name="connsiteY4" fmla="*/ 7195415 h 7870572"/>
              <a:gd name="connsiteX5" fmla="*/ 190117 w 4866249"/>
              <a:gd name="connsiteY5" fmla="*/ 7193225 h 7870572"/>
              <a:gd name="connsiteX0" fmla="*/ 188894 w 4865026"/>
              <a:gd name="connsiteY0" fmla="*/ 7274677 h 7967496"/>
              <a:gd name="connsiteX1" fmla="*/ 189317 w 4865026"/>
              <a:gd name="connsiteY1" fmla="*/ 391394 h 7967496"/>
              <a:gd name="connsiteX2" fmla="*/ 3099481 w 4865026"/>
              <a:gd name="connsiteY2" fmla="*/ 418867 h 7967496"/>
              <a:gd name="connsiteX3" fmla="*/ 4862879 w 4865026"/>
              <a:gd name="connsiteY3" fmla="*/ 3733567 h 7967496"/>
              <a:gd name="connsiteX4" fmla="*/ 2747789 w 4865026"/>
              <a:gd name="connsiteY4" fmla="*/ 7276867 h 7967496"/>
              <a:gd name="connsiteX5" fmla="*/ 188894 w 4865026"/>
              <a:gd name="connsiteY5" fmla="*/ 7274677 h 7967496"/>
              <a:gd name="connsiteX0" fmla="*/ 192591 w 4868723"/>
              <a:gd name="connsiteY0" fmla="*/ 7277850 h 7971178"/>
              <a:gd name="connsiteX1" fmla="*/ 181997 w 4868723"/>
              <a:gd name="connsiteY1" fmla="*/ 387222 h 7971178"/>
              <a:gd name="connsiteX2" fmla="*/ 3103178 w 4868723"/>
              <a:gd name="connsiteY2" fmla="*/ 422040 h 7971178"/>
              <a:gd name="connsiteX3" fmla="*/ 4866576 w 4868723"/>
              <a:gd name="connsiteY3" fmla="*/ 3736740 h 7971178"/>
              <a:gd name="connsiteX4" fmla="*/ 2751486 w 4868723"/>
              <a:gd name="connsiteY4" fmla="*/ 7280040 h 7971178"/>
              <a:gd name="connsiteX5" fmla="*/ 192591 w 4868723"/>
              <a:gd name="connsiteY5" fmla="*/ 7277850 h 7971178"/>
              <a:gd name="connsiteX0" fmla="*/ 193427 w 4869559"/>
              <a:gd name="connsiteY0" fmla="*/ 7163116 h 7856444"/>
              <a:gd name="connsiteX1" fmla="*/ 182833 w 4869559"/>
              <a:gd name="connsiteY1" fmla="*/ 272488 h 7856444"/>
              <a:gd name="connsiteX2" fmla="*/ 3104014 w 4869559"/>
              <a:gd name="connsiteY2" fmla="*/ 307306 h 7856444"/>
              <a:gd name="connsiteX3" fmla="*/ 4867412 w 4869559"/>
              <a:gd name="connsiteY3" fmla="*/ 3622006 h 7856444"/>
              <a:gd name="connsiteX4" fmla="*/ 2752322 w 4869559"/>
              <a:gd name="connsiteY4" fmla="*/ 7165306 h 7856444"/>
              <a:gd name="connsiteX5" fmla="*/ 193427 w 4869559"/>
              <a:gd name="connsiteY5" fmla="*/ 7163116 h 7856444"/>
              <a:gd name="connsiteX0" fmla="*/ 170155 w 4846287"/>
              <a:gd name="connsiteY0" fmla="*/ 7143047 h 7831040"/>
              <a:gd name="connsiteX1" fmla="*/ 233007 w 4846287"/>
              <a:gd name="connsiteY1" fmla="*/ 329537 h 7831040"/>
              <a:gd name="connsiteX2" fmla="*/ 3080742 w 4846287"/>
              <a:gd name="connsiteY2" fmla="*/ 287237 h 7831040"/>
              <a:gd name="connsiteX3" fmla="*/ 4844140 w 4846287"/>
              <a:gd name="connsiteY3" fmla="*/ 3601937 h 7831040"/>
              <a:gd name="connsiteX4" fmla="*/ 2729050 w 4846287"/>
              <a:gd name="connsiteY4" fmla="*/ 7145237 h 7831040"/>
              <a:gd name="connsiteX5" fmla="*/ 170155 w 4846287"/>
              <a:gd name="connsiteY5" fmla="*/ 7143047 h 7831040"/>
              <a:gd name="connsiteX0" fmla="*/ 188486 w 4864618"/>
              <a:gd name="connsiteY0" fmla="*/ 7162098 h 7855172"/>
              <a:gd name="connsiteX1" fmla="*/ 192581 w 4864618"/>
              <a:gd name="connsiteY1" fmla="*/ 275143 h 7855172"/>
              <a:gd name="connsiteX2" fmla="*/ 3099073 w 4864618"/>
              <a:gd name="connsiteY2" fmla="*/ 306288 h 7855172"/>
              <a:gd name="connsiteX3" fmla="*/ 4862471 w 4864618"/>
              <a:gd name="connsiteY3" fmla="*/ 3620988 h 7855172"/>
              <a:gd name="connsiteX4" fmla="*/ 2747381 w 4864618"/>
              <a:gd name="connsiteY4" fmla="*/ 7164288 h 7855172"/>
              <a:gd name="connsiteX5" fmla="*/ 188486 w 4864618"/>
              <a:gd name="connsiteY5" fmla="*/ 7162098 h 7855172"/>
              <a:gd name="connsiteX0" fmla="*/ 340043 w 5016181"/>
              <a:gd name="connsiteY0" fmla="*/ 7578148 h 8271222"/>
              <a:gd name="connsiteX1" fmla="*/ 344138 w 5016181"/>
              <a:gd name="connsiteY1" fmla="*/ 691193 h 8271222"/>
              <a:gd name="connsiteX2" fmla="*/ 3254303 w 5016181"/>
              <a:gd name="connsiteY2" fmla="*/ 692960 h 8271222"/>
              <a:gd name="connsiteX3" fmla="*/ 5014028 w 5016181"/>
              <a:gd name="connsiteY3" fmla="*/ 4037038 h 8271222"/>
              <a:gd name="connsiteX4" fmla="*/ 2898938 w 5016181"/>
              <a:gd name="connsiteY4" fmla="*/ 7580338 h 8271222"/>
              <a:gd name="connsiteX5" fmla="*/ 340043 w 5016181"/>
              <a:gd name="connsiteY5" fmla="*/ 7578148 h 8271222"/>
              <a:gd name="connsiteX0" fmla="*/ 340043 w 5016181"/>
              <a:gd name="connsiteY0" fmla="*/ 7578148 h 8271222"/>
              <a:gd name="connsiteX1" fmla="*/ 344138 w 5016181"/>
              <a:gd name="connsiteY1" fmla="*/ 691193 h 8271222"/>
              <a:gd name="connsiteX2" fmla="*/ 3254303 w 5016181"/>
              <a:gd name="connsiteY2" fmla="*/ 692960 h 8271222"/>
              <a:gd name="connsiteX3" fmla="*/ 5014028 w 5016181"/>
              <a:gd name="connsiteY3" fmla="*/ 4037038 h 8271222"/>
              <a:gd name="connsiteX4" fmla="*/ 2898938 w 5016181"/>
              <a:gd name="connsiteY4" fmla="*/ 7580338 h 8271222"/>
              <a:gd name="connsiteX5" fmla="*/ 340043 w 5016181"/>
              <a:gd name="connsiteY5" fmla="*/ 7578148 h 8271222"/>
              <a:gd name="connsiteX0" fmla="*/ 340043 w 5016181"/>
              <a:gd name="connsiteY0" fmla="*/ 7181559 h 7874633"/>
              <a:gd name="connsiteX1" fmla="*/ 344138 w 5016181"/>
              <a:gd name="connsiteY1" fmla="*/ 294604 h 7874633"/>
              <a:gd name="connsiteX2" fmla="*/ 3254303 w 5016181"/>
              <a:gd name="connsiteY2" fmla="*/ 296371 h 7874633"/>
              <a:gd name="connsiteX3" fmla="*/ 5014028 w 5016181"/>
              <a:gd name="connsiteY3" fmla="*/ 3640449 h 7874633"/>
              <a:gd name="connsiteX4" fmla="*/ 2898938 w 5016181"/>
              <a:gd name="connsiteY4" fmla="*/ 7183749 h 7874633"/>
              <a:gd name="connsiteX5" fmla="*/ 340043 w 5016181"/>
              <a:gd name="connsiteY5" fmla="*/ 7181559 h 7874633"/>
              <a:gd name="connsiteX0" fmla="*/ 340043 w 5016181"/>
              <a:gd name="connsiteY0" fmla="*/ 7183197 h 7876271"/>
              <a:gd name="connsiteX1" fmla="*/ 344138 w 5016181"/>
              <a:gd name="connsiteY1" fmla="*/ 296242 h 7876271"/>
              <a:gd name="connsiteX2" fmla="*/ 3254303 w 5016181"/>
              <a:gd name="connsiteY2" fmla="*/ 298009 h 7876271"/>
              <a:gd name="connsiteX3" fmla="*/ 5014028 w 5016181"/>
              <a:gd name="connsiteY3" fmla="*/ 3642087 h 7876271"/>
              <a:gd name="connsiteX4" fmla="*/ 2898938 w 5016181"/>
              <a:gd name="connsiteY4" fmla="*/ 7185387 h 7876271"/>
              <a:gd name="connsiteX5" fmla="*/ 340043 w 5016181"/>
              <a:gd name="connsiteY5" fmla="*/ 7183197 h 7876271"/>
              <a:gd name="connsiteX0" fmla="*/ 340043 w 5016181"/>
              <a:gd name="connsiteY0" fmla="*/ 7184031 h 7877324"/>
              <a:gd name="connsiteX1" fmla="*/ 344138 w 5016181"/>
              <a:gd name="connsiteY1" fmla="*/ 293901 h 7877324"/>
              <a:gd name="connsiteX2" fmla="*/ 3254303 w 5016181"/>
              <a:gd name="connsiteY2" fmla="*/ 298843 h 7877324"/>
              <a:gd name="connsiteX3" fmla="*/ 5014028 w 5016181"/>
              <a:gd name="connsiteY3" fmla="*/ 3642921 h 7877324"/>
              <a:gd name="connsiteX4" fmla="*/ 2898938 w 5016181"/>
              <a:gd name="connsiteY4" fmla="*/ 7186221 h 7877324"/>
              <a:gd name="connsiteX5" fmla="*/ 340043 w 5016181"/>
              <a:gd name="connsiteY5" fmla="*/ 7184031 h 7877324"/>
              <a:gd name="connsiteX0" fmla="*/ 338200 w 5014338"/>
              <a:gd name="connsiteY0" fmla="*/ 7184031 h 7877324"/>
              <a:gd name="connsiteX1" fmla="*/ 345470 w 5014338"/>
              <a:gd name="connsiteY1" fmla="*/ 293901 h 7877324"/>
              <a:gd name="connsiteX2" fmla="*/ 3252460 w 5014338"/>
              <a:gd name="connsiteY2" fmla="*/ 298843 h 7877324"/>
              <a:gd name="connsiteX3" fmla="*/ 5012185 w 5014338"/>
              <a:gd name="connsiteY3" fmla="*/ 3642921 h 7877324"/>
              <a:gd name="connsiteX4" fmla="*/ 2897095 w 5014338"/>
              <a:gd name="connsiteY4" fmla="*/ 7186221 h 7877324"/>
              <a:gd name="connsiteX5" fmla="*/ 338200 w 5014338"/>
              <a:gd name="connsiteY5" fmla="*/ 7184031 h 7877324"/>
              <a:gd name="connsiteX0" fmla="*/ 338200 w 5014338"/>
              <a:gd name="connsiteY0" fmla="*/ 7183318 h 7876611"/>
              <a:gd name="connsiteX1" fmla="*/ 345470 w 5014338"/>
              <a:gd name="connsiteY1" fmla="*/ 293188 h 7876611"/>
              <a:gd name="connsiteX2" fmla="*/ 3252460 w 5014338"/>
              <a:gd name="connsiteY2" fmla="*/ 298130 h 7876611"/>
              <a:gd name="connsiteX3" fmla="*/ 5012185 w 5014338"/>
              <a:gd name="connsiteY3" fmla="*/ 3642208 h 7876611"/>
              <a:gd name="connsiteX4" fmla="*/ 2897095 w 5014338"/>
              <a:gd name="connsiteY4" fmla="*/ 7185508 h 7876611"/>
              <a:gd name="connsiteX5" fmla="*/ 338200 w 5014338"/>
              <a:gd name="connsiteY5" fmla="*/ 7183318 h 7876611"/>
              <a:gd name="connsiteX0" fmla="*/ 189227 w 4865365"/>
              <a:gd name="connsiteY0" fmla="*/ 7183318 h 7876611"/>
              <a:gd name="connsiteX1" fmla="*/ 196497 w 4865365"/>
              <a:gd name="connsiteY1" fmla="*/ 293188 h 7876611"/>
              <a:gd name="connsiteX2" fmla="*/ 3103487 w 4865365"/>
              <a:gd name="connsiteY2" fmla="*/ 298130 h 7876611"/>
              <a:gd name="connsiteX3" fmla="*/ 4863212 w 4865365"/>
              <a:gd name="connsiteY3" fmla="*/ 3642208 h 7876611"/>
              <a:gd name="connsiteX4" fmla="*/ 2748122 w 4865365"/>
              <a:gd name="connsiteY4" fmla="*/ 7185508 h 7876611"/>
              <a:gd name="connsiteX5" fmla="*/ 189227 w 4865365"/>
              <a:gd name="connsiteY5" fmla="*/ 7183318 h 7876611"/>
              <a:gd name="connsiteX0" fmla="*/ 192432 w 4868570"/>
              <a:gd name="connsiteY0" fmla="*/ 7183318 h 7876611"/>
              <a:gd name="connsiteX1" fmla="*/ 190177 w 4868570"/>
              <a:gd name="connsiteY1" fmla="*/ 293188 h 7876611"/>
              <a:gd name="connsiteX2" fmla="*/ 3106692 w 4868570"/>
              <a:gd name="connsiteY2" fmla="*/ 298130 h 7876611"/>
              <a:gd name="connsiteX3" fmla="*/ 4866417 w 4868570"/>
              <a:gd name="connsiteY3" fmla="*/ 3642208 h 7876611"/>
              <a:gd name="connsiteX4" fmla="*/ 2751327 w 4868570"/>
              <a:gd name="connsiteY4" fmla="*/ 7185508 h 7876611"/>
              <a:gd name="connsiteX5" fmla="*/ 192432 w 4868570"/>
              <a:gd name="connsiteY5" fmla="*/ 7183318 h 7876611"/>
              <a:gd name="connsiteX0" fmla="*/ 190287 w 4866425"/>
              <a:gd name="connsiteY0" fmla="*/ 7183318 h 7876611"/>
              <a:gd name="connsiteX1" fmla="*/ 188032 w 4866425"/>
              <a:gd name="connsiteY1" fmla="*/ 293188 h 7876611"/>
              <a:gd name="connsiteX2" fmla="*/ 3104547 w 4866425"/>
              <a:gd name="connsiteY2" fmla="*/ 298130 h 7876611"/>
              <a:gd name="connsiteX3" fmla="*/ 4864272 w 4866425"/>
              <a:gd name="connsiteY3" fmla="*/ 3642208 h 7876611"/>
              <a:gd name="connsiteX4" fmla="*/ 2749182 w 4866425"/>
              <a:gd name="connsiteY4" fmla="*/ 7185508 h 7876611"/>
              <a:gd name="connsiteX5" fmla="*/ 190287 w 4866425"/>
              <a:gd name="connsiteY5" fmla="*/ 7183318 h 7876611"/>
              <a:gd name="connsiteX0" fmla="*/ 190287 w 4866425"/>
              <a:gd name="connsiteY0" fmla="*/ 7154743 h 7859802"/>
              <a:gd name="connsiteX1" fmla="*/ 188032 w 4866425"/>
              <a:gd name="connsiteY1" fmla="*/ 293188 h 7859802"/>
              <a:gd name="connsiteX2" fmla="*/ 3104547 w 4866425"/>
              <a:gd name="connsiteY2" fmla="*/ 298130 h 7859802"/>
              <a:gd name="connsiteX3" fmla="*/ 4864272 w 4866425"/>
              <a:gd name="connsiteY3" fmla="*/ 3642208 h 7859802"/>
              <a:gd name="connsiteX4" fmla="*/ 2749182 w 4866425"/>
              <a:gd name="connsiteY4" fmla="*/ 7185508 h 7859802"/>
              <a:gd name="connsiteX5" fmla="*/ 190287 w 4866425"/>
              <a:gd name="connsiteY5" fmla="*/ 7154743 h 7859802"/>
              <a:gd name="connsiteX0" fmla="*/ 2255 w 4678393"/>
              <a:gd name="connsiteY0" fmla="*/ 7154743 h 7872894"/>
              <a:gd name="connsiteX1" fmla="*/ 0 w 4678393"/>
              <a:gd name="connsiteY1" fmla="*/ 293188 h 7872894"/>
              <a:gd name="connsiteX2" fmla="*/ 2916515 w 4678393"/>
              <a:gd name="connsiteY2" fmla="*/ 298130 h 7872894"/>
              <a:gd name="connsiteX3" fmla="*/ 4676240 w 4678393"/>
              <a:gd name="connsiteY3" fmla="*/ 3642208 h 7872894"/>
              <a:gd name="connsiteX4" fmla="*/ 2561150 w 4678393"/>
              <a:gd name="connsiteY4" fmla="*/ 7185508 h 7872894"/>
              <a:gd name="connsiteX5" fmla="*/ 2255 w 4678393"/>
              <a:gd name="connsiteY5" fmla="*/ 7154743 h 7872894"/>
              <a:gd name="connsiteX0" fmla="*/ 2822 w 4678960"/>
              <a:gd name="connsiteY0" fmla="*/ 7154743 h 7874206"/>
              <a:gd name="connsiteX1" fmla="*/ 567 w 4678960"/>
              <a:gd name="connsiteY1" fmla="*/ 293188 h 7874206"/>
              <a:gd name="connsiteX2" fmla="*/ 2917082 w 4678960"/>
              <a:gd name="connsiteY2" fmla="*/ 298130 h 7874206"/>
              <a:gd name="connsiteX3" fmla="*/ 4676807 w 4678960"/>
              <a:gd name="connsiteY3" fmla="*/ 3642208 h 7874206"/>
              <a:gd name="connsiteX4" fmla="*/ 2561717 w 4678960"/>
              <a:gd name="connsiteY4" fmla="*/ 7185508 h 7874206"/>
              <a:gd name="connsiteX5" fmla="*/ 2822 w 4678960"/>
              <a:gd name="connsiteY5" fmla="*/ 7154743 h 7874206"/>
              <a:gd name="connsiteX0" fmla="*/ 2255 w 4678393"/>
              <a:gd name="connsiteY0" fmla="*/ 7154743 h 7874206"/>
              <a:gd name="connsiteX1" fmla="*/ 0 w 4678393"/>
              <a:gd name="connsiteY1" fmla="*/ 293188 h 7874206"/>
              <a:gd name="connsiteX2" fmla="*/ 2916515 w 4678393"/>
              <a:gd name="connsiteY2" fmla="*/ 298130 h 7874206"/>
              <a:gd name="connsiteX3" fmla="*/ 4676240 w 4678393"/>
              <a:gd name="connsiteY3" fmla="*/ 3642208 h 7874206"/>
              <a:gd name="connsiteX4" fmla="*/ 2561150 w 4678393"/>
              <a:gd name="connsiteY4" fmla="*/ 7185508 h 7874206"/>
              <a:gd name="connsiteX5" fmla="*/ 2255 w 4678393"/>
              <a:gd name="connsiteY5" fmla="*/ 7154743 h 7874206"/>
              <a:gd name="connsiteX0" fmla="*/ 2255 w 4678393"/>
              <a:gd name="connsiteY0" fmla="*/ 7154743 h 7874206"/>
              <a:gd name="connsiteX1" fmla="*/ 0 w 4678393"/>
              <a:gd name="connsiteY1" fmla="*/ 293188 h 7874206"/>
              <a:gd name="connsiteX2" fmla="*/ 2916515 w 4678393"/>
              <a:gd name="connsiteY2" fmla="*/ 298130 h 7874206"/>
              <a:gd name="connsiteX3" fmla="*/ 4676240 w 4678393"/>
              <a:gd name="connsiteY3" fmla="*/ 3642208 h 7874206"/>
              <a:gd name="connsiteX4" fmla="*/ 2561150 w 4678393"/>
              <a:gd name="connsiteY4" fmla="*/ 7185508 h 7874206"/>
              <a:gd name="connsiteX5" fmla="*/ 2255 w 4678393"/>
              <a:gd name="connsiteY5" fmla="*/ 7154743 h 7874206"/>
              <a:gd name="connsiteX0" fmla="*/ 2255 w 4678393"/>
              <a:gd name="connsiteY0" fmla="*/ 7154743 h 7473936"/>
              <a:gd name="connsiteX1" fmla="*/ 0 w 4678393"/>
              <a:gd name="connsiteY1" fmla="*/ 293188 h 7473936"/>
              <a:gd name="connsiteX2" fmla="*/ 2916515 w 4678393"/>
              <a:gd name="connsiteY2" fmla="*/ 298130 h 7473936"/>
              <a:gd name="connsiteX3" fmla="*/ 4676240 w 4678393"/>
              <a:gd name="connsiteY3" fmla="*/ 3642208 h 7473936"/>
              <a:gd name="connsiteX4" fmla="*/ 2561150 w 4678393"/>
              <a:gd name="connsiteY4" fmla="*/ 7185508 h 7473936"/>
              <a:gd name="connsiteX5" fmla="*/ 2255 w 4678393"/>
              <a:gd name="connsiteY5" fmla="*/ 7154743 h 7473936"/>
              <a:gd name="connsiteX0" fmla="*/ 2255 w 4678393"/>
              <a:gd name="connsiteY0" fmla="*/ 7154743 h 7450206"/>
              <a:gd name="connsiteX1" fmla="*/ 0 w 4678393"/>
              <a:gd name="connsiteY1" fmla="*/ 293188 h 7450206"/>
              <a:gd name="connsiteX2" fmla="*/ 2916515 w 4678393"/>
              <a:gd name="connsiteY2" fmla="*/ 298130 h 7450206"/>
              <a:gd name="connsiteX3" fmla="*/ 4676240 w 4678393"/>
              <a:gd name="connsiteY3" fmla="*/ 3642208 h 7450206"/>
              <a:gd name="connsiteX4" fmla="*/ 2564325 w 4678393"/>
              <a:gd name="connsiteY4" fmla="*/ 7153758 h 7450206"/>
              <a:gd name="connsiteX5" fmla="*/ 2255 w 4678393"/>
              <a:gd name="connsiteY5" fmla="*/ 7154743 h 7450206"/>
              <a:gd name="connsiteX0" fmla="*/ 2255 w 4678393"/>
              <a:gd name="connsiteY0" fmla="*/ 7154743 h 7154743"/>
              <a:gd name="connsiteX1" fmla="*/ 0 w 4678393"/>
              <a:gd name="connsiteY1" fmla="*/ 293188 h 7154743"/>
              <a:gd name="connsiteX2" fmla="*/ 2916515 w 4678393"/>
              <a:gd name="connsiteY2" fmla="*/ 298130 h 7154743"/>
              <a:gd name="connsiteX3" fmla="*/ 4676240 w 4678393"/>
              <a:gd name="connsiteY3" fmla="*/ 3642208 h 7154743"/>
              <a:gd name="connsiteX4" fmla="*/ 2564325 w 4678393"/>
              <a:gd name="connsiteY4" fmla="*/ 7153758 h 7154743"/>
              <a:gd name="connsiteX5" fmla="*/ 2255 w 4678393"/>
              <a:gd name="connsiteY5" fmla="*/ 7154743 h 7154743"/>
              <a:gd name="connsiteX0" fmla="*/ 2255 w 4678393"/>
              <a:gd name="connsiteY0" fmla="*/ 6861555 h 6861555"/>
              <a:gd name="connsiteX1" fmla="*/ 0 w 4678393"/>
              <a:gd name="connsiteY1" fmla="*/ 0 h 6861555"/>
              <a:gd name="connsiteX2" fmla="*/ 2916515 w 4678393"/>
              <a:gd name="connsiteY2" fmla="*/ 4942 h 6861555"/>
              <a:gd name="connsiteX3" fmla="*/ 4676240 w 4678393"/>
              <a:gd name="connsiteY3" fmla="*/ 3349020 h 6861555"/>
              <a:gd name="connsiteX4" fmla="*/ 2564325 w 4678393"/>
              <a:gd name="connsiteY4" fmla="*/ 6860570 h 6861555"/>
              <a:gd name="connsiteX5" fmla="*/ 2255 w 4678393"/>
              <a:gd name="connsiteY5" fmla="*/ 6861555 h 6861555"/>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64325 w 4678399"/>
              <a:gd name="connsiteY4" fmla="*/ 6861978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64325 w 4678399"/>
              <a:gd name="connsiteY4" fmla="*/ 6861978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64325 w 4678399"/>
              <a:gd name="connsiteY4" fmla="*/ 6861978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64325 w 4678399"/>
              <a:gd name="connsiteY4" fmla="*/ 6861978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64325 w 4678399"/>
              <a:gd name="connsiteY4" fmla="*/ 6861978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64325 w 4678399"/>
              <a:gd name="connsiteY4" fmla="*/ 6861978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57975 w 4678399"/>
              <a:gd name="connsiteY4" fmla="*/ 6861978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57975 w 4678399"/>
              <a:gd name="connsiteY4" fmla="*/ 6861978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64325 w 4678399"/>
              <a:gd name="connsiteY4" fmla="*/ 6855628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59009 w 4678399"/>
              <a:gd name="connsiteY4" fmla="*/ 6855628 h 6862963"/>
              <a:gd name="connsiteX5" fmla="*/ 2255 w 4678399"/>
              <a:gd name="connsiteY5" fmla="*/ 6862963 h 6862963"/>
              <a:gd name="connsiteX0" fmla="*/ 2255 w 4678399"/>
              <a:gd name="connsiteY0" fmla="*/ 6862963 h 6866261"/>
              <a:gd name="connsiteX1" fmla="*/ 0 w 4678399"/>
              <a:gd name="connsiteY1" fmla="*/ 1408 h 6866261"/>
              <a:gd name="connsiteX2" fmla="*/ 2919690 w 4678399"/>
              <a:gd name="connsiteY2" fmla="*/ 0 h 6866261"/>
              <a:gd name="connsiteX3" fmla="*/ 4676240 w 4678399"/>
              <a:gd name="connsiteY3" fmla="*/ 3350428 h 6866261"/>
              <a:gd name="connsiteX4" fmla="*/ 2548377 w 4678399"/>
              <a:gd name="connsiteY4" fmla="*/ 6866261 h 6866261"/>
              <a:gd name="connsiteX5" fmla="*/ 2255 w 4678399"/>
              <a:gd name="connsiteY5" fmla="*/ 6862963 h 6866261"/>
              <a:gd name="connsiteX0" fmla="*/ 2255 w 4678399"/>
              <a:gd name="connsiteY0" fmla="*/ 6862963 h 6866261"/>
              <a:gd name="connsiteX1" fmla="*/ 0 w 4678399"/>
              <a:gd name="connsiteY1" fmla="*/ 1408 h 6866261"/>
              <a:gd name="connsiteX2" fmla="*/ 2919690 w 4678399"/>
              <a:gd name="connsiteY2" fmla="*/ 0 h 6866261"/>
              <a:gd name="connsiteX3" fmla="*/ 4676240 w 4678399"/>
              <a:gd name="connsiteY3" fmla="*/ 3350428 h 6866261"/>
              <a:gd name="connsiteX4" fmla="*/ 2543061 w 4678399"/>
              <a:gd name="connsiteY4" fmla="*/ 6866261 h 6866261"/>
              <a:gd name="connsiteX5" fmla="*/ 2255 w 4678399"/>
              <a:gd name="connsiteY5" fmla="*/ 6862963 h 6866261"/>
              <a:gd name="connsiteX0" fmla="*/ 2255 w 4678399"/>
              <a:gd name="connsiteY0" fmla="*/ 6862963 h 6871578"/>
              <a:gd name="connsiteX1" fmla="*/ 0 w 4678399"/>
              <a:gd name="connsiteY1" fmla="*/ 1408 h 6871578"/>
              <a:gd name="connsiteX2" fmla="*/ 2919690 w 4678399"/>
              <a:gd name="connsiteY2" fmla="*/ 0 h 6871578"/>
              <a:gd name="connsiteX3" fmla="*/ 4676240 w 4678399"/>
              <a:gd name="connsiteY3" fmla="*/ 3350428 h 6871578"/>
              <a:gd name="connsiteX4" fmla="*/ 2521796 w 4678399"/>
              <a:gd name="connsiteY4" fmla="*/ 6871578 h 6871578"/>
              <a:gd name="connsiteX5" fmla="*/ 2255 w 4678399"/>
              <a:gd name="connsiteY5" fmla="*/ 6862963 h 6871578"/>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16480 w 4678399"/>
              <a:gd name="connsiteY4" fmla="*/ 6860945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16480 w 4678399"/>
              <a:gd name="connsiteY4" fmla="*/ 6860945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16480 w 4678399"/>
              <a:gd name="connsiteY4" fmla="*/ 6860945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16480 w 4678399"/>
              <a:gd name="connsiteY4" fmla="*/ 6860945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16480 w 4678399"/>
              <a:gd name="connsiteY4" fmla="*/ 6860945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16480 w 4678399"/>
              <a:gd name="connsiteY4" fmla="*/ 6860945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16480 w 4678399"/>
              <a:gd name="connsiteY4" fmla="*/ 6860945 h 6862963"/>
              <a:gd name="connsiteX5" fmla="*/ 2255 w 4678399"/>
              <a:gd name="connsiteY5" fmla="*/ 6862963 h 6862963"/>
              <a:gd name="connsiteX0" fmla="*/ 2255 w 4678399"/>
              <a:gd name="connsiteY0" fmla="*/ 6862963 h 6862963"/>
              <a:gd name="connsiteX1" fmla="*/ 0 w 4678399"/>
              <a:gd name="connsiteY1" fmla="*/ 1408 h 6862963"/>
              <a:gd name="connsiteX2" fmla="*/ 2919690 w 4678399"/>
              <a:gd name="connsiteY2" fmla="*/ 0 h 6862963"/>
              <a:gd name="connsiteX3" fmla="*/ 4676240 w 4678399"/>
              <a:gd name="connsiteY3" fmla="*/ 3350428 h 6862963"/>
              <a:gd name="connsiteX4" fmla="*/ 2516480 w 4678399"/>
              <a:gd name="connsiteY4" fmla="*/ 6860945 h 6862963"/>
              <a:gd name="connsiteX5" fmla="*/ 2255 w 4678399"/>
              <a:gd name="connsiteY5" fmla="*/ 6862963 h 6862963"/>
              <a:gd name="connsiteX0" fmla="*/ 2255 w 4676240"/>
              <a:gd name="connsiteY0" fmla="*/ 6862963 h 6862963"/>
              <a:gd name="connsiteX1" fmla="*/ 0 w 4676240"/>
              <a:gd name="connsiteY1" fmla="*/ 1408 h 6862963"/>
              <a:gd name="connsiteX2" fmla="*/ 2919690 w 4676240"/>
              <a:gd name="connsiteY2" fmla="*/ 0 h 6862963"/>
              <a:gd name="connsiteX3" fmla="*/ 4676240 w 4676240"/>
              <a:gd name="connsiteY3" fmla="*/ 3350428 h 6862963"/>
              <a:gd name="connsiteX4" fmla="*/ 2516480 w 4676240"/>
              <a:gd name="connsiteY4" fmla="*/ 6860945 h 6862963"/>
              <a:gd name="connsiteX5" fmla="*/ 2255 w 4676240"/>
              <a:gd name="connsiteY5" fmla="*/ 6862963 h 6862963"/>
              <a:gd name="connsiteX0" fmla="*/ 2255 w 4676240"/>
              <a:gd name="connsiteY0" fmla="*/ 6862963 h 6862963"/>
              <a:gd name="connsiteX1" fmla="*/ 0 w 4676240"/>
              <a:gd name="connsiteY1" fmla="*/ 1408 h 6862963"/>
              <a:gd name="connsiteX2" fmla="*/ 2919690 w 4676240"/>
              <a:gd name="connsiteY2" fmla="*/ 0 h 6862963"/>
              <a:gd name="connsiteX3" fmla="*/ 4676240 w 4676240"/>
              <a:gd name="connsiteY3" fmla="*/ 3350428 h 6862963"/>
              <a:gd name="connsiteX4" fmla="*/ 2516480 w 4676240"/>
              <a:gd name="connsiteY4" fmla="*/ 6860945 h 6862963"/>
              <a:gd name="connsiteX5" fmla="*/ 2255 w 4676240"/>
              <a:gd name="connsiteY5" fmla="*/ 6862963 h 6862963"/>
              <a:gd name="connsiteX0" fmla="*/ 2255 w 4676240"/>
              <a:gd name="connsiteY0" fmla="*/ 6862963 h 6862963"/>
              <a:gd name="connsiteX1" fmla="*/ 0 w 4676240"/>
              <a:gd name="connsiteY1" fmla="*/ 1408 h 6862963"/>
              <a:gd name="connsiteX2" fmla="*/ 2919690 w 4676240"/>
              <a:gd name="connsiteY2" fmla="*/ 0 h 6862963"/>
              <a:gd name="connsiteX3" fmla="*/ 4676240 w 4676240"/>
              <a:gd name="connsiteY3" fmla="*/ 3350428 h 6862963"/>
              <a:gd name="connsiteX4" fmla="*/ 2516480 w 4676240"/>
              <a:gd name="connsiteY4" fmla="*/ 6860945 h 6862963"/>
              <a:gd name="connsiteX5" fmla="*/ 2255 w 4676240"/>
              <a:gd name="connsiteY5" fmla="*/ 6862963 h 6862963"/>
              <a:gd name="connsiteX0" fmla="*/ 2255 w 4676240"/>
              <a:gd name="connsiteY0" fmla="*/ 6862963 h 6862963"/>
              <a:gd name="connsiteX1" fmla="*/ 0 w 4676240"/>
              <a:gd name="connsiteY1" fmla="*/ 1408 h 6862963"/>
              <a:gd name="connsiteX2" fmla="*/ 2919690 w 4676240"/>
              <a:gd name="connsiteY2" fmla="*/ 0 h 6862963"/>
              <a:gd name="connsiteX3" fmla="*/ 4676240 w 4676240"/>
              <a:gd name="connsiteY3" fmla="*/ 3350428 h 6862963"/>
              <a:gd name="connsiteX4" fmla="*/ 2516480 w 4676240"/>
              <a:gd name="connsiteY4" fmla="*/ 6860945 h 6862963"/>
              <a:gd name="connsiteX5" fmla="*/ 2255 w 4676240"/>
              <a:gd name="connsiteY5" fmla="*/ 6862963 h 6862963"/>
              <a:gd name="connsiteX0" fmla="*/ 2255 w 4676240"/>
              <a:gd name="connsiteY0" fmla="*/ 6862963 h 6862963"/>
              <a:gd name="connsiteX1" fmla="*/ 0 w 4676240"/>
              <a:gd name="connsiteY1" fmla="*/ 1408 h 6862963"/>
              <a:gd name="connsiteX2" fmla="*/ 2919690 w 4676240"/>
              <a:gd name="connsiteY2" fmla="*/ 0 h 6862963"/>
              <a:gd name="connsiteX3" fmla="*/ 4676240 w 4676240"/>
              <a:gd name="connsiteY3" fmla="*/ 3350428 h 6862963"/>
              <a:gd name="connsiteX4" fmla="*/ 2516480 w 4676240"/>
              <a:gd name="connsiteY4" fmla="*/ 6860945 h 6862963"/>
              <a:gd name="connsiteX5" fmla="*/ 2255 w 4676240"/>
              <a:gd name="connsiteY5" fmla="*/ 6862963 h 6862963"/>
              <a:gd name="connsiteX0" fmla="*/ 2255 w 4676240"/>
              <a:gd name="connsiteY0" fmla="*/ 6862963 h 6862963"/>
              <a:gd name="connsiteX1" fmla="*/ 0 w 4676240"/>
              <a:gd name="connsiteY1" fmla="*/ 1408 h 6862963"/>
              <a:gd name="connsiteX2" fmla="*/ 2919690 w 4676240"/>
              <a:gd name="connsiteY2" fmla="*/ 0 h 6862963"/>
              <a:gd name="connsiteX3" fmla="*/ 4676240 w 4676240"/>
              <a:gd name="connsiteY3" fmla="*/ 3350428 h 6862963"/>
              <a:gd name="connsiteX4" fmla="*/ 2516480 w 4676240"/>
              <a:gd name="connsiteY4" fmla="*/ 6860945 h 6862963"/>
              <a:gd name="connsiteX5" fmla="*/ 2255 w 4676240"/>
              <a:gd name="connsiteY5" fmla="*/ 6862963 h 6862963"/>
              <a:gd name="connsiteX0" fmla="*/ 2255 w 4676240"/>
              <a:gd name="connsiteY0" fmla="*/ 6862963 h 6862963"/>
              <a:gd name="connsiteX1" fmla="*/ 0 w 4676240"/>
              <a:gd name="connsiteY1" fmla="*/ 1408 h 6862963"/>
              <a:gd name="connsiteX2" fmla="*/ 2919690 w 4676240"/>
              <a:gd name="connsiteY2" fmla="*/ 0 h 6862963"/>
              <a:gd name="connsiteX3" fmla="*/ 4676240 w 4676240"/>
              <a:gd name="connsiteY3" fmla="*/ 3350428 h 6862963"/>
              <a:gd name="connsiteX4" fmla="*/ 2516480 w 4676240"/>
              <a:gd name="connsiteY4" fmla="*/ 6860945 h 6862963"/>
              <a:gd name="connsiteX5" fmla="*/ 2255 w 4676240"/>
              <a:gd name="connsiteY5" fmla="*/ 6862963 h 686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6240" h="6862963">
                <a:moveTo>
                  <a:pt x="2255" y="6862963"/>
                </a:moveTo>
                <a:cubicBezTo>
                  <a:pt x="847" y="5679318"/>
                  <a:pt x="65" y="1117189"/>
                  <a:pt x="0" y="1408"/>
                </a:cubicBezTo>
                <a:lnTo>
                  <a:pt x="2919690" y="0"/>
                </a:lnTo>
                <a:cubicBezTo>
                  <a:pt x="3347209" y="321191"/>
                  <a:pt x="4644479" y="1245147"/>
                  <a:pt x="4676240" y="3350428"/>
                </a:cubicBezTo>
                <a:cubicBezTo>
                  <a:pt x="4625578" y="5097946"/>
                  <a:pt x="3667890" y="6255680"/>
                  <a:pt x="2516480" y="6860945"/>
                </a:cubicBezTo>
                <a:lnTo>
                  <a:pt x="2255" y="6862963"/>
                </a:lnTo>
                <a:close/>
              </a:path>
            </a:pathLst>
          </a:custGeom>
          <a:ln>
            <a:noFill/>
          </a:ln>
          <a:extLst>
            <a:ext uri="{91240B29-F687-4f45-9708-019B960494DF}">
              <a14:hiddenLine xmlns="" xmlns:a14="http://schemas.microsoft.com/office/drawing/2010/main">
                <a:solidFill>
                  <a:srgbClr val="B4C3E1"/>
                </a:solidFill>
              </a14:hiddenLine>
            </a:ext>
          </a:extLst>
        </p:spPr>
        <p:txBody>
          <a:bodyPr vert="horz" anchor="t" anchorCtr="0"/>
          <a:lstStyle>
            <a:lvl1pPr marL="0" indent="0" algn="ctr">
              <a:buNone/>
              <a:defRPr/>
            </a:lvl1pPr>
          </a:lstStyle>
          <a:p>
            <a:r>
              <a:rPr lang="en-US" dirty="0"/>
              <a:t>Click icon to add picture</a:t>
            </a:r>
          </a:p>
        </p:txBody>
      </p:sp>
      <p:sp>
        <p:nvSpPr>
          <p:cNvPr id="2" name="Title 1"/>
          <p:cNvSpPr>
            <a:spLocks noGrp="1"/>
          </p:cNvSpPr>
          <p:nvPr>
            <p:ph type="title" hasCustomPrompt="1"/>
          </p:nvPr>
        </p:nvSpPr>
        <p:spPr/>
        <p:txBody>
          <a:bodyPr/>
          <a:lstStyle>
            <a:lvl1pPr>
              <a:defRPr baseline="0"/>
            </a:lvl1pPr>
          </a:lstStyle>
          <a:p>
            <a:r>
              <a:rPr lang="en-US" dirty="0"/>
              <a:t>Content slide with a large photo</a:t>
            </a:r>
          </a:p>
        </p:txBody>
      </p:sp>
      <p:sp>
        <p:nvSpPr>
          <p:cNvPr id="4" name="Text Placeholder 3"/>
          <p:cNvSpPr>
            <a:spLocks noGrp="1"/>
          </p:cNvSpPr>
          <p:nvPr>
            <p:ph type="body" sz="quarter" idx="14"/>
          </p:nvPr>
        </p:nvSpPr>
        <p:spPr>
          <a:xfrm>
            <a:off x="4834800" y="1533600"/>
            <a:ext cx="3852000" cy="640800"/>
          </a:xfrm>
        </p:spPr>
        <p:txBody>
          <a:bodyPr anchor="b" anchorCtr="0">
            <a:noAutofit/>
          </a:bodyPr>
          <a:lstStyle>
            <a:lvl1pPr marL="0" indent="0">
              <a:buNone/>
              <a:defRPr sz="2400"/>
            </a:lvl1pPr>
          </a:lstStyle>
          <a:p>
            <a:pPr lvl="0"/>
            <a:r>
              <a:rPr lang="en-US" dirty="0"/>
              <a:t>Click to edit Master text styles</a:t>
            </a:r>
          </a:p>
        </p:txBody>
      </p:sp>
      <p:sp>
        <p:nvSpPr>
          <p:cNvPr id="5" name="Text Placeholder 5"/>
          <p:cNvSpPr>
            <a:spLocks noGrp="1"/>
          </p:cNvSpPr>
          <p:nvPr>
            <p:ph type="body" sz="quarter" idx="15"/>
          </p:nvPr>
        </p:nvSpPr>
        <p:spPr>
          <a:xfrm>
            <a:off x="4834800" y="2174400"/>
            <a:ext cx="3852000" cy="3952800"/>
          </a:xfrm>
        </p:spPr>
        <p:txBody>
          <a:bodyPr>
            <a:noAutofit/>
          </a:bodyPr>
          <a:lstStyle>
            <a:lvl1pPr>
              <a:buClr>
                <a:srgbClr val="646566"/>
              </a:buClr>
              <a:defRPr sz="2400"/>
            </a:lvl1pPr>
            <a:lvl2pPr>
              <a:buClr>
                <a:srgbClr val="646566"/>
              </a:buClr>
              <a:defRPr sz="2000"/>
            </a:lvl2pPr>
            <a:lvl3pPr>
              <a:buClr>
                <a:srgbClr val="646566"/>
              </a:buClr>
              <a:defRPr sz="1800"/>
            </a:lvl3pPr>
            <a:lvl4pPr>
              <a:buClr>
                <a:srgbClr val="646566"/>
              </a:buClr>
              <a:defRPr sz="1600"/>
            </a:lvl4pPr>
            <a:lvl5pPr>
              <a:buClr>
                <a:srgbClr val="646566"/>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089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1550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9068697" y="0"/>
            <a:ext cx="96819" cy="145228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07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9" name="Rectangle 8"/>
          <p:cNvSpPr/>
          <p:nvPr userDrawn="1"/>
        </p:nvSpPr>
        <p:spPr bwMode="ltGray">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white_dot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979" y="3048"/>
            <a:ext cx="829056" cy="6854953"/>
          </a:xfrm>
          <a:prstGeom prst="rect">
            <a:avLst/>
          </a:prstGeom>
        </p:spPr>
      </p:pic>
      <p:sp>
        <p:nvSpPr>
          <p:cNvPr id="7" name="Title 32"/>
          <p:cNvSpPr>
            <a:spLocks noGrp="1"/>
          </p:cNvSpPr>
          <p:nvPr>
            <p:ph type="title" hasCustomPrompt="1"/>
          </p:nvPr>
        </p:nvSpPr>
        <p:spPr>
          <a:xfrm>
            <a:off x="1479550" y="2152650"/>
            <a:ext cx="7169150" cy="2552700"/>
          </a:xfrm>
          <a:prstGeom prst="rect">
            <a:avLst/>
          </a:prstGeom>
        </p:spPr>
        <p:txBody>
          <a:bodyPr vert="horz" anchor="ctr"/>
          <a:lstStyle>
            <a:lvl1pPr algn="l">
              <a:defRPr sz="3200" baseline="0">
                <a:solidFill>
                  <a:schemeClr val="bg1"/>
                </a:solidFill>
              </a:defRPr>
            </a:lvl1pPr>
          </a:lstStyle>
          <a:p>
            <a:r>
              <a:rPr lang="en-US" dirty="0"/>
              <a:t>This is a divider slide</a:t>
            </a:r>
          </a:p>
        </p:txBody>
      </p:sp>
    </p:spTree>
    <p:extLst>
      <p:ext uri="{BB962C8B-B14F-4D97-AF65-F5344CB8AC3E}">
        <p14:creationId xmlns:p14="http://schemas.microsoft.com/office/powerpoint/2010/main" val="89171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ne Line Title Slide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3" name="Rectangle 11"/>
          <p:cNvSpPr/>
          <p:nvPr userDrawn="1"/>
        </p:nvSpPr>
        <p:spPr bwMode="ltGray">
          <a:xfrm flipV="1">
            <a:off x="0" y="-1"/>
            <a:ext cx="1525984" cy="6858000"/>
          </a:xfrm>
          <a:custGeom>
            <a:avLst/>
            <a:gdLst>
              <a:gd name="connsiteX0" fmla="*/ 0 w 1140178"/>
              <a:gd name="connsiteY0" fmla="*/ 0 h 6858000"/>
              <a:gd name="connsiteX1" fmla="*/ 1140178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1140178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1140178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1140178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99067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99067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14400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14400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14400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470454"/>
              <a:gd name="connsiteY0" fmla="*/ 6865 h 6864865"/>
              <a:gd name="connsiteX1" fmla="*/ 1470454 w 1470454"/>
              <a:gd name="connsiteY1" fmla="*/ 0 h 6864865"/>
              <a:gd name="connsiteX2" fmla="*/ 1140178 w 1470454"/>
              <a:gd name="connsiteY2" fmla="*/ 6864865 h 6864865"/>
              <a:gd name="connsiteX3" fmla="*/ 0 w 1470454"/>
              <a:gd name="connsiteY3" fmla="*/ 6864865 h 6864865"/>
              <a:gd name="connsiteX4" fmla="*/ 0 w 1470454"/>
              <a:gd name="connsiteY4" fmla="*/ 6865 h 6864865"/>
              <a:gd name="connsiteX0" fmla="*/ 0 w 1517746"/>
              <a:gd name="connsiteY0" fmla="*/ 6865 h 6864865"/>
              <a:gd name="connsiteX1" fmla="*/ 1470454 w 1517746"/>
              <a:gd name="connsiteY1" fmla="*/ 0 h 6864865"/>
              <a:gd name="connsiteX2" fmla="*/ 1517746 w 1517746"/>
              <a:gd name="connsiteY2" fmla="*/ 6864865 h 6864865"/>
              <a:gd name="connsiteX3" fmla="*/ 0 w 1517746"/>
              <a:gd name="connsiteY3" fmla="*/ 6864865 h 6864865"/>
              <a:gd name="connsiteX4" fmla="*/ 0 w 1517746"/>
              <a:gd name="connsiteY4" fmla="*/ 6865 h 6864865"/>
              <a:gd name="connsiteX0" fmla="*/ 0 w 1517746"/>
              <a:gd name="connsiteY0" fmla="*/ 6865 h 6864865"/>
              <a:gd name="connsiteX1" fmla="*/ 1470454 w 1517746"/>
              <a:gd name="connsiteY1" fmla="*/ 0 h 6864865"/>
              <a:gd name="connsiteX2" fmla="*/ 1517746 w 1517746"/>
              <a:gd name="connsiteY2" fmla="*/ 6864865 h 6864865"/>
              <a:gd name="connsiteX3" fmla="*/ 0 w 1517746"/>
              <a:gd name="connsiteY3" fmla="*/ 6864865 h 6864865"/>
              <a:gd name="connsiteX4" fmla="*/ 0 w 1517746"/>
              <a:gd name="connsiteY4" fmla="*/ 6865 h 6864865"/>
              <a:gd name="connsiteX0" fmla="*/ 0 w 1517746"/>
              <a:gd name="connsiteY0" fmla="*/ 6865 h 6864865"/>
              <a:gd name="connsiteX1" fmla="*/ 1470454 w 1517746"/>
              <a:gd name="connsiteY1" fmla="*/ 0 h 6864865"/>
              <a:gd name="connsiteX2" fmla="*/ 1517746 w 1517746"/>
              <a:gd name="connsiteY2" fmla="*/ 6864865 h 6864865"/>
              <a:gd name="connsiteX3" fmla="*/ 0 w 1517746"/>
              <a:gd name="connsiteY3" fmla="*/ 6864865 h 6864865"/>
              <a:gd name="connsiteX4" fmla="*/ 0 w 1517746"/>
              <a:gd name="connsiteY4" fmla="*/ 6865 h 6864865"/>
              <a:gd name="connsiteX0" fmla="*/ 0 w 1517746"/>
              <a:gd name="connsiteY0" fmla="*/ 13730 h 6871730"/>
              <a:gd name="connsiteX1" fmla="*/ 1127211 w 1517746"/>
              <a:gd name="connsiteY1" fmla="*/ 0 h 6871730"/>
              <a:gd name="connsiteX2" fmla="*/ 1517746 w 1517746"/>
              <a:gd name="connsiteY2" fmla="*/ 6871730 h 6871730"/>
              <a:gd name="connsiteX3" fmla="*/ 0 w 1517746"/>
              <a:gd name="connsiteY3" fmla="*/ 6871730 h 6871730"/>
              <a:gd name="connsiteX4" fmla="*/ 0 w 1517746"/>
              <a:gd name="connsiteY4" fmla="*/ 13730 h 6871730"/>
              <a:gd name="connsiteX0" fmla="*/ 0 w 1517746"/>
              <a:gd name="connsiteY0" fmla="*/ 13730 h 6871730"/>
              <a:gd name="connsiteX1" fmla="*/ 1271373 w 1517746"/>
              <a:gd name="connsiteY1" fmla="*/ 0 h 6871730"/>
              <a:gd name="connsiteX2" fmla="*/ 1517746 w 1517746"/>
              <a:gd name="connsiteY2" fmla="*/ 6871730 h 6871730"/>
              <a:gd name="connsiteX3" fmla="*/ 0 w 1517746"/>
              <a:gd name="connsiteY3" fmla="*/ 6871730 h 6871730"/>
              <a:gd name="connsiteX4" fmla="*/ 0 w 1517746"/>
              <a:gd name="connsiteY4" fmla="*/ 13730 h 6871730"/>
              <a:gd name="connsiteX0" fmla="*/ 0 w 1881584"/>
              <a:gd name="connsiteY0" fmla="*/ 13730 h 6871730"/>
              <a:gd name="connsiteX1" fmla="*/ 1271373 w 1881584"/>
              <a:gd name="connsiteY1" fmla="*/ 0 h 6871730"/>
              <a:gd name="connsiteX2" fmla="*/ 1881584 w 1881584"/>
              <a:gd name="connsiteY2" fmla="*/ 6864865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0 h 6858000"/>
              <a:gd name="connsiteX1" fmla="*/ 1271373 w 1881584"/>
              <a:gd name="connsiteY1" fmla="*/ 5320 h 6858000"/>
              <a:gd name="connsiteX2" fmla="*/ 1881584 w 1881584"/>
              <a:gd name="connsiteY2" fmla="*/ 6858000 h 6858000"/>
              <a:gd name="connsiteX3" fmla="*/ 0 w 1881584"/>
              <a:gd name="connsiteY3" fmla="*/ 6858000 h 6858000"/>
              <a:gd name="connsiteX4" fmla="*/ 0 w 1881584"/>
              <a:gd name="connsiteY4" fmla="*/ 0 h 6858000"/>
              <a:gd name="connsiteX0" fmla="*/ 0 w 1881584"/>
              <a:gd name="connsiteY0" fmla="*/ 0 h 6858000"/>
              <a:gd name="connsiteX1" fmla="*/ 1271373 w 1881584"/>
              <a:gd name="connsiteY1" fmla="*/ 18020 h 6858000"/>
              <a:gd name="connsiteX2" fmla="*/ 1881584 w 1881584"/>
              <a:gd name="connsiteY2" fmla="*/ 6858000 h 6858000"/>
              <a:gd name="connsiteX3" fmla="*/ 0 w 1881584"/>
              <a:gd name="connsiteY3" fmla="*/ 6858000 h 6858000"/>
              <a:gd name="connsiteX4" fmla="*/ 0 w 1881584"/>
              <a:gd name="connsiteY4" fmla="*/ 0 h 6858000"/>
              <a:gd name="connsiteX0" fmla="*/ 0 w 1881584"/>
              <a:gd name="connsiteY0" fmla="*/ 0 h 6858000"/>
              <a:gd name="connsiteX1" fmla="*/ 1271373 w 1881584"/>
              <a:gd name="connsiteY1" fmla="*/ 77287 h 6858000"/>
              <a:gd name="connsiteX2" fmla="*/ 1881584 w 1881584"/>
              <a:gd name="connsiteY2" fmla="*/ 6858000 h 6858000"/>
              <a:gd name="connsiteX3" fmla="*/ 0 w 1881584"/>
              <a:gd name="connsiteY3" fmla="*/ 6858000 h 6858000"/>
              <a:gd name="connsiteX4" fmla="*/ 0 w 1881584"/>
              <a:gd name="connsiteY4" fmla="*/ 0 h 6858000"/>
              <a:gd name="connsiteX0" fmla="*/ 0 w 1881584"/>
              <a:gd name="connsiteY0" fmla="*/ 0 h 6858000"/>
              <a:gd name="connsiteX1" fmla="*/ 1271373 w 1881584"/>
              <a:gd name="connsiteY1" fmla="*/ 1087 h 6858000"/>
              <a:gd name="connsiteX2" fmla="*/ 1881584 w 1881584"/>
              <a:gd name="connsiteY2" fmla="*/ 6858000 h 6858000"/>
              <a:gd name="connsiteX3" fmla="*/ 0 w 1881584"/>
              <a:gd name="connsiteY3" fmla="*/ 6858000 h 6858000"/>
              <a:gd name="connsiteX4" fmla="*/ 0 w 1881584"/>
              <a:gd name="connsiteY4" fmla="*/ 0 h 6858000"/>
              <a:gd name="connsiteX0" fmla="*/ 0 w 1525984"/>
              <a:gd name="connsiteY0" fmla="*/ 0 h 6858000"/>
              <a:gd name="connsiteX1" fmla="*/ 1271373 w 1525984"/>
              <a:gd name="connsiteY1" fmla="*/ 1087 h 6858000"/>
              <a:gd name="connsiteX2" fmla="*/ 1525984 w 1525984"/>
              <a:gd name="connsiteY2" fmla="*/ 6858000 h 6858000"/>
              <a:gd name="connsiteX3" fmla="*/ 0 w 1525984"/>
              <a:gd name="connsiteY3" fmla="*/ 6858000 h 6858000"/>
              <a:gd name="connsiteX4" fmla="*/ 0 w 1525984"/>
              <a:gd name="connsiteY4" fmla="*/ 0 h 6858000"/>
              <a:gd name="connsiteX0" fmla="*/ 0 w 1525984"/>
              <a:gd name="connsiteY0" fmla="*/ 0 h 6858000"/>
              <a:gd name="connsiteX1" fmla="*/ 1271373 w 1525984"/>
              <a:gd name="connsiteY1" fmla="*/ 1087 h 6858000"/>
              <a:gd name="connsiteX2" fmla="*/ 1525984 w 1525984"/>
              <a:gd name="connsiteY2" fmla="*/ 6858000 h 6858000"/>
              <a:gd name="connsiteX3" fmla="*/ 0 w 1525984"/>
              <a:gd name="connsiteY3" fmla="*/ 6858000 h 6858000"/>
              <a:gd name="connsiteX4" fmla="*/ 0 w 1525984"/>
              <a:gd name="connsiteY4" fmla="*/ 0 h 6858000"/>
              <a:gd name="connsiteX0" fmla="*/ 0 w 1525984"/>
              <a:gd name="connsiteY0" fmla="*/ 0 h 6858000"/>
              <a:gd name="connsiteX1" fmla="*/ 1271373 w 1525984"/>
              <a:gd name="connsiteY1" fmla="*/ 1087 h 6858000"/>
              <a:gd name="connsiteX2" fmla="*/ 1525984 w 1525984"/>
              <a:gd name="connsiteY2" fmla="*/ 6858000 h 6858000"/>
              <a:gd name="connsiteX3" fmla="*/ 0 w 1525984"/>
              <a:gd name="connsiteY3" fmla="*/ 6858000 h 6858000"/>
              <a:gd name="connsiteX4" fmla="*/ 0 w 152598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984" h="6858000">
                <a:moveTo>
                  <a:pt x="0" y="0"/>
                </a:moveTo>
                <a:lnTo>
                  <a:pt x="1271373" y="1087"/>
                </a:lnTo>
                <a:cubicBezTo>
                  <a:pt x="64555" y="2120424"/>
                  <a:pt x="-5262" y="4904640"/>
                  <a:pt x="1525984" y="6858000"/>
                </a:cubicBezTo>
                <a:lnTo>
                  <a:pt x="0" y="6858000"/>
                </a:lnTo>
                <a:lnTo>
                  <a:pt x="0" y="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4" name="Picture 23" descr="white_dots.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979" y="3048"/>
            <a:ext cx="829056" cy="6854953"/>
          </a:xfrm>
          <a:prstGeom prst="rect">
            <a:avLst/>
          </a:prstGeom>
        </p:spPr>
      </p:pic>
      <p:sp>
        <p:nvSpPr>
          <p:cNvPr id="25" name="Rounded Rectangle 24"/>
          <p:cNvSpPr/>
          <p:nvPr userDrawn="1"/>
        </p:nvSpPr>
        <p:spPr bwMode="ltGray">
          <a:xfrm>
            <a:off x="385233" y="4851403"/>
            <a:ext cx="8758767" cy="1333161"/>
          </a:xfrm>
          <a:prstGeom prst="roundRect">
            <a:avLst>
              <a:gd name="adj" fmla="val 3574"/>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new-idexx-color-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76761" y="5398498"/>
            <a:ext cx="1303670" cy="238970"/>
          </a:xfrm>
          <a:prstGeom prst="rect">
            <a:avLst/>
          </a:prstGeom>
        </p:spPr>
      </p:pic>
      <p:sp>
        <p:nvSpPr>
          <p:cNvPr id="27" name="Rectangle 26"/>
          <p:cNvSpPr/>
          <p:nvPr userDrawn="1"/>
        </p:nvSpPr>
        <p:spPr bwMode="auto">
          <a:xfrm>
            <a:off x="9067800" y="4851403"/>
            <a:ext cx="85344" cy="1335024"/>
          </a:xfrm>
          <a:prstGeom prst="rect">
            <a:avLst/>
          </a:prstGeom>
          <a:solidFill>
            <a:schemeClr val="tx2"/>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endParaRPr lang="en-US" dirty="0">
              <a:solidFill>
                <a:schemeClr val="tx2"/>
              </a:solidFill>
            </a:endParaRPr>
          </a:p>
        </p:txBody>
      </p:sp>
      <p:sp>
        <p:nvSpPr>
          <p:cNvPr id="29" name="Title 32"/>
          <p:cNvSpPr>
            <a:spLocks noGrp="1"/>
          </p:cNvSpPr>
          <p:nvPr>
            <p:ph type="title" hasCustomPrompt="1"/>
          </p:nvPr>
        </p:nvSpPr>
        <p:spPr>
          <a:xfrm>
            <a:off x="2201333" y="4927604"/>
            <a:ext cx="6536267" cy="704148"/>
          </a:xfrm>
          <a:prstGeom prst="rect">
            <a:avLst/>
          </a:prstGeom>
        </p:spPr>
        <p:txBody>
          <a:bodyPr vert="horz" anchor="b"/>
          <a:lstStyle>
            <a:lvl1pPr algn="l">
              <a:defRPr sz="3200">
                <a:solidFill>
                  <a:schemeClr val="tx2"/>
                </a:solidFill>
              </a:defRPr>
            </a:lvl1pPr>
          </a:lstStyle>
          <a:p>
            <a:r>
              <a:rPr lang="en-US" dirty="0"/>
              <a:t>Title slide</a:t>
            </a:r>
          </a:p>
        </p:txBody>
      </p:sp>
      <p:sp>
        <p:nvSpPr>
          <p:cNvPr id="30" name="Subtitle 2"/>
          <p:cNvSpPr>
            <a:spLocks noGrp="1"/>
          </p:cNvSpPr>
          <p:nvPr>
            <p:ph type="subTitle" idx="1"/>
          </p:nvPr>
        </p:nvSpPr>
        <p:spPr>
          <a:xfrm>
            <a:off x="2201332" y="5631752"/>
            <a:ext cx="6536267" cy="464248"/>
          </a:xfrm>
          <a:prstGeom prst="rect">
            <a:avLst/>
          </a:prstGeom>
        </p:spPr>
        <p:txBody>
          <a:bodyPr>
            <a:no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368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Line Title Slide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3" name="Rectangle 11"/>
          <p:cNvSpPr/>
          <p:nvPr userDrawn="1"/>
        </p:nvSpPr>
        <p:spPr bwMode="ltGray">
          <a:xfrm flipV="1">
            <a:off x="0" y="-1"/>
            <a:ext cx="1525984" cy="6858000"/>
          </a:xfrm>
          <a:custGeom>
            <a:avLst/>
            <a:gdLst>
              <a:gd name="connsiteX0" fmla="*/ 0 w 1140178"/>
              <a:gd name="connsiteY0" fmla="*/ 0 h 6858000"/>
              <a:gd name="connsiteX1" fmla="*/ 1140178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1140178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1140178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1140178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99067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99067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14400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14400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140178"/>
              <a:gd name="connsiteY0" fmla="*/ 0 h 6858000"/>
              <a:gd name="connsiteX1" fmla="*/ 914400 w 1140178"/>
              <a:gd name="connsiteY1" fmla="*/ 0 h 6858000"/>
              <a:gd name="connsiteX2" fmla="*/ 1140178 w 1140178"/>
              <a:gd name="connsiteY2" fmla="*/ 6858000 h 6858000"/>
              <a:gd name="connsiteX3" fmla="*/ 0 w 1140178"/>
              <a:gd name="connsiteY3" fmla="*/ 6858000 h 6858000"/>
              <a:gd name="connsiteX4" fmla="*/ 0 w 1140178"/>
              <a:gd name="connsiteY4" fmla="*/ 0 h 6858000"/>
              <a:gd name="connsiteX0" fmla="*/ 0 w 1470454"/>
              <a:gd name="connsiteY0" fmla="*/ 6865 h 6864865"/>
              <a:gd name="connsiteX1" fmla="*/ 1470454 w 1470454"/>
              <a:gd name="connsiteY1" fmla="*/ 0 h 6864865"/>
              <a:gd name="connsiteX2" fmla="*/ 1140178 w 1470454"/>
              <a:gd name="connsiteY2" fmla="*/ 6864865 h 6864865"/>
              <a:gd name="connsiteX3" fmla="*/ 0 w 1470454"/>
              <a:gd name="connsiteY3" fmla="*/ 6864865 h 6864865"/>
              <a:gd name="connsiteX4" fmla="*/ 0 w 1470454"/>
              <a:gd name="connsiteY4" fmla="*/ 6865 h 6864865"/>
              <a:gd name="connsiteX0" fmla="*/ 0 w 1517746"/>
              <a:gd name="connsiteY0" fmla="*/ 6865 h 6864865"/>
              <a:gd name="connsiteX1" fmla="*/ 1470454 w 1517746"/>
              <a:gd name="connsiteY1" fmla="*/ 0 h 6864865"/>
              <a:gd name="connsiteX2" fmla="*/ 1517746 w 1517746"/>
              <a:gd name="connsiteY2" fmla="*/ 6864865 h 6864865"/>
              <a:gd name="connsiteX3" fmla="*/ 0 w 1517746"/>
              <a:gd name="connsiteY3" fmla="*/ 6864865 h 6864865"/>
              <a:gd name="connsiteX4" fmla="*/ 0 w 1517746"/>
              <a:gd name="connsiteY4" fmla="*/ 6865 h 6864865"/>
              <a:gd name="connsiteX0" fmla="*/ 0 w 1517746"/>
              <a:gd name="connsiteY0" fmla="*/ 6865 h 6864865"/>
              <a:gd name="connsiteX1" fmla="*/ 1470454 w 1517746"/>
              <a:gd name="connsiteY1" fmla="*/ 0 h 6864865"/>
              <a:gd name="connsiteX2" fmla="*/ 1517746 w 1517746"/>
              <a:gd name="connsiteY2" fmla="*/ 6864865 h 6864865"/>
              <a:gd name="connsiteX3" fmla="*/ 0 w 1517746"/>
              <a:gd name="connsiteY3" fmla="*/ 6864865 h 6864865"/>
              <a:gd name="connsiteX4" fmla="*/ 0 w 1517746"/>
              <a:gd name="connsiteY4" fmla="*/ 6865 h 6864865"/>
              <a:gd name="connsiteX0" fmla="*/ 0 w 1517746"/>
              <a:gd name="connsiteY0" fmla="*/ 6865 h 6864865"/>
              <a:gd name="connsiteX1" fmla="*/ 1470454 w 1517746"/>
              <a:gd name="connsiteY1" fmla="*/ 0 h 6864865"/>
              <a:gd name="connsiteX2" fmla="*/ 1517746 w 1517746"/>
              <a:gd name="connsiteY2" fmla="*/ 6864865 h 6864865"/>
              <a:gd name="connsiteX3" fmla="*/ 0 w 1517746"/>
              <a:gd name="connsiteY3" fmla="*/ 6864865 h 6864865"/>
              <a:gd name="connsiteX4" fmla="*/ 0 w 1517746"/>
              <a:gd name="connsiteY4" fmla="*/ 6865 h 6864865"/>
              <a:gd name="connsiteX0" fmla="*/ 0 w 1517746"/>
              <a:gd name="connsiteY0" fmla="*/ 13730 h 6871730"/>
              <a:gd name="connsiteX1" fmla="*/ 1127211 w 1517746"/>
              <a:gd name="connsiteY1" fmla="*/ 0 h 6871730"/>
              <a:gd name="connsiteX2" fmla="*/ 1517746 w 1517746"/>
              <a:gd name="connsiteY2" fmla="*/ 6871730 h 6871730"/>
              <a:gd name="connsiteX3" fmla="*/ 0 w 1517746"/>
              <a:gd name="connsiteY3" fmla="*/ 6871730 h 6871730"/>
              <a:gd name="connsiteX4" fmla="*/ 0 w 1517746"/>
              <a:gd name="connsiteY4" fmla="*/ 13730 h 6871730"/>
              <a:gd name="connsiteX0" fmla="*/ 0 w 1517746"/>
              <a:gd name="connsiteY0" fmla="*/ 13730 h 6871730"/>
              <a:gd name="connsiteX1" fmla="*/ 1271373 w 1517746"/>
              <a:gd name="connsiteY1" fmla="*/ 0 h 6871730"/>
              <a:gd name="connsiteX2" fmla="*/ 1517746 w 1517746"/>
              <a:gd name="connsiteY2" fmla="*/ 6871730 h 6871730"/>
              <a:gd name="connsiteX3" fmla="*/ 0 w 1517746"/>
              <a:gd name="connsiteY3" fmla="*/ 6871730 h 6871730"/>
              <a:gd name="connsiteX4" fmla="*/ 0 w 1517746"/>
              <a:gd name="connsiteY4" fmla="*/ 13730 h 6871730"/>
              <a:gd name="connsiteX0" fmla="*/ 0 w 1881584"/>
              <a:gd name="connsiteY0" fmla="*/ 13730 h 6871730"/>
              <a:gd name="connsiteX1" fmla="*/ 1271373 w 1881584"/>
              <a:gd name="connsiteY1" fmla="*/ 0 h 6871730"/>
              <a:gd name="connsiteX2" fmla="*/ 1881584 w 1881584"/>
              <a:gd name="connsiteY2" fmla="*/ 6864865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13730 h 6871730"/>
              <a:gd name="connsiteX1" fmla="*/ 1271373 w 1881584"/>
              <a:gd name="connsiteY1" fmla="*/ 0 h 6871730"/>
              <a:gd name="connsiteX2" fmla="*/ 1881584 w 1881584"/>
              <a:gd name="connsiteY2" fmla="*/ 6871730 h 6871730"/>
              <a:gd name="connsiteX3" fmla="*/ 0 w 1881584"/>
              <a:gd name="connsiteY3" fmla="*/ 6871730 h 6871730"/>
              <a:gd name="connsiteX4" fmla="*/ 0 w 1881584"/>
              <a:gd name="connsiteY4" fmla="*/ 13730 h 6871730"/>
              <a:gd name="connsiteX0" fmla="*/ 0 w 1881584"/>
              <a:gd name="connsiteY0" fmla="*/ 0 h 6858000"/>
              <a:gd name="connsiteX1" fmla="*/ 1271373 w 1881584"/>
              <a:gd name="connsiteY1" fmla="*/ 5320 h 6858000"/>
              <a:gd name="connsiteX2" fmla="*/ 1881584 w 1881584"/>
              <a:gd name="connsiteY2" fmla="*/ 6858000 h 6858000"/>
              <a:gd name="connsiteX3" fmla="*/ 0 w 1881584"/>
              <a:gd name="connsiteY3" fmla="*/ 6858000 h 6858000"/>
              <a:gd name="connsiteX4" fmla="*/ 0 w 1881584"/>
              <a:gd name="connsiteY4" fmla="*/ 0 h 6858000"/>
              <a:gd name="connsiteX0" fmla="*/ 0 w 1881584"/>
              <a:gd name="connsiteY0" fmla="*/ 0 h 6858000"/>
              <a:gd name="connsiteX1" fmla="*/ 1271373 w 1881584"/>
              <a:gd name="connsiteY1" fmla="*/ 18020 h 6858000"/>
              <a:gd name="connsiteX2" fmla="*/ 1881584 w 1881584"/>
              <a:gd name="connsiteY2" fmla="*/ 6858000 h 6858000"/>
              <a:gd name="connsiteX3" fmla="*/ 0 w 1881584"/>
              <a:gd name="connsiteY3" fmla="*/ 6858000 h 6858000"/>
              <a:gd name="connsiteX4" fmla="*/ 0 w 1881584"/>
              <a:gd name="connsiteY4" fmla="*/ 0 h 6858000"/>
              <a:gd name="connsiteX0" fmla="*/ 0 w 1881584"/>
              <a:gd name="connsiteY0" fmla="*/ 0 h 6858000"/>
              <a:gd name="connsiteX1" fmla="*/ 1271373 w 1881584"/>
              <a:gd name="connsiteY1" fmla="*/ 77287 h 6858000"/>
              <a:gd name="connsiteX2" fmla="*/ 1881584 w 1881584"/>
              <a:gd name="connsiteY2" fmla="*/ 6858000 h 6858000"/>
              <a:gd name="connsiteX3" fmla="*/ 0 w 1881584"/>
              <a:gd name="connsiteY3" fmla="*/ 6858000 h 6858000"/>
              <a:gd name="connsiteX4" fmla="*/ 0 w 1881584"/>
              <a:gd name="connsiteY4" fmla="*/ 0 h 6858000"/>
              <a:gd name="connsiteX0" fmla="*/ 0 w 1881584"/>
              <a:gd name="connsiteY0" fmla="*/ 0 h 6858000"/>
              <a:gd name="connsiteX1" fmla="*/ 1271373 w 1881584"/>
              <a:gd name="connsiteY1" fmla="*/ 1087 h 6858000"/>
              <a:gd name="connsiteX2" fmla="*/ 1881584 w 1881584"/>
              <a:gd name="connsiteY2" fmla="*/ 6858000 h 6858000"/>
              <a:gd name="connsiteX3" fmla="*/ 0 w 1881584"/>
              <a:gd name="connsiteY3" fmla="*/ 6858000 h 6858000"/>
              <a:gd name="connsiteX4" fmla="*/ 0 w 1881584"/>
              <a:gd name="connsiteY4" fmla="*/ 0 h 6858000"/>
              <a:gd name="connsiteX0" fmla="*/ 0 w 1525984"/>
              <a:gd name="connsiteY0" fmla="*/ 0 h 6858000"/>
              <a:gd name="connsiteX1" fmla="*/ 1271373 w 1525984"/>
              <a:gd name="connsiteY1" fmla="*/ 1087 h 6858000"/>
              <a:gd name="connsiteX2" fmla="*/ 1525984 w 1525984"/>
              <a:gd name="connsiteY2" fmla="*/ 6858000 h 6858000"/>
              <a:gd name="connsiteX3" fmla="*/ 0 w 1525984"/>
              <a:gd name="connsiteY3" fmla="*/ 6858000 h 6858000"/>
              <a:gd name="connsiteX4" fmla="*/ 0 w 1525984"/>
              <a:gd name="connsiteY4" fmla="*/ 0 h 6858000"/>
              <a:gd name="connsiteX0" fmla="*/ 0 w 1525984"/>
              <a:gd name="connsiteY0" fmla="*/ 0 h 6858000"/>
              <a:gd name="connsiteX1" fmla="*/ 1271373 w 1525984"/>
              <a:gd name="connsiteY1" fmla="*/ 1087 h 6858000"/>
              <a:gd name="connsiteX2" fmla="*/ 1525984 w 1525984"/>
              <a:gd name="connsiteY2" fmla="*/ 6858000 h 6858000"/>
              <a:gd name="connsiteX3" fmla="*/ 0 w 1525984"/>
              <a:gd name="connsiteY3" fmla="*/ 6858000 h 6858000"/>
              <a:gd name="connsiteX4" fmla="*/ 0 w 1525984"/>
              <a:gd name="connsiteY4" fmla="*/ 0 h 6858000"/>
              <a:gd name="connsiteX0" fmla="*/ 0 w 1525984"/>
              <a:gd name="connsiteY0" fmla="*/ 0 h 6858000"/>
              <a:gd name="connsiteX1" fmla="*/ 1271373 w 1525984"/>
              <a:gd name="connsiteY1" fmla="*/ 1087 h 6858000"/>
              <a:gd name="connsiteX2" fmla="*/ 1525984 w 1525984"/>
              <a:gd name="connsiteY2" fmla="*/ 6858000 h 6858000"/>
              <a:gd name="connsiteX3" fmla="*/ 0 w 1525984"/>
              <a:gd name="connsiteY3" fmla="*/ 6858000 h 6858000"/>
              <a:gd name="connsiteX4" fmla="*/ 0 w 152598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984" h="6858000">
                <a:moveTo>
                  <a:pt x="0" y="0"/>
                </a:moveTo>
                <a:lnTo>
                  <a:pt x="1271373" y="1087"/>
                </a:lnTo>
                <a:cubicBezTo>
                  <a:pt x="64555" y="2120424"/>
                  <a:pt x="-5262" y="4904640"/>
                  <a:pt x="1525984" y="6858000"/>
                </a:cubicBezTo>
                <a:lnTo>
                  <a:pt x="0" y="6858000"/>
                </a:lnTo>
                <a:lnTo>
                  <a:pt x="0" y="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4" name="Picture 23" descr="white_dots.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979" y="3048"/>
            <a:ext cx="829056" cy="6854953"/>
          </a:xfrm>
          <a:prstGeom prst="rect">
            <a:avLst/>
          </a:prstGeom>
        </p:spPr>
      </p:pic>
      <p:sp>
        <p:nvSpPr>
          <p:cNvPr id="10" name="Rounded Rectangle 9"/>
          <p:cNvSpPr/>
          <p:nvPr userDrawn="1"/>
        </p:nvSpPr>
        <p:spPr bwMode="ltGray">
          <a:xfrm>
            <a:off x="385233" y="4436533"/>
            <a:ext cx="8758767" cy="1748031"/>
          </a:xfrm>
          <a:prstGeom prst="roundRect">
            <a:avLst>
              <a:gd name="adj" fmla="val 3574"/>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ew-idexx-color-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76761" y="5191063"/>
            <a:ext cx="1303670" cy="238970"/>
          </a:xfrm>
          <a:prstGeom prst="rect">
            <a:avLst/>
          </a:prstGeom>
        </p:spPr>
      </p:pic>
      <p:sp>
        <p:nvSpPr>
          <p:cNvPr id="12" name="Rectangle 11"/>
          <p:cNvSpPr/>
          <p:nvPr userDrawn="1"/>
        </p:nvSpPr>
        <p:spPr bwMode="auto">
          <a:xfrm>
            <a:off x="9067800" y="4436533"/>
            <a:ext cx="85344" cy="1749894"/>
          </a:xfrm>
          <a:prstGeom prst="rect">
            <a:avLst/>
          </a:prstGeom>
          <a:solidFill>
            <a:schemeClr val="tx2"/>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endParaRPr lang="en-US" dirty="0">
              <a:solidFill>
                <a:schemeClr val="tx2"/>
              </a:solidFill>
            </a:endParaRPr>
          </a:p>
        </p:txBody>
      </p:sp>
      <p:sp>
        <p:nvSpPr>
          <p:cNvPr id="13" name="Title 32"/>
          <p:cNvSpPr>
            <a:spLocks noGrp="1"/>
          </p:cNvSpPr>
          <p:nvPr>
            <p:ph type="title" hasCustomPrompt="1"/>
          </p:nvPr>
        </p:nvSpPr>
        <p:spPr>
          <a:xfrm>
            <a:off x="2201333" y="4555067"/>
            <a:ext cx="6536267" cy="1076685"/>
          </a:xfrm>
          <a:prstGeom prst="rect">
            <a:avLst/>
          </a:prstGeom>
        </p:spPr>
        <p:txBody>
          <a:bodyPr vert="horz" anchor="b"/>
          <a:lstStyle>
            <a:lvl1pPr algn="l">
              <a:defRPr sz="3200" baseline="0">
                <a:solidFill>
                  <a:schemeClr val="tx2"/>
                </a:solidFill>
              </a:defRPr>
            </a:lvl1pPr>
          </a:lstStyle>
          <a:p>
            <a:r>
              <a:rPr lang="en-US" dirty="0"/>
              <a:t>Use this only for two line headlines, not single</a:t>
            </a:r>
          </a:p>
        </p:txBody>
      </p:sp>
      <p:sp>
        <p:nvSpPr>
          <p:cNvPr id="14" name="Subtitle 2"/>
          <p:cNvSpPr>
            <a:spLocks noGrp="1"/>
          </p:cNvSpPr>
          <p:nvPr>
            <p:ph type="subTitle" idx="1"/>
          </p:nvPr>
        </p:nvSpPr>
        <p:spPr>
          <a:xfrm>
            <a:off x="2201332" y="5631752"/>
            <a:ext cx="6536267" cy="464248"/>
          </a:xfrm>
          <a:prstGeom prst="rect">
            <a:avLst/>
          </a:prstGeom>
        </p:spPr>
        <p:txBody>
          <a:bodyPr>
            <a:no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18813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0949"/>
            <a:ext cx="8229600" cy="11430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bwMode="auto">
          <a:xfrm>
            <a:off x="9067800" y="0"/>
            <a:ext cx="85344" cy="1371600"/>
          </a:xfrm>
          <a:prstGeom prst="rect">
            <a:avLst/>
          </a:prstGeom>
          <a:solidFill>
            <a:schemeClr val="tx2"/>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endParaRPr lang="en-US" dirty="0">
              <a:solidFill>
                <a:schemeClr val="lt1"/>
              </a:solidFill>
            </a:endParaRPr>
          </a:p>
        </p:txBody>
      </p:sp>
      <p:pic>
        <p:nvPicPr>
          <p:cNvPr id="13" name="Picture 12" descr="new-idexx-color-RGB.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102600" y="6448104"/>
            <a:ext cx="821268" cy="150543"/>
          </a:xfrm>
          <a:prstGeom prst="rect">
            <a:avLst/>
          </a:prstGeom>
        </p:spPr>
      </p:pic>
      <p:sp>
        <p:nvSpPr>
          <p:cNvPr id="9" name="CopyrightObject"/>
          <p:cNvSpPr txBox="1"/>
          <p:nvPr userDrawn="1"/>
        </p:nvSpPr>
        <p:spPr>
          <a:xfrm>
            <a:off x="192314" y="6409562"/>
            <a:ext cx="5277555" cy="230832"/>
          </a:xfrm>
          <a:prstGeom prst="rect">
            <a:avLst/>
          </a:prstGeom>
          <a:noFill/>
          <a:extLst>
            <a:ext uri="{909E8E84-426E-40DD-AFC4-6F175D3DCCD1}">
              <a14:hiddenFill xmlns:a14="http://schemas.microsoft.com/office/drawing/2010/main">
                <a:solidFill>
                  <a:srgbClr val="EAEBEB"/>
                </a:solidFill>
              </a14:hiddenFill>
            </a:ext>
          </a:extLst>
        </p:spPr>
        <p:txBody>
          <a:bodyPr wrap="square" rtlCol="0">
            <a:spAutoFit/>
          </a:bodyPr>
          <a:lstStyle/>
          <a:p>
            <a:pPr algn="l"/>
            <a:fld id="{598073B8-37DC-784E-B230-6F27142AC6D0}" type="slidenum">
              <a:rPr lang="en-US" sz="900" smtClean="0">
                <a:solidFill>
                  <a:schemeClr val="tx1"/>
                </a:solidFill>
                <a:latin typeface="Arial"/>
                <a:cs typeface="Arial"/>
              </a:rPr>
              <a:pPr algn="l"/>
              <a:t>‹#›</a:t>
            </a:fld>
            <a:r>
              <a:rPr lang="en-US" sz="900" baseline="0" dirty="0">
                <a:solidFill>
                  <a:schemeClr val="tx1"/>
                </a:solidFill>
                <a:latin typeface="Arial"/>
                <a:cs typeface="Arial"/>
              </a:rPr>
              <a:t>      </a:t>
            </a:r>
            <a:r>
              <a:rPr lang="en-US" sz="900">
                <a:solidFill>
                  <a:schemeClr val="tx1"/>
                </a:solidFill>
                <a:latin typeface="Arial"/>
                <a:cs typeface="Arial"/>
              </a:rPr>
              <a:t>© 2019 </a:t>
            </a:r>
            <a:r>
              <a:rPr lang="en-US" sz="900" dirty="0">
                <a:solidFill>
                  <a:schemeClr val="tx1"/>
                </a:solidFill>
                <a:latin typeface="Arial"/>
                <a:cs typeface="Arial"/>
              </a:rPr>
              <a:t>IDEXX Laboratories, Inc. All rights reserved.</a:t>
            </a:r>
          </a:p>
        </p:txBody>
      </p:sp>
    </p:spTree>
    <p:extLst>
      <p:ext uri="{BB962C8B-B14F-4D97-AF65-F5344CB8AC3E}">
        <p14:creationId xmlns:p14="http://schemas.microsoft.com/office/powerpoint/2010/main" val="2589368363"/>
      </p:ext>
    </p:extLst>
  </p:cSld>
  <p:clrMap bg1="lt1" tx1="dk1" bg2="lt2" tx2="dk2" accent1="accent1" accent2="accent2" accent3="accent3" accent4="accent4" accent5="accent5" accent6="accent6" hlink="hlink" folHlink="folHlink"/>
  <p:sldLayoutIdLst>
    <p:sldLayoutId id="2147483658" r:id="rId1"/>
    <p:sldLayoutId id="2147483662" r:id="rId2"/>
    <p:sldLayoutId id="2147483692" r:id="rId3"/>
    <p:sldLayoutId id="2147483674" r:id="rId4"/>
    <p:sldLayoutId id="2147483663" r:id="rId5"/>
    <p:sldLayoutId id="2147483693" r:id="rId6"/>
    <p:sldLayoutId id="2147483695" r:id="rId7"/>
  </p:sldLayoutIdLst>
  <p:txStyles>
    <p:titleStyle>
      <a:lvl1pPr algn="l" defTabSz="457200" rtl="0" eaLnBrk="1" latinLnBrk="0" hangingPunct="1">
        <a:spcBef>
          <a:spcPct val="0"/>
        </a:spcBef>
        <a:buNone/>
        <a:defRPr sz="3200" kern="1200">
          <a:solidFill>
            <a:schemeClr val="tx2"/>
          </a:solidFill>
          <a:latin typeface="Arial"/>
          <a:ea typeface="+mj-ea"/>
          <a:cs typeface="Arial"/>
        </a:defRPr>
      </a:lvl1pPr>
    </p:titleStyle>
    <p:bodyStyle>
      <a:lvl1pPr marL="342900" indent="-342900" algn="l" defTabSz="457200" rtl="0" eaLnBrk="1" latinLnBrk="0" hangingPunct="1">
        <a:spcBef>
          <a:spcPct val="20000"/>
        </a:spcBef>
        <a:buClr>
          <a:srgbClr val="646566"/>
        </a:buClr>
        <a:buFont typeface="Courier New"/>
        <a:buChar char="o"/>
        <a:defRPr sz="2000" kern="120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pyrightObject"/>
          <p:cNvSpPr txBox="1"/>
          <p:nvPr userDrawn="1"/>
        </p:nvSpPr>
        <p:spPr>
          <a:xfrm>
            <a:off x="192314" y="6409562"/>
            <a:ext cx="5277555" cy="230832"/>
          </a:xfrm>
          <a:prstGeom prst="rect">
            <a:avLst/>
          </a:prstGeom>
          <a:noFill/>
          <a:extLst>
            <a:ext uri="{909E8E84-426E-40DD-AFC4-6F175D3DCCD1}">
              <a14:hiddenFill xmlns:a14="http://schemas.microsoft.com/office/drawing/2010/main">
                <a:solidFill>
                  <a:srgbClr val="EAEBEB"/>
                </a:solidFill>
              </a14:hiddenFill>
            </a:ext>
          </a:extLst>
        </p:spPr>
        <p:txBody>
          <a:bodyPr wrap="square" rtlCol="0">
            <a:spAutoFit/>
          </a:bodyPr>
          <a:lstStyle/>
          <a:p>
            <a:pPr algn="l"/>
            <a:fld id="{598073B8-37DC-784E-B230-6F27142AC6D0}" type="slidenum">
              <a:rPr lang="en-US" sz="900" smtClean="0">
                <a:solidFill>
                  <a:schemeClr val="tx1"/>
                </a:solidFill>
                <a:latin typeface="Arial"/>
                <a:cs typeface="Arial"/>
              </a:rPr>
              <a:pPr algn="l"/>
              <a:t>‹#›</a:t>
            </a:fld>
            <a:r>
              <a:rPr lang="en-US" sz="900" baseline="0" dirty="0">
                <a:solidFill>
                  <a:schemeClr val="tx1"/>
                </a:solidFill>
                <a:latin typeface="Arial"/>
                <a:cs typeface="Arial"/>
              </a:rPr>
              <a:t>      </a:t>
            </a:r>
            <a:r>
              <a:rPr lang="en-US" sz="900">
                <a:solidFill>
                  <a:schemeClr val="tx1"/>
                </a:solidFill>
                <a:latin typeface="Arial"/>
                <a:cs typeface="Arial"/>
              </a:rPr>
              <a:t>© 2019 </a:t>
            </a:r>
            <a:r>
              <a:rPr lang="en-US" sz="900" dirty="0">
                <a:solidFill>
                  <a:schemeClr val="tx1"/>
                </a:solidFill>
                <a:latin typeface="Arial"/>
                <a:cs typeface="Arial"/>
              </a:rPr>
              <a:t>IDEXX Laboratories, Inc. All rights reserved.</a:t>
            </a:r>
          </a:p>
        </p:txBody>
      </p:sp>
    </p:spTree>
    <p:extLst>
      <p:ext uri="{BB962C8B-B14F-4D97-AF65-F5344CB8AC3E}">
        <p14:creationId xmlns:p14="http://schemas.microsoft.com/office/powerpoint/2010/main" val="1065908189"/>
      </p:ext>
    </p:extLst>
  </p:cSld>
  <p:clrMap bg1="lt1" tx1="dk1" bg2="lt2" tx2="dk2" accent1="accent1" accent2="accent2" accent3="accent3" accent4="accent4" accent5="accent5" accent6="accent6" hlink="hlink" folHlink="folHlink"/>
  <p:sldLayoutIdLst>
    <p:sldLayoutId id="2147483669" r:id="rId1"/>
    <p:sldLayoutId id="214748369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pyrightObject"/>
          <p:cNvSpPr txBox="1"/>
          <p:nvPr userDrawn="1"/>
        </p:nvSpPr>
        <p:spPr>
          <a:xfrm>
            <a:off x="192314" y="6409562"/>
            <a:ext cx="5277555" cy="230832"/>
          </a:xfrm>
          <a:prstGeom prst="rect">
            <a:avLst/>
          </a:prstGeom>
          <a:noFill/>
          <a:extLst>
            <a:ext uri="{909E8E84-426E-40DD-AFC4-6F175D3DCCD1}">
              <a14:hiddenFill xmlns:a14="http://schemas.microsoft.com/office/drawing/2010/main">
                <a:solidFill>
                  <a:srgbClr val="EAEBEB"/>
                </a:solidFill>
              </a14:hiddenFill>
            </a:ext>
          </a:extLst>
        </p:spPr>
        <p:txBody>
          <a:bodyPr wrap="square" rtlCol="0">
            <a:spAutoFit/>
          </a:bodyPr>
          <a:lstStyle/>
          <a:p>
            <a:pPr algn="l"/>
            <a:fld id="{598073B8-37DC-784E-B230-6F27142AC6D0}" type="slidenum">
              <a:rPr lang="en-US" sz="900" smtClean="0">
                <a:solidFill>
                  <a:schemeClr val="tx1"/>
                </a:solidFill>
                <a:latin typeface="Arial"/>
                <a:cs typeface="Arial"/>
              </a:rPr>
              <a:pPr algn="l"/>
              <a:t>‹#›</a:t>
            </a:fld>
            <a:r>
              <a:rPr lang="en-US" sz="900" baseline="0" dirty="0">
                <a:solidFill>
                  <a:schemeClr val="tx1"/>
                </a:solidFill>
                <a:latin typeface="Arial"/>
                <a:cs typeface="Arial"/>
              </a:rPr>
              <a:t>      </a:t>
            </a:r>
            <a:r>
              <a:rPr lang="en-US" sz="900">
                <a:solidFill>
                  <a:schemeClr val="tx1"/>
                </a:solidFill>
                <a:latin typeface="Arial"/>
                <a:cs typeface="Arial"/>
              </a:rPr>
              <a:t>© 2019 </a:t>
            </a:r>
            <a:r>
              <a:rPr lang="en-US" sz="900" dirty="0">
                <a:solidFill>
                  <a:schemeClr val="tx1"/>
                </a:solidFill>
                <a:latin typeface="Arial"/>
                <a:cs typeface="Arial"/>
              </a:rPr>
              <a:t>IDEXX Laboratories, Inc. All rights reserved.</a:t>
            </a:r>
          </a:p>
        </p:txBody>
      </p:sp>
    </p:spTree>
    <p:extLst>
      <p:ext uri="{BB962C8B-B14F-4D97-AF65-F5344CB8AC3E}">
        <p14:creationId xmlns:p14="http://schemas.microsoft.com/office/powerpoint/2010/main" val="785071477"/>
      </p:ext>
    </p:extLst>
  </p:cSld>
  <p:clrMap bg1="lt1" tx1="dk1" bg2="lt2" tx2="dk2" accent1="accent1" accent2="accent2" accent3="accent3" accent4="accent4" accent5="accent5" accent6="accent6" hlink="hlink" folHlink="folHlink"/>
  <p:sldLayoutIdLst>
    <p:sldLayoutId id="214748368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pyrightObject"/>
          <p:cNvSpPr txBox="1"/>
          <p:nvPr userDrawn="1"/>
        </p:nvSpPr>
        <p:spPr>
          <a:xfrm>
            <a:off x="192314" y="6409562"/>
            <a:ext cx="5277555" cy="230832"/>
          </a:xfrm>
          <a:prstGeom prst="rect">
            <a:avLst/>
          </a:prstGeom>
          <a:noFill/>
          <a:extLst>
            <a:ext uri="{909E8E84-426E-40DD-AFC4-6F175D3DCCD1}">
              <a14:hiddenFill xmlns:a14="http://schemas.microsoft.com/office/drawing/2010/main">
                <a:solidFill>
                  <a:srgbClr val="EAEBEB"/>
                </a:solidFill>
              </a14:hiddenFill>
            </a:ext>
          </a:extLst>
        </p:spPr>
        <p:txBody>
          <a:bodyPr wrap="square" rtlCol="0">
            <a:spAutoFit/>
          </a:bodyPr>
          <a:lstStyle/>
          <a:p>
            <a:pPr algn="l"/>
            <a:fld id="{598073B8-37DC-784E-B230-6F27142AC6D0}" type="slidenum">
              <a:rPr lang="en-US" sz="900" smtClean="0">
                <a:solidFill>
                  <a:schemeClr val="tx1"/>
                </a:solidFill>
                <a:latin typeface="Arial"/>
                <a:cs typeface="Arial"/>
              </a:rPr>
              <a:pPr algn="l"/>
              <a:t>‹#›</a:t>
            </a:fld>
            <a:r>
              <a:rPr lang="en-US" sz="900" baseline="0" dirty="0">
                <a:solidFill>
                  <a:schemeClr val="tx1"/>
                </a:solidFill>
                <a:latin typeface="Arial"/>
                <a:cs typeface="Arial"/>
              </a:rPr>
              <a:t>      </a:t>
            </a:r>
            <a:r>
              <a:rPr lang="en-US" sz="900">
                <a:solidFill>
                  <a:schemeClr val="tx1"/>
                </a:solidFill>
                <a:latin typeface="Arial"/>
                <a:cs typeface="Arial"/>
              </a:rPr>
              <a:t>© 2019 </a:t>
            </a:r>
            <a:r>
              <a:rPr lang="en-US" sz="900" dirty="0">
                <a:solidFill>
                  <a:schemeClr val="tx1"/>
                </a:solidFill>
                <a:latin typeface="Arial"/>
                <a:cs typeface="Arial"/>
              </a:rPr>
              <a:t>IDEXX Laboratories, Inc. All rights reserved.</a:t>
            </a:r>
          </a:p>
        </p:txBody>
      </p:sp>
    </p:spTree>
    <p:extLst>
      <p:ext uri="{BB962C8B-B14F-4D97-AF65-F5344CB8AC3E}">
        <p14:creationId xmlns:p14="http://schemas.microsoft.com/office/powerpoint/2010/main" val="443556490"/>
      </p:ext>
    </p:extLst>
  </p:cSld>
  <p:clrMap bg1="lt1" tx1="dk1" bg2="lt2" tx2="dk2" accent1="accent1" accent2="accent2" accent3="accent3" accent4="accent4" accent5="accent5" accent6="accent6" hlink="hlink" folHlink="folHlink"/>
  <p:sldLayoutIdLst>
    <p:sldLayoutId id="214748368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www.adobe.com/accessibility/products/acrobat/pdf-repair-perform-ocr.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 Placeholder 4"/>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5360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5" name="Text Placeholder 2"/>
          <p:cNvSpPr txBox="1">
            <a:spLocks/>
          </p:cNvSpPr>
          <p:nvPr/>
        </p:nvSpPr>
        <p:spPr>
          <a:xfrm>
            <a:off x="609600" y="1754400"/>
            <a:ext cx="807720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000" dirty="0"/>
              <a:t>Blob (Connected Component)</a:t>
            </a:r>
          </a:p>
          <a:p>
            <a:pPr lvl="1"/>
            <a:r>
              <a:rPr lang="en-US" sz="2600" dirty="0"/>
              <a:t>is a connected piece in a binary image</a:t>
            </a:r>
          </a:p>
          <a:p>
            <a:endParaRPr lang="en-US" dirty="0"/>
          </a:p>
          <a:p>
            <a:endParaRPr lang="en-US" dirty="0"/>
          </a:p>
        </p:txBody>
      </p:sp>
      <p:pic>
        <p:nvPicPr>
          <p:cNvPr id="7" name="Picture 6"/>
          <p:cNvPicPr>
            <a:picLocks noChangeAspect="1"/>
          </p:cNvPicPr>
          <p:nvPr/>
        </p:nvPicPr>
        <p:blipFill>
          <a:blip r:embed="rId3"/>
          <a:stretch>
            <a:fillRect/>
          </a:stretch>
        </p:blipFill>
        <p:spPr>
          <a:xfrm>
            <a:off x="1732005" y="3277968"/>
            <a:ext cx="4940643" cy="1739184"/>
          </a:xfrm>
          <a:prstGeom prst="rect">
            <a:avLst/>
          </a:prstGeom>
        </p:spPr>
      </p:pic>
      <p:sp>
        <p:nvSpPr>
          <p:cNvPr id="10" name="Title 1"/>
          <p:cNvSpPr>
            <a:spLocks noGrp="1"/>
          </p:cNvSpPr>
          <p:nvPr>
            <p:ph type="title"/>
          </p:nvPr>
        </p:nvSpPr>
        <p:spPr>
          <a:xfrm>
            <a:off x="457200" y="110949"/>
            <a:ext cx="8229600" cy="1143000"/>
          </a:xfrm>
        </p:spPr>
        <p:txBody>
          <a:bodyPr/>
          <a:lstStyle/>
          <a:p>
            <a:r>
              <a:rPr lang="en-US" dirty="0"/>
              <a:t>What is a Blob?</a:t>
            </a:r>
          </a:p>
        </p:txBody>
      </p:sp>
      <p:sp>
        <p:nvSpPr>
          <p:cNvPr id="11" name="Rectangle 10"/>
          <p:cNvSpPr/>
          <p:nvPr/>
        </p:nvSpPr>
        <p:spPr>
          <a:xfrm>
            <a:off x="783320" y="1094688"/>
            <a:ext cx="1760290" cy="369332"/>
          </a:xfrm>
          <a:prstGeom prst="rect">
            <a:avLst/>
          </a:prstGeom>
          <a:noFill/>
          <a:extLst>
            <a:ext uri="{909E8E84-426E-40DD-AFC4-6F175D3DCCD1}">
              <a14:hiddenFill xmlns:a14="http://schemas.microsoft.com/office/drawing/2010/main">
                <a:solidFill>
                  <a:srgbClr val="FFBE3D"/>
                </a:solidFill>
              </a14:hiddenFill>
            </a:ext>
          </a:extLst>
        </p:spPr>
        <p:txBody>
          <a:bodyPr wrap="none">
            <a:spAutoFit/>
          </a:bodyPr>
          <a:lstStyle/>
          <a:p>
            <a:r>
              <a:rPr lang="en-US" dirty="0">
                <a:solidFill>
                  <a:srgbClr val="EF9600"/>
                </a:solidFill>
                <a:latin typeface="Franklin Gothic Demi Cond" panose="020B0706030402020204" pitchFamily="34" charset="0"/>
              </a:rPr>
              <a:t>Some Terminology</a:t>
            </a:r>
          </a:p>
        </p:txBody>
      </p:sp>
    </p:spTree>
    <p:extLst>
      <p:ext uri="{BB962C8B-B14F-4D97-AF65-F5344CB8AC3E}">
        <p14:creationId xmlns:p14="http://schemas.microsoft.com/office/powerpoint/2010/main" val="263388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Tesseract: How does it work?</a:t>
            </a:r>
          </a:p>
        </p:txBody>
      </p:sp>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Ensemble of multiple algorithms</a:t>
            </a:r>
          </a:p>
          <a:p>
            <a:endParaRPr lang="en-US" dirty="0"/>
          </a:p>
          <a:p>
            <a:r>
              <a:rPr lang="en-US" dirty="0"/>
              <a:t>9 major algorithm steps</a:t>
            </a:r>
          </a:p>
          <a:p>
            <a:endParaRPr lang="en-US" dirty="0"/>
          </a:p>
          <a:p>
            <a:r>
              <a:rPr lang="en-US" b="1" dirty="0"/>
              <a:t>Blob filtering</a:t>
            </a:r>
            <a:r>
              <a:rPr lang="en-US" dirty="0"/>
              <a:t> and </a:t>
            </a:r>
            <a:r>
              <a:rPr lang="en-US" b="1" dirty="0"/>
              <a:t>line construction</a:t>
            </a:r>
            <a:r>
              <a:rPr lang="en-US" dirty="0"/>
              <a:t> are key parts of this process.</a:t>
            </a:r>
          </a:p>
          <a:p>
            <a:endParaRPr lang="en-US" dirty="0"/>
          </a:p>
          <a:p>
            <a:pPr marL="0" indent="0">
              <a:buNone/>
            </a:pPr>
            <a:endParaRPr lang="en-US" dirty="0"/>
          </a:p>
        </p:txBody>
      </p:sp>
      <p:sp>
        <p:nvSpPr>
          <p:cNvPr id="6" name="Rectangle 5"/>
          <p:cNvSpPr/>
          <p:nvPr/>
        </p:nvSpPr>
        <p:spPr>
          <a:xfrm>
            <a:off x="783320" y="1094688"/>
            <a:ext cx="1272143" cy="369332"/>
          </a:xfrm>
          <a:prstGeom prst="rect">
            <a:avLst/>
          </a:prstGeom>
          <a:noFill/>
          <a:extLst>
            <a:ext uri="{909E8E84-426E-40DD-AFC4-6F175D3DCCD1}">
              <a14:hiddenFill xmlns:a14="http://schemas.microsoft.com/office/drawing/2010/main">
                <a:solidFill>
                  <a:srgbClr val="FFBE3D"/>
                </a:solidFill>
              </a14:hiddenFill>
            </a:ext>
          </a:extLst>
        </p:spPr>
        <p:txBody>
          <a:bodyPr wrap="none">
            <a:spAutoFit/>
          </a:bodyPr>
          <a:lstStyle/>
          <a:p>
            <a:r>
              <a:rPr lang="en-US" dirty="0">
                <a:solidFill>
                  <a:srgbClr val="EF9600"/>
                </a:solidFill>
                <a:latin typeface="Franklin Gothic Demi Cond" panose="020B0706030402020204" pitchFamily="34" charset="0"/>
              </a:rPr>
              <a:t>Introduction</a:t>
            </a:r>
          </a:p>
        </p:txBody>
      </p:sp>
    </p:spTree>
    <p:extLst>
      <p:ext uri="{BB962C8B-B14F-4D97-AF65-F5344CB8AC3E}">
        <p14:creationId xmlns:p14="http://schemas.microsoft.com/office/powerpoint/2010/main" val="134078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761922" y="1460500"/>
            <a:ext cx="7620156" cy="3525537"/>
          </a:xfrm>
          <a:prstGeom prst="rect">
            <a:avLst/>
          </a:prstGeom>
        </p:spPr>
      </p:pic>
      <p:sp>
        <p:nvSpPr>
          <p:cNvPr id="13"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Finding the best match (continued)</a:t>
            </a:r>
          </a:p>
        </p:txBody>
      </p:sp>
      <p:sp>
        <p:nvSpPr>
          <p:cNvPr id="3" name="TextBox 2">
            <a:extLst>
              <a:ext uri="{FF2B5EF4-FFF2-40B4-BE49-F238E27FC236}">
                <a16:creationId xmlns:a16="http://schemas.microsoft.com/office/drawing/2014/main" id="{A89C598D-A223-4D6B-B117-A169044F9AD3}"/>
              </a:ext>
            </a:extLst>
          </p:cNvPr>
          <p:cNvSpPr txBox="1"/>
          <p:nvPr/>
        </p:nvSpPr>
        <p:spPr>
          <a:xfrm>
            <a:off x="0" y="6550223"/>
            <a:ext cx="3147238" cy="307777"/>
          </a:xfrm>
          <a:prstGeom prst="rect">
            <a:avLst/>
          </a:prstGeom>
          <a:noFill/>
        </p:spPr>
        <p:txBody>
          <a:bodyPr wrap="square" rtlCol="0">
            <a:spAutoFit/>
          </a:bodyPr>
          <a:lstStyle/>
          <a:p>
            <a:r>
              <a:rPr lang="en-US" sz="1400" dirty="0">
                <a:solidFill>
                  <a:srgbClr val="585A5C"/>
                </a:solidFill>
                <a:hlinkClick r:id="rId4"/>
              </a:rPr>
              <a:t>Example from Adobe.com</a:t>
            </a:r>
            <a:endParaRPr lang="en-US" sz="1400" dirty="0">
              <a:solidFill>
                <a:srgbClr val="585A5C"/>
              </a:solidFill>
            </a:endParaRPr>
          </a:p>
        </p:txBody>
      </p:sp>
    </p:spTree>
    <p:extLst>
      <p:ext uri="{BB962C8B-B14F-4D97-AF65-F5344CB8AC3E}">
        <p14:creationId xmlns:p14="http://schemas.microsoft.com/office/powerpoint/2010/main" val="263154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0066" y="1481936"/>
            <a:ext cx="2832755" cy="646331"/>
          </a:xfrm>
          <a:prstGeom prst="rect">
            <a:avLst/>
          </a:prstGeom>
          <a:solidFill>
            <a:srgbClr val="BADEE3"/>
          </a:solidFill>
          <a:ln>
            <a:solidFill>
              <a:schemeClr val="tx1">
                <a:lumMod val="50000"/>
              </a:schemeClr>
            </a:solidFill>
          </a:ln>
        </p:spPr>
        <p:txBody>
          <a:bodyPr wrap="square">
            <a:spAutoFit/>
          </a:bodyPr>
          <a:lstStyle/>
          <a:p>
            <a:r>
              <a:rPr lang="en-US" dirty="0"/>
              <a:t>Outlines what is a text and turns them into blobs</a:t>
            </a:r>
          </a:p>
        </p:txBody>
      </p:sp>
      <p:pic>
        <p:nvPicPr>
          <p:cNvPr id="12" name="Picture 11"/>
          <p:cNvPicPr>
            <a:picLocks noChangeAspect="1"/>
          </p:cNvPicPr>
          <p:nvPr/>
        </p:nvPicPr>
        <p:blipFill>
          <a:blip r:embed="rId3"/>
          <a:stretch>
            <a:fillRect/>
          </a:stretch>
        </p:blipFill>
        <p:spPr>
          <a:xfrm>
            <a:off x="3701346" y="983412"/>
            <a:ext cx="4900075" cy="2267066"/>
          </a:xfrm>
          <a:prstGeom prst="rect">
            <a:avLst/>
          </a:prstGeom>
        </p:spPr>
      </p:pic>
      <p:sp>
        <p:nvSpPr>
          <p:cNvPr id="3" name="Rectangle 2"/>
          <p:cNvSpPr/>
          <p:nvPr/>
        </p:nvSpPr>
        <p:spPr>
          <a:xfrm rot="204341">
            <a:off x="6312682" y="905072"/>
            <a:ext cx="2262433" cy="9709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rot="204341">
            <a:off x="3697849" y="903006"/>
            <a:ext cx="2329896" cy="104001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3689992" y="2231847"/>
            <a:ext cx="2329896" cy="10581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3668479" y="1905994"/>
            <a:ext cx="2329896" cy="28353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227636" y="1887140"/>
            <a:ext cx="2329896" cy="7900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6189928" y="2669356"/>
            <a:ext cx="2329896" cy="6205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Finding the best match (continued)</a:t>
            </a:r>
          </a:p>
        </p:txBody>
      </p:sp>
      <p:sp>
        <p:nvSpPr>
          <p:cNvPr id="2" name="TextBox 1">
            <a:extLst>
              <a:ext uri="{FF2B5EF4-FFF2-40B4-BE49-F238E27FC236}">
                <a16:creationId xmlns:a16="http://schemas.microsoft.com/office/drawing/2014/main" id="{D5AA12AD-E342-496C-942E-4FC68308A19C}"/>
              </a:ext>
            </a:extLst>
          </p:cNvPr>
          <p:cNvSpPr txBox="1"/>
          <p:nvPr/>
        </p:nvSpPr>
        <p:spPr>
          <a:xfrm>
            <a:off x="669851" y="682449"/>
            <a:ext cx="2477386" cy="369332"/>
          </a:xfrm>
          <a:prstGeom prst="rect">
            <a:avLst/>
          </a:prstGeom>
          <a:noFill/>
        </p:spPr>
        <p:txBody>
          <a:bodyPr wrap="square" rtlCol="0">
            <a:spAutoFit/>
          </a:bodyPr>
          <a:lstStyle/>
          <a:p>
            <a:r>
              <a:rPr lang="en-US" dirty="0">
                <a:solidFill>
                  <a:srgbClr val="585A5C"/>
                </a:solidFill>
              </a:rPr>
              <a:t>Input: binary image</a:t>
            </a:r>
          </a:p>
        </p:txBody>
      </p:sp>
      <p:sp>
        <p:nvSpPr>
          <p:cNvPr id="19" name="Arrow: Down 18">
            <a:extLst>
              <a:ext uri="{FF2B5EF4-FFF2-40B4-BE49-F238E27FC236}">
                <a16:creationId xmlns:a16="http://schemas.microsoft.com/office/drawing/2014/main" id="{47DE1A80-6E51-4E2F-835C-661578AF202E}"/>
              </a:ext>
            </a:extLst>
          </p:cNvPr>
          <p:cNvSpPr/>
          <p:nvPr/>
        </p:nvSpPr>
        <p:spPr>
          <a:xfrm>
            <a:off x="1493765" y="1008276"/>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15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0066" y="896103"/>
            <a:ext cx="2832755" cy="646331"/>
          </a:xfrm>
          <a:prstGeom prst="rect">
            <a:avLst/>
          </a:prstGeom>
          <a:solidFill>
            <a:srgbClr val="BADEE3"/>
          </a:solidFill>
          <a:ln>
            <a:solidFill>
              <a:schemeClr val="tx1">
                <a:lumMod val="50000"/>
              </a:schemeClr>
            </a:solidFill>
          </a:ln>
        </p:spPr>
        <p:txBody>
          <a:bodyPr wrap="square">
            <a:spAutoFit/>
          </a:bodyPr>
          <a:lstStyle/>
          <a:p>
            <a:r>
              <a:rPr lang="en-US" dirty="0"/>
              <a:t>Outlines what is a text and turns them into blobs</a:t>
            </a:r>
          </a:p>
        </p:txBody>
      </p:sp>
      <p:sp>
        <p:nvSpPr>
          <p:cNvPr id="5" name="Rectangle 4"/>
          <p:cNvSpPr/>
          <p:nvPr/>
        </p:nvSpPr>
        <p:spPr>
          <a:xfrm>
            <a:off x="410066" y="2231848"/>
            <a:ext cx="2832755" cy="646331"/>
          </a:xfrm>
          <a:prstGeom prst="rect">
            <a:avLst/>
          </a:prstGeom>
          <a:solidFill>
            <a:srgbClr val="BADEE3"/>
          </a:solidFill>
          <a:ln>
            <a:solidFill>
              <a:schemeClr val="tx1">
                <a:lumMod val="50000"/>
              </a:schemeClr>
            </a:solidFill>
          </a:ln>
        </p:spPr>
        <p:txBody>
          <a:bodyPr wrap="square">
            <a:spAutoFit/>
          </a:bodyPr>
          <a:lstStyle/>
          <a:p>
            <a:r>
              <a:rPr lang="en-US" dirty="0"/>
              <a:t>Turns blobs into what it thinks are blob-lines</a:t>
            </a:r>
          </a:p>
        </p:txBody>
      </p:sp>
      <p:sp>
        <p:nvSpPr>
          <p:cNvPr id="9" name="Arrow: Down 8"/>
          <p:cNvSpPr/>
          <p:nvPr/>
        </p:nvSpPr>
        <p:spPr>
          <a:xfrm>
            <a:off x="1545996" y="1657336"/>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rotWithShape="1">
          <a:blip r:embed="rId3"/>
          <a:srcRect l="51242" t="39785" b="24455"/>
          <a:stretch/>
        </p:blipFill>
        <p:spPr>
          <a:xfrm>
            <a:off x="3823107" y="1908997"/>
            <a:ext cx="4840107" cy="1642378"/>
          </a:xfrm>
          <a:prstGeom prst="rect">
            <a:avLst/>
          </a:prstGeom>
        </p:spPr>
      </p:pic>
      <p:sp>
        <p:nvSpPr>
          <p:cNvPr id="18" name="Rectangle 17"/>
          <p:cNvSpPr/>
          <p:nvPr/>
        </p:nvSpPr>
        <p:spPr>
          <a:xfrm rot="120000">
            <a:off x="3843825" y="1988446"/>
            <a:ext cx="4623309" cy="18658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rot="120000">
            <a:off x="3824955" y="2224465"/>
            <a:ext cx="4623309" cy="18658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rot="120000">
            <a:off x="3817096" y="2452281"/>
            <a:ext cx="4623309" cy="18658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rot="120000">
            <a:off x="3856372" y="2680097"/>
            <a:ext cx="4623309" cy="18658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rot="120000">
            <a:off x="3839086" y="2917340"/>
            <a:ext cx="4623309" cy="18658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rot="120000">
            <a:off x="3831227" y="3145156"/>
            <a:ext cx="4623309" cy="18658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rot="120000">
            <a:off x="3805055" y="3315047"/>
            <a:ext cx="1304224" cy="21363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Finding the best match (continued)</a:t>
            </a:r>
          </a:p>
        </p:txBody>
      </p:sp>
    </p:spTree>
    <p:extLst>
      <p:ext uri="{BB962C8B-B14F-4D97-AF65-F5344CB8AC3E}">
        <p14:creationId xmlns:p14="http://schemas.microsoft.com/office/powerpoint/2010/main" val="270065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10066" y="896103"/>
            <a:ext cx="2832755" cy="646331"/>
          </a:xfrm>
          <a:prstGeom prst="rect">
            <a:avLst/>
          </a:prstGeom>
          <a:solidFill>
            <a:srgbClr val="BADEE3"/>
          </a:solidFill>
          <a:ln>
            <a:solidFill>
              <a:schemeClr val="tx1">
                <a:lumMod val="50000"/>
              </a:schemeClr>
            </a:solidFill>
          </a:ln>
        </p:spPr>
        <p:txBody>
          <a:bodyPr wrap="square">
            <a:spAutoFit/>
          </a:bodyPr>
          <a:lstStyle/>
          <a:p>
            <a:r>
              <a:rPr lang="en-US" dirty="0"/>
              <a:t>Outlines what is a text and turns them into blobs</a:t>
            </a:r>
          </a:p>
        </p:txBody>
      </p:sp>
      <p:sp>
        <p:nvSpPr>
          <p:cNvPr id="5" name="Rectangle 4"/>
          <p:cNvSpPr/>
          <p:nvPr/>
        </p:nvSpPr>
        <p:spPr>
          <a:xfrm>
            <a:off x="410066" y="2231848"/>
            <a:ext cx="2832755" cy="646331"/>
          </a:xfrm>
          <a:prstGeom prst="rect">
            <a:avLst/>
          </a:prstGeom>
          <a:solidFill>
            <a:srgbClr val="BADEE3"/>
          </a:solidFill>
          <a:ln>
            <a:solidFill>
              <a:schemeClr val="tx1">
                <a:lumMod val="50000"/>
              </a:schemeClr>
            </a:solidFill>
          </a:ln>
        </p:spPr>
        <p:txBody>
          <a:bodyPr wrap="square">
            <a:spAutoFit/>
          </a:bodyPr>
          <a:lstStyle/>
          <a:p>
            <a:r>
              <a:rPr lang="en-US" dirty="0"/>
              <a:t>Turns blobs into what it thinks are blob-lines</a:t>
            </a:r>
          </a:p>
        </p:txBody>
      </p:sp>
      <p:sp>
        <p:nvSpPr>
          <p:cNvPr id="6" name="Rectangle 5"/>
          <p:cNvSpPr/>
          <p:nvPr/>
        </p:nvSpPr>
        <p:spPr>
          <a:xfrm>
            <a:off x="410066" y="3478666"/>
            <a:ext cx="2832755" cy="923330"/>
          </a:xfrm>
          <a:prstGeom prst="rect">
            <a:avLst/>
          </a:prstGeom>
          <a:solidFill>
            <a:srgbClr val="BADEE3"/>
          </a:solidFill>
          <a:ln>
            <a:solidFill>
              <a:schemeClr val="tx1">
                <a:lumMod val="50000"/>
              </a:schemeClr>
            </a:solidFill>
          </a:ln>
        </p:spPr>
        <p:txBody>
          <a:bodyPr wrap="square">
            <a:spAutoFit/>
          </a:bodyPr>
          <a:lstStyle/>
          <a:p>
            <a:r>
              <a:rPr lang="en-US" dirty="0"/>
              <a:t>Breaks blobs-lines into blob-words (by character spacing)</a:t>
            </a:r>
          </a:p>
        </p:txBody>
      </p:sp>
      <p:sp>
        <p:nvSpPr>
          <p:cNvPr id="9" name="Arrow: Down 8"/>
          <p:cNvSpPr/>
          <p:nvPr/>
        </p:nvSpPr>
        <p:spPr>
          <a:xfrm>
            <a:off x="1545996" y="1657336"/>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Arrow: Down 9"/>
          <p:cNvSpPr/>
          <p:nvPr/>
        </p:nvSpPr>
        <p:spPr>
          <a:xfrm>
            <a:off x="1545996" y="2948618"/>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3"/>
          <a:stretch>
            <a:fillRect/>
          </a:stretch>
        </p:blipFill>
        <p:spPr>
          <a:xfrm>
            <a:off x="3329738" y="2416356"/>
            <a:ext cx="5651482" cy="762066"/>
          </a:xfrm>
          <a:prstGeom prst="rect">
            <a:avLst/>
          </a:prstGeom>
        </p:spPr>
      </p:pic>
      <p:sp>
        <p:nvSpPr>
          <p:cNvPr id="18" name="Rectangle 17"/>
          <p:cNvSpPr/>
          <p:nvPr/>
        </p:nvSpPr>
        <p:spPr>
          <a:xfrm rot="120000">
            <a:off x="3397752" y="2438992"/>
            <a:ext cx="1301284" cy="23443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rot="120000">
            <a:off x="4793083" y="2455578"/>
            <a:ext cx="452966" cy="2640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rot="120000">
            <a:off x="5311232" y="2490953"/>
            <a:ext cx="1939698" cy="2443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rot="120000">
            <a:off x="7315896" y="2599402"/>
            <a:ext cx="297674" cy="192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rot="120000">
            <a:off x="7708406" y="2524428"/>
            <a:ext cx="412829" cy="26546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rot="120000">
            <a:off x="8206341" y="2543373"/>
            <a:ext cx="779525" cy="25266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Finding the best match (continued)</a:t>
            </a:r>
          </a:p>
        </p:txBody>
      </p:sp>
    </p:spTree>
    <p:extLst>
      <p:ext uri="{BB962C8B-B14F-4D97-AF65-F5344CB8AC3E}">
        <p14:creationId xmlns:p14="http://schemas.microsoft.com/office/powerpoint/2010/main" val="130504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0066" y="896103"/>
            <a:ext cx="2832755" cy="646331"/>
          </a:xfrm>
          <a:prstGeom prst="rect">
            <a:avLst/>
          </a:prstGeom>
          <a:solidFill>
            <a:srgbClr val="BADEE3"/>
          </a:solidFill>
          <a:ln>
            <a:solidFill>
              <a:schemeClr val="tx1">
                <a:lumMod val="50000"/>
              </a:schemeClr>
            </a:solidFill>
          </a:ln>
        </p:spPr>
        <p:txBody>
          <a:bodyPr wrap="square">
            <a:spAutoFit/>
          </a:bodyPr>
          <a:lstStyle/>
          <a:p>
            <a:r>
              <a:rPr lang="en-US" dirty="0"/>
              <a:t>Outlines what is a text and turns them into blobs</a:t>
            </a:r>
          </a:p>
        </p:txBody>
      </p:sp>
      <p:sp>
        <p:nvSpPr>
          <p:cNvPr id="5" name="Rectangle 4"/>
          <p:cNvSpPr/>
          <p:nvPr/>
        </p:nvSpPr>
        <p:spPr>
          <a:xfrm>
            <a:off x="410066" y="2231848"/>
            <a:ext cx="2832755" cy="646331"/>
          </a:xfrm>
          <a:prstGeom prst="rect">
            <a:avLst/>
          </a:prstGeom>
          <a:solidFill>
            <a:srgbClr val="BADEE3"/>
          </a:solidFill>
          <a:ln>
            <a:solidFill>
              <a:schemeClr val="tx1">
                <a:lumMod val="50000"/>
              </a:schemeClr>
            </a:solidFill>
          </a:ln>
        </p:spPr>
        <p:txBody>
          <a:bodyPr wrap="square">
            <a:spAutoFit/>
          </a:bodyPr>
          <a:lstStyle/>
          <a:p>
            <a:r>
              <a:rPr lang="en-US" dirty="0"/>
              <a:t>Turns blobs into what it thinks are blob-lines</a:t>
            </a:r>
          </a:p>
        </p:txBody>
      </p:sp>
      <p:sp>
        <p:nvSpPr>
          <p:cNvPr id="6" name="Rectangle 5"/>
          <p:cNvSpPr/>
          <p:nvPr/>
        </p:nvSpPr>
        <p:spPr>
          <a:xfrm>
            <a:off x="410066" y="3478666"/>
            <a:ext cx="2832755" cy="923330"/>
          </a:xfrm>
          <a:prstGeom prst="rect">
            <a:avLst/>
          </a:prstGeom>
          <a:solidFill>
            <a:srgbClr val="BADEE3"/>
          </a:solidFill>
          <a:ln>
            <a:solidFill>
              <a:schemeClr val="tx1">
                <a:lumMod val="50000"/>
              </a:schemeClr>
            </a:solidFill>
          </a:ln>
        </p:spPr>
        <p:txBody>
          <a:bodyPr wrap="square">
            <a:spAutoFit/>
          </a:bodyPr>
          <a:lstStyle/>
          <a:p>
            <a:r>
              <a:rPr lang="en-US" dirty="0"/>
              <a:t>Breaks blobs-lines into blob-words (by character spacing)</a:t>
            </a:r>
          </a:p>
        </p:txBody>
      </p:sp>
      <p:sp>
        <p:nvSpPr>
          <p:cNvPr id="7" name="Rectangle 6"/>
          <p:cNvSpPr/>
          <p:nvPr/>
        </p:nvSpPr>
        <p:spPr>
          <a:xfrm>
            <a:off x="410066" y="5002483"/>
            <a:ext cx="2832755" cy="646331"/>
          </a:xfrm>
          <a:prstGeom prst="rect">
            <a:avLst/>
          </a:prstGeom>
          <a:solidFill>
            <a:srgbClr val="BADEE3"/>
          </a:solidFill>
          <a:ln>
            <a:solidFill>
              <a:schemeClr val="tx1">
                <a:lumMod val="50000"/>
              </a:schemeClr>
            </a:solidFill>
          </a:ln>
        </p:spPr>
        <p:txBody>
          <a:bodyPr wrap="square">
            <a:spAutoFit/>
          </a:bodyPr>
          <a:lstStyle/>
          <a:p>
            <a:r>
              <a:rPr lang="en-US" dirty="0"/>
              <a:t>Chops blob-words into blob-characters</a:t>
            </a:r>
          </a:p>
        </p:txBody>
      </p:sp>
      <p:sp>
        <p:nvSpPr>
          <p:cNvPr id="9" name="Arrow: Down 8"/>
          <p:cNvSpPr/>
          <p:nvPr/>
        </p:nvSpPr>
        <p:spPr>
          <a:xfrm>
            <a:off x="1545996" y="1657336"/>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Arrow: Down 9"/>
          <p:cNvSpPr/>
          <p:nvPr/>
        </p:nvSpPr>
        <p:spPr>
          <a:xfrm>
            <a:off x="1545996" y="2948618"/>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Arrow: Down 10"/>
          <p:cNvSpPr/>
          <p:nvPr/>
        </p:nvSpPr>
        <p:spPr>
          <a:xfrm>
            <a:off x="1545995" y="4455860"/>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rotWithShape="1">
          <a:blip r:embed="rId3"/>
          <a:srcRect l="34158" t="-1" r="30480" b="48920"/>
          <a:stretch/>
        </p:blipFill>
        <p:spPr>
          <a:xfrm>
            <a:off x="3883843" y="2519735"/>
            <a:ext cx="4403704" cy="857766"/>
          </a:xfrm>
          <a:prstGeom prst="rect">
            <a:avLst/>
          </a:prstGeom>
        </p:spPr>
      </p:pic>
      <p:cxnSp>
        <p:nvCxnSpPr>
          <p:cNvPr id="3" name="Straight Connector 2"/>
          <p:cNvCxnSpPr/>
          <p:nvPr/>
        </p:nvCxnSpPr>
        <p:spPr>
          <a:xfrm flipH="1">
            <a:off x="4440025" y="2519735"/>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790388" y="2519735"/>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5357567" y="2519735"/>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604235" y="2519735"/>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953027" y="2515758"/>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6171415" y="2515758"/>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6452647" y="2515758"/>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6719739" y="2515758"/>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6993116" y="2515758"/>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338672" y="2515758"/>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7634138" y="2517289"/>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7946702" y="2522181"/>
            <a:ext cx="28280" cy="857766"/>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5"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Finding the best match (continued)</a:t>
            </a:r>
          </a:p>
        </p:txBody>
      </p:sp>
    </p:spTree>
    <p:extLst>
      <p:ext uri="{BB962C8B-B14F-4D97-AF65-F5344CB8AC3E}">
        <p14:creationId xmlns:p14="http://schemas.microsoft.com/office/powerpoint/2010/main" val="4214159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itmap letter &quot;A&quot;"/>
          <p:cNvPicPr>
            <a:picLocks noChangeAspect="1" noChangeArrowheads="1"/>
          </p:cNvPicPr>
          <p:nvPr/>
        </p:nvPicPr>
        <p:blipFill rotWithShape="1">
          <a:blip r:embed="rId3">
            <a:extLst>
              <a:ext uri="{28A0092B-C50C-407E-A947-70E740481C1C}">
                <a14:useLocalDpi xmlns:a14="http://schemas.microsoft.com/office/drawing/2010/main" val="0"/>
              </a:ext>
            </a:extLst>
          </a:blip>
          <a:srcRect l="5183"/>
          <a:stretch/>
        </p:blipFill>
        <p:spPr bwMode="auto">
          <a:xfrm>
            <a:off x="4635632" y="3475012"/>
            <a:ext cx="394667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6538" y="2479975"/>
            <a:ext cx="2832755" cy="646331"/>
          </a:xfrm>
          <a:prstGeom prst="rect">
            <a:avLst/>
          </a:prstGeom>
          <a:solidFill>
            <a:srgbClr val="BADEE3"/>
          </a:solidFill>
          <a:ln>
            <a:solidFill>
              <a:schemeClr val="tx1">
                <a:lumMod val="50000"/>
              </a:schemeClr>
            </a:solidFill>
          </a:ln>
        </p:spPr>
        <p:txBody>
          <a:bodyPr wrap="square">
            <a:spAutoFit/>
          </a:bodyPr>
          <a:lstStyle/>
          <a:p>
            <a:r>
              <a:rPr lang="en-US" dirty="0"/>
              <a:t>Text  recognition First pass (with training data)</a:t>
            </a:r>
          </a:p>
        </p:txBody>
      </p:sp>
      <p:sp>
        <p:nvSpPr>
          <p:cNvPr id="7" name="Rectangle 6"/>
          <p:cNvSpPr/>
          <p:nvPr/>
        </p:nvSpPr>
        <p:spPr>
          <a:xfrm>
            <a:off x="326540" y="1196028"/>
            <a:ext cx="2832755" cy="646331"/>
          </a:xfrm>
          <a:prstGeom prst="rect">
            <a:avLst/>
          </a:prstGeom>
          <a:solidFill>
            <a:srgbClr val="BADEE3"/>
          </a:solidFill>
          <a:ln>
            <a:solidFill>
              <a:schemeClr val="tx1">
                <a:lumMod val="50000"/>
              </a:schemeClr>
            </a:solidFill>
          </a:ln>
        </p:spPr>
        <p:txBody>
          <a:bodyPr wrap="square">
            <a:spAutoFit/>
          </a:bodyPr>
          <a:lstStyle/>
          <a:p>
            <a:r>
              <a:rPr lang="en-US" dirty="0"/>
              <a:t>Chops blob-words into blob-characters</a:t>
            </a:r>
          </a:p>
        </p:txBody>
      </p:sp>
      <p:sp>
        <p:nvSpPr>
          <p:cNvPr id="9" name="Arrow: Down 8"/>
          <p:cNvSpPr/>
          <p:nvPr/>
        </p:nvSpPr>
        <p:spPr>
          <a:xfrm>
            <a:off x="1535527" y="1948684"/>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Arrow: Down 10"/>
          <p:cNvSpPr/>
          <p:nvPr/>
        </p:nvSpPr>
        <p:spPr>
          <a:xfrm>
            <a:off x="5965592" y="7369286"/>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3107195" y="2435220"/>
            <a:ext cx="1055252" cy="73584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Training Data</a:t>
            </a:r>
          </a:p>
        </p:txBody>
      </p:sp>
      <p:sp>
        <p:nvSpPr>
          <p:cNvPr id="35" name="Arrow: Down 34"/>
          <p:cNvSpPr/>
          <p:nvPr/>
        </p:nvSpPr>
        <p:spPr>
          <a:xfrm>
            <a:off x="5444991" y="2841889"/>
            <a:ext cx="414779" cy="658344"/>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4"/>
          <a:stretch>
            <a:fillRect/>
          </a:stretch>
        </p:blipFill>
        <p:spPr>
          <a:xfrm>
            <a:off x="4635632" y="2053218"/>
            <a:ext cx="2103302" cy="853514"/>
          </a:xfrm>
          <a:prstGeom prst="rect">
            <a:avLst/>
          </a:prstGeom>
        </p:spPr>
      </p:pic>
      <p:sp>
        <p:nvSpPr>
          <p:cNvPr id="17"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Finding the best match (continued)</a:t>
            </a:r>
          </a:p>
        </p:txBody>
      </p:sp>
      <p:sp>
        <p:nvSpPr>
          <p:cNvPr id="18" name="Arrow: Down 17"/>
          <p:cNvSpPr/>
          <p:nvPr/>
        </p:nvSpPr>
        <p:spPr>
          <a:xfrm>
            <a:off x="1535525" y="700578"/>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522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itmap letter &quot;A&quot;"/>
          <p:cNvPicPr>
            <a:picLocks noChangeAspect="1" noChangeArrowheads="1"/>
          </p:cNvPicPr>
          <p:nvPr/>
        </p:nvPicPr>
        <p:blipFill rotWithShape="1">
          <a:blip r:embed="rId3">
            <a:extLst>
              <a:ext uri="{28A0092B-C50C-407E-A947-70E740481C1C}">
                <a14:useLocalDpi xmlns:a14="http://schemas.microsoft.com/office/drawing/2010/main" val="0"/>
              </a:ext>
            </a:extLst>
          </a:blip>
          <a:srcRect l="5183"/>
          <a:stretch/>
        </p:blipFill>
        <p:spPr bwMode="auto">
          <a:xfrm>
            <a:off x="4635632" y="3475012"/>
            <a:ext cx="394667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6538" y="2479975"/>
            <a:ext cx="2832755" cy="646331"/>
          </a:xfrm>
          <a:prstGeom prst="rect">
            <a:avLst/>
          </a:prstGeom>
          <a:solidFill>
            <a:srgbClr val="BADEE3"/>
          </a:solidFill>
          <a:ln>
            <a:solidFill>
              <a:schemeClr val="tx1">
                <a:lumMod val="50000"/>
              </a:schemeClr>
            </a:solidFill>
          </a:ln>
        </p:spPr>
        <p:txBody>
          <a:bodyPr wrap="square">
            <a:spAutoFit/>
          </a:bodyPr>
          <a:lstStyle/>
          <a:p>
            <a:r>
              <a:rPr lang="en-US" dirty="0"/>
              <a:t>Text  recognition First pass (with training data)</a:t>
            </a:r>
          </a:p>
        </p:txBody>
      </p:sp>
      <p:sp>
        <p:nvSpPr>
          <p:cNvPr id="7" name="Rectangle 6"/>
          <p:cNvSpPr/>
          <p:nvPr/>
        </p:nvSpPr>
        <p:spPr>
          <a:xfrm>
            <a:off x="326540" y="1196028"/>
            <a:ext cx="2832755" cy="646331"/>
          </a:xfrm>
          <a:prstGeom prst="rect">
            <a:avLst/>
          </a:prstGeom>
          <a:solidFill>
            <a:srgbClr val="BADEE3"/>
          </a:solidFill>
          <a:ln>
            <a:solidFill>
              <a:schemeClr val="tx1">
                <a:lumMod val="50000"/>
              </a:schemeClr>
            </a:solidFill>
          </a:ln>
        </p:spPr>
        <p:txBody>
          <a:bodyPr wrap="square">
            <a:spAutoFit/>
          </a:bodyPr>
          <a:lstStyle/>
          <a:p>
            <a:r>
              <a:rPr lang="en-US" dirty="0"/>
              <a:t>Chops blob-words into blob-characters</a:t>
            </a:r>
          </a:p>
        </p:txBody>
      </p:sp>
      <p:sp>
        <p:nvSpPr>
          <p:cNvPr id="9" name="Arrow: Down 8"/>
          <p:cNvSpPr/>
          <p:nvPr/>
        </p:nvSpPr>
        <p:spPr>
          <a:xfrm>
            <a:off x="1535527" y="1948684"/>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Arrow: Down 10"/>
          <p:cNvSpPr/>
          <p:nvPr/>
        </p:nvSpPr>
        <p:spPr>
          <a:xfrm>
            <a:off x="5965592" y="7369286"/>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Arrow: Down 25"/>
          <p:cNvSpPr/>
          <p:nvPr/>
        </p:nvSpPr>
        <p:spPr>
          <a:xfrm>
            <a:off x="1535525" y="3232631"/>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ctangle 1"/>
          <p:cNvSpPr/>
          <p:nvPr/>
        </p:nvSpPr>
        <p:spPr>
          <a:xfrm>
            <a:off x="1940991" y="3142856"/>
            <a:ext cx="1804662" cy="276999"/>
          </a:xfrm>
          <a:prstGeom prst="rect">
            <a:avLst/>
          </a:prstGeom>
        </p:spPr>
        <p:txBody>
          <a:bodyPr wrap="square">
            <a:spAutoFit/>
          </a:bodyPr>
          <a:lstStyle/>
          <a:p>
            <a:pPr lvl="0" defTabSz="914400">
              <a:defRPr/>
            </a:pPr>
            <a:r>
              <a:rPr lang="en-US" sz="1200" dirty="0">
                <a:solidFill>
                  <a:schemeClr val="bg1">
                    <a:lumMod val="50000"/>
                  </a:schemeClr>
                </a:solidFill>
              </a:rPr>
              <a:t>Recognized word</a:t>
            </a:r>
          </a:p>
        </p:txBody>
      </p:sp>
      <p:sp>
        <p:nvSpPr>
          <p:cNvPr id="14" name="Rectangle 13"/>
          <p:cNvSpPr/>
          <p:nvPr/>
        </p:nvSpPr>
        <p:spPr>
          <a:xfrm>
            <a:off x="3107195" y="3706710"/>
            <a:ext cx="1055252" cy="735841"/>
          </a:xfrm>
          <a:prstGeom prst="rect">
            <a:avLst/>
          </a:prstGeom>
          <a:solidFill>
            <a:srgbClr val="1787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Updated</a:t>
            </a:r>
          </a:p>
          <a:p>
            <a:pPr algn="ctr"/>
            <a:r>
              <a:rPr lang="en-US" sz="1600" dirty="0"/>
              <a:t>Training Data</a:t>
            </a:r>
          </a:p>
        </p:txBody>
      </p:sp>
      <p:sp>
        <p:nvSpPr>
          <p:cNvPr id="28" name="Rectangle 27"/>
          <p:cNvSpPr/>
          <p:nvPr/>
        </p:nvSpPr>
        <p:spPr>
          <a:xfrm>
            <a:off x="3107195" y="2435220"/>
            <a:ext cx="1055252" cy="73584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Training Data</a:t>
            </a:r>
          </a:p>
        </p:txBody>
      </p:sp>
      <p:cxnSp>
        <p:nvCxnSpPr>
          <p:cNvPr id="16" name="Connector: Elbow 15"/>
          <p:cNvCxnSpPr>
            <a:endCxn id="14" idx="0"/>
          </p:cNvCxnSpPr>
          <p:nvPr/>
        </p:nvCxnSpPr>
        <p:spPr>
          <a:xfrm>
            <a:off x="1828800" y="3375302"/>
            <a:ext cx="1806021" cy="331408"/>
          </a:xfrm>
          <a:prstGeom prst="bentConnector2">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Arrow: Down 34"/>
          <p:cNvSpPr/>
          <p:nvPr/>
        </p:nvSpPr>
        <p:spPr>
          <a:xfrm>
            <a:off x="5444991" y="2841889"/>
            <a:ext cx="414779" cy="658344"/>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4"/>
          <a:stretch>
            <a:fillRect/>
          </a:stretch>
        </p:blipFill>
        <p:spPr>
          <a:xfrm>
            <a:off x="4635632" y="2053218"/>
            <a:ext cx="2103302" cy="853514"/>
          </a:xfrm>
          <a:prstGeom prst="rect">
            <a:avLst/>
          </a:prstGeom>
        </p:spPr>
      </p:pic>
      <p:sp>
        <p:nvSpPr>
          <p:cNvPr id="17"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Finding the best match (continued)</a:t>
            </a:r>
          </a:p>
        </p:txBody>
      </p:sp>
    </p:spTree>
    <p:extLst>
      <p:ext uri="{BB962C8B-B14F-4D97-AF65-F5344CB8AC3E}">
        <p14:creationId xmlns:p14="http://schemas.microsoft.com/office/powerpoint/2010/main" val="172904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itmap letter &quot;A&quot;"/>
          <p:cNvPicPr>
            <a:picLocks noChangeAspect="1" noChangeArrowheads="1"/>
          </p:cNvPicPr>
          <p:nvPr/>
        </p:nvPicPr>
        <p:blipFill rotWithShape="1">
          <a:blip r:embed="rId3">
            <a:extLst>
              <a:ext uri="{28A0092B-C50C-407E-A947-70E740481C1C}">
                <a14:useLocalDpi xmlns:a14="http://schemas.microsoft.com/office/drawing/2010/main" val="0"/>
              </a:ext>
            </a:extLst>
          </a:blip>
          <a:srcRect l="5183"/>
          <a:stretch/>
        </p:blipFill>
        <p:spPr bwMode="auto">
          <a:xfrm>
            <a:off x="4635632" y="3475012"/>
            <a:ext cx="394667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6538" y="2479975"/>
            <a:ext cx="2832755" cy="646331"/>
          </a:xfrm>
          <a:prstGeom prst="rect">
            <a:avLst/>
          </a:prstGeom>
          <a:solidFill>
            <a:srgbClr val="BADEE3"/>
          </a:solidFill>
          <a:ln>
            <a:solidFill>
              <a:schemeClr val="tx1">
                <a:lumMod val="50000"/>
              </a:schemeClr>
            </a:solidFill>
          </a:ln>
        </p:spPr>
        <p:txBody>
          <a:bodyPr wrap="square">
            <a:spAutoFit/>
          </a:bodyPr>
          <a:lstStyle/>
          <a:p>
            <a:r>
              <a:rPr lang="en-US" dirty="0"/>
              <a:t>Text  recognition First pass (with training data)</a:t>
            </a:r>
          </a:p>
        </p:txBody>
      </p:sp>
      <p:sp>
        <p:nvSpPr>
          <p:cNvPr id="7" name="Rectangle 6"/>
          <p:cNvSpPr/>
          <p:nvPr/>
        </p:nvSpPr>
        <p:spPr>
          <a:xfrm>
            <a:off x="326540" y="1196028"/>
            <a:ext cx="2832755" cy="646331"/>
          </a:xfrm>
          <a:prstGeom prst="rect">
            <a:avLst/>
          </a:prstGeom>
          <a:solidFill>
            <a:srgbClr val="BADEE3"/>
          </a:solidFill>
          <a:ln>
            <a:solidFill>
              <a:schemeClr val="tx1">
                <a:lumMod val="50000"/>
              </a:schemeClr>
            </a:solidFill>
          </a:ln>
        </p:spPr>
        <p:txBody>
          <a:bodyPr wrap="square">
            <a:spAutoFit/>
          </a:bodyPr>
          <a:lstStyle/>
          <a:p>
            <a:r>
              <a:rPr lang="en-US" dirty="0"/>
              <a:t>Chops blob-words into blob-characters</a:t>
            </a:r>
          </a:p>
        </p:txBody>
      </p:sp>
      <p:sp>
        <p:nvSpPr>
          <p:cNvPr id="9" name="Arrow: Down 8"/>
          <p:cNvSpPr/>
          <p:nvPr/>
        </p:nvSpPr>
        <p:spPr>
          <a:xfrm>
            <a:off x="1535527" y="1948684"/>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Arrow: Down 10"/>
          <p:cNvSpPr/>
          <p:nvPr/>
        </p:nvSpPr>
        <p:spPr>
          <a:xfrm>
            <a:off x="5965592" y="7369286"/>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308727" y="3763922"/>
            <a:ext cx="2832755" cy="923330"/>
          </a:xfrm>
          <a:prstGeom prst="rect">
            <a:avLst/>
          </a:prstGeom>
          <a:solidFill>
            <a:srgbClr val="BADEE3"/>
          </a:solidFill>
          <a:ln>
            <a:solidFill>
              <a:schemeClr val="tx1">
                <a:lumMod val="50000"/>
              </a:schemeClr>
            </a:solidFill>
          </a:ln>
        </p:spPr>
        <p:txBody>
          <a:bodyPr wrap="square">
            <a:spAutoFit/>
          </a:bodyPr>
          <a:lstStyle/>
          <a:p>
            <a:r>
              <a:rPr lang="en-US" dirty="0"/>
              <a:t>Text recognition Second pass (with updated training data)</a:t>
            </a:r>
          </a:p>
        </p:txBody>
      </p:sp>
      <p:sp>
        <p:nvSpPr>
          <p:cNvPr id="26" name="Arrow: Down 25"/>
          <p:cNvSpPr/>
          <p:nvPr/>
        </p:nvSpPr>
        <p:spPr>
          <a:xfrm>
            <a:off x="1535525" y="3232631"/>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3107195" y="3706710"/>
            <a:ext cx="1055252" cy="735841"/>
          </a:xfrm>
          <a:prstGeom prst="rect">
            <a:avLst/>
          </a:prstGeom>
          <a:solidFill>
            <a:srgbClr val="1787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Updated</a:t>
            </a:r>
          </a:p>
          <a:p>
            <a:pPr algn="ctr"/>
            <a:r>
              <a:rPr lang="en-US" sz="1600" dirty="0"/>
              <a:t>Training Data</a:t>
            </a:r>
          </a:p>
        </p:txBody>
      </p:sp>
      <p:sp>
        <p:nvSpPr>
          <p:cNvPr id="28" name="Rectangle 27"/>
          <p:cNvSpPr/>
          <p:nvPr/>
        </p:nvSpPr>
        <p:spPr>
          <a:xfrm>
            <a:off x="3107195" y="2435220"/>
            <a:ext cx="1055252" cy="73584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Training Data</a:t>
            </a:r>
          </a:p>
        </p:txBody>
      </p:sp>
      <p:cxnSp>
        <p:nvCxnSpPr>
          <p:cNvPr id="16" name="Connector: Elbow 15"/>
          <p:cNvCxnSpPr>
            <a:endCxn id="14" idx="0"/>
          </p:cNvCxnSpPr>
          <p:nvPr/>
        </p:nvCxnSpPr>
        <p:spPr>
          <a:xfrm>
            <a:off x="1828800" y="3375302"/>
            <a:ext cx="1806021" cy="331408"/>
          </a:xfrm>
          <a:prstGeom prst="bentConnector2">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Arrow: Down 34"/>
          <p:cNvSpPr/>
          <p:nvPr/>
        </p:nvSpPr>
        <p:spPr>
          <a:xfrm>
            <a:off x="5444991" y="2841889"/>
            <a:ext cx="414779" cy="658344"/>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4"/>
          <a:stretch>
            <a:fillRect/>
          </a:stretch>
        </p:blipFill>
        <p:spPr>
          <a:xfrm>
            <a:off x="4635632" y="2053218"/>
            <a:ext cx="2103302" cy="853514"/>
          </a:xfrm>
          <a:prstGeom prst="rect">
            <a:avLst/>
          </a:prstGeom>
        </p:spPr>
      </p:pic>
      <p:sp>
        <p:nvSpPr>
          <p:cNvPr id="17"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Finding the best match (continued)</a:t>
            </a:r>
          </a:p>
        </p:txBody>
      </p:sp>
      <p:sp>
        <p:nvSpPr>
          <p:cNvPr id="18" name="Rectangle 17"/>
          <p:cNvSpPr/>
          <p:nvPr/>
        </p:nvSpPr>
        <p:spPr>
          <a:xfrm>
            <a:off x="1940991" y="3142856"/>
            <a:ext cx="1804662" cy="276999"/>
          </a:xfrm>
          <a:prstGeom prst="rect">
            <a:avLst/>
          </a:prstGeom>
        </p:spPr>
        <p:txBody>
          <a:bodyPr wrap="square">
            <a:spAutoFit/>
          </a:bodyPr>
          <a:lstStyle/>
          <a:p>
            <a:pPr lvl="0" defTabSz="914400">
              <a:defRPr/>
            </a:pPr>
            <a:r>
              <a:rPr lang="en-US" sz="1200" dirty="0">
                <a:solidFill>
                  <a:schemeClr val="bg1">
                    <a:lumMod val="50000"/>
                  </a:schemeClr>
                </a:solidFill>
              </a:rPr>
              <a:t>Recognized word</a:t>
            </a:r>
          </a:p>
        </p:txBody>
      </p:sp>
    </p:spTree>
    <p:extLst>
      <p:ext uri="{BB962C8B-B14F-4D97-AF65-F5344CB8AC3E}">
        <p14:creationId xmlns:p14="http://schemas.microsoft.com/office/powerpoint/2010/main" val="241916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Character Recognition in R Using Tesseract</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6200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538" y="2479975"/>
            <a:ext cx="2832755" cy="646331"/>
          </a:xfrm>
          <a:prstGeom prst="rect">
            <a:avLst/>
          </a:prstGeom>
          <a:solidFill>
            <a:srgbClr val="BADEE3"/>
          </a:solidFill>
          <a:ln>
            <a:solidFill>
              <a:schemeClr val="tx1">
                <a:lumMod val="50000"/>
              </a:schemeClr>
            </a:solidFill>
          </a:ln>
        </p:spPr>
        <p:txBody>
          <a:bodyPr wrap="square">
            <a:spAutoFit/>
          </a:bodyPr>
          <a:lstStyle/>
          <a:p>
            <a:r>
              <a:rPr lang="en-US" dirty="0"/>
              <a:t>Text  recognition First pass (with training data)</a:t>
            </a:r>
          </a:p>
        </p:txBody>
      </p:sp>
      <p:sp>
        <p:nvSpPr>
          <p:cNvPr id="7" name="Rectangle 6"/>
          <p:cNvSpPr/>
          <p:nvPr/>
        </p:nvSpPr>
        <p:spPr>
          <a:xfrm>
            <a:off x="326540" y="1196028"/>
            <a:ext cx="2832755" cy="646331"/>
          </a:xfrm>
          <a:prstGeom prst="rect">
            <a:avLst/>
          </a:prstGeom>
          <a:solidFill>
            <a:srgbClr val="BADEE3"/>
          </a:solidFill>
          <a:ln>
            <a:solidFill>
              <a:schemeClr val="tx1">
                <a:lumMod val="50000"/>
              </a:schemeClr>
            </a:solidFill>
          </a:ln>
        </p:spPr>
        <p:txBody>
          <a:bodyPr wrap="square">
            <a:spAutoFit/>
          </a:bodyPr>
          <a:lstStyle/>
          <a:p>
            <a:r>
              <a:rPr lang="en-US" dirty="0"/>
              <a:t>Chops blob-words into blob-characters</a:t>
            </a:r>
          </a:p>
        </p:txBody>
      </p:sp>
      <p:sp>
        <p:nvSpPr>
          <p:cNvPr id="9" name="Arrow: Down 8"/>
          <p:cNvSpPr/>
          <p:nvPr/>
        </p:nvSpPr>
        <p:spPr>
          <a:xfrm>
            <a:off x="1535527" y="1948684"/>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308727" y="3763922"/>
            <a:ext cx="2832755" cy="923330"/>
          </a:xfrm>
          <a:prstGeom prst="rect">
            <a:avLst/>
          </a:prstGeom>
          <a:solidFill>
            <a:srgbClr val="BADEE3"/>
          </a:solidFill>
          <a:ln>
            <a:solidFill>
              <a:schemeClr val="tx1">
                <a:lumMod val="50000"/>
              </a:schemeClr>
            </a:solidFill>
          </a:ln>
        </p:spPr>
        <p:txBody>
          <a:bodyPr wrap="square">
            <a:spAutoFit/>
          </a:bodyPr>
          <a:lstStyle/>
          <a:p>
            <a:r>
              <a:rPr lang="en-US" dirty="0"/>
              <a:t>Text recognition Second pass (with updated training data)</a:t>
            </a:r>
          </a:p>
        </p:txBody>
      </p:sp>
      <p:sp>
        <p:nvSpPr>
          <p:cNvPr id="26" name="Arrow: Down 25"/>
          <p:cNvSpPr/>
          <p:nvPr/>
        </p:nvSpPr>
        <p:spPr>
          <a:xfrm>
            <a:off x="1535525" y="3232631"/>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3107195" y="3706710"/>
            <a:ext cx="1055252" cy="735841"/>
          </a:xfrm>
          <a:prstGeom prst="rect">
            <a:avLst/>
          </a:prstGeom>
          <a:solidFill>
            <a:srgbClr val="1787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Updated</a:t>
            </a:r>
          </a:p>
          <a:p>
            <a:pPr algn="ctr"/>
            <a:r>
              <a:rPr lang="en-US" sz="1600" dirty="0"/>
              <a:t>Training Data</a:t>
            </a:r>
          </a:p>
        </p:txBody>
      </p:sp>
      <p:sp>
        <p:nvSpPr>
          <p:cNvPr id="28" name="Rectangle 27"/>
          <p:cNvSpPr/>
          <p:nvPr/>
        </p:nvSpPr>
        <p:spPr>
          <a:xfrm>
            <a:off x="3107195" y="2435220"/>
            <a:ext cx="1055252" cy="73584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Training Data</a:t>
            </a:r>
          </a:p>
        </p:txBody>
      </p:sp>
      <p:cxnSp>
        <p:nvCxnSpPr>
          <p:cNvPr id="16" name="Connector: Elbow 15"/>
          <p:cNvCxnSpPr>
            <a:endCxn id="14" idx="0"/>
          </p:cNvCxnSpPr>
          <p:nvPr/>
        </p:nvCxnSpPr>
        <p:spPr>
          <a:xfrm>
            <a:off x="1828800" y="3375302"/>
            <a:ext cx="1806021" cy="331408"/>
          </a:xfrm>
          <a:prstGeom prst="bentConnector2">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Arrow: Down 34"/>
          <p:cNvSpPr/>
          <p:nvPr/>
        </p:nvSpPr>
        <p:spPr>
          <a:xfrm>
            <a:off x="6318920" y="3044516"/>
            <a:ext cx="414779" cy="658344"/>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Finding the best match (continued)</a:t>
            </a:r>
          </a:p>
        </p:txBody>
      </p:sp>
      <p:sp>
        <p:nvSpPr>
          <p:cNvPr id="18" name="Arrow: Down 17"/>
          <p:cNvSpPr/>
          <p:nvPr/>
        </p:nvSpPr>
        <p:spPr>
          <a:xfrm>
            <a:off x="1535527" y="4818064"/>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308726" y="5423055"/>
            <a:ext cx="2832755" cy="369332"/>
          </a:xfrm>
          <a:prstGeom prst="rect">
            <a:avLst/>
          </a:prstGeom>
          <a:solidFill>
            <a:srgbClr val="BADEE3"/>
          </a:solidFill>
          <a:ln>
            <a:solidFill>
              <a:schemeClr val="tx1">
                <a:lumMod val="50000"/>
              </a:schemeClr>
            </a:solidFill>
          </a:ln>
        </p:spPr>
        <p:txBody>
          <a:bodyPr wrap="square">
            <a:spAutoFit/>
          </a:bodyPr>
          <a:lstStyle/>
          <a:p>
            <a:r>
              <a:rPr lang="en-US" dirty="0"/>
              <a:t>Linguistic Analysis</a:t>
            </a:r>
          </a:p>
        </p:txBody>
      </p:sp>
      <p:pic>
        <p:nvPicPr>
          <p:cNvPr id="20" name="Picture 19"/>
          <p:cNvPicPr>
            <a:picLocks noChangeAspect="1"/>
          </p:cNvPicPr>
          <p:nvPr/>
        </p:nvPicPr>
        <p:blipFill rotWithShape="1">
          <a:blip r:embed="rId3"/>
          <a:srcRect l="34158" t="-1" r="30480" b="48920"/>
          <a:stretch/>
        </p:blipFill>
        <p:spPr>
          <a:xfrm>
            <a:off x="4325497" y="2178488"/>
            <a:ext cx="4403704" cy="857766"/>
          </a:xfrm>
          <a:prstGeom prst="rect">
            <a:avLst/>
          </a:prstGeom>
        </p:spPr>
      </p:pic>
      <p:sp>
        <p:nvSpPr>
          <p:cNvPr id="5" name="TextBox 4"/>
          <p:cNvSpPr txBox="1"/>
          <p:nvPr/>
        </p:nvSpPr>
        <p:spPr>
          <a:xfrm>
            <a:off x="5006051" y="3776127"/>
            <a:ext cx="3680749" cy="369332"/>
          </a:xfrm>
          <a:prstGeom prst="rect">
            <a:avLst/>
          </a:prstGeom>
          <a:noFill/>
        </p:spPr>
        <p:txBody>
          <a:bodyPr wrap="square" rtlCol="0">
            <a:spAutoFit/>
          </a:bodyPr>
          <a:lstStyle/>
          <a:p>
            <a:r>
              <a:rPr lang="en-US" dirty="0">
                <a:solidFill>
                  <a:srgbClr val="585A5C"/>
                </a:solidFill>
                <a:latin typeface="Courier New" panose="02070309020205020404" pitchFamily="49" charset="0"/>
                <a:cs typeface="Courier New" panose="02070309020205020404" pitchFamily="49" charset="0"/>
              </a:rPr>
              <a:t>a d m </a:t>
            </a:r>
            <a:r>
              <a:rPr lang="en-US" dirty="0" err="1">
                <a:solidFill>
                  <a:srgbClr val="585A5C"/>
                </a:solidFill>
                <a:latin typeface="Courier New" panose="02070309020205020404" pitchFamily="49" charset="0"/>
                <a:cs typeface="Courier New" panose="02070309020205020404" pitchFamily="49" charset="0"/>
              </a:rPr>
              <a:t>i</a:t>
            </a:r>
            <a:r>
              <a:rPr lang="en-US" dirty="0">
                <a:solidFill>
                  <a:srgbClr val="585A5C"/>
                </a:solidFill>
                <a:latin typeface="Courier New" panose="02070309020205020404" pitchFamily="49" charset="0"/>
                <a:cs typeface="Courier New" panose="02070309020205020404" pitchFamily="49" charset="0"/>
              </a:rPr>
              <a:t> n </a:t>
            </a:r>
            <a:r>
              <a:rPr lang="en-US" dirty="0" err="1">
                <a:solidFill>
                  <a:srgbClr val="585A5C"/>
                </a:solidFill>
                <a:latin typeface="Courier New" panose="02070309020205020404" pitchFamily="49" charset="0"/>
                <a:cs typeface="Courier New" panose="02070309020205020404" pitchFamily="49" charset="0"/>
              </a:rPr>
              <a:t>i</a:t>
            </a:r>
            <a:r>
              <a:rPr lang="en-US" dirty="0">
                <a:solidFill>
                  <a:srgbClr val="585A5C"/>
                </a:solidFill>
                <a:latin typeface="Courier New" panose="02070309020205020404" pitchFamily="49" charset="0"/>
                <a:cs typeface="Courier New" panose="02070309020205020404" pitchFamily="49" charset="0"/>
              </a:rPr>
              <a:t> s t r a t o r </a:t>
            </a:r>
          </a:p>
        </p:txBody>
      </p:sp>
      <p:sp>
        <p:nvSpPr>
          <p:cNvPr id="27" name="Arrow: Down 26"/>
          <p:cNvSpPr/>
          <p:nvPr/>
        </p:nvSpPr>
        <p:spPr>
          <a:xfrm>
            <a:off x="1535527" y="5868611"/>
            <a:ext cx="414779" cy="459609"/>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155628" y="6328220"/>
            <a:ext cx="1346343" cy="369332"/>
          </a:xfrm>
          <a:prstGeom prst="rect">
            <a:avLst/>
          </a:prstGeom>
          <a:solidFill>
            <a:schemeClr val="bg1"/>
          </a:solidFill>
        </p:spPr>
        <p:txBody>
          <a:bodyPr wrap="square" rtlCol="0">
            <a:spAutoFit/>
          </a:bodyPr>
          <a:lstStyle/>
          <a:p>
            <a:r>
              <a:rPr lang="en-US" dirty="0">
                <a:solidFill>
                  <a:srgbClr val="585A5C"/>
                </a:solidFill>
              </a:rPr>
              <a:t>Text output</a:t>
            </a:r>
          </a:p>
        </p:txBody>
      </p:sp>
      <p:sp>
        <p:nvSpPr>
          <p:cNvPr id="31" name="Rectangle 30"/>
          <p:cNvSpPr/>
          <p:nvPr/>
        </p:nvSpPr>
        <p:spPr>
          <a:xfrm>
            <a:off x="5757478" y="6215569"/>
            <a:ext cx="435056" cy="276999"/>
          </a:xfrm>
          <a:prstGeom prst="rect">
            <a:avLst/>
          </a:prstGeom>
        </p:spPr>
        <p:txBody>
          <a:bodyPr wrap="none">
            <a:spAutoFit/>
          </a:bodyPr>
          <a:lstStyle/>
          <a:p>
            <a:r>
              <a:rPr lang="en-US" sz="1200" dirty="0"/>
              <a:t>Yes</a:t>
            </a:r>
          </a:p>
        </p:txBody>
      </p:sp>
      <p:cxnSp>
        <p:nvCxnSpPr>
          <p:cNvPr id="33" name="Connector: Elbow 32"/>
          <p:cNvCxnSpPr/>
          <p:nvPr/>
        </p:nvCxnSpPr>
        <p:spPr>
          <a:xfrm rot="10800000" flipV="1">
            <a:off x="2501971" y="5513564"/>
            <a:ext cx="4035644" cy="999321"/>
          </a:xfrm>
          <a:prstGeom prst="bentConnector3">
            <a:avLst>
              <a:gd name="adj1" fmla="val 1065"/>
            </a:avLst>
          </a:prstGeom>
          <a:ln w="57150">
            <a:solidFill>
              <a:schemeClr val="tx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6050821" y="4737550"/>
            <a:ext cx="950976" cy="950976"/>
            <a:chOff x="5925569" y="4414768"/>
            <a:chExt cx="950976" cy="950976"/>
          </a:xfrm>
        </p:grpSpPr>
        <p:sp>
          <p:nvSpPr>
            <p:cNvPr id="21" name="Rectangle 20"/>
            <p:cNvSpPr/>
            <p:nvPr/>
          </p:nvSpPr>
          <p:spPr>
            <a:xfrm rot="19079055">
              <a:off x="5925569" y="4414768"/>
              <a:ext cx="950976" cy="950976"/>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lumMod val="50000"/>
                  </a:schemeClr>
                </a:solidFill>
              </a:endParaRPr>
            </a:p>
          </p:txBody>
        </p:sp>
        <p:sp>
          <p:nvSpPr>
            <p:cNvPr id="22" name="Rectangle 21"/>
            <p:cNvSpPr/>
            <p:nvPr/>
          </p:nvSpPr>
          <p:spPr>
            <a:xfrm>
              <a:off x="5962560" y="4634963"/>
              <a:ext cx="899605" cy="461665"/>
            </a:xfrm>
            <a:prstGeom prst="rect">
              <a:avLst/>
            </a:prstGeom>
          </p:spPr>
          <p:txBody>
            <a:bodyPr wrap="none">
              <a:spAutoFit/>
            </a:bodyPr>
            <a:lstStyle/>
            <a:p>
              <a:pPr algn="ctr"/>
              <a:r>
                <a:rPr lang="en-US" sz="1200" dirty="0"/>
                <a:t>Is this a </a:t>
              </a:r>
            </a:p>
            <a:p>
              <a:pPr algn="ctr"/>
              <a:r>
                <a:rPr lang="en-US" sz="1200" dirty="0"/>
                <a:t>real word?</a:t>
              </a:r>
            </a:p>
          </p:txBody>
        </p:sp>
      </p:grpSp>
      <p:sp>
        <p:nvSpPr>
          <p:cNvPr id="41" name="Rectangle 40"/>
          <p:cNvSpPr/>
          <p:nvPr/>
        </p:nvSpPr>
        <p:spPr>
          <a:xfrm>
            <a:off x="1940991" y="3142856"/>
            <a:ext cx="1804662" cy="276999"/>
          </a:xfrm>
          <a:prstGeom prst="rect">
            <a:avLst/>
          </a:prstGeom>
        </p:spPr>
        <p:txBody>
          <a:bodyPr wrap="square">
            <a:spAutoFit/>
          </a:bodyPr>
          <a:lstStyle/>
          <a:p>
            <a:pPr lvl="0" defTabSz="914400">
              <a:defRPr/>
            </a:pPr>
            <a:r>
              <a:rPr lang="en-US" sz="1200" dirty="0">
                <a:solidFill>
                  <a:schemeClr val="bg1">
                    <a:lumMod val="50000"/>
                  </a:schemeClr>
                </a:solidFill>
              </a:rPr>
              <a:t>Recognized word</a:t>
            </a:r>
          </a:p>
        </p:txBody>
      </p:sp>
    </p:spTree>
    <p:extLst>
      <p:ext uri="{BB962C8B-B14F-4D97-AF65-F5344CB8AC3E}">
        <p14:creationId xmlns:p14="http://schemas.microsoft.com/office/powerpoint/2010/main" val="179421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Tesseract Application in R</a:t>
            </a:r>
          </a:p>
        </p:txBody>
      </p:sp>
    </p:spTree>
    <p:extLst>
      <p:ext uri="{BB962C8B-B14F-4D97-AF65-F5344CB8AC3E}">
        <p14:creationId xmlns:p14="http://schemas.microsoft.com/office/powerpoint/2010/main" val="293397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in Detail</a:t>
            </a:r>
          </a:p>
        </p:txBody>
      </p:sp>
    </p:spTree>
    <p:extLst>
      <p:ext uri="{BB962C8B-B14F-4D97-AF65-F5344CB8AC3E}">
        <p14:creationId xmlns:p14="http://schemas.microsoft.com/office/powerpoint/2010/main" val="3945712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Tesseract: How does it work?</a:t>
            </a:r>
          </a:p>
        </p:txBody>
      </p:sp>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Ensemble of multiple algorithms</a:t>
            </a:r>
          </a:p>
          <a:p>
            <a:endParaRPr lang="en-US" dirty="0"/>
          </a:p>
          <a:p>
            <a:r>
              <a:rPr lang="en-US" dirty="0"/>
              <a:t>9 major algorithm steps</a:t>
            </a:r>
          </a:p>
          <a:p>
            <a:endParaRPr lang="en-US" dirty="0"/>
          </a:p>
          <a:p>
            <a:r>
              <a:rPr lang="en-US" b="1" dirty="0"/>
              <a:t>Blob filtering</a:t>
            </a:r>
            <a:r>
              <a:rPr lang="en-US" dirty="0"/>
              <a:t> and </a:t>
            </a:r>
            <a:r>
              <a:rPr lang="en-US" b="1" dirty="0"/>
              <a:t>line construction</a:t>
            </a:r>
            <a:r>
              <a:rPr lang="en-US" dirty="0"/>
              <a:t> are key parts of this process.</a:t>
            </a:r>
          </a:p>
          <a:p>
            <a:endParaRPr lang="en-US" dirty="0"/>
          </a:p>
          <a:p>
            <a:pPr marL="0" indent="0">
              <a:buNone/>
            </a:pPr>
            <a:endParaRPr lang="en-US" dirty="0"/>
          </a:p>
        </p:txBody>
      </p:sp>
      <p:sp>
        <p:nvSpPr>
          <p:cNvPr id="6" name="Rectangle 5"/>
          <p:cNvSpPr/>
          <p:nvPr/>
        </p:nvSpPr>
        <p:spPr>
          <a:xfrm>
            <a:off x="783320" y="1094688"/>
            <a:ext cx="1272143" cy="369332"/>
          </a:xfrm>
          <a:prstGeom prst="rect">
            <a:avLst/>
          </a:prstGeom>
          <a:noFill/>
          <a:extLst>
            <a:ext uri="{909E8E84-426E-40DD-AFC4-6F175D3DCCD1}">
              <a14:hiddenFill xmlns:a14="http://schemas.microsoft.com/office/drawing/2010/main">
                <a:solidFill>
                  <a:srgbClr val="FFBE3D"/>
                </a:solidFill>
              </a14:hiddenFill>
            </a:ext>
          </a:extLst>
        </p:spPr>
        <p:txBody>
          <a:bodyPr wrap="none">
            <a:spAutoFit/>
          </a:bodyPr>
          <a:lstStyle/>
          <a:p>
            <a:r>
              <a:rPr lang="en-US" dirty="0">
                <a:solidFill>
                  <a:srgbClr val="EF9600"/>
                </a:solidFill>
                <a:latin typeface="Franklin Gothic Demi Cond" panose="020B0706030402020204" pitchFamily="34" charset="0"/>
              </a:rPr>
              <a:t>Introduction</a:t>
            </a:r>
          </a:p>
        </p:txBody>
      </p:sp>
    </p:spTree>
    <p:extLst>
      <p:ext uri="{BB962C8B-B14F-4D97-AF65-F5344CB8AC3E}">
        <p14:creationId xmlns:p14="http://schemas.microsoft.com/office/powerpoint/2010/main" val="4155887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0949"/>
            <a:ext cx="8229600" cy="1143000"/>
          </a:xfrm>
        </p:spPr>
        <p:txBody>
          <a:bodyPr/>
          <a:lstStyle/>
          <a:p>
            <a:r>
              <a:rPr lang="en-US" dirty="0"/>
              <a:t>Tesseract: How does it work?</a:t>
            </a:r>
          </a:p>
        </p:txBody>
      </p:sp>
      <p:sp>
        <p:nvSpPr>
          <p:cNvPr id="8" name="Rectangle 7"/>
          <p:cNvSpPr/>
          <p:nvPr/>
        </p:nvSpPr>
        <p:spPr>
          <a:xfrm>
            <a:off x="1193800" y="2019202"/>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Page Layout Analysis</a:t>
            </a:r>
          </a:p>
        </p:txBody>
      </p:sp>
      <p:sp>
        <p:nvSpPr>
          <p:cNvPr id="9" name="Rectangle 8"/>
          <p:cNvSpPr/>
          <p:nvPr/>
        </p:nvSpPr>
        <p:spPr>
          <a:xfrm>
            <a:off x="2800085" y="2014994"/>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Blob Finding</a:t>
            </a:r>
          </a:p>
        </p:txBody>
      </p:sp>
      <p:sp>
        <p:nvSpPr>
          <p:cNvPr id="10" name="Rectangle 9"/>
          <p:cNvSpPr/>
          <p:nvPr/>
        </p:nvSpPr>
        <p:spPr>
          <a:xfrm>
            <a:off x="4422262" y="2023977"/>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Find Text Lines and Words</a:t>
            </a:r>
          </a:p>
        </p:txBody>
      </p:sp>
      <p:sp>
        <p:nvSpPr>
          <p:cNvPr id="11" name="Rectangle 10"/>
          <p:cNvSpPr/>
          <p:nvPr/>
        </p:nvSpPr>
        <p:spPr>
          <a:xfrm>
            <a:off x="6301592" y="2026262"/>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Recognize Word Pass 1</a:t>
            </a:r>
          </a:p>
        </p:txBody>
      </p:sp>
      <p:sp>
        <p:nvSpPr>
          <p:cNvPr id="12" name="Rectangle 11"/>
          <p:cNvSpPr/>
          <p:nvPr/>
        </p:nvSpPr>
        <p:spPr>
          <a:xfrm>
            <a:off x="7764978" y="2869874"/>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Recognize Word Pass 2</a:t>
            </a:r>
          </a:p>
        </p:txBody>
      </p:sp>
      <p:sp>
        <p:nvSpPr>
          <p:cNvPr id="13" name="Rectangle 12"/>
          <p:cNvSpPr/>
          <p:nvPr/>
        </p:nvSpPr>
        <p:spPr>
          <a:xfrm>
            <a:off x="5988369" y="2869874"/>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Fuzzy Space &amp; x-height Fix-up</a:t>
            </a:r>
          </a:p>
        </p:txBody>
      </p:sp>
      <p:sp>
        <p:nvSpPr>
          <p:cNvPr id="14" name="Rectangle 13"/>
          <p:cNvSpPr/>
          <p:nvPr/>
        </p:nvSpPr>
        <p:spPr>
          <a:xfrm>
            <a:off x="2976174" y="2892515"/>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Character Chopper</a:t>
            </a:r>
          </a:p>
        </p:txBody>
      </p:sp>
      <p:sp>
        <p:nvSpPr>
          <p:cNvPr id="15" name="Rectangle 14"/>
          <p:cNvSpPr/>
          <p:nvPr/>
        </p:nvSpPr>
        <p:spPr>
          <a:xfrm>
            <a:off x="1290043" y="2887859"/>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Character Associater</a:t>
            </a:r>
          </a:p>
        </p:txBody>
      </p:sp>
      <p:sp>
        <p:nvSpPr>
          <p:cNvPr id="16" name="Rectangle 15"/>
          <p:cNvSpPr/>
          <p:nvPr/>
        </p:nvSpPr>
        <p:spPr>
          <a:xfrm>
            <a:off x="1956192" y="1388459"/>
            <a:ext cx="1325876" cy="646331"/>
          </a:xfrm>
          <a:prstGeom prst="rect">
            <a:avLst/>
          </a:prstGeom>
        </p:spPr>
        <p:txBody>
          <a:bodyPr wrap="square">
            <a:spAutoFit/>
          </a:bodyPr>
          <a:lstStyle/>
          <a:p>
            <a:pPr algn="ctr"/>
            <a:r>
              <a:rPr lang="en-US" sz="1200" dirty="0"/>
              <a:t>Component Outlines In Text Regions</a:t>
            </a:r>
          </a:p>
        </p:txBody>
      </p:sp>
      <p:sp>
        <p:nvSpPr>
          <p:cNvPr id="17" name="Rectangle 16"/>
          <p:cNvSpPr/>
          <p:nvPr/>
        </p:nvSpPr>
        <p:spPr>
          <a:xfrm>
            <a:off x="3545473" y="1408911"/>
            <a:ext cx="1520413" cy="646331"/>
          </a:xfrm>
          <a:prstGeom prst="rect">
            <a:avLst/>
          </a:prstGeom>
        </p:spPr>
        <p:txBody>
          <a:bodyPr wrap="square">
            <a:spAutoFit/>
          </a:bodyPr>
          <a:lstStyle/>
          <a:p>
            <a:pPr algn="ctr"/>
            <a:r>
              <a:rPr lang="en-US" sz="1200" dirty="0"/>
              <a:t>Character Outlines Organized Into Words</a:t>
            </a:r>
          </a:p>
        </p:txBody>
      </p:sp>
      <p:sp>
        <p:nvSpPr>
          <p:cNvPr id="18" name="Rectangle 17"/>
          <p:cNvSpPr/>
          <p:nvPr/>
        </p:nvSpPr>
        <p:spPr>
          <a:xfrm>
            <a:off x="5250531" y="1550963"/>
            <a:ext cx="1475676" cy="461665"/>
          </a:xfrm>
          <a:prstGeom prst="rect">
            <a:avLst/>
          </a:prstGeom>
        </p:spPr>
        <p:txBody>
          <a:bodyPr wrap="square">
            <a:spAutoFit/>
          </a:bodyPr>
          <a:lstStyle/>
          <a:p>
            <a:pPr algn="ctr"/>
            <a:r>
              <a:rPr lang="en-US" sz="1200" dirty="0"/>
              <a:t>Character Outlines In Text Regions</a:t>
            </a:r>
          </a:p>
        </p:txBody>
      </p:sp>
      <p:sp>
        <p:nvSpPr>
          <p:cNvPr id="19" name="Rectangle 18"/>
          <p:cNvSpPr/>
          <p:nvPr/>
        </p:nvSpPr>
        <p:spPr>
          <a:xfrm>
            <a:off x="4542284" y="3059266"/>
            <a:ext cx="1012841" cy="276999"/>
          </a:xfrm>
          <a:prstGeom prst="rect">
            <a:avLst/>
          </a:prstGeom>
        </p:spPr>
        <p:txBody>
          <a:bodyPr wrap="none">
            <a:spAutoFit/>
          </a:bodyPr>
          <a:lstStyle/>
          <a:p>
            <a:r>
              <a:rPr lang="en-US" sz="1200" dirty="0"/>
              <a:t>Output: Text</a:t>
            </a:r>
          </a:p>
        </p:txBody>
      </p:sp>
      <p:sp>
        <p:nvSpPr>
          <p:cNvPr id="20" name="Rectangle 19"/>
          <p:cNvSpPr/>
          <p:nvPr/>
        </p:nvSpPr>
        <p:spPr>
          <a:xfrm>
            <a:off x="0" y="2061630"/>
            <a:ext cx="1061570" cy="461665"/>
          </a:xfrm>
          <a:prstGeom prst="rect">
            <a:avLst/>
          </a:prstGeom>
        </p:spPr>
        <p:txBody>
          <a:bodyPr wrap="square">
            <a:spAutoFit/>
          </a:bodyPr>
          <a:lstStyle/>
          <a:p>
            <a:r>
              <a:rPr lang="en-US" sz="1200" dirty="0"/>
              <a:t>Input: Binary Image</a:t>
            </a:r>
          </a:p>
        </p:txBody>
      </p:sp>
      <p:cxnSp>
        <p:nvCxnSpPr>
          <p:cNvPr id="22" name="Straight Arrow Connector 21"/>
          <p:cNvCxnSpPr>
            <a:endCxn id="8" idx="1"/>
          </p:cNvCxnSpPr>
          <p:nvPr/>
        </p:nvCxnSpPr>
        <p:spPr>
          <a:xfrm>
            <a:off x="783320" y="2292462"/>
            <a:ext cx="41048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3"/>
            <a:endCxn id="9" idx="1"/>
          </p:cNvCxnSpPr>
          <p:nvPr/>
        </p:nvCxnSpPr>
        <p:spPr>
          <a:xfrm flipV="1">
            <a:off x="2446687" y="2324900"/>
            <a:ext cx="353398" cy="4208"/>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9" idx="3"/>
            <a:endCxn id="10" idx="1"/>
          </p:cNvCxnSpPr>
          <p:nvPr/>
        </p:nvCxnSpPr>
        <p:spPr>
          <a:xfrm>
            <a:off x="4052972" y="2324900"/>
            <a:ext cx="369290" cy="8983"/>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0" idx="3"/>
            <a:endCxn id="11" idx="1"/>
          </p:cNvCxnSpPr>
          <p:nvPr/>
        </p:nvCxnSpPr>
        <p:spPr>
          <a:xfrm>
            <a:off x="5675149" y="2333883"/>
            <a:ext cx="626443" cy="2285"/>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1" idx="3"/>
            <a:endCxn id="12" idx="0"/>
          </p:cNvCxnSpPr>
          <p:nvPr/>
        </p:nvCxnSpPr>
        <p:spPr>
          <a:xfrm>
            <a:off x="7554479" y="2336168"/>
            <a:ext cx="836943" cy="533706"/>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2" idx="1"/>
            <a:endCxn id="13" idx="3"/>
          </p:cNvCxnSpPr>
          <p:nvPr/>
        </p:nvCxnSpPr>
        <p:spPr>
          <a:xfrm flipH="1">
            <a:off x="7241256" y="3179780"/>
            <a:ext cx="523722"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3" idx="1"/>
            <a:endCxn id="19" idx="3"/>
          </p:cNvCxnSpPr>
          <p:nvPr/>
        </p:nvCxnSpPr>
        <p:spPr>
          <a:xfrm flipH="1">
            <a:off x="5555125" y="3179780"/>
            <a:ext cx="433244" cy="17986"/>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9" idx="1"/>
            <a:endCxn id="14" idx="3"/>
          </p:cNvCxnSpPr>
          <p:nvPr/>
        </p:nvCxnSpPr>
        <p:spPr>
          <a:xfrm flipH="1">
            <a:off x="4229061" y="3197766"/>
            <a:ext cx="313223" cy="4655"/>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14" idx="1"/>
            <a:endCxn id="15" idx="3"/>
          </p:cNvCxnSpPr>
          <p:nvPr/>
        </p:nvCxnSpPr>
        <p:spPr>
          <a:xfrm flipH="1" flipV="1">
            <a:off x="2542930" y="3197765"/>
            <a:ext cx="433244" cy="4656"/>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619130" y="4773809"/>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Static</a:t>
            </a:r>
          </a:p>
          <a:p>
            <a:pPr algn="ctr"/>
            <a:r>
              <a:rPr lang="en-US" sz="1200" dirty="0">
                <a:solidFill>
                  <a:schemeClr val="tx1">
                    <a:lumMod val="50000"/>
                  </a:schemeClr>
                </a:solidFill>
              </a:rPr>
              <a:t>Character</a:t>
            </a:r>
          </a:p>
          <a:p>
            <a:pPr algn="ctr"/>
            <a:r>
              <a:rPr lang="en-US" sz="1200" dirty="0">
                <a:solidFill>
                  <a:schemeClr val="tx1">
                    <a:lumMod val="50000"/>
                  </a:schemeClr>
                </a:solidFill>
              </a:rPr>
              <a:t>Classifier</a:t>
            </a:r>
          </a:p>
        </p:txBody>
      </p:sp>
      <p:sp>
        <p:nvSpPr>
          <p:cNvPr id="61" name="Rectangle 60"/>
          <p:cNvSpPr/>
          <p:nvPr/>
        </p:nvSpPr>
        <p:spPr>
          <a:xfrm>
            <a:off x="4205584" y="4773809"/>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Dictionary</a:t>
            </a:r>
          </a:p>
        </p:txBody>
      </p:sp>
      <p:sp>
        <p:nvSpPr>
          <p:cNvPr id="62" name="Rectangle 61"/>
          <p:cNvSpPr/>
          <p:nvPr/>
        </p:nvSpPr>
        <p:spPr>
          <a:xfrm>
            <a:off x="5631629" y="4744530"/>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Adaptive</a:t>
            </a:r>
          </a:p>
          <a:p>
            <a:pPr algn="ctr"/>
            <a:r>
              <a:rPr lang="en-US" sz="1200" dirty="0">
                <a:solidFill>
                  <a:schemeClr val="tx1">
                    <a:lumMod val="50000"/>
                  </a:schemeClr>
                </a:solidFill>
              </a:rPr>
              <a:t>Character</a:t>
            </a:r>
          </a:p>
          <a:p>
            <a:pPr algn="ctr"/>
            <a:r>
              <a:rPr lang="en-US" sz="1200" dirty="0">
                <a:solidFill>
                  <a:schemeClr val="tx1">
                    <a:lumMod val="50000"/>
                  </a:schemeClr>
                </a:solidFill>
              </a:rPr>
              <a:t>Classifier</a:t>
            </a:r>
          </a:p>
        </p:txBody>
      </p:sp>
      <p:sp>
        <p:nvSpPr>
          <p:cNvPr id="63" name="Rectangle 62"/>
          <p:cNvSpPr/>
          <p:nvPr/>
        </p:nvSpPr>
        <p:spPr>
          <a:xfrm>
            <a:off x="7273055" y="4744530"/>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Number</a:t>
            </a:r>
          </a:p>
          <a:p>
            <a:pPr algn="ctr"/>
            <a:r>
              <a:rPr lang="en-US" sz="1200" dirty="0">
                <a:solidFill>
                  <a:schemeClr val="tx1">
                    <a:lumMod val="50000"/>
                  </a:schemeClr>
                </a:solidFill>
              </a:rPr>
              <a:t>Parser</a:t>
            </a:r>
          </a:p>
        </p:txBody>
      </p:sp>
      <p:sp>
        <p:nvSpPr>
          <p:cNvPr id="64" name="Rectangle 63"/>
          <p:cNvSpPr/>
          <p:nvPr/>
        </p:nvSpPr>
        <p:spPr>
          <a:xfrm>
            <a:off x="244298" y="5041010"/>
            <a:ext cx="1252887" cy="619812"/>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50000"/>
                  </a:schemeClr>
                </a:solidFill>
              </a:rPr>
              <a:t>Adapt to</a:t>
            </a:r>
          </a:p>
          <a:p>
            <a:pPr algn="ctr"/>
            <a:r>
              <a:rPr lang="en-US" sz="1200" dirty="0">
                <a:solidFill>
                  <a:schemeClr val="tx1">
                    <a:lumMod val="50000"/>
                  </a:schemeClr>
                </a:solidFill>
              </a:rPr>
              <a:t>Word</a:t>
            </a:r>
          </a:p>
        </p:txBody>
      </p:sp>
      <p:sp>
        <p:nvSpPr>
          <p:cNvPr id="65" name="Rectangle 64"/>
          <p:cNvSpPr/>
          <p:nvPr/>
        </p:nvSpPr>
        <p:spPr>
          <a:xfrm rot="19079055">
            <a:off x="635327" y="3945994"/>
            <a:ext cx="547030" cy="548640"/>
          </a:xfrm>
          <a:prstGeom prst="rect">
            <a:avLst/>
          </a:prstGeom>
          <a:solidFill>
            <a:srgbClr val="BADEE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lumMod val="50000"/>
                </a:schemeClr>
              </a:solidFill>
            </a:endParaRPr>
          </a:p>
        </p:txBody>
      </p:sp>
      <p:sp>
        <p:nvSpPr>
          <p:cNvPr id="67" name="Rectangle 66"/>
          <p:cNvSpPr/>
          <p:nvPr/>
        </p:nvSpPr>
        <p:spPr>
          <a:xfrm>
            <a:off x="591287" y="4088396"/>
            <a:ext cx="635110" cy="276999"/>
          </a:xfrm>
          <a:prstGeom prst="rect">
            <a:avLst/>
          </a:prstGeom>
        </p:spPr>
        <p:txBody>
          <a:bodyPr wrap="none">
            <a:spAutoFit/>
          </a:bodyPr>
          <a:lstStyle/>
          <a:p>
            <a:r>
              <a:rPr lang="en-US" sz="1200" dirty="0"/>
              <a:t>Done?</a:t>
            </a:r>
          </a:p>
        </p:txBody>
      </p:sp>
      <p:cxnSp>
        <p:nvCxnSpPr>
          <p:cNvPr id="68" name="Straight Arrow Connector 67"/>
          <p:cNvCxnSpPr>
            <a:stCxn id="15" idx="2"/>
            <a:endCxn id="60" idx="0"/>
          </p:cNvCxnSpPr>
          <p:nvPr/>
        </p:nvCxnSpPr>
        <p:spPr>
          <a:xfrm>
            <a:off x="1916487" y="3507671"/>
            <a:ext cx="1329087" cy="1266138"/>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15" idx="2"/>
            <a:endCxn id="61" idx="0"/>
          </p:cNvCxnSpPr>
          <p:nvPr/>
        </p:nvCxnSpPr>
        <p:spPr>
          <a:xfrm>
            <a:off x="1916487" y="3507671"/>
            <a:ext cx="2915541" cy="1266138"/>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15" idx="2"/>
            <a:endCxn id="62" idx="0"/>
          </p:cNvCxnSpPr>
          <p:nvPr/>
        </p:nvCxnSpPr>
        <p:spPr>
          <a:xfrm>
            <a:off x="1916487" y="3507671"/>
            <a:ext cx="4341586" cy="1236859"/>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5" idx="2"/>
            <a:endCxn id="63" idx="0"/>
          </p:cNvCxnSpPr>
          <p:nvPr/>
        </p:nvCxnSpPr>
        <p:spPr>
          <a:xfrm>
            <a:off x="1916487" y="3507671"/>
            <a:ext cx="5983012" cy="1236859"/>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883114" y="4582302"/>
            <a:ext cx="0" cy="433813"/>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14" idx="2"/>
            <a:endCxn id="60" idx="0"/>
          </p:cNvCxnSpPr>
          <p:nvPr/>
        </p:nvCxnSpPr>
        <p:spPr>
          <a:xfrm flipH="1">
            <a:off x="3245574" y="3512327"/>
            <a:ext cx="357044" cy="1261482"/>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14" idx="2"/>
            <a:endCxn id="61" idx="0"/>
          </p:cNvCxnSpPr>
          <p:nvPr/>
        </p:nvCxnSpPr>
        <p:spPr>
          <a:xfrm>
            <a:off x="3602618" y="3512327"/>
            <a:ext cx="1229410" cy="1261482"/>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14" idx="2"/>
            <a:endCxn id="62" idx="0"/>
          </p:cNvCxnSpPr>
          <p:nvPr/>
        </p:nvCxnSpPr>
        <p:spPr>
          <a:xfrm>
            <a:off x="3602618" y="3512327"/>
            <a:ext cx="2655455" cy="1232203"/>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4" idx="2"/>
            <a:endCxn id="63" idx="0"/>
          </p:cNvCxnSpPr>
          <p:nvPr/>
        </p:nvCxnSpPr>
        <p:spPr>
          <a:xfrm>
            <a:off x="3602618" y="3512327"/>
            <a:ext cx="4296881" cy="1232203"/>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7" name="Connector: Elbow 96"/>
          <p:cNvCxnSpPr>
            <a:stCxn id="64" idx="2"/>
            <a:endCxn id="62" idx="2"/>
          </p:cNvCxnSpPr>
          <p:nvPr/>
        </p:nvCxnSpPr>
        <p:spPr>
          <a:xfrm rot="5400000" flipH="1" flipV="1">
            <a:off x="3416167" y="2818916"/>
            <a:ext cx="296480" cy="5387331"/>
          </a:xfrm>
          <a:prstGeom prst="bentConnector3">
            <a:avLst>
              <a:gd name="adj1" fmla="val -77105"/>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Rectangle 97"/>
          <p:cNvSpPr/>
          <p:nvPr/>
        </p:nvSpPr>
        <p:spPr>
          <a:xfrm>
            <a:off x="947192" y="4639827"/>
            <a:ext cx="435056" cy="276999"/>
          </a:xfrm>
          <a:prstGeom prst="rect">
            <a:avLst/>
          </a:prstGeom>
        </p:spPr>
        <p:txBody>
          <a:bodyPr wrap="none">
            <a:spAutoFit/>
          </a:bodyPr>
          <a:lstStyle/>
          <a:p>
            <a:r>
              <a:rPr lang="en-US" sz="1200" dirty="0"/>
              <a:t>Yes</a:t>
            </a:r>
          </a:p>
        </p:txBody>
      </p:sp>
      <p:cxnSp>
        <p:nvCxnSpPr>
          <p:cNvPr id="99" name="Straight Arrow Connector 98"/>
          <p:cNvCxnSpPr>
            <a:stCxn id="15" idx="1"/>
          </p:cNvCxnSpPr>
          <p:nvPr/>
        </p:nvCxnSpPr>
        <p:spPr>
          <a:xfrm flipH="1">
            <a:off x="933000" y="3197765"/>
            <a:ext cx="357043" cy="644528"/>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783320" y="1094688"/>
            <a:ext cx="1272143" cy="369332"/>
          </a:xfrm>
          <a:prstGeom prst="rect">
            <a:avLst/>
          </a:prstGeom>
          <a:noFill/>
          <a:extLst>
            <a:ext uri="{909E8E84-426E-40DD-AFC4-6F175D3DCCD1}">
              <a14:hiddenFill xmlns:a14="http://schemas.microsoft.com/office/drawing/2010/main">
                <a:solidFill>
                  <a:srgbClr val="FFBE3D"/>
                </a:solidFill>
              </a14:hiddenFill>
            </a:ext>
          </a:extLst>
        </p:spPr>
        <p:txBody>
          <a:bodyPr wrap="none">
            <a:spAutoFit/>
          </a:bodyPr>
          <a:lstStyle/>
          <a:p>
            <a:r>
              <a:rPr lang="en-US" dirty="0">
                <a:solidFill>
                  <a:srgbClr val="EF9600"/>
                </a:solidFill>
                <a:latin typeface="Franklin Gothic Demi Cond" panose="020B0706030402020204" pitchFamily="34" charset="0"/>
              </a:rPr>
              <a:t>Introduction</a:t>
            </a:r>
          </a:p>
        </p:txBody>
      </p:sp>
    </p:spTree>
    <p:extLst>
      <p:ext uri="{BB962C8B-B14F-4D97-AF65-F5344CB8AC3E}">
        <p14:creationId xmlns:p14="http://schemas.microsoft.com/office/powerpoint/2010/main" val="163388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AutoNum type="arabicPeriod"/>
            </a:pPr>
            <a:r>
              <a:rPr lang="en-US" dirty="0"/>
              <a:t>Line and Word Finding</a:t>
            </a:r>
          </a:p>
        </p:txBody>
      </p:sp>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endParaRPr lang="en-US" dirty="0"/>
          </a:p>
          <a:p>
            <a:endParaRPr lang="en-US" dirty="0"/>
          </a:p>
        </p:txBody>
      </p:sp>
      <p:sp>
        <p:nvSpPr>
          <p:cNvPr id="7" name="Rectangle 6"/>
          <p:cNvSpPr/>
          <p:nvPr/>
        </p:nvSpPr>
        <p:spPr>
          <a:xfrm>
            <a:off x="1465748" y="2694625"/>
            <a:ext cx="8056605" cy="1754326"/>
          </a:xfrm>
          <a:prstGeom prst="rect">
            <a:avLst/>
          </a:prstGeom>
        </p:spPr>
        <p:txBody>
          <a:bodyPr wrap="square">
            <a:spAutoFit/>
          </a:bodyPr>
          <a:lstStyle/>
          <a:p>
            <a:r>
              <a:rPr lang="en-US" sz="3600" dirty="0">
                <a:solidFill>
                  <a:srgbClr val="000000"/>
                </a:solidFill>
                <a:latin typeface="Times New Roman" panose="02020603050405020304" pitchFamily="18" charset="0"/>
              </a:rPr>
              <a:t>ou don't have to see the whole staircase. Just take the first step.” Martin Luther King</a:t>
            </a:r>
            <a:endParaRPr lang="en-US" sz="3600" dirty="0"/>
          </a:p>
        </p:txBody>
      </p:sp>
      <p:sp>
        <p:nvSpPr>
          <p:cNvPr id="8" name="Rectangle 7"/>
          <p:cNvSpPr/>
          <p:nvPr/>
        </p:nvSpPr>
        <p:spPr>
          <a:xfrm>
            <a:off x="201196" y="2364939"/>
            <a:ext cx="1462260" cy="2215991"/>
          </a:xfrm>
          <a:prstGeom prst="rect">
            <a:avLst/>
          </a:prstGeom>
        </p:spPr>
        <p:txBody>
          <a:bodyPr wrap="none">
            <a:spAutoFit/>
          </a:bodyPr>
          <a:lstStyle/>
          <a:p>
            <a:r>
              <a:rPr lang="en-US" sz="13800" dirty="0">
                <a:solidFill>
                  <a:srgbClr val="000000"/>
                </a:solidFill>
                <a:latin typeface="Times New Roman" panose="02020603050405020304" pitchFamily="18" charset="0"/>
              </a:rPr>
              <a:t>Y</a:t>
            </a:r>
            <a:endParaRPr lang="en-US" sz="6000" dirty="0"/>
          </a:p>
        </p:txBody>
      </p:sp>
      <p:sp>
        <p:nvSpPr>
          <p:cNvPr id="9" name="Rectangle 8"/>
          <p:cNvSpPr/>
          <p:nvPr/>
        </p:nvSpPr>
        <p:spPr>
          <a:xfrm>
            <a:off x="-16880" y="2694625"/>
            <a:ext cx="389850" cy="646331"/>
          </a:xfrm>
          <a:prstGeom prst="rect">
            <a:avLst/>
          </a:prstGeom>
        </p:spPr>
        <p:txBody>
          <a:bodyPr wrap="none">
            <a:spAutoFit/>
          </a:bodyPr>
          <a:lstStyle/>
          <a:p>
            <a:r>
              <a:rPr lang="en-US" sz="3600" dirty="0">
                <a:solidFill>
                  <a:srgbClr val="000000"/>
                </a:solidFill>
                <a:latin typeface="Times New Roman" panose="02020603050405020304" pitchFamily="18" charset="0"/>
              </a:rPr>
              <a:t>“</a:t>
            </a:r>
            <a:endParaRPr lang="en-US" sz="3600" dirty="0"/>
          </a:p>
        </p:txBody>
      </p:sp>
    </p:spTree>
    <p:extLst>
      <p:ext uri="{BB962C8B-B14F-4D97-AF65-F5344CB8AC3E}">
        <p14:creationId xmlns:p14="http://schemas.microsoft.com/office/powerpoint/2010/main" val="2292216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AutoNum type="arabicPeriod"/>
            </a:pPr>
            <a:r>
              <a:rPr lang="en-US" dirty="0"/>
              <a:t>Line and Word Finding</a:t>
            </a:r>
          </a:p>
        </p:txBody>
      </p:sp>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endParaRPr lang="en-US" dirty="0"/>
          </a:p>
          <a:p>
            <a:endParaRPr lang="en-US" dirty="0"/>
          </a:p>
        </p:txBody>
      </p:sp>
      <p:sp>
        <p:nvSpPr>
          <p:cNvPr id="7" name="Rectangle 6"/>
          <p:cNvSpPr/>
          <p:nvPr/>
        </p:nvSpPr>
        <p:spPr>
          <a:xfrm>
            <a:off x="1465748" y="2694625"/>
            <a:ext cx="8056605" cy="1754326"/>
          </a:xfrm>
          <a:prstGeom prst="rect">
            <a:avLst/>
          </a:prstGeom>
        </p:spPr>
        <p:txBody>
          <a:bodyPr wrap="square">
            <a:spAutoFit/>
          </a:bodyPr>
          <a:lstStyle/>
          <a:p>
            <a:r>
              <a:rPr lang="en-US" sz="3600" dirty="0">
                <a:solidFill>
                  <a:srgbClr val="000000"/>
                </a:solidFill>
                <a:latin typeface="Times New Roman" panose="02020603050405020304" pitchFamily="18" charset="0"/>
              </a:rPr>
              <a:t>ou don't have to see the whole staircase. Just take the first step.” Martin Luther King</a:t>
            </a:r>
            <a:endParaRPr lang="en-US" sz="3600" dirty="0"/>
          </a:p>
        </p:txBody>
      </p:sp>
      <p:sp>
        <p:nvSpPr>
          <p:cNvPr id="8" name="Rectangle 7"/>
          <p:cNvSpPr/>
          <p:nvPr/>
        </p:nvSpPr>
        <p:spPr>
          <a:xfrm>
            <a:off x="201196" y="2364939"/>
            <a:ext cx="1462260" cy="2215991"/>
          </a:xfrm>
          <a:prstGeom prst="rect">
            <a:avLst/>
          </a:prstGeom>
        </p:spPr>
        <p:txBody>
          <a:bodyPr wrap="none">
            <a:spAutoFit/>
          </a:bodyPr>
          <a:lstStyle/>
          <a:p>
            <a:r>
              <a:rPr lang="en-US" sz="13800" dirty="0">
                <a:solidFill>
                  <a:schemeClr val="bg1">
                    <a:lumMod val="95000"/>
                  </a:schemeClr>
                </a:solidFill>
                <a:latin typeface="Times New Roman" panose="02020603050405020304" pitchFamily="18" charset="0"/>
              </a:rPr>
              <a:t>Y</a:t>
            </a:r>
            <a:endParaRPr lang="en-US" sz="6000" dirty="0">
              <a:solidFill>
                <a:schemeClr val="bg1">
                  <a:lumMod val="95000"/>
                </a:schemeClr>
              </a:solidFill>
            </a:endParaRPr>
          </a:p>
        </p:txBody>
      </p:sp>
      <p:sp>
        <p:nvSpPr>
          <p:cNvPr id="9" name="Rectangle 8"/>
          <p:cNvSpPr/>
          <p:nvPr/>
        </p:nvSpPr>
        <p:spPr>
          <a:xfrm>
            <a:off x="-16880" y="2694625"/>
            <a:ext cx="389850" cy="646331"/>
          </a:xfrm>
          <a:prstGeom prst="rect">
            <a:avLst/>
          </a:prstGeom>
        </p:spPr>
        <p:txBody>
          <a:bodyPr wrap="none">
            <a:spAutoFit/>
          </a:bodyPr>
          <a:lstStyle/>
          <a:p>
            <a:r>
              <a:rPr lang="en-US" sz="3600" dirty="0">
                <a:solidFill>
                  <a:srgbClr val="000000"/>
                </a:solidFill>
                <a:latin typeface="Times New Roman" panose="02020603050405020304" pitchFamily="18" charset="0"/>
              </a:rPr>
              <a:t>“</a:t>
            </a:r>
            <a:endParaRPr lang="en-US" sz="3600" dirty="0"/>
          </a:p>
        </p:txBody>
      </p:sp>
      <p:sp>
        <p:nvSpPr>
          <p:cNvPr id="6" name="Rectangle 5"/>
          <p:cNvSpPr/>
          <p:nvPr/>
        </p:nvSpPr>
        <p:spPr>
          <a:xfrm>
            <a:off x="178045" y="4559649"/>
            <a:ext cx="8382000" cy="369332"/>
          </a:xfrm>
          <a:prstGeom prst="rect">
            <a:avLst/>
          </a:prstGeom>
        </p:spPr>
        <p:txBody>
          <a:bodyPr wrap="square">
            <a:spAutoFit/>
          </a:bodyPr>
          <a:lstStyle/>
          <a:p>
            <a:r>
              <a:rPr lang="en-US" dirty="0"/>
              <a:t> </a:t>
            </a:r>
            <a:r>
              <a:rPr lang="en-US" b="1" dirty="0"/>
              <a:t>percentile height filter</a:t>
            </a:r>
            <a:r>
              <a:rPr lang="en-US" dirty="0"/>
              <a:t> removes drop-caps and vertically touching characters </a:t>
            </a:r>
          </a:p>
        </p:txBody>
      </p:sp>
      <p:sp>
        <p:nvSpPr>
          <p:cNvPr id="10" name="Rectangle 9"/>
          <p:cNvSpPr/>
          <p:nvPr/>
        </p:nvSpPr>
        <p:spPr>
          <a:xfrm>
            <a:off x="201196" y="4955402"/>
            <a:ext cx="7524970" cy="369332"/>
          </a:xfrm>
          <a:prstGeom prst="rect">
            <a:avLst/>
          </a:prstGeom>
        </p:spPr>
        <p:txBody>
          <a:bodyPr wrap="square">
            <a:spAutoFit/>
          </a:bodyPr>
          <a:lstStyle/>
          <a:p>
            <a:r>
              <a:rPr lang="en-US" dirty="0"/>
              <a:t>Median height of text calculated</a:t>
            </a:r>
          </a:p>
        </p:txBody>
      </p:sp>
    </p:spTree>
    <p:extLst>
      <p:ext uri="{BB962C8B-B14F-4D97-AF65-F5344CB8AC3E}">
        <p14:creationId xmlns:p14="http://schemas.microsoft.com/office/powerpoint/2010/main" val="4085300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AutoNum type="arabicPeriod"/>
            </a:pPr>
            <a:r>
              <a:rPr lang="en-US" dirty="0"/>
              <a:t>Line and Word Finding</a:t>
            </a:r>
          </a:p>
        </p:txBody>
      </p:sp>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endParaRPr lang="en-US" dirty="0"/>
          </a:p>
          <a:p>
            <a:endParaRPr lang="en-US" dirty="0"/>
          </a:p>
        </p:txBody>
      </p:sp>
      <p:sp>
        <p:nvSpPr>
          <p:cNvPr id="7" name="Rectangle 6"/>
          <p:cNvSpPr/>
          <p:nvPr/>
        </p:nvSpPr>
        <p:spPr>
          <a:xfrm>
            <a:off x="1465748" y="2694625"/>
            <a:ext cx="8056605" cy="1754326"/>
          </a:xfrm>
          <a:prstGeom prst="rect">
            <a:avLst/>
          </a:prstGeom>
        </p:spPr>
        <p:txBody>
          <a:bodyPr wrap="square">
            <a:spAutoFit/>
          </a:bodyPr>
          <a:lstStyle/>
          <a:p>
            <a:r>
              <a:rPr lang="en-US" sz="3600" dirty="0">
                <a:solidFill>
                  <a:srgbClr val="000000"/>
                </a:solidFill>
                <a:latin typeface="Times New Roman" panose="02020603050405020304" pitchFamily="18" charset="0"/>
              </a:rPr>
              <a:t>ou don</a:t>
            </a:r>
            <a:r>
              <a:rPr lang="en-US" sz="3600" dirty="0">
                <a:solidFill>
                  <a:schemeClr val="bg1">
                    <a:lumMod val="95000"/>
                  </a:schemeClr>
                </a:solidFill>
                <a:latin typeface="Times New Roman" panose="02020603050405020304" pitchFamily="18" charset="0"/>
              </a:rPr>
              <a:t>'</a:t>
            </a:r>
            <a:r>
              <a:rPr lang="en-US" sz="3600" dirty="0">
                <a:solidFill>
                  <a:srgbClr val="000000"/>
                </a:solidFill>
                <a:latin typeface="Times New Roman" panose="02020603050405020304" pitchFamily="18" charset="0"/>
              </a:rPr>
              <a:t>t have to see the whole staircase</a:t>
            </a:r>
            <a:r>
              <a:rPr lang="en-US" sz="3600" dirty="0">
                <a:solidFill>
                  <a:schemeClr val="bg1">
                    <a:lumMod val="95000"/>
                  </a:schemeClr>
                </a:solidFill>
                <a:latin typeface="Times New Roman" panose="02020603050405020304" pitchFamily="18" charset="0"/>
              </a:rPr>
              <a:t>.</a:t>
            </a:r>
            <a:r>
              <a:rPr lang="en-US" sz="3600" dirty="0">
                <a:solidFill>
                  <a:srgbClr val="000000"/>
                </a:solidFill>
                <a:latin typeface="Times New Roman" panose="02020603050405020304" pitchFamily="18" charset="0"/>
              </a:rPr>
              <a:t> Just take the first step</a:t>
            </a:r>
            <a:r>
              <a:rPr lang="en-US" sz="3600" dirty="0">
                <a:solidFill>
                  <a:schemeClr val="bg1">
                    <a:lumMod val="95000"/>
                  </a:schemeClr>
                </a:solidFill>
                <a:latin typeface="Times New Roman" panose="02020603050405020304" pitchFamily="18" charset="0"/>
              </a:rPr>
              <a:t>.”</a:t>
            </a:r>
            <a:r>
              <a:rPr lang="en-US" sz="3600" dirty="0">
                <a:solidFill>
                  <a:srgbClr val="000000"/>
                </a:solidFill>
                <a:latin typeface="Times New Roman" panose="02020603050405020304" pitchFamily="18" charset="0"/>
              </a:rPr>
              <a:t> Martin Luther King</a:t>
            </a:r>
            <a:endParaRPr lang="en-US" sz="3600" dirty="0"/>
          </a:p>
        </p:txBody>
      </p:sp>
      <p:sp>
        <p:nvSpPr>
          <p:cNvPr id="8" name="Rectangle 7"/>
          <p:cNvSpPr/>
          <p:nvPr/>
        </p:nvSpPr>
        <p:spPr>
          <a:xfrm>
            <a:off x="201196" y="2364939"/>
            <a:ext cx="1462260" cy="2215991"/>
          </a:xfrm>
          <a:prstGeom prst="rect">
            <a:avLst/>
          </a:prstGeom>
        </p:spPr>
        <p:txBody>
          <a:bodyPr wrap="none">
            <a:spAutoFit/>
          </a:bodyPr>
          <a:lstStyle/>
          <a:p>
            <a:r>
              <a:rPr lang="en-US" sz="13800" dirty="0">
                <a:solidFill>
                  <a:schemeClr val="bg1">
                    <a:lumMod val="95000"/>
                  </a:schemeClr>
                </a:solidFill>
                <a:latin typeface="Times New Roman" panose="02020603050405020304" pitchFamily="18" charset="0"/>
              </a:rPr>
              <a:t>Y</a:t>
            </a:r>
            <a:endParaRPr lang="en-US" sz="6000" dirty="0">
              <a:solidFill>
                <a:schemeClr val="bg1">
                  <a:lumMod val="95000"/>
                </a:schemeClr>
              </a:solidFill>
            </a:endParaRPr>
          </a:p>
        </p:txBody>
      </p:sp>
      <p:sp>
        <p:nvSpPr>
          <p:cNvPr id="9" name="Rectangle 8"/>
          <p:cNvSpPr/>
          <p:nvPr/>
        </p:nvSpPr>
        <p:spPr>
          <a:xfrm>
            <a:off x="-16880" y="2694625"/>
            <a:ext cx="389850" cy="646331"/>
          </a:xfrm>
          <a:prstGeom prst="rect">
            <a:avLst/>
          </a:prstGeom>
        </p:spPr>
        <p:txBody>
          <a:bodyPr wrap="none">
            <a:spAutoFit/>
          </a:bodyPr>
          <a:lstStyle/>
          <a:p>
            <a:r>
              <a:rPr lang="en-US" sz="3600" dirty="0">
                <a:solidFill>
                  <a:schemeClr val="bg1">
                    <a:lumMod val="95000"/>
                  </a:schemeClr>
                </a:solidFill>
                <a:latin typeface="Times New Roman" panose="02020603050405020304" pitchFamily="18" charset="0"/>
              </a:rPr>
              <a:t>“</a:t>
            </a:r>
            <a:endParaRPr lang="en-US" sz="3600" dirty="0">
              <a:solidFill>
                <a:schemeClr val="bg1">
                  <a:lumMod val="95000"/>
                </a:schemeClr>
              </a:solidFill>
            </a:endParaRPr>
          </a:p>
        </p:txBody>
      </p:sp>
      <p:sp>
        <p:nvSpPr>
          <p:cNvPr id="4" name="Rectangle 3"/>
          <p:cNvSpPr/>
          <p:nvPr/>
        </p:nvSpPr>
        <p:spPr>
          <a:xfrm>
            <a:off x="201196" y="4660599"/>
            <a:ext cx="8942804" cy="369332"/>
          </a:xfrm>
          <a:prstGeom prst="rect">
            <a:avLst/>
          </a:prstGeom>
        </p:spPr>
        <p:txBody>
          <a:bodyPr wrap="square">
            <a:spAutoFit/>
          </a:bodyPr>
          <a:lstStyle/>
          <a:p>
            <a:r>
              <a:rPr lang="en-US" dirty="0"/>
              <a:t>Blobs smaller than a certain fraction of the median height are filtered out (punctuation)</a:t>
            </a:r>
          </a:p>
        </p:txBody>
      </p:sp>
    </p:spTree>
    <p:extLst>
      <p:ext uri="{BB962C8B-B14F-4D97-AF65-F5344CB8AC3E}">
        <p14:creationId xmlns:p14="http://schemas.microsoft.com/office/powerpoint/2010/main" val="1508534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AutoNum type="arabicPeriod"/>
            </a:pPr>
            <a:r>
              <a:rPr lang="en-US" dirty="0"/>
              <a:t>Line and Word Finding</a:t>
            </a:r>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endParaRPr lang="en-US" dirty="0"/>
          </a:p>
          <a:p>
            <a:endParaRPr lang="en-US" dirty="0"/>
          </a:p>
        </p:txBody>
      </p:sp>
      <p:sp>
        <p:nvSpPr>
          <p:cNvPr id="7" name="Rectangle 6"/>
          <p:cNvSpPr/>
          <p:nvPr/>
        </p:nvSpPr>
        <p:spPr>
          <a:xfrm>
            <a:off x="1465748" y="2694625"/>
            <a:ext cx="8056605" cy="1754326"/>
          </a:xfrm>
          <a:prstGeom prst="rect">
            <a:avLst/>
          </a:prstGeom>
        </p:spPr>
        <p:txBody>
          <a:bodyPr wrap="square">
            <a:spAutoFit/>
          </a:bodyPr>
          <a:lstStyle/>
          <a:p>
            <a:r>
              <a:rPr lang="en-US" sz="3600" dirty="0">
                <a:ln>
                  <a:solidFill>
                    <a:srgbClr val="FF0000"/>
                  </a:solidFill>
                </a:ln>
                <a:noFill/>
                <a:latin typeface="Times New Roman" panose="02020603050405020304" pitchFamily="18" charset="0"/>
              </a:rPr>
              <a:t>ou don</a:t>
            </a:r>
            <a:r>
              <a:rPr lang="en-US" sz="3600" dirty="0">
                <a:ln>
                  <a:solidFill>
                    <a:schemeClr val="bg1">
                      <a:lumMod val="95000"/>
                    </a:schemeClr>
                  </a:solidFill>
                </a:ln>
                <a:solidFill>
                  <a:schemeClr val="bg1">
                    <a:lumMod val="95000"/>
                  </a:schemeClr>
                </a:solidFill>
                <a:latin typeface="Times New Roman" panose="02020603050405020304" pitchFamily="18" charset="0"/>
              </a:rPr>
              <a:t>'</a:t>
            </a:r>
            <a:r>
              <a:rPr lang="en-US" sz="3600" dirty="0">
                <a:ln>
                  <a:solidFill>
                    <a:srgbClr val="FF0000"/>
                  </a:solidFill>
                </a:ln>
                <a:noFill/>
                <a:latin typeface="Times New Roman" panose="02020603050405020304" pitchFamily="18" charset="0"/>
              </a:rPr>
              <a:t>t have to see the whole staircase</a:t>
            </a:r>
            <a:r>
              <a:rPr lang="en-US" sz="3600" dirty="0">
                <a:ln>
                  <a:solidFill>
                    <a:schemeClr val="bg1">
                      <a:lumMod val="95000"/>
                    </a:schemeClr>
                  </a:solidFill>
                </a:ln>
                <a:solidFill>
                  <a:schemeClr val="bg1">
                    <a:lumMod val="95000"/>
                  </a:schemeClr>
                </a:solidFill>
                <a:latin typeface="Times New Roman" panose="02020603050405020304" pitchFamily="18" charset="0"/>
              </a:rPr>
              <a:t>.</a:t>
            </a:r>
            <a:r>
              <a:rPr lang="en-US" sz="3600" dirty="0">
                <a:ln>
                  <a:solidFill>
                    <a:srgbClr val="FF0000"/>
                  </a:solidFill>
                </a:ln>
                <a:noFill/>
                <a:latin typeface="Times New Roman" panose="02020603050405020304" pitchFamily="18" charset="0"/>
              </a:rPr>
              <a:t> Just take the first step</a:t>
            </a:r>
            <a:r>
              <a:rPr lang="en-US" sz="3600" dirty="0">
                <a:solidFill>
                  <a:schemeClr val="bg1">
                    <a:lumMod val="95000"/>
                  </a:schemeClr>
                </a:solidFill>
                <a:latin typeface="Times New Roman" panose="02020603050405020304" pitchFamily="18" charset="0"/>
              </a:rPr>
              <a:t>.”</a:t>
            </a:r>
            <a:r>
              <a:rPr lang="en-US" sz="3600" dirty="0">
                <a:solidFill>
                  <a:srgbClr val="000000"/>
                </a:solidFill>
                <a:latin typeface="Times New Roman" panose="02020603050405020304" pitchFamily="18" charset="0"/>
              </a:rPr>
              <a:t> </a:t>
            </a:r>
            <a:r>
              <a:rPr lang="en-US" sz="3600" dirty="0">
                <a:ln>
                  <a:solidFill>
                    <a:srgbClr val="FF0000"/>
                  </a:solidFill>
                </a:ln>
                <a:noFill/>
                <a:latin typeface="Times New Roman" panose="02020603050405020304" pitchFamily="18" charset="0"/>
              </a:rPr>
              <a:t>Martin Luther </a:t>
            </a:r>
            <a:r>
              <a:rPr lang="en-US" sz="3600" dirty="0">
                <a:ln>
                  <a:solidFill>
                    <a:srgbClr val="F5292D"/>
                  </a:solidFill>
                </a:ln>
                <a:noFill/>
                <a:latin typeface="Times New Roman" panose="02020603050405020304" pitchFamily="18" charset="0"/>
              </a:rPr>
              <a:t>King</a:t>
            </a:r>
            <a:endParaRPr lang="en-US" sz="3600" dirty="0">
              <a:ln>
                <a:solidFill>
                  <a:srgbClr val="F5292D"/>
                </a:solidFill>
              </a:ln>
              <a:noFill/>
            </a:endParaRPr>
          </a:p>
        </p:txBody>
      </p:sp>
      <p:sp>
        <p:nvSpPr>
          <p:cNvPr id="8" name="Rectangle 7"/>
          <p:cNvSpPr/>
          <p:nvPr/>
        </p:nvSpPr>
        <p:spPr>
          <a:xfrm>
            <a:off x="201196" y="2364939"/>
            <a:ext cx="1462260" cy="2215991"/>
          </a:xfrm>
          <a:prstGeom prst="rect">
            <a:avLst/>
          </a:prstGeom>
        </p:spPr>
        <p:txBody>
          <a:bodyPr wrap="none">
            <a:spAutoFit/>
          </a:bodyPr>
          <a:lstStyle/>
          <a:p>
            <a:r>
              <a:rPr lang="en-US" sz="13800" dirty="0">
                <a:solidFill>
                  <a:schemeClr val="bg1">
                    <a:lumMod val="95000"/>
                  </a:schemeClr>
                </a:solidFill>
                <a:latin typeface="Times New Roman" panose="02020603050405020304" pitchFamily="18" charset="0"/>
              </a:rPr>
              <a:t>Y</a:t>
            </a:r>
            <a:endParaRPr lang="en-US" sz="6000" dirty="0">
              <a:solidFill>
                <a:schemeClr val="bg1">
                  <a:lumMod val="95000"/>
                </a:schemeClr>
              </a:solidFill>
            </a:endParaRPr>
          </a:p>
        </p:txBody>
      </p:sp>
      <p:sp>
        <p:nvSpPr>
          <p:cNvPr id="9" name="Rectangle 8"/>
          <p:cNvSpPr/>
          <p:nvPr/>
        </p:nvSpPr>
        <p:spPr>
          <a:xfrm>
            <a:off x="-16880" y="2694625"/>
            <a:ext cx="389850" cy="646331"/>
          </a:xfrm>
          <a:prstGeom prst="rect">
            <a:avLst/>
          </a:prstGeom>
        </p:spPr>
        <p:txBody>
          <a:bodyPr wrap="none">
            <a:spAutoFit/>
          </a:bodyPr>
          <a:lstStyle/>
          <a:p>
            <a:r>
              <a:rPr lang="en-US" sz="3600" dirty="0">
                <a:solidFill>
                  <a:schemeClr val="bg1">
                    <a:lumMod val="95000"/>
                  </a:schemeClr>
                </a:solidFill>
                <a:latin typeface="Times New Roman" panose="02020603050405020304" pitchFamily="18" charset="0"/>
              </a:rPr>
              <a:t>“</a:t>
            </a:r>
            <a:endParaRPr lang="en-US" sz="3600" dirty="0">
              <a:solidFill>
                <a:schemeClr val="bg1">
                  <a:lumMod val="95000"/>
                </a:schemeClr>
              </a:solidFill>
            </a:endParaRPr>
          </a:p>
        </p:txBody>
      </p:sp>
      <p:sp>
        <p:nvSpPr>
          <p:cNvPr id="4" name="Rectangle 3"/>
          <p:cNvSpPr/>
          <p:nvPr/>
        </p:nvSpPr>
        <p:spPr>
          <a:xfrm>
            <a:off x="178045" y="4866056"/>
            <a:ext cx="8942804" cy="646331"/>
          </a:xfrm>
          <a:prstGeom prst="rect">
            <a:avLst/>
          </a:prstGeom>
        </p:spPr>
        <p:txBody>
          <a:bodyPr wrap="square">
            <a:spAutoFit/>
          </a:bodyPr>
          <a:lstStyle/>
          <a:p>
            <a:r>
              <a:rPr lang="en-US" dirty="0"/>
              <a:t>track the blobs across the x-axis and look at the slope of each blob to detect what line they might be on</a:t>
            </a:r>
          </a:p>
        </p:txBody>
      </p:sp>
    </p:spTree>
    <p:extLst>
      <p:ext uri="{BB962C8B-B14F-4D97-AF65-F5344CB8AC3E}">
        <p14:creationId xmlns:p14="http://schemas.microsoft.com/office/powerpoint/2010/main" val="356944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Blob Lines</a:t>
            </a:r>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endParaRPr lang="en-US" dirty="0"/>
          </a:p>
          <a:p>
            <a:endParaRPr lang="en-US" dirty="0"/>
          </a:p>
        </p:txBody>
      </p:sp>
      <p:sp>
        <p:nvSpPr>
          <p:cNvPr id="7" name="Rectangle 6"/>
          <p:cNvSpPr/>
          <p:nvPr/>
        </p:nvSpPr>
        <p:spPr>
          <a:xfrm>
            <a:off x="1465748" y="2694625"/>
            <a:ext cx="8056605" cy="1754326"/>
          </a:xfrm>
          <a:prstGeom prst="rect">
            <a:avLst/>
          </a:prstGeom>
        </p:spPr>
        <p:txBody>
          <a:bodyPr wrap="square">
            <a:spAutoFit/>
          </a:bodyPr>
          <a:lstStyle/>
          <a:p>
            <a:r>
              <a:rPr lang="en-US" sz="3600" dirty="0">
                <a:ln>
                  <a:solidFill>
                    <a:srgbClr val="FF0000"/>
                  </a:solidFill>
                </a:ln>
                <a:noFill/>
                <a:latin typeface="Times New Roman" panose="02020603050405020304" pitchFamily="18" charset="0"/>
              </a:rPr>
              <a:t>ou don</a:t>
            </a:r>
            <a:r>
              <a:rPr lang="en-US" sz="3600" dirty="0">
                <a:ln>
                  <a:solidFill>
                    <a:schemeClr val="bg1">
                      <a:lumMod val="95000"/>
                    </a:schemeClr>
                  </a:solidFill>
                </a:ln>
                <a:solidFill>
                  <a:schemeClr val="bg1">
                    <a:lumMod val="95000"/>
                  </a:schemeClr>
                </a:solidFill>
                <a:latin typeface="Times New Roman" panose="02020603050405020304" pitchFamily="18" charset="0"/>
              </a:rPr>
              <a:t>'</a:t>
            </a:r>
            <a:r>
              <a:rPr lang="en-US" sz="3600" dirty="0">
                <a:ln>
                  <a:solidFill>
                    <a:srgbClr val="FF0000"/>
                  </a:solidFill>
                </a:ln>
                <a:noFill/>
                <a:latin typeface="Times New Roman" panose="02020603050405020304" pitchFamily="18" charset="0"/>
              </a:rPr>
              <a:t>t have to see the whole staircase</a:t>
            </a:r>
            <a:r>
              <a:rPr lang="en-US" sz="3600" dirty="0">
                <a:ln>
                  <a:solidFill>
                    <a:schemeClr val="bg1">
                      <a:lumMod val="95000"/>
                    </a:schemeClr>
                  </a:solidFill>
                </a:ln>
                <a:solidFill>
                  <a:schemeClr val="bg1">
                    <a:lumMod val="95000"/>
                  </a:schemeClr>
                </a:solidFill>
                <a:latin typeface="Times New Roman" panose="02020603050405020304" pitchFamily="18" charset="0"/>
              </a:rPr>
              <a:t>.</a:t>
            </a:r>
            <a:r>
              <a:rPr lang="en-US" sz="3600" dirty="0">
                <a:ln>
                  <a:solidFill>
                    <a:srgbClr val="FF0000"/>
                  </a:solidFill>
                </a:ln>
                <a:noFill/>
                <a:latin typeface="Times New Roman" panose="02020603050405020304" pitchFamily="18" charset="0"/>
              </a:rPr>
              <a:t> Just take the first step</a:t>
            </a:r>
            <a:r>
              <a:rPr lang="en-US" sz="3600" dirty="0">
                <a:solidFill>
                  <a:schemeClr val="bg1">
                    <a:lumMod val="95000"/>
                  </a:schemeClr>
                </a:solidFill>
                <a:latin typeface="Times New Roman" panose="02020603050405020304" pitchFamily="18" charset="0"/>
              </a:rPr>
              <a:t>.”</a:t>
            </a:r>
            <a:r>
              <a:rPr lang="en-US" sz="3600" dirty="0">
                <a:solidFill>
                  <a:srgbClr val="000000"/>
                </a:solidFill>
                <a:latin typeface="Times New Roman" panose="02020603050405020304" pitchFamily="18" charset="0"/>
              </a:rPr>
              <a:t> </a:t>
            </a:r>
            <a:r>
              <a:rPr lang="en-US" sz="3600" dirty="0">
                <a:ln>
                  <a:solidFill>
                    <a:srgbClr val="FF0000"/>
                  </a:solidFill>
                </a:ln>
                <a:noFill/>
                <a:latin typeface="Times New Roman" panose="02020603050405020304" pitchFamily="18" charset="0"/>
              </a:rPr>
              <a:t>Martin Luther </a:t>
            </a:r>
            <a:r>
              <a:rPr lang="en-US" sz="3600" dirty="0">
                <a:ln>
                  <a:solidFill>
                    <a:srgbClr val="F5292D"/>
                  </a:solidFill>
                </a:ln>
                <a:noFill/>
                <a:latin typeface="Times New Roman" panose="02020603050405020304" pitchFamily="18" charset="0"/>
              </a:rPr>
              <a:t>King</a:t>
            </a:r>
            <a:endParaRPr lang="en-US" sz="3600" dirty="0">
              <a:ln>
                <a:solidFill>
                  <a:srgbClr val="F5292D"/>
                </a:solidFill>
              </a:ln>
              <a:noFill/>
            </a:endParaRPr>
          </a:p>
        </p:txBody>
      </p:sp>
      <p:sp>
        <p:nvSpPr>
          <p:cNvPr id="8" name="Rectangle 7"/>
          <p:cNvSpPr/>
          <p:nvPr/>
        </p:nvSpPr>
        <p:spPr>
          <a:xfrm>
            <a:off x="201196" y="2364939"/>
            <a:ext cx="1462260" cy="2215991"/>
          </a:xfrm>
          <a:prstGeom prst="rect">
            <a:avLst/>
          </a:prstGeom>
        </p:spPr>
        <p:txBody>
          <a:bodyPr wrap="none">
            <a:spAutoFit/>
          </a:bodyPr>
          <a:lstStyle/>
          <a:p>
            <a:r>
              <a:rPr lang="en-US" sz="13800" dirty="0">
                <a:solidFill>
                  <a:schemeClr val="bg1">
                    <a:lumMod val="95000"/>
                  </a:schemeClr>
                </a:solidFill>
                <a:latin typeface="Times New Roman" panose="02020603050405020304" pitchFamily="18" charset="0"/>
              </a:rPr>
              <a:t>Y</a:t>
            </a:r>
            <a:endParaRPr lang="en-US" sz="6000" dirty="0">
              <a:solidFill>
                <a:schemeClr val="bg1">
                  <a:lumMod val="95000"/>
                </a:schemeClr>
              </a:solidFill>
            </a:endParaRPr>
          </a:p>
        </p:txBody>
      </p:sp>
      <p:sp>
        <p:nvSpPr>
          <p:cNvPr id="9" name="Rectangle 8"/>
          <p:cNvSpPr/>
          <p:nvPr/>
        </p:nvSpPr>
        <p:spPr>
          <a:xfrm>
            <a:off x="-16880" y="2694625"/>
            <a:ext cx="389850" cy="646331"/>
          </a:xfrm>
          <a:prstGeom prst="rect">
            <a:avLst/>
          </a:prstGeom>
        </p:spPr>
        <p:txBody>
          <a:bodyPr wrap="none">
            <a:spAutoFit/>
          </a:bodyPr>
          <a:lstStyle/>
          <a:p>
            <a:r>
              <a:rPr lang="en-US" sz="3600" dirty="0">
                <a:solidFill>
                  <a:schemeClr val="bg1">
                    <a:lumMod val="95000"/>
                  </a:schemeClr>
                </a:solidFill>
                <a:latin typeface="Times New Roman" panose="02020603050405020304" pitchFamily="18" charset="0"/>
              </a:rPr>
              <a:t>“</a:t>
            </a:r>
            <a:endParaRPr lang="en-US" sz="3600" dirty="0">
              <a:solidFill>
                <a:schemeClr val="bg1">
                  <a:lumMod val="95000"/>
                </a:schemeClr>
              </a:solidFill>
            </a:endParaRPr>
          </a:p>
        </p:txBody>
      </p:sp>
      <p:sp>
        <p:nvSpPr>
          <p:cNvPr id="4" name="Rectangle 3"/>
          <p:cNvSpPr/>
          <p:nvPr/>
        </p:nvSpPr>
        <p:spPr>
          <a:xfrm>
            <a:off x="178045" y="4866056"/>
            <a:ext cx="8942804" cy="646331"/>
          </a:xfrm>
          <a:prstGeom prst="rect">
            <a:avLst/>
          </a:prstGeom>
        </p:spPr>
        <p:txBody>
          <a:bodyPr wrap="square">
            <a:spAutoFit/>
          </a:bodyPr>
          <a:lstStyle/>
          <a:p>
            <a:r>
              <a:rPr lang="en-US" dirty="0"/>
              <a:t>track the blobs across the x-axis and look at the slope of each blob to detect what line they might be on</a:t>
            </a:r>
          </a:p>
        </p:txBody>
      </p:sp>
      <p:cxnSp>
        <p:nvCxnSpPr>
          <p:cNvPr id="6" name="Straight Connector 5"/>
          <p:cNvCxnSpPr/>
          <p:nvPr/>
        </p:nvCxnSpPr>
        <p:spPr>
          <a:xfrm flipV="1">
            <a:off x="1558215" y="2965075"/>
            <a:ext cx="722105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flipV="1">
            <a:off x="1558215" y="3189394"/>
            <a:ext cx="7221052" cy="0"/>
          </a:xfrm>
          <a:prstGeom prst="line">
            <a:avLst/>
          </a:prstGeom>
          <a:ln w="28575">
            <a:solidFill>
              <a:srgbClr val="7030A0"/>
            </a:solidFill>
          </a:ln>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1601812" y="2848635"/>
            <a:ext cx="7177455" cy="0"/>
          </a:xfrm>
          <a:prstGeom prst="line">
            <a:avLst/>
          </a:prstGeom>
          <a:ln w="28575">
            <a:solidFill>
              <a:schemeClr val="tx2">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a:off x="1465748" y="3497619"/>
            <a:ext cx="712687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4" name="Straight Connector 13"/>
          <p:cNvCxnSpPr/>
          <p:nvPr/>
        </p:nvCxnSpPr>
        <p:spPr>
          <a:xfrm>
            <a:off x="1465748" y="3721938"/>
            <a:ext cx="7126872" cy="0"/>
          </a:xfrm>
          <a:prstGeom prst="line">
            <a:avLst/>
          </a:prstGeom>
          <a:ln w="28575">
            <a:solidFill>
              <a:srgbClr val="7030A0"/>
            </a:solidFill>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a:off x="1465748" y="3391453"/>
            <a:ext cx="7126872" cy="0"/>
          </a:xfrm>
          <a:prstGeom prst="line">
            <a:avLst/>
          </a:prstGeom>
          <a:ln w="28575">
            <a:solidFill>
              <a:schemeClr val="tx2">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16" name="Straight Connector 15"/>
          <p:cNvCxnSpPr/>
          <p:nvPr/>
        </p:nvCxnSpPr>
        <p:spPr>
          <a:xfrm>
            <a:off x="1523968" y="4060985"/>
            <a:ext cx="982926"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1523968" y="4285304"/>
            <a:ext cx="982926" cy="0"/>
          </a:xfrm>
          <a:prstGeom prst="line">
            <a:avLst/>
          </a:prstGeom>
          <a:ln w="28575">
            <a:solidFill>
              <a:srgbClr val="7030A0"/>
            </a:solidFill>
          </a:ln>
        </p:spPr>
        <p:style>
          <a:lnRef idx="1">
            <a:schemeClr val="accent4"/>
          </a:lnRef>
          <a:fillRef idx="0">
            <a:schemeClr val="accent4"/>
          </a:fillRef>
          <a:effectRef idx="0">
            <a:schemeClr val="accent4"/>
          </a:effectRef>
          <a:fontRef idx="minor">
            <a:schemeClr val="tx1"/>
          </a:fontRef>
        </p:style>
      </p:cxnSp>
      <p:cxnSp>
        <p:nvCxnSpPr>
          <p:cNvPr id="18" name="Straight Connector 17"/>
          <p:cNvCxnSpPr/>
          <p:nvPr/>
        </p:nvCxnSpPr>
        <p:spPr>
          <a:xfrm>
            <a:off x="1523968" y="3954819"/>
            <a:ext cx="982926" cy="0"/>
          </a:xfrm>
          <a:prstGeom prst="line">
            <a:avLst/>
          </a:prstGeom>
          <a:ln w="28575">
            <a:solidFill>
              <a:schemeClr val="tx2">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28" name="Straight Connector 27"/>
          <p:cNvCxnSpPr/>
          <p:nvPr/>
        </p:nvCxnSpPr>
        <p:spPr>
          <a:xfrm>
            <a:off x="1465748" y="3833242"/>
            <a:ext cx="7126872" cy="0"/>
          </a:xfrm>
          <a:prstGeom prst="line">
            <a:avLst/>
          </a:prstGeom>
          <a:ln w="28575">
            <a:solidFill>
              <a:schemeClr val="tx1">
                <a:lumMod val="50000"/>
              </a:schemeClr>
            </a:solidFill>
          </a:ln>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1523968" y="4386334"/>
            <a:ext cx="982926" cy="0"/>
          </a:xfrm>
          <a:prstGeom prst="line">
            <a:avLst/>
          </a:prstGeom>
          <a:ln w="28575">
            <a:solidFill>
              <a:schemeClr val="tx1">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9864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Text Placeholder 2"/>
          <p:cNvSpPr>
            <a:spLocks noGrp="1"/>
          </p:cNvSpPr>
          <p:nvPr>
            <p:ph type="body" sz="quarter" idx="10"/>
          </p:nvPr>
        </p:nvSpPr>
        <p:spPr/>
        <p:txBody>
          <a:bodyPr/>
          <a:lstStyle/>
          <a:p>
            <a:r>
              <a:rPr lang="en-US" dirty="0"/>
              <a:t>What is Object Character Recognition (OCR)?</a:t>
            </a:r>
          </a:p>
          <a:p>
            <a:endParaRPr lang="en-US" dirty="0"/>
          </a:p>
          <a:p>
            <a:r>
              <a:rPr lang="en-US" dirty="0"/>
              <a:t>What is Tesseract?</a:t>
            </a:r>
          </a:p>
          <a:p>
            <a:endParaRPr lang="en-US" dirty="0"/>
          </a:p>
          <a:p>
            <a:r>
              <a:rPr lang="en-US" dirty="0"/>
              <a:t>How does it work?</a:t>
            </a:r>
          </a:p>
          <a:p>
            <a:endParaRPr lang="en-US" dirty="0"/>
          </a:p>
          <a:p>
            <a:r>
              <a:rPr lang="en-US" dirty="0"/>
              <a:t>Using Tesseract in R</a:t>
            </a:r>
          </a:p>
          <a:p>
            <a:endParaRPr lang="en-US" dirty="0"/>
          </a:p>
          <a:p>
            <a:r>
              <a:rPr lang="en-US" dirty="0"/>
              <a:t>Some Examples</a:t>
            </a:r>
          </a:p>
        </p:txBody>
      </p:sp>
    </p:spTree>
    <p:extLst>
      <p:ext uri="{BB962C8B-B14F-4D97-AF65-F5344CB8AC3E}">
        <p14:creationId xmlns:p14="http://schemas.microsoft.com/office/powerpoint/2010/main" val="2234434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Pitch Detection and Chopping</a:t>
            </a:r>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endParaRPr lang="en-US" dirty="0"/>
          </a:p>
          <a:p>
            <a:endParaRPr lang="en-US" dirty="0"/>
          </a:p>
        </p:txBody>
      </p:sp>
      <p:pic>
        <p:nvPicPr>
          <p:cNvPr id="57" name="Picture 56"/>
          <p:cNvPicPr>
            <a:picLocks noChangeAspect="1"/>
          </p:cNvPicPr>
          <p:nvPr/>
        </p:nvPicPr>
        <p:blipFill>
          <a:blip r:embed="rId3"/>
          <a:stretch>
            <a:fillRect/>
          </a:stretch>
        </p:blipFill>
        <p:spPr>
          <a:xfrm>
            <a:off x="457200" y="1754400"/>
            <a:ext cx="8085103" cy="1675053"/>
          </a:xfrm>
          <a:prstGeom prst="rect">
            <a:avLst/>
          </a:prstGeom>
        </p:spPr>
      </p:pic>
    </p:spTree>
    <p:extLst>
      <p:ext uri="{BB962C8B-B14F-4D97-AF65-F5344CB8AC3E}">
        <p14:creationId xmlns:p14="http://schemas.microsoft.com/office/powerpoint/2010/main" val="53681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Pitch Detection and Chopping</a:t>
            </a:r>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endParaRPr lang="en-US" dirty="0"/>
          </a:p>
          <a:p>
            <a:endParaRPr lang="en-US" dirty="0"/>
          </a:p>
        </p:txBody>
      </p:sp>
      <p:pic>
        <p:nvPicPr>
          <p:cNvPr id="55" name="Picture 54"/>
          <p:cNvPicPr>
            <a:picLocks noChangeAspect="1"/>
          </p:cNvPicPr>
          <p:nvPr/>
        </p:nvPicPr>
        <p:blipFill>
          <a:blip r:embed="rId3"/>
          <a:stretch>
            <a:fillRect/>
          </a:stretch>
        </p:blipFill>
        <p:spPr>
          <a:xfrm>
            <a:off x="457200" y="1754400"/>
            <a:ext cx="8085103" cy="1675053"/>
          </a:xfrm>
          <a:prstGeom prst="rect">
            <a:avLst/>
          </a:prstGeom>
        </p:spPr>
      </p:pic>
      <p:pic>
        <p:nvPicPr>
          <p:cNvPr id="7170" name="Picture 2" descr="Fig-2: Fixed Pitch Chopped Wo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214813"/>
            <a:ext cx="7620000" cy="157162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Down 2"/>
          <p:cNvSpPr/>
          <p:nvPr/>
        </p:nvSpPr>
        <p:spPr>
          <a:xfrm>
            <a:off x="3873500" y="3358810"/>
            <a:ext cx="698500" cy="926647"/>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4558172" y="3424179"/>
            <a:ext cx="3202940" cy="646331"/>
          </a:xfrm>
          <a:prstGeom prst="rect">
            <a:avLst/>
          </a:prstGeom>
          <a:noFill/>
        </p:spPr>
        <p:txBody>
          <a:bodyPr wrap="square" rtlCol="0">
            <a:spAutoFit/>
          </a:bodyPr>
          <a:lstStyle/>
          <a:p>
            <a:r>
              <a:rPr lang="en-US" dirty="0">
                <a:solidFill>
                  <a:srgbClr val="585A5C"/>
                </a:solidFill>
              </a:rPr>
              <a:t>Chopping words by estimated monotonic text width</a:t>
            </a:r>
          </a:p>
        </p:txBody>
      </p:sp>
    </p:spTree>
    <p:extLst>
      <p:ext uri="{BB962C8B-B14F-4D97-AF65-F5344CB8AC3E}">
        <p14:creationId xmlns:p14="http://schemas.microsoft.com/office/powerpoint/2010/main" val="3964210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76049"/>
            <a:ext cx="8229600" cy="1143000"/>
          </a:xfrm>
        </p:spPr>
        <p:txBody>
          <a:bodyPr/>
          <a:lstStyle/>
          <a:p>
            <a:r>
              <a:rPr lang="en-US" dirty="0"/>
              <a:t>When Estimated Text Width Doesn’t work: </a:t>
            </a:r>
            <a:br>
              <a:rPr lang="en-US" dirty="0"/>
            </a:br>
            <a:r>
              <a:rPr lang="en-US" dirty="0"/>
              <a:t>Proportional Word finding</a:t>
            </a:r>
          </a:p>
        </p:txBody>
      </p:sp>
      <p:pic>
        <p:nvPicPr>
          <p:cNvPr id="8194" name="Picture 2" descr="Fig-3: Difficult Word Spa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2447925"/>
            <a:ext cx="7715250" cy="19621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5300" y="5284487"/>
            <a:ext cx="8166100" cy="923330"/>
          </a:xfrm>
          <a:prstGeom prst="rect">
            <a:avLst/>
          </a:prstGeom>
        </p:spPr>
        <p:txBody>
          <a:bodyPr wrap="square">
            <a:spAutoFit/>
          </a:bodyPr>
          <a:lstStyle/>
          <a:p>
            <a:r>
              <a:rPr lang="en-US" dirty="0">
                <a:solidFill>
                  <a:srgbClr val="333333"/>
                </a:solidFill>
                <a:latin typeface="open sans" panose="020B0606030504020204" pitchFamily="34" charset="0"/>
              </a:rPr>
              <a:t>measuring </a:t>
            </a:r>
            <a:r>
              <a:rPr lang="en-US" b="1" dirty="0">
                <a:solidFill>
                  <a:srgbClr val="333333"/>
                </a:solidFill>
                <a:latin typeface="open sans" panose="020B0606030504020204" pitchFamily="34" charset="0"/>
              </a:rPr>
              <a:t>gaps in a limited vertical range between baseline and mean line</a:t>
            </a:r>
            <a:r>
              <a:rPr lang="en-US" dirty="0">
                <a:solidFill>
                  <a:srgbClr val="333333"/>
                </a:solidFill>
                <a:latin typeface="open sans" panose="020B0606030504020204" pitchFamily="34" charset="0"/>
              </a:rPr>
              <a:t>. Spaces close to a threshold are made </a:t>
            </a:r>
            <a:r>
              <a:rPr lang="en-US" b="1" dirty="0">
                <a:solidFill>
                  <a:srgbClr val="333333"/>
                </a:solidFill>
                <a:latin typeface="open sans" panose="020B0606030504020204" pitchFamily="34" charset="0"/>
              </a:rPr>
              <a:t>fuzzy</a:t>
            </a:r>
            <a:r>
              <a:rPr lang="en-US" dirty="0">
                <a:solidFill>
                  <a:srgbClr val="333333"/>
                </a:solidFill>
                <a:latin typeface="open sans" panose="020B0606030504020204" pitchFamily="34" charset="0"/>
              </a:rPr>
              <a:t>, where the decisions are made after </a:t>
            </a:r>
            <a:r>
              <a:rPr lang="en-US" b="1" dirty="0">
                <a:solidFill>
                  <a:srgbClr val="333333"/>
                </a:solidFill>
                <a:latin typeface="open sans" panose="020B0606030504020204" pitchFamily="34" charset="0"/>
              </a:rPr>
              <a:t>word recognition</a:t>
            </a:r>
            <a:r>
              <a:rPr lang="en-US" dirty="0">
                <a:solidFill>
                  <a:srgbClr val="333333"/>
                </a:solidFill>
                <a:latin typeface="open sans" panose="020B0606030504020204" pitchFamily="34" charset="0"/>
              </a:rPr>
              <a:t>.</a:t>
            </a:r>
            <a:endParaRPr lang="en-US" dirty="0"/>
          </a:p>
        </p:txBody>
      </p:sp>
    </p:spTree>
    <p:extLst>
      <p:ext uri="{BB962C8B-B14F-4D97-AF65-F5344CB8AC3E}">
        <p14:creationId xmlns:p14="http://schemas.microsoft.com/office/powerpoint/2010/main" val="3741623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76049"/>
            <a:ext cx="8229600" cy="1143000"/>
          </a:xfrm>
        </p:spPr>
        <p:txBody>
          <a:bodyPr/>
          <a:lstStyle/>
          <a:p>
            <a:r>
              <a:rPr lang="en-US" dirty="0"/>
              <a:t>When Estimated Text Width Doesn’t work: </a:t>
            </a:r>
            <a:br>
              <a:rPr lang="en-US" dirty="0"/>
            </a:br>
            <a:r>
              <a:rPr lang="en-US" dirty="0"/>
              <a:t>Proportional Word finding</a:t>
            </a:r>
          </a:p>
        </p:txBody>
      </p:sp>
      <p:pic>
        <p:nvPicPr>
          <p:cNvPr id="8194" name="Picture 2" descr="Fig-3: Difficult Word Spa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2447925"/>
            <a:ext cx="7715250" cy="19621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5300" y="5284487"/>
            <a:ext cx="8166100" cy="923330"/>
          </a:xfrm>
          <a:prstGeom prst="rect">
            <a:avLst/>
          </a:prstGeom>
        </p:spPr>
        <p:txBody>
          <a:bodyPr wrap="square">
            <a:spAutoFit/>
          </a:bodyPr>
          <a:lstStyle/>
          <a:p>
            <a:r>
              <a:rPr lang="en-US" dirty="0">
                <a:solidFill>
                  <a:srgbClr val="333333"/>
                </a:solidFill>
                <a:latin typeface="open sans" panose="020B0606030504020204" pitchFamily="34" charset="0"/>
              </a:rPr>
              <a:t>measuring </a:t>
            </a:r>
            <a:r>
              <a:rPr lang="en-US" b="1" dirty="0">
                <a:solidFill>
                  <a:srgbClr val="333333"/>
                </a:solidFill>
                <a:latin typeface="open sans" panose="020B0606030504020204" pitchFamily="34" charset="0"/>
              </a:rPr>
              <a:t>gaps in a limited vertical range between baseline and mean line</a:t>
            </a:r>
            <a:r>
              <a:rPr lang="en-US" dirty="0">
                <a:solidFill>
                  <a:srgbClr val="333333"/>
                </a:solidFill>
                <a:latin typeface="open sans" panose="020B0606030504020204" pitchFamily="34" charset="0"/>
              </a:rPr>
              <a:t>. Spaces close to a threshold are made </a:t>
            </a:r>
            <a:r>
              <a:rPr lang="en-US" b="1" dirty="0">
                <a:solidFill>
                  <a:srgbClr val="333333"/>
                </a:solidFill>
                <a:latin typeface="open sans" panose="020B0606030504020204" pitchFamily="34" charset="0"/>
              </a:rPr>
              <a:t>fuzzy</a:t>
            </a:r>
            <a:r>
              <a:rPr lang="en-US" dirty="0">
                <a:solidFill>
                  <a:srgbClr val="333333"/>
                </a:solidFill>
                <a:latin typeface="open sans" panose="020B0606030504020204" pitchFamily="34" charset="0"/>
              </a:rPr>
              <a:t>, where the decisions are made after </a:t>
            </a:r>
            <a:r>
              <a:rPr lang="en-US" b="1" dirty="0">
                <a:solidFill>
                  <a:srgbClr val="333333"/>
                </a:solidFill>
                <a:latin typeface="open sans" panose="020B0606030504020204" pitchFamily="34" charset="0"/>
              </a:rPr>
              <a:t>word recognition</a:t>
            </a:r>
            <a:r>
              <a:rPr lang="en-US" dirty="0">
                <a:solidFill>
                  <a:srgbClr val="333333"/>
                </a:solidFill>
                <a:latin typeface="open sans" panose="020B0606030504020204" pitchFamily="34" charset="0"/>
              </a:rPr>
              <a:t>.</a:t>
            </a:r>
            <a:endParaRPr lang="en-US" dirty="0"/>
          </a:p>
        </p:txBody>
      </p:sp>
      <p:sp>
        <p:nvSpPr>
          <p:cNvPr id="3" name="Right Brace 2"/>
          <p:cNvSpPr/>
          <p:nvPr/>
        </p:nvSpPr>
        <p:spPr>
          <a:xfrm rot="5400000">
            <a:off x="2273772" y="4244503"/>
            <a:ext cx="292100" cy="621356"/>
          </a:xfrm>
          <a:prstGeom prst="rightBrace">
            <a:avLst/>
          </a:prstGeom>
          <a:ln w="6350">
            <a:solidFill>
              <a:srgbClr val="F5292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1944044" y="4637087"/>
            <a:ext cx="951556" cy="369332"/>
          </a:xfrm>
          <a:prstGeom prst="rect">
            <a:avLst/>
          </a:prstGeom>
          <a:noFill/>
        </p:spPr>
        <p:txBody>
          <a:bodyPr wrap="square" rtlCol="0">
            <a:spAutoFit/>
          </a:bodyPr>
          <a:lstStyle/>
          <a:p>
            <a:r>
              <a:rPr lang="en-US" dirty="0">
                <a:solidFill>
                  <a:srgbClr val="FF0000"/>
                </a:solidFill>
              </a:rPr>
              <a:t>No gap</a:t>
            </a:r>
          </a:p>
        </p:txBody>
      </p:sp>
    </p:spTree>
    <p:extLst>
      <p:ext uri="{BB962C8B-B14F-4D97-AF65-F5344CB8AC3E}">
        <p14:creationId xmlns:p14="http://schemas.microsoft.com/office/powerpoint/2010/main" val="1763156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76049"/>
            <a:ext cx="8229600" cy="1143000"/>
          </a:xfrm>
        </p:spPr>
        <p:txBody>
          <a:bodyPr/>
          <a:lstStyle/>
          <a:p>
            <a:r>
              <a:rPr lang="en-US" dirty="0"/>
              <a:t>When Estimated Text Width Doesn’t work: </a:t>
            </a:r>
            <a:br>
              <a:rPr lang="en-US" dirty="0"/>
            </a:br>
            <a:r>
              <a:rPr lang="en-US" dirty="0"/>
              <a:t>Proportional Word finding</a:t>
            </a:r>
          </a:p>
        </p:txBody>
      </p:sp>
      <p:pic>
        <p:nvPicPr>
          <p:cNvPr id="8194" name="Picture 2" descr="Fig-3: Difficult Word Spa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2447925"/>
            <a:ext cx="7715250" cy="19621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5300" y="5284487"/>
            <a:ext cx="8166100" cy="923330"/>
          </a:xfrm>
          <a:prstGeom prst="rect">
            <a:avLst/>
          </a:prstGeom>
        </p:spPr>
        <p:txBody>
          <a:bodyPr wrap="square">
            <a:spAutoFit/>
          </a:bodyPr>
          <a:lstStyle/>
          <a:p>
            <a:r>
              <a:rPr lang="en-US" dirty="0">
                <a:solidFill>
                  <a:srgbClr val="333333"/>
                </a:solidFill>
                <a:latin typeface="open sans" panose="020B0606030504020204" pitchFamily="34" charset="0"/>
              </a:rPr>
              <a:t>measuring </a:t>
            </a:r>
            <a:r>
              <a:rPr lang="en-US" b="1" dirty="0">
                <a:solidFill>
                  <a:srgbClr val="333333"/>
                </a:solidFill>
                <a:latin typeface="open sans" panose="020B0606030504020204" pitchFamily="34" charset="0"/>
              </a:rPr>
              <a:t>gaps in a limited vertical range between baseline and mean line</a:t>
            </a:r>
            <a:r>
              <a:rPr lang="en-US" dirty="0">
                <a:solidFill>
                  <a:srgbClr val="333333"/>
                </a:solidFill>
                <a:latin typeface="open sans" panose="020B0606030504020204" pitchFamily="34" charset="0"/>
              </a:rPr>
              <a:t>. Spaces close to a threshold are made </a:t>
            </a:r>
            <a:r>
              <a:rPr lang="en-US" b="1" dirty="0">
                <a:solidFill>
                  <a:srgbClr val="333333"/>
                </a:solidFill>
                <a:latin typeface="open sans" panose="020B0606030504020204" pitchFamily="34" charset="0"/>
              </a:rPr>
              <a:t>fuzzy</a:t>
            </a:r>
            <a:r>
              <a:rPr lang="en-US" dirty="0">
                <a:solidFill>
                  <a:srgbClr val="333333"/>
                </a:solidFill>
                <a:latin typeface="open sans" panose="020B0606030504020204" pitchFamily="34" charset="0"/>
              </a:rPr>
              <a:t>, where the decisions are made after </a:t>
            </a:r>
            <a:r>
              <a:rPr lang="en-US" b="1" dirty="0">
                <a:solidFill>
                  <a:srgbClr val="333333"/>
                </a:solidFill>
                <a:latin typeface="open sans" panose="020B0606030504020204" pitchFamily="34" charset="0"/>
              </a:rPr>
              <a:t>word recognition</a:t>
            </a:r>
            <a:r>
              <a:rPr lang="en-US" dirty="0">
                <a:solidFill>
                  <a:srgbClr val="333333"/>
                </a:solidFill>
                <a:latin typeface="open sans" panose="020B0606030504020204" pitchFamily="34" charset="0"/>
              </a:rPr>
              <a:t>.</a:t>
            </a:r>
            <a:endParaRPr lang="en-US" dirty="0"/>
          </a:p>
        </p:txBody>
      </p:sp>
      <p:sp>
        <p:nvSpPr>
          <p:cNvPr id="3" name="Right Brace 2"/>
          <p:cNvSpPr/>
          <p:nvPr/>
        </p:nvSpPr>
        <p:spPr>
          <a:xfrm rot="5400000">
            <a:off x="2273772" y="4244503"/>
            <a:ext cx="292100" cy="621356"/>
          </a:xfrm>
          <a:prstGeom prst="rightBrace">
            <a:avLst/>
          </a:prstGeom>
          <a:ln w="6350">
            <a:solidFill>
              <a:srgbClr val="F5292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1944044" y="4637087"/>
            <a:ext cx="951556" cy="369332"/>
          </a:xfrm>
          <a:prstGeom prst="rect">
            <a:avLst/>
          </a:prstGeom>
          <a:noFill/>
        </p:spPr>
        <p:txBody>
          <a:bodyPr wrap="square" rtlCol="0">
            <a:spAutoFit/>
          </a:bodyPr>
          <a:lstStyle/>
          <a:p>
            <a:r>
              <a:rPr lang="en-US" dirty="0">
                <a:solidFill>
                  <a:srgbClr val="FF0000"/>
                </a:solidFill>
              </a:rPr>
              <a:t>No gap</a:t>
            </a:r>
          </a:p>
        </p:txBody>
      </p:sp>
      <p:sp>
        <p:nvSpPr>
          <p:cNvPr id="5" name="Rectangle 4"/>
          <p:cNvSpPr/>
          <p:nvPr/>
        </p:nvSpPr>
        <p:spPr>
          <a:xfrm>
            <a:off x="7099300" y="2908300"/>
            <a:ext cx="241300" cy="635000"/>
          </a:xfrm>
          <a:prstGeom prst="rect">
            <a:avLst/>
          </a:prstGeom>
          <a:solidFill>
            <a:srgbClr val="00A7B5">
              <a:alpha val="27059"/>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60400" y="2908300"/>
            <a:ext cx="1448744" cy="635000"/>
          </a:xfrm>
          <a:prstGeom prst="rect">
            <a:avLst/>
          </a:prstGeom>
          <a:solidFill>
            <a:srgbClr val="00A7B5">
              <a:alpha val="27059"/>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6407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Word Recognition</a:t>
            </a:r>
            <a:br>
              <a:rPr lang="en-US" b="1" dirty="0"/>
            </a:br>
            <a:endParaRPr lang="en-US" dirty="0"/>
          </a:p>
        </p:txBody>
      </p:sp>
    </p:spTree>
    <p:extLst>
      <p:ext uri="{BB962C8B-B14F-4D97-AF65-F5344CB8AC3E}">
        <p14:creationId xmlns:p14="http://schemas.microsoft.com/office/powerpoint/2010/main" val="1492003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Chopping Joined Characters</a:t>
            </a:r>
            <a:endParaRPr lang="en-US" dirty="0"/>
          </a:p>
        </p:txBody>
      </p:sp>
      <p:pic>
        <p:nvPicPr>
          <p:cNvPr id="9218" name="Picture 2" descr="Fig-4: Candidate Chop Points and Ch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014538"/>
            <a:ext cx="77152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999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Associating Broken Characters</a:t>
            </a:r>
            <a:endParaRPr lang="en-US" dirty="0"/>
          </a:p>
        </p:txBody>
      </p:sp>
      <p:pic>
        <p:nvPicPr>
          <p:cNvPr id="12290" name="Picture 2" descr="Fig-5: Broken Characters recognized by Tessera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449149"/>
            <a:ext cx="6870700" cy="171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124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Character Classifier</a:t>
            </a:r>
          </a:p>
        </p:txBody>
      </p:sp>
    </p:spTree>
    <p:extLst>
      <p:ext uri="{BB962C8B-B14F-4D97-AF65-F5344CB8AC3E}">
        <p14:creationId xmlns:p14="http://schemas.microsoft.com/office/powerpoint/2010/main" val="3783682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endParaRPr lang="en-US" dirty="0"/>
          </a:p>
        </p:txBody>
      </p:sp>
      <p:pic>
        <p:nvPicPr>
          <p:cNvPr id="13314" name="Picture 2" descr="Fig-6: Differences in Polygonal Approximation for same charac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1752600"/>
            <a:ext cx="4881562" cy="232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37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type="body" sz="quarter" idx="10"/>
          </p:nvPr>
        </p:nvSpPr>
        <p:spPr/>
        <p:txBody>
          <a:bodyPr/>
          <a:lstStyle/>
          <a:p>
            <a:r>
              <a:rPr lang="en-US" dirty="0"/>
              <a:t>What is Object Character Recognition (OCR)?</a:t>
            </a:r>
          </a:p>
          <a:p>
            <a:endParaRPr lang="en-US" dirty="0"/>
          </a:p>
          <a:p>
            <a:r>
              <a:rPr lang="en-US" dirty="0"/>
              <a:t>What is Tesseract?</a:t>
            </a:r>
          </a:p>
          <a:p>
            <a:endParaRPr lang="en-US" dirty="0"/>
          </a:p>
          <a:p>
            <a:r>
              <a:rPr lang="en-US" dirty="0"/>
              <a:t>How does it work?</a:t>
            </a:r>
          </a:p>
          <a:p>
            <a:endParaRPr lang="en-US" dirty="0"/>
          </a:p>
          <a:p>
            <a:r>
              <a:rPr lang="en-US" dirty="0"/>
              <a:t>Using Tesseract in R</a:t>
            </a:r>
          </a:p>
          <a:p>
            <a:endParaRPr lang="en-US" dirty="0"/>
          </a:p>
          <a:p>
            <a:r>
              <a:rPr lang="en-US" dirty="0"/>
              <a:t>Some Examples</a:t>
            </a:r>
          </a:p>
        </p:txBody>
      </p:sp>
    </p:spTree>
    <p:extLst>
      <p:ext uri="{BB962C8B-B14F-4D97-AF65-F5344CB8AC3E}">
        <p14:creationId xmlns:p14="http://schemas.microsoft.com/office/powerpoint/2010/main" val="4064422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a:t>
            </a:r>
            <a:endParaRPr lang="en-US" dirty="0"/>
          </a:p>
        </p:txBody>
      </p:sp>
      <p:sp>
        <p:nvSpPr>
          <p:cNvPr id="3" name="Rectangle 2"/>
          <p:cNvSpPr/>
          <p:nvPr/>
        </p:nvSpPr>
        <p:spPr>
          <a:xfrm>
            <a:off x="728662" y="2736502"/>
            <a:ext cx="7229475" cy="2031325"/>
          </a:xfrm>
          <a:prstGeom prst="rect">
            <a:avLst/>
          </a:prstGeom>
        </p:spPr>
        <p:txBody>
          <a:bodyPr wrap="square">
            <a:spAutoFit/>
          </a:bodyPr>
          <a:lstStyle/>
          <a:p>
            <a:pPr>
              <a:buFont typeface="Arial" panose="020B0604020202020204" pitchFamily="34" charset="0"/>
              <a:buChar char="•"/>
            </a:pPr>
            <a:r>
              <a:rPr lang="en-US" dirty="0">
                <a:solidFill>
                  <a:srgbClr val="333333"/>
                </a:solidFill>
                <a:latin typeface="open sans" panose="020B0606030504020204" pitchFamily="34" charset="0"/>
              </a:rPr>
              <a:t>This stage proceeds as a </a:t>
            </a:r>
            <a:r>
              <a:rPr lang="en-US" b="1" dirty="0">
                <a:solidFill>
                  <a:srgbClr val="333333"/>
                </a:solidFill>
                <a:latin typeface="open sans" panose="020B0606030504020204" pitchFamily="34" charset="0"/>
              </a:rPr>
              <a:t>two-step process</a:t>
            </a:r>
            <a:r>
              <a:rPr lang="en-US" dirty="0">
                <a:solidFill>
                  <a:srgbClr val="333333"/>
                </a:solidFill>
                <a:latin typeface="open sans" panose="020B0606030504020204" pitchFamily="34" charset="0"/>
              </a:rPr>
              <a:t>. First step involves a </a:t>
            </a:r>
            <a:r>
              <a:rPr lang="en-US" b="1" dirty="0">
                <a:solidFill>
                  <a:srgbClr val="333333"/>
                </a:solidFill>
                <a:latin typeface="open sans" panose="020B0606030504020204" pitchFamily="34" charset="0"/>
              </a:rPr>
              <a:t>class </a:t>
            </a:r>
            <a:r>
              <a:rPr lang="en-US" b="1" dirty="0" err="1">
                <a:solidFill>
                  <a:srgbClr val="333333"/>
                </a:solidFill>
                <a:latin typeface="open sans" panose="020B0606030504020204" pitchFamily="34" charset="0"/>
              </a:rPr>
              <a:t>pruner</a:t>
            </a:r>
            <a:r>
              <a:rPr lang="en-US" dirty="0" err="1">
                <a:solidFill>
                  <a:srgbClr val="333333"/>
                </a:solidFill>
                <a:latin typeface="open sans" panose="020B0606030504020204" pitchFamily="34" charset="0"/>
              </a:rPr>
              <a:t>that</a:t>
            </a:r>
            <a:r>
              <a:rPr lang="en-US" dirty="0">
                <a:solidFill>
                  <a:srgbClr val="333333"/>
                </a:solidFill>
                <a:latin typeface="open sans" panose="020B0606030504020204" pitchFamily="34" charset="0"/>
              </a:rPr>
              <a:t> creates a shortlist of character classes that the unknown might match.</a:t>
            </a:r>
          </a:p>
          <a:p>
            <a:pPr>
              <a:buFont typeface="Arial" panose="020B0604020202020204" pitchFamily="34" charset="0"/>
              <a:buChar char="•"/>
            </a:pPr>
            <a:r>
              <a:rPr lang="en-US" dirty="0">
                <a:solidFill>
                  <a:srgbClr val="333333"/>
                </a:solidFill>
                <a:latin typeface="open sans" panose="020B0606030504020204" pitchFamily="34" charset="0"/>
              </a:rPr>
              <a:t>The classes shortlisted in step one are taken further to the next step, where the actual similarity is calculated from the feature bit vectors. </a:t>
            </a:r>
            <a:r>
              <a:rPr lang="en-US" b="1" dirty="0">
                <a:solidFill>
                  <a:srgbClr val="333333"/>
                </a:solidFill>
                <a:latin typeface="open sans" panose="020B0606030504020204" pitchFamily="34" charset="0"/>
              </a:rPr>
              <a:t>Each prototype character class is represented by a logical sum-of-product expression with each term called a configuration</a:t>
            </a:r>
            <a:r>
              <a:rPr lang="en-US" dirty="0">
                <a:solidFill>
                  <a:srgbClr val="333333"/>
                </a:solidFill>
                <a:latin typeface="open sans" panose="020B0606030504020204" pitchFamily="34" charset="0"/>
              </a:rPr>
              <a:t>.</a:t>
            </a:r>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2358444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Training Data</a:t>
            </a:r>
            <a:endParaRPr lang="en-US" dirty="0"/>
          </a:p>
        </p:txBody>
      </p:sp>
      <p:sp>
        <p:nvSpPr>
          <p:cNvPr id="3" name="Text Placeholder 2"/>
          <p:cNvSpPr>
            <a:spLocks noGrp="1"/>
          </p:cNvSpPr>
          <p:nvPr>
            <p:ph type="body" sz="quarter" idx="10"/>
          </p:nvPr>
        </p:nvSpPr>
        <p:spPr/>
        <p:txBody>
          <a:bodyPr/>
          <a:lstStyle/>
          <a:p>
            <a:r>
              <a:rPr lang="en-US" dirty="0"/>
              <a:t>The classifier is trained on a mere 20 samples of 94 characters from 8 fonts in a single size, but with 4 attributes (normal, bold, italic, bold italic), making the total of 60160 training samples.</a:t>
            </a:r>
          </a:p>
        </p:txBody>
      </p:sp>
    </p:spTree>
    <p:extLst>
      <p:ext uri="{BB962C8B-B14F-4D97-AF65-F5344CB8AC3E}">
        <p14:creationId xmlns:p14="http://schemas.microsoft.com/office/powerpoint/2010/main" val="400058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AutoNum type="arabicPeriod"/>
            </a:pPr>
            <a:r>
              <a:rPr lang="en-US" dirty="0"/>
              <a:t>1 Line Finding</a:t>
            </a:r>
          </a:p>
        </p:txBody>
      </p:sp>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5" name="Text Placeholder 2"/>
          <p:cNvSpPr txBox="1">
            <a:spLocks/>
          </p:cNvSpPr>
          <p:nvPr/>
        </p:nvSpPr>
        <p:spPr>
          <a:xfrm>
            <a:off x="609600" y="1754400"/>
            <a:ext cx="637032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endParaRPr lang="en-US" dirty="0"/>
          </a:p>
          <a:p>
            <a:endParaRPr lang="en-US" dirty="0"/>
          </a:p>
        </p:txBody>
      </p:sp>
      <p:sp>
        <p:nvSpPr>
          <p:cNvPr id="7" name="Text Placeholder 2"/>
          <p:cNvSpPr txBox="1">
            <a:spLocks/>
          </p:cNvSpPr>
          <p:nvPr/>
        </p:nvSpPr>
        <p:spPr>
          <a:xfrm>
            <a:off x="381000" y="1385495"/>
            <a:ext cx="838200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Algorithm designed to read skewed pages</a:t>
            </a:r>
          </a:p>
          <a:p>
            <a:endParaRPr lang="en-US" dirty="0"/>
          </a:p>
          <a:p>
            <a:r>
              <a:rPr lang="en-US" dirty="0"/>
              <a:t>Assumptions that most blobs are uniform text size</a:t>
            </a:r>
          </a:p>
          <a:p>
            <a:endParaRPr lang="en-US" dirty="0"/>
          </a:p>
          <a:p>
            <a:r>
              <a:rPr lang="en-US" dirty="0"/>
              <a:t>Percentile high filter used to remove drop-caps and vertically touching characters</a:t>
            </a:r>
          </a:p>
          <a:p>
            <a:endParaRPr lang="en-US" dirty="0"/>
          </a:p>
          <a:p>
            <a:r>
              <a:rPr lang="en-US" dirty="0"/>
              <a:t>Median high used to approximate text size in region</a:t>
            </a:r>
          </a:p>
          <a:p>
            <a:r>
              <a:rPr lang="en-US" dirty="0"/>
              <a:t>Blobs smaller than a specific fraction of median height are filtered out (punctuation/ diacritical marks/ noise)</a:t>
            </a:r>
          </a:p>
          <a:p>
            <a:pPr lvl="1"/>
            <a:endParaRPr lang="en-US" dirty="0"/>
          </a:p>
          <a:p>
            <a:r>
              <a:rPr lang="en-US" dirty="0"/>
              <a:t>The filtered blobs are more likely to fit a model of non-overlapping, parallel, but sloping lines. Sorting and processing the blobs by x-coordinates makes it possible to assign blobs to a unique text line, while tracking the slope across the page.</a:t>
            </a:r>
          </a:p>
          <a:p>
            <a:pPr lvl="1"/>
            <a:endParaRPr lang="en-US" dirty="0"/>
          </a:p>
          <a:p>
            <a:pPr lvl="1"/>
            <a:r>
              <a:rPr lang="en-US" dirty="0"/>
              <a:t>Once the lines are assigned, a least median of squares fit is used to estimate the baselines, and filtered-out blobs are fitted back into appropriate lines.</a:t>
            </a:r>
          </a:p>
          <a:p>
            <a:pPr lvl="1"/>
            <a:endParaRPr lang="en-US" dirty="0"/>
          </a:p>
          <a:p>
            <a:pPr lvl="1"/>
            <a:r>
              <a:rPr lang="en-US" dirty="0"/>
              <a:t>Final step merges blobs that overlap by at least half horizontally, putting diacritical marks together with the correct base and correctly associating parts of some broken characters.</a:t>
            </a:r>
          </a:p>
          <a:p>
            <a:pPr lvl="1"/>
            <a:endParaRPr lang="en-US" dirty="0"/>
          </a:p>
          <a:p>
            <a:pPr marL="0" indent="0">
              <a:buNone/>
            </a:pPr>
            <a:endParaRPr lang="en-US" dirty="0"/>
          </a:p>
        </p:txBody>
      </p:sp>
    </p:spTree>
    <p:extLst>
      <p:ext uri="{BB962C8B-B14F-4D97-AF65-F5344CB8AC3E}">
        <p14:creationId xmlns:p14="http://schemas.microsoft.com/office/powerpoint/2010/main" val="3468298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Tesseract: How does it work?</a:t>
            </a:r>
          </a:p>
        </p:txBody>
      </p:sp>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4" name="Rectangle 3"/>
          <p:cNvSpPr/>
          <p:nvPr/>
        </p:nvSpPr>
        <p:spPr>
          <a:xfrm>
            <a:off x="586944" y="1219249"/>
            <a:ext cx="7426411" cy="5632311"/>
          </a:xfrm>
          <a:prstGeom prst="rect">
            <a:avLst/>
          </a:prstGeom>
        </p:spPr>
        <p:txBody>
          <a:bodyPr wrap="square">
            <a:spAutoFit/>
          </a:bodyPr>
          <a:lstStyle/>
          <a:p>
            <a:pPr marL="342900" indent="-342900">
              <a:buAutoNum type="arabicPeriod"/>
            </a:pPr>
            <a:r>
              <a:rPr lang="en-US" dirty="0"/>
              <a:t>Outlines are </a:t>
            </a:r>
            <a:r>
              <a:rPr lang="en-US" dirty="0" err="1"/>
              <a:t>analysed</a:t>
            </a:r>
            <a:r>
              <a:rPr lang="en-US" dirty="0"/>
              <a:t> and stored </a:t>
            </a:r>
          </a:p>
          <a:p>
            <a:pPr marL="342900" indent="-342900">
              <a:buAutoNum type="arabicPeriod"/>
            </a:pPr>
            <a:endParaRPr lang="en-US" dirty="0"/>
          </a:p>
          <a:p>
            <a:r>
              <a:rPr lang="en-US" dirty="0"/>
              <a:t>2. Outlines are gathered together as Blobs </a:t>
            </a:r>
          </a:p>
          <a:p>
            <a:pPr marL="342900" indent="-342900">
              <a:buAutoNum type="arabicPeriod"/>
            </a:pPr>
            <a:endParaRPr lang="en-US" dirty="0"/>
          </a:p>
          <a:p>
            <a:r>
              <a:rPr lang="en-US" dirty="0"/>
              <a:t>3. Blobs are organized into text lines </a:t>
            </a:r>
          </a:p>
          <a:p>
            <a:endParaRPr lang="en-US" dirty="0"/>
          </a:p>
          <a:p>
            <a:r>
              <a:rPr lang="en-US" dirty="0"/>
              <a:t>4. Text lines are broken into words </a:t>
            </a:r>
          </a:p>
          <a:p>
            <a:endParaRPr lang="en-US" dirty="0"/>
          </a:p>
          <a:p>
            <a:r>
              <a:rPr lang="en-US" dirty="0"/>
              <a:t>5. First pass of recognition process attempts to recognize each word in turn </a:t>
            </a:r>
          </a:p>
          <a:p>
            <a:endParaRPr lang="en-US" dirty="0"/>
          </a:p>
          <a:p>
            <a:r>
              <a:rPr lang="en-US" dirty="0"/>
              <a:t>6. Satisfactory words passed to adaptive trainer </a:t>
            </a:r>
          </a:p>
          <a:p>
            <a:endParaRPr lang="en-US" dirty="0"/>
          </a:p>
          <a:p>
            <a:r>
              <a:rPr lang="en-US" dirty="0"/>
              <a:t>7. Lessons learned by adaptive trainer employed in a second pass, which attempts recognize the words that were not recognized satisfactorily in the first pass</a:t>
            </a:r>
          </a:p>
          <a:p>
            <a:endParaRPr lang="en-US" dirty="0"/>
          </a:p>
          <a:p>
            <a:r>
              <a:rPr lang="en-US" dirty="0"/>
              <a:t> 8. Fuzzy spaces resolved and text checked for small caps </a:t>
            </a:r>
          </a:p>
          <a:p>
            <a:endParaRPr lang="en-US" dirty="0"/>
          </a:p>
          <a:p>
            <a:r>
              <a:rPr lang="en-US" dirty="0"/>
              <a:t>9. Digital texts are outputted</a:t>
            </a:r>
          </a:p>
        </p:txBody>
      </p:sp>
    </p:spTree>
    <p:extLst>
      <p:ext uri="{BB962C8B-B14F-4D97-AF65-F5344CB8AC3E}">
        <p14:creationId xmlns:p14="http://schemas.microsoft.com/office/powerpoint/2010/main" val="3041266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r>
              <a:rPr lang="en-US" dirty="0"/>
              <a:t>Outlines what is thinks are words and puts them into blobs</a:t>
            </a:r>
          </a:p>
          <a:p>
            <a:endParaRPr lang="en-US" dirty="0"/>
          </a:p>
          <a:p>
            <a:r>
              <a:rPr lang="en-US" dirty="0"/>
              <a:t>Blobs organized into text lines (analyzed for proportional text and fixed pitch)</a:t>
            </a:r>
          </a:p>
          <a:p>
            <a:endParaRPr lang="en-US" dirty="0"/>
          </a:p>
          <a:p>
            <a:r>
              <a:rPr lang="en-US" dirty="0"/>
              <a:t>Line are broken into words based on character spacing</a:t>
            </a:r>
          </a:p>
          <a:p>
            <a:endParaRPr lang="en-US" dirty="0"/>
          </a:p>
          <a:p>
            <a:r>
              <a:rPr lang="en-US" dirty="0"/>
              <a:t>Word blobs are then chopped by fixed pitch text</a:t>
            </a:r>
          </a:p>
          <a:p>
            <a:endParaRPr lang="en-US" dirty="0"/>
          </a:p>
          <a:p>
            <a:r>
              <a:rPr lang="en-US" dirty="0"/>
              <a:t>Proportion text broken into words using definite spaces or fuzzy spaces</a:t>
            </a:r>
          </a:p>
        </p:txBody>
      </p:sp>
    </p:spTree>
    <p:extLst>
      <p:ext uri="{BB962C8B-B14F-4D97-AF65-F5344CB8AC3E}">
        <p14:creationId xmlns:p14="http://schemas.microsoft.com/office/powerpoint/2010/main" val="300056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551"/>
            <a:ext cx="8229600" cy="1143000"/>
          </a:xfrm>
        </p:spPr>
        <p:txBody>
          <a:bodyPr/>
          <a:lstStyle/>
          <a:p>
            <a:endParaRPr lang="en-US" dirty="0"/>
          </a:p>
        </p:txBody>
      </p:sp>
      <p:sp>
        <p:nvSpPr>
          <p:cNvPr id="3" name="Text Placeholder 2"/>
          <p:cNvSpPr>
            <a:spLocks noGrp="1"/>
          </p:cNvSpPr>
          <p:nvPr>
            <p:ph type="body" sz="quarter" idx="10"/>
          </p:nvPr>
        </p:nvSpPr>
        <p:spPr>
          <a:xfrm>
            <a:off x="457200" y="873338"/>
            <a:ext cx="8229600" cy="5984662"/>
          </a:xfrm>
        </p:spPr>
        <p:txBody>
          <a:bodyPr/>
          <a:lstStyle/>
          <a:p>
            <a:r>
              <a:rPr lang="en-US" b="1" dirty="0"/>
              <a:t>Recognition</a:t>
            </a:r>
            <a:r>
              <a:rPr lang="en-US" dirty="0"/>
              <a:t> proceeds as a </a:t>
            </a:r>
            <a:r>
              <a:rPr lang="en-US" b="1" dirty="0"/>
              <a:t>two-pass process</a:t>
            </a:r>
            <a:r>
              <a:rPr lang="en-US" dirty="0"/>
              <a:t>. </a:t>
            </a:r>
          </a:p>
          <a:p>
            <a:endParaRPr lang="en-US" dirty="0"/>
          </a:p>
          <a:p>
            <a:r>
              <a:rPr lang="en-US" dirty="0"/>
              <a:t>During the </a:t>
            </a:r>
            <a:r>
              <a:rPr lang="en-US" b="1" dirty="0"/>
              <a:t>first pass</a:t>
            </a:r>
            <a:r>
              <a:rPr lang="en-US" dirty="0"/>
              <a:t>, attempt is made to recognize each word. </a:t>
            </a:r>
          </a:p>
          <a:p>
            <a:endParaRPr lang="en-US" dirty="0"/>
          </a:p>
          <a:p>
            <a:r>
              <a:rPr lang="en-US" dirty="0"/>
              <a:t>The words that are </a:t>
            </a:r>
            <a:r>
              <a:rPr lang="en-US" dirty="0" err="1"/>
              <a:t>satifactorily</a:t>
            </a:r>
            <a:r>
              <a:rPr lang="en-US" dirty="0"/>
              <a:t> identified are passed to an </a:t>
            </a:r>
            <a:r>
              <a:rPr lang="en-US" b="1" dirty="0"/>
              <a:t>adaptive classifier</a:t>
            </a:r>
            <a:r>
              <a:rPr lang="en-US" dirty="0"/>
              <a:t> as training data. </a:t>
            </a:r>
          </a:p>
          <a:p>
            <a:endParaRPr lang="en-US" dirty="0"/>
          </a:p>
          <a:p>
            <a:r>
              <a:rPr lang="en-US" dirty="0"/>
              <a:t>As a result the adaptive classifier gets a chance at improving results among text lower down on the page. </a:t>
            </a:r>
          </a:p>
          <a:p>
            <a:endParaRPr lang="en-US" dirty="0"/>
          </a:p>
          <a:p>
            <a:r>
              <a:rPr lang="en-US" dirty="0"/>
              <a:t>In order to utilize the training of adaptive classifier on the text near the top of the page as </a:t>
            </a:r>
            <a:r>
              <a:rPr lang="en-US" b="1" dirty="0"/>
              <a:t>second pass</a:t>
            </a:r>
            <a:r>
              <a:rPr lang="en-US" dirty="0"/>
              <a:t> is performed, during which words that were not recognized well enough are classified again.</a:t>
            </a:r>
          </a:p>
          <a:p>
            <a:endParaRPr lang="en-US" dirty="0"/>
          </a:p>
          <a:p>
            <a:r>
              <a:rPr lang="en-US" b="1" dirty="0"/>
              <a:t>Final Phase</a:t>
            </a:r>
            <a:r>
              <a:rPr lang="en-US" dirty="0"/>
              <a:t> resolves the </a:t>
            </a:r>
            <a:r>
              <a:rPr lang="en-US" b="1" dirty="0"/>
              <a:t>fuzzy spaces</a:t>
            </a:r>
            <a:r>
              <a:rPr lang="en-US" dirty="0"/>
              <a:t>, and checks </a:t>
            </a:r>
            <a:r>
              <a:rPr lang="en-US" b="1" dirty="0"/>
              <a:t>alternative hypotheses</a:t>
            </a:r>
            <a:r>
              <a:rPr lang="en-US" dirty="0"/>
              <a:t> for the x-height to locate small-cap text.</a:t>
            </a:r>
          </a:p>
        </p:txBody>
      </p:sp>
    </p:spTree>
    <p:extLst>
      <p:ext uri="{BB962C8B-B14F-4D97-AF65-F5344CB8AC3E}">
        <p14:creationId xmlns:p14="http://schemas.microsoft.com/office/powerpoint/2010/main" val="167532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ll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693" y="2461850"/>
            <a:ext cx="2588895" cy="37030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77692" y="2409599"/>
            <a:ext cx="3317966" cy="3979000"/>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Ying Thai Kitchen</a:t>
            </a:r>
          </a:p>
          <a:p>
            <a:r>
              <a:rPr lang="en-US" sz="1000" dirty="0">
                <a:solidFill>
                  <a:schemeClr val="tx1"/>
                </a:solidFill>
              </a:rPr>
              <a:t>2220 Queen Anne AVE N</a:t>
            </a:r>
          </a:p>
          <a:p>
            <a:r>
              <a:rPr lang="en-US" sz="1000" dirty="0">
                <a:solidFill>
                  <a:schemeClr val="tx1"/>
                </a:solidFill>
              </a:rPr>
              <a:t>Seattle WA 98109</a:t>
            </a:r>
          </a:p>
          <a:p>
            <a:endParaRPr lang="en-US" sz="1000" dirty="0">
              <a:solidFill>
                <a:schemeClr val="tx1"/>
              </a:solidFill>
            </a:endParaRPr>
          </a:p>
          <a:p>
            <a:r>
              <a:rPr lang="en-US" sz="1000" dirty="0">
                <a:solidFill>
                  <a:schemeClr val="tx1"/>
                </a:solidFill>
              </a:rPr>
              <a:t>Tel. (206) 285-8424 Fax. (206) 285-8427</a:t>
            </a:r>
          </a:p>
          <a:p>
            <a:endParaRPr lang="en-US" sz="1000" dirty="0">
              <a:solidFill>
                <a:schemeClr val="tx1"/>
              </a:solidFill>
            </a:endParaRPr>
          </a:p>
          <a:p>
            <a:r>
              <a:rPr lang="en-US" sz="1000" dirty="0">
                <a:solidFill>
                  <a:schemeClr val="tx1"/>
                </a:solidFill>
              </a:rPr>
              <a:t>www. yingthaikitchen.com</a:t>
            </a:r>
          </a:p>
          <a:p>
            <a:endParaRPr lang="en-US" sz="1000" dirty="0">
              <a:solidFill>
                <a:schemeClr val="tx1"/>
              </a:solidFill>
            </a:endParaRPr>
          </a:p>
          <a:p>
            <a:r>
              <a:rPr lang="en-US" sz="1000" dirty="0">
                <a:solidFill>
                  <a:schemeClr val="tx1"/>
                </a:solidFill>
              </a:rPr>
              <a:t>Welcome to Ying Thai Kitchen Restaurant,</a:t>
            </a:r>
          </a:p>
          <a:p>
            <a:r>
              <a:rPr lang="en-US" sz="1000" dirty="0">
                <a:solidFill>
                  <a:schemeClr val="tx1"/>
                </a:solidFill>
              </a:rPr>
              <a:t>Order#:17 Table 2</a:t>
            </a:r>
          </a:p>
          <a:p>
            <a:r>
              <a:rPr lang="en-US" sz="1000" dirty="0">
                <a:solidFill>
                  <a:schemeClr val="tx1"/>
                </a:solidFill>
              </a:rPr>
              <a:t>Date: 7/4/2013 7:28 PM</a:t>
            </a:r>
          </a:p>
          <a:p>
            <a:endParaRPr lang="en-US" sz="1000" dirty="0">
              <a:solidFill>
                <a:schemeClr val="tx1"/>
              </a:solidFill>
            </a:endParaRPr>
          </a:p>
          <a:p>
            <a:r>
              <a:rPr lang="en-US" sz="1000" dirty="0">
                <a:solidFill>
                  <a:schemeClr val="tx1"/>
                </a:solidFill>
              </a:rPr>
              <a:t>~ Server: Jack (T.4)</a:t>
            </a:r>
          </a:p>
          <a:p>
            <a:r>
              <a:rPr lang="en-US" sz="1000" dirty="0">
                <a:solidFill>
                  <a:schemeClr val="tx1"/>
                </a:solidFill>
              </a:rPr>
              <a:t>44 Ginger Lover $9.50</a:t>
            </a:r>
          </a:p>
          <a:p>
            <a:r>
              <a:rPr lang="en-US" sz="1000" dirty="0">
                <a:solidFill>
                  <a:schemeClr val="tx1"/>
                </a:solidFill>
              </a:rPr>
              <a:t>[Pork] [2**]</a:t>
            </a:r>
          </a:p>
          <a:p>
            <a:endParaRPr lang="en-US" sz="1000" dirty="0">
              <a:solidFill>
                <a:schemeClr val="tx1"/>
              </a:solidFill>
            </a:endParaRPr>
          </a:p>
          <a:p>
            <a:r>
              <a:rPr lang="en-US" sz="1000" dirty="0">
                <a:solidFill>
                  <a:schemeClr val="tx1"/>
                </a:solidFill>
              </a:rPr>
              <a:t>Brown Rice $2.00</a:t>
            </a:r>
          </a:p>
          <a:p>
            <a:r>
              <a:rPr lang="en-US" sz="1000" dirty="0">
                <a:solidFill>
                  <a:schemeClr val="tx1"/>
                </a:solidFill>
              </a:rPr>
              <a:t>Total 2 item(s) $11.50</a:t>
            </a:r>
          </a:p>
          <a:p>
            <a:r>
              <a:rPr lang="en-US" sz="1000" dirty="0">
                <a:solidFill>
                  <a:schemeClr val="tx1"/>
                </a:solidFill>
              </a:rPr>
              <a:t>Sales Tax $1.09</a:t>
            </a:r>
          </a:p>
          <a:p>
            <a:r>
              <a:rPr lang="en-US" sz="1000" dirty="0">
                <a:solidFill>
                  <a:schemeClr val="tx1"/>
                </a:solidFill>
              </a:rPr>
              <a:t>Grand Total $12.59</a:t>
            </a:r>
          </a:p>
          <a:p>
            <a:r>
              <a:rPr lang="en-US" sz="1000" dirty="0">
                <a:solidFill>
                  <a:schemeClr val="tx1"/>
                </a:solidFill>
              </a:rPr>
              <a:t>Tip Guide</a:t>
            </a:r>
          </a:p>
          <a:p>
            <a:r>
              <a:rPr lang="en-US" sz="1000" dirty="0">
                <a:solidFill>
                  <a:schemeClr val="tx1"/>
                </a:solidFill>
              </a:rPr>
              <a:t>15%=$1.89, 18%=$2.27, 20%=$2.52 ,</a:t>
            </a:r>
          </a:p>
          <a:p>
            <a:endParaRPr lang="en-US" sz="1000" dirty="0">
              <a:solidFill>
                <a:schemeClr val="tx1"/>
              </a:solidFill>
            </a:endParaRPr>
          </a:p>
          <a:p>
            <a:r>
              <a:rPr lang="en-US" sz="1000" dirty="0">
                <a:solidFill>
                  <a:schemeClr val="tx1"/>
                </a:solidFill>
              </a:rPr>
              <a:t>Thank you very much.</a:t>
            </a:r>
          </a:p>
          <a:p>
            <a:r>
              <a:rPr lang="en-US" sz="1000" dirty="0">
                <a:solidFill>
                  <a:schemeClr val="tx1"/>
                </a:solidFill>
              </a:rPr>
              <a:t>Come back again</a:t>
            </a:r>
          </a:p>
        </p:txBody>
      </p:sp>
      <p:sp>
        <p:nvSpPr>
          <p:cNvPr id="4" name="Arrow: Right 3"/>
          <p:cNvSpPr/>
          <p:nvPr/>
        </p:nvSpPr>
        <p:spPr>
          <a:xfrm>
            <a:off x="3535680" y="4014651"/>
            <a:ext cx="1541417" cy="87956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OCR</a:t>
            </a:r>
          </a:p>
        </p:txBody>
      </p:sp>
      <p:sp>
        <p:nvSpPr>
          <p:cNvPr id="6"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What is Optical Character Recognition</a:t>
            </a:r>
          </a:p>
        </p:txBody>
      </p:sp>
      <p:sp>
        <p:nvSpPr>
          <p:cNvPr id="5" name="TextBox 4"/>
          <p:cNvSpPr txBox="1"/>
          <p:nvPr/>
        </p:nvSpPr>
        <p:spPr>
          <a:xfrm>
            <a:off x="6200503" y="2040267"/>
            <a:ext cx="1872343" cy="369332"/>
          </a:xfrm>
          <a:prstGeom prst="rect">
            <a:avLst/>
          </a:prstGeom>
          <a:noFill/>
        </p:spPr>
        <p:txBody>
          <a:bodyPr wrap="square" rtlCol="0">
            <a:spAutoFit/>
          </a:bodyPr>
          <a:lstStyle/>
          <a:p>
            <a:r>
              <a:rPr lang="en-US" dirty="0">
                <a:solidFill>
                  <a:srgbClr val="585A5C"/>
                </a:solidFill>
              </a:rPr>
              <a:t>Digitized Text</a:t>
            </a:r>
          </a:p>
        </p:txBody>
      </p:sp>
      <p:sp>
        <p:nvSpPr>
          <p:cNvPr id="7" name="Rectangle 6"/>
          <p:cNvSpPr/>
          <p:nvPr/>
        </p:nvSpPr>
        <p:spPr>
          <a:xfrm>
            <a:off x="553946" y="1112441"/>
            <a:ext cx="8036108" cy="646331"/>
          </a:xfrm>
          <a:prstGeom prst="rect">
            <a:avLst/>
          </a:prstGeom>
        </p:spPr>
        <p:txBody>
          <a:bodyPr wrap="square">
            <a:spAutoFit/>
          </a:bodyPr>
          <a:lstStyle/>
          <a:p>
            <a:pPr marL="285750" indent="-285750">
              <a:buFont typeface="Arial" panose="020B0604020202020204" pitchFamily="34" charset="0"/>
              <a:buChar char="•"/>
            </a:pPr>
            <a:r>
              <a:rPr lang="en-US" dirty="0"/>
              <a:t>conversion of images of typed, handwritten or printed text into machine-encoded text,</a:t>
            </a:r>
          </a:p>
        </p:txBody>
      </p:sp>
      <p:sp>
        <p:nvSpPr>
          <p:cNvPr id="9" name="TextBox 8"/>
          <p:cNvSpPr txBox="1"/>
          <p:nvPr/>
        </p:nvSpPr>
        <p:spPr>
          <a:xfrm>
            <a:off x="1458685" y="2040267"/>
            <a:ext cx="1136469" cy="369332"/>
          </a:xfrm>
          <a:prstGeom prst="rect">
            <a:avLst/>
          </a:prstGeom>
          <a:noFill/>
        </p:spPr>
        <p:txBody>
          <a:bodyPr wrap="square" rtlCol="0">
            <a:spAutoFit/>
          </a:bodyPr>
          <a:lstStyle/>
          <a:p>
            <a:r>
              <a:rPr lang="en-US" dirty="0">
                <a:solidFill>
                  <a:srgbClr val="585A5C"/>
                </a:solidFill>
              </a:rPr>
              <a:t>Receipt</a:t>
            </a:r>
          </a:p>
        </p:txBody>
      </p:sp>
    </p:spTree>
    <p:extLst>
      <p:ext uri="{BB962C8B-B14F-4D97-AF65-F5344CB8AC3E}">
        <p14:creationId xmlns:p14="http://schemas.microsoft.com/office/powerpoint/2010/main" val="216354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7692" y="2409599"/>
            <a:ext cx="3317966" cy="3979000"/>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Ying Thai Kitchen</a:t>
            </a:r>
          </a:p>
          <a:p>
            <a:r>
              <a:rPr lang="en-US" sz="1000" dirty="0">
                <a:solidFill>
                  <a:schemeClr val="tx1"/>
                </a:solidFill>
              </a:rPr>
              <a:t>2220 Queen Anne AVE N</a:t>
            </a:r>
          </a:p>
          <a:p>
            <a:r>
              <a:rPr lang="en-US" sz="1000" dirty="0">
                <a:solidFill>
                  <a:schemeClr val="tx1"/>
                </a:solidFill>
              </a:rPr>
              <a:t>Seattle WA 98109</a:t>
            </a:r>
          </a:p>
          <a:p>
            <a:endParaRPr lang="en-US" sz="1000" dirty="0">
              <a:solidFill>
                <a:schemeClr val="tx1"/>
              </a:solidFill>
            </a:endParaRPr>
          </a:p>
          <a:p>
            <a:r>
              <a:rPr lang="en-US" sz="1000" dirty="0">
                <a:solidFill>
                  <a:schemeClr val="tx1"/>
                </a:solidFill>
              </a:rPr>
              <a:t>Tel. (206) 285-8424 Fax. (206) 285-8427</a:t>
            </a:r>
          </a:p>
          <a:p>
            <a:endParaRPr lang="en-US" sz="1000" dirty="0">
              <a:solidFill>
                <a:schemeClr val="tx1"/>
              </a:solidFill>
            </a:endParaRPr>
          </a:p>
          <a:p>
            <a:r>
              <a:rPr lang="en-US" sz="1000" dirty="0">
                <a:solidFill>
                  <a:schemeClr val="tx1"/>
                </a:solidFill>
              </a:rPr>
              <a:t>www. yingthaikitchen.com</a:t>
            </a:r>
          </a:p>
          <a:p>
            <a:endParaRPr lang="en-US" sz="1000" dirty="0">
              <a:solidFill>
                <a:schemeClr val="tx1"/>
              </a:solidFill>
            </a:endParaRPr>
          </a:p>
          <a:p>
            <a:r>
              <a:rPr lang="en-US" sz="1000" dirty="0">
                <a:solidFill>
                  <a:schemeClr val="tx1"/>
                </a:solidFill>
              </a:rPr>
              <a:t>Welcome to Ying Thai Kitchen Restaurant,</a:t>
            </a:r>
          </a:p>
          <a:p>
            <a:r>
              <a:rPr lang="en-US" sz="1000" dirty="0">
                <a:solidFill>
                  <a:schemeClr val="tx1"/>
                </a:solidFill>
              </a:rPr>
              <a:t>Order#:17 Table 2</a:t>
            </a:r>
          </a:p>
          <a:p>
            <a:r>
              <a:rPr lang="en-US" sz="1000" dirty="0">
                <a:solidFill>
                  <a:schemeClr val="tx1"/>
                </a:solidFill>
              </a:rPr>
              <a:t>Date: 7/4/2013 7:28 PM</a:t>
            </a:r>
          </a:p>
          <a:p>
            <a:endParaRPr lang="en-US" sz="1000" dirty="0">
              <a:solidFill>
                <a:schemeClr val="tx1"/>
              </a:solidFill>
            </a:endParaRPr>
          </a:p>
          <a:p>
            <a:r>
              <a:rPr lang="en-US" sz="1000" dirty="0">
                <a:solidFill>
                  <a:schemeClr val="tx1"/>
                </a:solidFill>
              </a:rPr>
              <a:t>~ Server: Jack (T.4)</a:t>
            </a:r>
          </a:p>
          <a:p>
            <a:r>
              <a:rPr lang="en-US" sz="1000" dirty="0">
                <a:solidFill>
                  <a:schemeClr val="tx1"/>
                </a:solidFill>
              </a:rPr>
              <a:t>44 Ginger Lover $9.50</a:t>
            </a:r>
          </a:p>
          <a:p>
            <a:r>
              <a:rPr lang="en-US" sz="1000" dirty="0">
                <a:solidFill>
                  <a:schemeClr val="tx1"/>
                </a:solidFill>
              </a:rPr>
              <a:t>[Pork] [2**]</a:t>
            </a:r>
          </a:p>
          <a:p>
            <a:endParaRPr lang="en-US" sz="1000" dirty="0">
              <a:solidFill>
                <a:schemeClr val="tx1"/>
              </a:solidFill>
            </a:endParaRPr>
          </a:p>
          <a:p>
            <a:r>
              <a:rPr lang="en-US" sz="1000" dirty="0">
                <a:solidFill>
                  <a:schemeClr val="tx1"/>
                </a:solidFill>
              </a:rPr>
              <a:t>Brown Rice $2.00</a:t>
            </a:r>
          </a:p>
          <a:p>
            <a:r>
              <a:rPr lang="en-US" sz="1000" dirty="0">
                <a:solidFill>
                  <a:schemeClr val="tx1"/>
                </a:solidFill>
              </a:rPr>
              <a:t>Total 2 item(s) $11.50</a:t>
            </a:r>
          </a:p>
          <a:p>
            <a:r>
              <a:rPr lang="en-US" sz="1000" dirty="0">
                <a:solidFill>
                  <a:schemeClr val="tx1"/>
                </a:solidFill>
              </a:rPr>
              <a:t>Sales Tax $1.09</a:t>
            </a:r>
          </a:p>
          <a:p>
            <a:r>
              <a:rPr lang="en-US" sz="1000" dirty="0">
                <a:solidFill>
                  <a:schemeClr val="tx1"/>
                </a:solidFill>
              </a:rPr>
              <a:t>Grand Total $12.59</a:t>
            </a:r>
          </a:p>
          <a:p>
            <a:r>
              <a:rPr lang="en-US" sz="1000" dirty="0">
                <a:solidFill>
                  <a:schemeClr val="tx1"/>
                </a:solidFill>
              </a:rPr>
              <a:t>Tip Guide</a:t>
            </a:r>
          </a:p>
          <a:p>
            <a:r>
              <a:rPr lang="en-US" sz="1000" dirty="0">
                <a:solidFill>
                  <a:schemeClr val="tx1"/>
                </a:solidFill>
              </a:rPr>
              <a:t>15%=$1.89, 18%=$2.27, 20%=$2.52 ,</a:t>
            </a:r>
          </a:p>
          <a:p>
            <a:endParaRPr lang="en-US" sz="1000" dirty="0">
              <a:solidFill>
                <a:schemeClr val="tx1"/>
              </a:solidFill>
            </a:endParaRPr>
          </a:p>
          <a:p>
            <a:r>
              <a:rPr lang="en-US" sz="1000" dirty="0">
                <a:solidFill>
                  <a:schemeClr val="tx1"/>
                </a:solidFill>
              </a:rPr>
              <a:t>Thank you very much.</a:t>
            </a:r>
          </a:p>
          <a:p>
            <a:r>
              <a:rPr lang="en-US" sz="1000" dirty="0">
                <a:solidFill>
                  <a:schemeClr val="tx1"/>
                </a:solidFill>
              </a:rPr>
              <a:t>Come back again</a:t>
            </a:r>
          </a:p>
        </p:txBody>
      </p:sp>
      <p:sp>
        <p:nvSpPr>
          <p:cNvPr id="4" name="Arrow: Right 3"/>
          <p:cNvSpPr/>
          <p:nvPr/>
        </p:nvSpPr>
        <p:spPr>
          <a:xfrm>
            <a:off x="3535680" y="4014651"/>
            <a:ext cx="1541417" cy="87956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OCR</a:t>
            </a:r>
          </a:p>
        </p:txBody>
      </p:sp>
      <p:sp>
        <p:nvSpPr>
          <p:cNvPr id="6" name="Title 1"/>
          <p:cNvSpPr txBox="1">
            <a:spLocks/>
          </p:cNvSpPr>
          <p:nvPr/>
        </p:nvSpPr>
        <p:spPr>
          <a:xfrm>
            <a:off x="457200" y="110949"/>
            <a:ext cx="8229600" cy="1143000"/>
          </a:xfrm>
          <a:prstGeom prst="rect">
            <a:avLst/>
          </a:prstGeom>
        </p:spPr>
        <p:txBody>
          <a:bodyPr/>
          <a:lstStyle>
            <a:lvl1pPr algn="l" defTabSz="457200" rtl="0" eaLnBrk="1" latinLnBrk="0" hangingPunct="1">
              <a:spcBef>
                <a:spcPct val="0"/>
              </a:spcBef>
              <a:buNone/>
              <a:defRPr sz="3200" kern="1200">
                <a:solidFill>
                  <a:schemeClr val="tx2"/>
                </a:solidFill>
                <a:latin typeface="Arial"/>
                <a:ea typeface="+mj-ea"/>
                <a:cs typeface="Arial"/>
              </a:defRPr>
            </a:lvl1pPr>
          </a:lstStyle>
          <a:p>
            <a:r>
              <a:rPr lang="en-US" dirty="0"/>
              <a:t>What is Optical Character Recognition</a:t>
            </a:r>
          </a:p>
        </p:txBody>
      </p:sp>
      <p:sp>
        <p:nvSpPr>
          <p:cNvPr id="5" name="TextBox 4"/>
          <p:cNvSpPr txBox="1"/>
          <p:nvPr/>
        </p:nvSpPr>
        <p:spPr>
          <a:xfrm>
            <a:off x="6200503" y="2040267"/>
            <a:ext cx="1872343" cy="369332"/>
          </a:xfrm>
          <a:prstGeom prst="rect">
            <a:avLst/>
          </a:prstGeom>
          <a:noFill/>
        </p:spPr>
        <p:txBody>
          <a:bodyPr wrap="square" rtlCol="0">
            <a:spAutoFit/>
          </a:bodyPr>
          <a:lstStyle/>
          <a:p>
            <a:r>
              <a:rPr lang="en-US" dirty="0">
                <a:solidFill>
                  <a:srgbClr val="585A5C"/>
                </a:solidFill>
              </a:rPr>
              <a:t>Digitized Text</a:t>
            </a:r>
          </a:p>
        </p:txBody>
      </p:sp>
      <p:sp>
        <p:nvSpPr>
          <p:cNvPr id="7" name="Rectangle 6"/>
          <p:cNvSpPr/>
          <p:nvPr/>
        </p:nvSpPr>
        <p:spPr>
          <a:xfrm>
            <a:off x="553946" y="1112441"/>
            <a:ext cx="8036108" cy="646331"/>
          </a:xfrm>
          <a:prstGeom prst="rect">
            <a:avLst/>
          </a:prstGeom>
        </p:spPr>
        <p:txBody>
          <a:bodyPr wrap="square">
            <a:spAutoFit/>
          </a:bodyPr>
          <a:lstStyle/>
          <a:p>
            <a:pPr marL="285750" indent="-285750">
              <a:buFont typeface="Arial" panose="020B0604020202020204" pitchFamily="34" charset="0"/>
              <a:buChar char="•"/>
            </a:pPr>
            <a:r>
              <a:rPr lang="en-US" dirty="0"/>
              <a:t>conversion of images of typed, handwritten or printed text into machine-encoded text,</a:t>
            </a:r>
          </a:p>
        </p:txBody>
      </p:sp>
      <p:sp>
        <p:nvSpPr>
          <p:cNvPr id="9" name="TextBox 8"/>
          <p:cNvSpPr txBox="1"/>
          <p:nvPr/>
        </p:nvSpPr>
        <p:spPr>
          <a:xfrm>
            <a:off x="1458685" y="2040267"/>
            <a:ext cx="1136469" cy="369332"/>
          </a:xfrm>
          <a:prstGeom prst="rect">
            <a:avLst/>
          </a:prstGeom>
          <a:noFill/>
        </p:spPr>
        <p:txBody>
          <a:bodyPr wrap="square" rtlCol="0">
            <a:spAutoFit/>
          </a:bodyPr>
          <a:lstStyle/>
          <a:p>
            <a:r>
              <a:rPr lang="en-US" dirty="0">
                <a:solidFill>
                  <a:srgbClr val="585A5C"/>
                </a:solidFill>
              </a:rPr>
              <a:t>Check</a:t>
            </a:r>
          </a:p>
        </p:txBody>
      </p:sp>
    </p:spTree>
    <p:extLst>
      <p:ext uri="{BB962C8B-B14F-4D97-AF65-F5344CB8AC3E}">
        <p14:creationId xmlns:p14="http://schemas.microsoft.com/office/powerpoint/2010/main" val="157319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Tesseract</a:t>
            </a:r>
          </a:p>
        </p:txBody>
      </p:sp>
      <p:sp>
        <p:nvSpPr>
          <p:cNvPr id="3" name="Text Placeholder 2"/>
          <p:cNvSpPr>
            <a:spLocks noGrp="1"/>
          </p:cNvSpPr>
          <p:nvPr>
            <p:ph type="body" sz="quarter" idx="10"/>
          </p:nvPr>
        </p:nvSpPr>
        <p:spPr>
          <a:xfrm>
            <a:off x="457200" y="1602000"/>
            <a:ext cx="6370320" cy="4525200"/>
          </a:xfrm>
        </p:spPr>
        <p:txBody>
          <a:bodyPr/>
          <a:lstStyle/>
          <a:p>
            <a:r>
              <a:rPr lang="en-US" dirty="0"/>
              <a:t>OCR engine developed from 1984-1994 with  HP Labs </a:t>
            </a:r>
          </a:p>
          <a:p>
            <a:endParaRPr lang="en-US" dirty="0"/>
          </a:p>
          <a:p>
            <a:r>
              <a:rPr lang="en-US" dirty="0"/>
              <a:t>1995 UNLV OCR Contest</a:t>
            </a:r>
          </a:p>
          <a:p>
            <a:endParaRPr lang="en-US" dirty="0"/>
          </a:p>
          <a:p>
            <a:r>
              <a:rPr lang="en-US" dirty="0"/>
              <a:t>2005 HP released Tesseract to the public</a:t>
            </a:r>
          </a:p>
          <a:p>
            <a:endParaRPr lang="en-US" dirty="0"/>
          </a:p>
          <a:p>
            <a:r>
              <a:rPr lang="en-US" dirty="0"/>
              <a:t>2006 Google sponsored it</a:t>
            </a:r>
          </a:p>
          <a:p>
            <a:endParaRPr lang="en-US" dirty="0"/>
          </a:p>
          <a:p>
            <a:r>
              <a:rPr lang="en-US" dirty="0"/>
              <a:t>2007+  116 new languages added</a:t>
            </a:r>
          </a:p>
          <a:p>
            <a:endParaRPr lang="en-US" dirty="0"/>
          </a:p>
          <a:p>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6982963" y="1674091"/>
            <a:ext cx="1587582" cy="1593932"/>
          </a:xfrm>
          <a:prstGeom prst="rect">
            <a:avLst/>
          </a:prstGeom>
        </p:spPr>
      </p:pic>
      <p:sp>
        <p:nvSpPr>
          <p:cNvPr id="6" name="TextBox 5"/>
          <p:cNvSpPr txBox="1"/>
          <p:nvPr/>
        </p:nvSpPr>
        <p:spPr>
          <a:xfrm>
            <a:off x="6827520" y="3453047"/>
            <a:ext cx="2229394" cy="923330"/>
          </a:xfrm>
          <a:prstGeom prst="rect">
            <a:avLst/>
          </a:prstGeom>
          <a:noFill/>
        </p:spPr>
        <p:txBody>
          <a:bodyPr wrap="square" rtlCol="0">
            <a:spAutoFit/>
          </a:bodyPr>
          <a:lstStyle/>
          <a:p>
            <a:pPr algn="ctr"/>
            <a:r>
              <a:rPr lang="en-US" dirty="0">
                <a:solidFill>
                  <a:srgbClr val="585A5C"/>
                </a:solidFill>
              </a:rPr>
              <a:t>Ray Smith</a:t>
            </a:r>
          </a:p>
          <a:p>
            <a:pPr algn="ctr"/>
            <a:r>
              <a:rPr lang="en-US" dirty="0">
                <a:solidFill>
                  <a:srgbClr val="585A5C"/>
                </a:solidFill>
              </a:rPr>
              <a:t>Sr. Staff Engineer, Google</a:t>
            </a:r>
          </a:p>
        </p:txBody>
      </p:sp>
      <p:sp>
        <p:nvSpPr>
          <p:cNvPr id="8" name="Rectangle 7"/>
          <p:cNvSpPr/>
          <p:nvPr/>
        </p:nvSpPr>
        <p:spPr>
          <a:xfrm>
            <a:off x="783320" y="1094688"/>
            <a:ext cx="1440394" cy="369332"/>
          </a:xfrm>
          <a:prstGeom prst="rect">
            <a:avLst/>
          </a:prstGeom>
          <a:noFill/>
          <a:extLst>
            <a:ext uri="{909E8E84-426E-40DD-AFC4-6F175D3DCCD1}">
              <a14:hiddenFill xmlns:a14="http://schemas.microsoft.com/office/drawing/2010/main">
                <a:solidFill>
                  <a:srgbClr val="FFBE3D"/>
                </a:solidFill>
              </a14:hiddenFill>
            </a:ext>
          </a:extLst>
        </p:spPr>
        <p:txBody>
          <a:bodyPr wrap="none">
            <a:spAutoFit/>
          </a:bodyPr>
          <a:lstStyle/>
          <a:p>
            <a:r>
              <a:rPr lang="en-US" dirty="0">
                <a:solidFill>
                  <a:srgbClr val="EF9600"/>
                </a:solidFill>
                <a:latin typeface="Franklin Gothic Demi Cond" panose="020B0706030402020204" pitchFamily="34" charset="0"/>
              </a:rPr>
              <a:t>A Brief History</a:t>
            </a:r>
          </a:p>
        </p:txBody>
      </p:sp>
    </p:spTree>
    <p:extLst>
      <p:ext uri="{BB962C8B-B14F-4D97-AF65-F5344CB8AC3E}">
        <p14:creationId xmlns:p14="http://schemas.microsoft.com/office/powerpoint/2010/main" val="214738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Binary Image?</a:t>
            </a:r>
          </a:p>
        </p:txBody>
      </p:sp>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5" name="Text Placeholder 2"/>
          <p:cNvSpPr txBox="1">
            <a:spLocks/>
          </p:cNvSpPr>
          <p:nvPr/>
        </p:nvSpPr>
        <p:spPr>
          <a:xfrm>
            <a:off x="609600" y="1754400"/>
            <a:ext cx="807720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 digital image that has only two possible values for each pixel</a:t>
            </a:r>
          </a:p>
          <a:p>
            <a:endParaRPr lang="en-US" dirty="0"/>
          </a:p>
        </p:txBody>
      </p:sp>
      <p:sp>
        <p:nvSpPr>
          <p:cNvPr id="7" name="Rectangle 6"/>
          <p:cNvSpPr/>
          <p:nvPr/>
        </p:nvSpPr>
        <p:spPr>
          <a:xfrm>
            <a:off x="783320" y="1094688"/>
            <a:ext cx="1760290" cy="369332"/>
          </a:xfrm>
          <a:prstGeom prst="rect">
            <a:avLst/>
          </a:prstGeom>
          <a:noFill/>
          <a:extLst>
            <a:ext uri="{909E8E84-426E-40DD-AFC4-6F175D3DCCD1}">
              <a14:hiddenFill xmlns:a14="http://schemas.microsoft.com/office/drawing/2010/main">
                <a:solidFill>
                  <a:srgbClr val="FFBE3D"/>
                </a:solidFill>
              </a14:hiddenFill>
            </a:ext>
          </a:extLst>
        </p:spPr>
        <p:txBody>
          <a:bodyPr wrap="none">
            <a:spAutoFit/>
          </a:bodyPr>
          <a:lstStyle/>
          <a:p>
            <a:r>
              <a:rPr lang="en-US" dirty="0">
                <a:solidFill>
                  <a:srgbClr val="EF9600"/>
                </a:solidFill>
                <a:latin typeface="Franklin Gothic Demi Cond" panose="020B0706030402020204" pitchFamily="34" charset="0"/>
              </a:rPr>
              <a:t>Some Terminology</a:t>
            </a:r>
          </a:p>
        </p:txBody>
      </p:sp>
      <p:pic>
        <p:nvPicPr>
          <p:cNvPr id="4100" name="Picture 4" descr="https://qph.fs.quoracdn.net/main-qimg-eee98b945b19089051fc69ce43df5f8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56" y="3336891"/>
            <a:ext cx="4060089" cy="286650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qph.fs.quoracdn.net/main-qimg-ab7c4cc4572c9521867ad743287237ea-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494" y="3336891"/>
            <a:ext cx="4066756" cy="28712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302293" y="2967559"/>
            <a:ext cx="1720279" cy="369332"/>
          </a:xfrm>
          <a:prstGeom prst="rect">
            <a:avLst/>
          </a:prstGeom>
        </p:spPr>
        <p:txBody>
          <a:bodyPr wrap="none">
            <a:spAutoFit/>
          </a:bodyPr>
          <a:lstStyle/>
          <a:p>
            <a:r>
              <a:rPr lang="en-US" dirty="0">
                <a:solidFill>
                  <a:srgbClr val="333333"/>
                </a:solidFill>
                <a:latin typeface="q_serif"/>
              </a:rPr>
              <a:t>gray scale image</a:t>
            </a:r>
            <a:endParaRPr lang="en-US" dirty="0"/>
          </a:p>
        </p:txBody>
      </p:sp>
      <p:sp>
        <p:nvSpPr>
          <p:cNvPr id="8" name="Rectangle 7"/>
          <p:cNvSpPr/>
          <p:nvPr/>
        </p:nvSpPr>
        <p:spPr>
          <a:xfrm>
            <a:off x="5693688" y="2967559"/>
            <a:ext cx="1400576" cy="369332"/>
          </a:xfrm>
          <a:prstGeom prst="rect">
            <a:avLst/>
          </a:prstGeom>
        </p:spPr>
        <p:txBody>
          <a:bodyPr wrap="none">
            <a:spAutoFit/>
          </a:bodyPr>
          <a:lstStyle/>
          <a:p>
            <a:r>
              <a:rPr lang="en-US" dirty="0">
                <a:solidFill>
                  <a:srgbClr val="333333"/>
                </a:solidFill>
                <a:latin typeface="q_serif"/>
              </a:rPr>
              <a:t>binary image</a:t>
            </a:r>
            <a:endParaRPr lang="en-US" dirty="0"/>
          </a:p>
        </p:txBody>
      </p:sp>
    </p:spTree>
    <p:extLst>
      <p:ext uri="{BB962C8B-B14F-4D97-AF65-F5344CB8AC3E}">
        <p14:creationId xmlns:p14="http://schemas.microsoft.com/office/powerpoint/2010/main" val="78787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02000"/>
            <a:ext cx="6370320" cy="4525200"/>
          </a:xfrm>
        </p:spPr>
        <p:txBody>
          <a:bodyPr/>
          <a:lstStyle/>
          <a:p>
            <a:endParaRPr lang="en-US" dirty="0"/>
          </a:p>
          <a:p>
            <a:endParaRPr lang="en-US" dirty="0"/>
          </a:p>
          <a:p>
            <a:endParaRPr lang="en-US" dirty="0"/>
          </a:p>
          <a:p>
            <a:endParaRPr lang="en-US" dirty="0"/>
          </a:p>
        </p:txBody>
      </p:sp>
      <p:sp>
        <p:nvSpPr>
          <p:cNvPr id="5" name="Text Placeholder 2"/>
          <p:cNvSpPr txBox="1">
            <a:spLocks/>
          </p:cNvSpPr>
          <p:nvPr/>
        </p:nvSpPr>
        <p:spPr>
          <a:xfrm>
            <a:off x="609600" y="1754400"/>
            <a:ext cx="8077200" cy="4525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46566"/>
              </a:buClr>
              <a:buFont typeface="Courier New"/>
              <a:buChar char="o"/>
              <a:defRPr sz="2000" kern="1200" baseline="0">
                <a:solidFill>
                  <a:schemeClr val="tx1"/>
                </a:solidFill>
                <a:latin typeface="Arial"/>
                <a:ea typeface="+mn-ea"/>
                <a:cs typeface="Arial"/>
              </a:defRPr>
            </a:lvl1pPr>
            <a:lvl2pPr marL="742950" indent="-285750" algn="l" defTabSz="457200" rtl="0" eaLnBrk="1" latinLnBrk="0" hangingPunct="1">
              <a:spcBef>
                <a:spcPct val="20000"/>
              </a:spcBef>
              <a:buClr>
                <a:srgbClr val="646566"/>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646566"/>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646566"/>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646566"/>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000" dirty="0"/>
              <a:t>Blob (Connected Component)</a:t>
            </a:r>
          </a:p>
          <a:p>
            <a:pPr lvl="1"/>
            <a:r>
              <a:rPr lang="en-US" sz="2600" dirty="0"/>
              <a:t>is a connected piece in a binary image</a:t>
            </a:r>
          </a:p>
          <a:p>
            <a:endParaRPr lang="en-US" dirty="0"/>
          </a:p>
          <a:p>
            <a:endParaRPr lang="en-US" dirty="0"/>
          </a:p>
        </p:txBody>
      </p:sp>
      <p:graphicFrame>
        <p:nvGraphicFramePr>
          <p:cNvPr id="4" name="Table 3"/>
          <p:cNvGraphicFramePr>
            <a:graphicFrameLocks noGrp="1"/>
          </p:cNvGraphicFramePr>
          <p:nvPr/>
        </p:nvGraphicFramePr>
        <p:xfrm>
          <a:off x="1351005" y="3028092"/>
          <a:ext cx="6096000" cy="296672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4227372518"/>
                    </a:ext>
                  </a:extLst>
                </a:gridCol>
                <a:gridCol w="609600">
                  <a:extLst>
                    <a:ext uri="{9D8B030D-6E8A-4147-A177-3AD203B41FA5}">
                      <a16:colId xmlns:a16="http://schemas.microsoft.com/office/drawing/2014/main" val="2718457850"/>
                    </a:ext>
                  </a:extLst>
                </a:gridCol>
                <a:gridCol w="609600">
                  <a:extLst>
                    <a:ext uri="{9D8B030D-6E8A-4147-A177-3AD203B41FA5}">
                      <a16:colId xmlns:a16="http://schemas.microsoft.com/office/drawing/2014/main" val="2312035864"/>
                    </a:ext>
                  </a:extLst>
                </a:gridCol>
                <a:gridCol w="609600">
                  <a:extLst>
                    <a:ext uri="{9D8B030D-6E8A-4147-A177-3AD203B41FA5}">
                      <a16:colId xmlns:a16="http://schemas.microsoft.com/office/drawing/2014/main" val="2789661401"/>
                    </a:ext>
                  </a:extLst>
                </a:gridCol>
                <a:gridCol w="609600">
                  <a:extLst>
                    <a:ext uri="{9D8B030D-6E8A-4147-A177-3AD203B41FA5}">
                      <a16:colId xmlns:a16="http://schemas.microsoft.com/office/drawing/2014/main" val="3908010536"/>
                    </a:ext>
                  </a:extLst>
                </a:gridCol>
                <a:gridCol w="609600">
                  <a:extLst>
                    <a:ext uri="{9D8B030D-6E8A-4147-A177-3AD203B41FA5}">
                      <a16:colId xmlns:a16="http://schemas.microsoft.com/office/drawing/2014/main" val="2922411691"/>
                    </a:ext>
                  </a:extLst>
                </a:gridCol>
                <a:gridCol w="609600">
                  <a:extLst>
                    <a:ext uri="{9D8B030D-6E8A-4147-A177-3AD203B41FA5}">
                      <a16:colId xmlns:a16="http://schemas.microsoft.com/office/drawing/2014/main" val="1252465513"/>
                    </a:ext>
                  </a:extLst>
                </a:gridCol>
                <a:gridCol w="609600">
                  <a:extLst>
                    <a:ext uri="{9D8B030D-6E8A-4147-A177-3AD203B41FA5}">
                      <a16:colId xmlns:a16="http://schemas.microsoft.com/office/drawing/2014/main" val="318436236"/>
                    </a:ext>
                  </a:extLst>
                </a:gridCol>
                <a:gridCol w="609600">
                  <a:extLst>
                    <a:ext uri="{9D8B030D-6E8A-4147-A177-3AD203B41FA5}">
                      <a16:colId xmlns:a16="http://schemas.microsoft.com/office/drawing/2014/main" val="973017254"/>
                    </a:ext>
                  </a:extLst>
                </a:gridCol>
                <a:gridCol w="609600">
                  <a:extLst>
                    <a:ext uri="{9D8B030D-6E8A-4147-A177-3AD203B41FA5}">
                      <a16:colId xmlns:a16="http://schemas.microsoft.com/office/drawing/2014/main" val="53266171"/>
                    </a:ext>
                  </a:extLst>
                </a:gridCol>
              </a:tblGrid>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55431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0343499"/>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587247969"/>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03381809"/>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306186"/>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823682"/>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6952147"/>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1714642"/>
                  </a:ext>
                </a:extLst>
              </a:tr>
            </a:tbl>
          </a:graphicData>
        </a:graphic>
      </p:graphicFrame>
      <p:sp>
        <p:nvSpPr>
          <p:cNvPr id="9" name="Title 1"/>
          <p:cNvSpPr>
            <a:spLocks noGrp="1"/>
          </p:cNvSpPr>
          <p:nvPr>
            <p:ph type="title"/>
          </p:nvPr>
        </p:nvSpPr>
        <p:spPr>
          <a:xfrm>
            <a:off x="457200" y="110949"/>
            <a:ext cx="8229600" cy="1143000"/>
          </a:xfrm>
        </p:spPr>
        <p:txBody>
          <a:bodyPr/>
          <a:lstStyle/>
          <a:p>
            <a:r>
              <a:rPr lang="en-US" dirty="0"/>
              <a:t>What is a Blob?</a:t>
            </a:r>
          </a:p>
        </p:txBody>
      </p:sp>
      <p:sp>
        <p:nvSpPr>
          <p:cNvPr id="10" name="Rectangle 9"/>
          <p:cNvSpPr/>
          <p:nvPr/>
        </p:nvSpPr>
        <p:spPr>
          <a:xfrm>
            <a:off x="783320" y="1094688"/>
            <a:ext cx="1760290" cy="369332"/>
          </a:xfrm>
          <a:prstGeom prst="rect">
            <a:avLst/>
          </a:prstGeom>
          <a:noFill/>
          <a:extLst>
            <a:ext uri="{909E8E84-426E-40DD-AFC4-6F175D3DCCD1}">
              <a14:hiddenFill xmlns:a14="http://schemas.microsoft.com/office/drawing/2010/main">
                <a:solidFill>
                  <a:srgbClr val="FFBE3D"/>
                </a:solidFill>
              </a14:hiddenFill>
            </a:ext>
          </a:extLst>
        </p:spPr>
        <p:txBody>
          <a:bodyPr wrap="none">
            <a:spAutoFit/>
          </a:bodyPr>
          <a:lstStyle/>
          <a:p>
            <a:r>
              <a:rPr lang="en-US" dirty="0">
                <a:solidFill>
                  <a:srgbClr val="EF9600"/>
                </a:solidFill>
                <a:latin typeface="Franklin Gothic Demi Cond" panose="020B0706030402020204" pitchFamily="34" charset="0"/>
              </a:rPr>
              <a:t>Some Terminology</a:t>
            </a:r>
          </a:p>
        </p:txBody>
      </p:sp>
    </p:spTree>
    <p:extLst>
      <p:ext uri="{BB962C8B-B14F-4D97-AF65-F5344CB8AC3E}">
        <p14:creationId xmlns:p14="http://schemas.microsoft.com/office/powerpoint/2010/main" val="3375446449"/>
      </p:ext>
    </p:extLst>
  </p:cSld>
  <p:clrMapOvr>
    <a:masterClrMapping/>
  </p:clrMapOvr>
</p:sld>
</file>

<file path=ppt/theme/theme1.xml><?xml version="1.0" encoding="utf-8"?>
<a:theme xmlns:a="http://schemas.openxmlformats.org/drawingml/2006/main" name="Content Slides">
  <a:themeElements>
    <a:clrScheme name="Custom 65">
      <a:dk1>
        <a:srgbClr val="585A5C"/>
      </a:dk1>
      <a:lt1>
        <a:sysClr val="window" lastClr="FFFFFF"/>
      </a:lt1>
      <a:dk2>
        <a:srgbClr val="00A7B5"/>
      </a:dk2>
      <a:lt2>
        <a:srgbClr val="FFFFFF"/>
      </a:lt2>
      <a:accent1>
        <a:srgbClr val="F9423A"/>
      </a:accent1>
      <a:accent2>
        <a:srgbClr val="00A7B5"/>
      </a:accent2>
      <a:accent3>
        <a:srgbClr val="8C8279"/>
      </a:accent3>
      <a:accent4>
        <a:srgbClr val="84BD00"/>
      </a:accent4>
      <a:accent5>
        <a:srgbClr val="00A3E1"/>
      </a:accent5>
      <a:accent6>
        <a:srgbClr val="EF9600"/>
      </a:accent6>
      <a:hlink>
        <a:srgbClr val="00A3E1"/>
      </a:hlink>
      <a:folHlink>
        <a:srgbClr val="97999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rgbClr val="585A5C"/>
            </a:solidFill>
          </a:defRPr>
        </a:defPPr>
      </a:lstStyle>
    </a:txDef>
  </a:objectDefaults>
  <a:extraClrSchemeLst/>
  <a:extLst>
    <a:ext uri="{05A4C25C-085E-4340-85A3-A5531E510DB2}">
      <thm15:themeFamily xmlns:thm15="http://schemas.microsoft.com/office/thememl/2012/main" name="IDE025_ppt_template-1.1-CAG.potx" id="{BE41B9EA-77C9-4087-977F-67F807E9022C}" vid="{E2BC8710-7D65-4144-A39A-073EAE348107}"/>
    </a:ext>
  </a:extLst>
</a:theme>
</file>

<file path=ppt/theme/theme2.xml><?xml version="1.0" encoding="utf-8"?>
<a:theme xmlns:a="http://schemas.openxmlformats.org/drawingml/2006/main" name="Title Slides">
  <a:themeElements>
    <a:clrScheme name="Custom 66">
      <a:dk1>
        <a:srgbClr val="585A5C"/>
      </a:dk1>
      <a:lt1>
        <a:sysClr val="window" lastClr="FFFFFF"/>
      </a:lt1>
      <a:dk2>
        <a:srgbClr val="00A7B5"/>
      </a:dk2>
      <a:lt2>
        <a:srgbClr val="FFFFFF"/>
      </a:lt2>
      <a:accent1>
        <a:srgbClr val="F9423A"/>
      </a:accent1>
      <a:accent2>
        <a:srgbClr val="00A7B5"/>
      </a:accent2>
      <a:accent3>
        <a:srgbClr val="8C8279"/>
      </a:accent3>
      <a:accent4>
        <a:srgbClr val="84BD00"/>
      </a:accent4>
      <a:accent5>
        <a:srgbClr val="00A3E1"/>
      </a:accent5>
      <a:accent6>
        <a:srgbClr val="EF960A"/>
      </a:accent6>
      <a:hlink>
        <a:srgbClr val="00A3E1"/>
      </a:hlink>
      <a:folHlink>
        <a:srgbClr val="97999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DE025_ppt_template-1.1-CAG.potx" id="{BE41B9EA-77C9-4087-977F-67F807E9022C}" vid="{EFD4B244-7A4D-49CE-9DB5-9C313E964835}"/>
    </a:ext>
  </a:extLst>
</a:theme>
</file>

<file path=ppt/theme/theme3.xml><?xml version="1.0" encoding="utf-8"?>
<a:theme xmlns:a="http://schemas.openxmlformats.org/drawingml/2006/main" name="Divider Slide">
  <a:themeElements>
    <a:clrScheme name="Custom 67">
      <a:dk1>
        <a:srgbClr val="585A5C"/>
      </a:dk1>
      <a:lt1>
        <a:sysClr val="window" lastClr="FFFFFF"/>
      </a:lt1>
      <a:dk2>
        <a:srgbClr val="00A7B5"/>
      </a:dk2>
      <a:lt2>
        <a:srgbClr val="FFFFFF"/>
      </a:lt2>
      <a:accent1>
        <a:srgbClr val="F5292D"/>
      </a:accent1>
      <a:accent2>
        <a:srgbClr val="178795"/>
      </a:accent2>
      <a:accent3>
        <a:srgbClr val="796F66"/>
      </a:accent3>
      <a:accent4>
        <a:srgbClr val="73B404"/>
      </a:accent4>
      <a:accent5>
        <a:srgbClr val="8D45A6"/>
      </a:accent5>
      <a:accent6>
        <a:srgbClr val="FF7A00"/>
      </a:accent6>
      <a:hlink>
        <a:srgbClr val="1191DA"/>
      </a:hlink>
      <a:folHlink>
        <a:srgbClr val="85878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DE025_ppt_template-1.1-CAG.potx" id="{BE41B9EA-77C9-4087-977F-67F807E9022C}" vid="{88BEDD71-EA16-4FA3-A3C9-FD8936F56BF7}"/>
    </a:ext>
  </a:extLst>
</a:theme>
</file>

<file path=ppt/theme/theme4.xml><?xml version="1.0" encoding="utf-8"?>
<a:theme xmlns:a="http://schemas.openxmlformats.org/drawingml/2006/main" name="Closing Slide">
  <a:themeElements>
    <a:clrScheme name="Custom 68">
      <a:dk1>
        <a:srgbClr val="585A5C"/>
      </a:dk1>
      <a:lt1>
        <a:sysClr val="window" lastClr="FFFFFF"/>
      </a:lt1>
      <a:dk2>
        <a:srgbClr val="00A7B5"/>
      </a:dk2>
      <a:lt2>
        <a:srgbClr val="FFFFFF"/>
      </a:lt2>
      <a:accent1>
        <a:srgbClr val="F5292D"/>
      </a:accent1>
      <a:accent2>
        <a:srgbClr val="178795"/>
      </a:accent2>
      <a:accent3>
        <a:srgbClr val="796F66"/>
      </a:accent3>
      <a:accent4>
        <a:srgbClr val="73B404"/>
      </a:accent4>
      <a:accent5>
        <a:srgbClr val="8D45A6"/>
      </a:accent5>
      <a:accent6>
        <a:srgbClr val="FF7A00"/>
      </a:accent6>
      <a:hlink>
        <a:srgbClr val="1191DA"/>
      </a:hlink>
      <a:folHlink>
        <a:srgbClr val="8587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DE025_ppt_template-1.1-CAG.potx" id="{BE41B9EA-77C9-4087-977F-67F807E9022C}" vid="{4EA70B5E-955E-4377-B405-8B0541CC02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IDE025_ppt_template-1.1-CAG</Template>
  <TotalTime>935</TotalTime>
  <Words>2851</Words>
  <Application>Microsoft Office PowerPoint</Application>
  <PresentationFormat>On-screen Show (4:3)</PresentationFormat>
  <Paragraphs>639</Paragraphs>
  <Slides>45</Slides>
  <Notes>34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45</vt:i4>
      </vt:variant>
    </vt:vector>
  </HeadingPairs>
  <TitlesOfParts>
    <vt:vector size="56" baseType="lpstr">
      <vt:lpstr>Arial</vt:lpstr>
      <vt:lpstr>Calibri</vt:lpstr>
      <vt:lpstr>Courier New</vt:lpstr>
      <vt:lpstr>Franklin Gothic Demi Cond</vt:lpstr>
      <vt:lpstr>open sans</vt:lpstr>
      <vt:lpstr>q_serif</vt:lpstr>
      <vt:lpstr>Times New Roman</vt:lpstr>
      <vt:lpstr>Content Slides</vt:lpstr>
      <vt:lpstr>Title Slides</vt:lpstr>
      <vt:lpstr>Divider Slide</vt:lpstr>
      <vt:lpstr>Closing Slide</vt:lpstr>
      <vt:lpstr>PowerPoint Presentation</vt:lpstr>
      <vt:lpstr>Object Character Recognition in R Using Tesseract</vt:lpstr>
      <vt:lpstr>Who am I?</vt:lpstr>
      <vt:lpstr>Outline</vt:lpstr>
      <vt:lpstr>PowerPoint Presentation</vt:lpstr>
      <vt:lpstr>PowerPoint Presentation</vt:lpstr>
      <vt:lpstr>What is Tesseract</vt:lpstr>
      <vt:lpstr>What is a Binary Image?</vt:lpstr>
      <vt:lpstr>What is a Blob?</vt:lpstr>
      <vt:lpstr>What is a Blob?</vt:lpstr>
      <vt:lpstr>Tesseract: How does it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Tesseract Application in R</vt:lpstr>
      <vt:lpstr>Algorithm in Detail</vt:lpstr>
      <vt:lpstr>Tesseract: How does it work?</vt:lpstr>
      <vt:lpstr>Tesseract: How does it work?</vt:lpstr>
      <vt:lpstr>Line and Word Finding</vt:lpstr>
      <vt:lpstr>Line and Word Finding</vt:lpstr>
      <vt:lpstr>Line and Word Finding</vt:lpstr>
      <vt:lpstr>Line and Word Finding</vt:lpstr>
      <vt:lpstr>Estimating Blob Lines</vt:lpstr>
      <vt:lpstr>Fixed Pitch Detection and Chopping</vt:lpstr>
      <vt:lpstr>Fixed Pitch Detection and Chopping</vt:lpstr>
      <vt:lpstr>When Estimated Text Width Doesn’t work:  Proportional Word finding</vt:lpstr>
      <vt:lpstr>When Estimated Text Width Doesn’t work:  Proportional Word finding</vt:lpstr>
      <vt:lpstr>When Estimated Text Width Doesn’t work:  Proportional Word finding</vt:lpstr>
      <vt:lpstr>Word Recognition </vt:lpstr>
      <vt:lpstr>Chopping Joined Characters</vt:lpstr>
      <vt:lpstr>Associating Broken Characters</vt:lpstr>
      <vt:lpstr>Static Character Classifier</vt:lpstr>
      <vt:lpstr>Features</vt:lpstr>
      <vt:lpstr>Classification</vt:lpstr>
      <vt:lpstr>3. Training Data</vt:lpstr>
      <vt:lpstr>1 Line Finding</vt:lpstr>
      <vt:lpstr>Tesseract: How does it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dc:creator>
  <cp:lastModifiedBy>Donald Szlosek</cp:lastModifiedBy>
  <cp:revision>86</cp:revision>
  <dcterms:created xsi:type="dcterms:W3CDTF">2015-08-28T14:15:00Z</dcterms:created>
  <dcterms:modified xsi:type="dcterms:W3CDTF">2019-05-01T02:27:23Z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Name">
    <vt:lpwstr>IDECAG</vt:lpwstr>
  </property>
  <property fmtid="{D5CDD505-2E9C-101B-9397-08002B2CF9AE}" pid="3" name="Version">
    <vt:lpwstr>CAG_v1.4</vt:lpwstr>
  </property>
</Properties>
</file>