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9" r:id="rId2"/>
  </p:sldMasterIdLst>
  <p:notesMasterIdLst>
    <p:notesMasterId r:id="rId44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6" r:id="rId20"/>
    <p:sldId id="340" r:id="rId21"/>
    <p:sldId id="338" r:id="rId22"/>
    <p:sldId id="339" r:id="rId23"/>
    <p:sldId id="315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18" r:id="rId32"/>
    <p:sldId id="319" r:id="rId33"/>
    <p:sldId id="320" r:id="rId34"/>
    <p:sldId id="321" r:id="rId35"/>
    <p:sldId id="322" r:id="rId36"/>
    <p:sldId id="293" r:id="rId37"/>
    <p:sldId id="323" r:id="rId38"/>
    <p:sldId id="324" r:id="rId39"/>
    <p:sldId id="296" r:id="rId40"/>
    <p:sldId id="325" r:id="rId41"/>
    <p:sldId id="326" r:id="rId42"/>
    <p:sldId id="32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1316E-1B6C-4EB5-8A61-7CE944F33A7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8EDB-C595-48FA-8E3C-3B7A773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classifier is trained on a mere 20 samples of 94 characters from 8 fonts in a single size, but with 4 attributes (normal, bold, italic, bold italic), making the total of 60160 training samples.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2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all that, you have something that looks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this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series of blobs that are possibly connected to one another and whether they are fixed pitch text (same width)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blobs and tried to estimate the width of the words and then chops it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all that, you have something that looks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this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series of blobs that are possibly connected to one another and whether they are fixed pitch text (same width)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blobs and tried to estimate the width of the words and then chops it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1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it is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easy to calculate due to the lack of gap for between of and financial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61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it is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easy to calculate due to the lack of gap for between of and financial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gap in between the 1 and the nine in 1.9% is much larger than in any of the works in “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erated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another reason to attempt word recognition PRIOR to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6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Tesseract attempts to improve the result by chopping the blob with worst confidence from the character classifier.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Chop points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found from concave vertices of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poligonal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of the outline.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pairs of chop points to successfully separate joined characters from ASCII set.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chop that fails to improve the confidence of the result is undone (but not discarded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could be re0used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an associator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potential chops have been exhausted, if the word is still not good enough, it is given to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makes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first search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segmentation graph of the possible combinations of the maximally chopped blobs into candidate characters.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66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Another idea for classification involved use of segments of the polygonal approximation as features, but this method is also not robust to damaged characters.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During training, 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segments of a polygonal approximation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are used for features, but during recognition, features of a small, fixed length are extracted from the outline and matched many-to-one against the clustered prototype features of the training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process of small features matching large prototypes is easily able to cope with recognition of damaged words.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</a:t>
            </a:r>
            <a:r>
              <a:rPr lang="en-US" baseline="0" dirty="0"/>
              <a:t> Tesseract us an ensemble of 9 major steps which consists of a series of algorithms. I am not going to go into great detail but I wanted to give you all an idea of how it works.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Binary image – pixels can only be two possible values (usually black/white).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1244E-4306-40E8-9F53-9390921F70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32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Line Finding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is designed so that skewed page can be recognized without having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preventing any loss of image quality.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 filtering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construction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key parts of this process.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assumption that most blobs have uniform text size, a simple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percentile height 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removes drop-caps and vertically touching characters 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 height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approximates the text size in the region.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Blobs smaller than a certain fraction of the median height are filtered out, being most likely punctuation, diacritical marks and noise.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filtered blobs are more likely to fit a model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non-overlapping, parallel, but sloping lines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Sorting and processing the blobs by x-coordinates makes it possible to assign blobs to a unique text line, while tracking the slope across the page.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lines are assigned,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median of squares fit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estimate the baselines, and filtered-out blobs are fitted back into appropriate lines.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step merges blobs that overlap by at least half horizontally, putting diacritical marks together with the correct base and correctly associating parts of some broken characters.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</a:t>
            </a:r>
            <a:r>
              <a:rPr lang="en-US" b="1" dirty="0"/>
              <a:t>percentile height filter</a:t>
            </a:r>
            <a:r>
              <a:rPr lang="en-US" dirty="0"/>
              <a:t> removes drop-caps and vertically touching characters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4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Blobs smaller than a certain fraction of the median height are filtered out, being most likely punctuation, diacritical marks and noise.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they track the blobs across the x-axis and look at the slope of each blob to detect what line they might be 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some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additional steps here, like using a median regression to try and estimate the baseline and add back in filtered out blobs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0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they track the blobs across the x-axis and look at the slope of each blob to detect what line they might be 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some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additional steps here, like using a median regression to try and estimate the baseline and add back in filtered out blobs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fitting is done by partitioning the blobs into groups of reasonable continuous displacement for the original straight baseline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all that, you have something that looks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this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series of blobs that are possibly connected to one another and whether they are fixed pitch text (same width)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blobs and tried to estimate the width of the words and then chops it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8EDB-C595-48FA-8E3C-3B7A773F1B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0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12" descr="white_dots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305" y="3049"/>
            <a:ext cx="1105408" cy="6854953"/>
          </a:xfrm>
          <a:prstGeom prst="rect">
            <a:avLst/>
          </a:prstGeom>
        </p:spPr>
      </p:pic>
      <p:sp>
        <p:nvSpPr>
          <p:cNvPr id="7" name="Title 32"/>
          <p:cNvSpPr>
            <a:spLocks noGrp="1"/>
          </p:cNvSpPr>
          <p:nvPr>
            <p:ph type="title" hasCustomPrompt="1"/>
          </p:nvPr>
        </p:nvSpPr>
        <p:spPr>
          <a:xfrm>
            <a:off x="1972733" y="2152650"/>
            <a:ext cx="9558867" cy="2552700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divider slide</a:t>
            </a:r>
          </a:p>
        </p:txBody>
      </p:sp>
    </p:spTree>
    <p:extLst>
      <p:ext uri="{BB962C8B-B14F-4D97-AF65-F5344CB8AC3E}">
        <p14:creationId xmlns:p14="http://schemas.microsoft.com/office/powerpoint/2010/main" val="257438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0949"/>
            <a:ext cx="10972800" cy="1143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This is a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602000"/>
            <a:ext cx="10972800" cy="4525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This is the copy for the title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18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a content slide with a small photo on the left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ltGray">
          <a:xfrm>
            <a:off x="614252" y="1676400"/>
            <a:ext cx="5791200" cy="4343400"/>
          </a:xfrm>
          <a:prstGeom prst="ellipse">
            <a:avLst/>
          </a:prstGeom>
        </p:spPr>
        <p:txBody>
          <a:bodyPr vert="horz" anchor="t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46400" y="1533600"/>
            <a:ext cx="5136000" cy="640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446400" y="2174400"/>
            <a:ext cx="5136000" cy="3952800"/>
          </a:xfrm>
        </p:spPr>
        <p:txBody>
          <a:bodyPr>
            <a:noAutofit/>
          </a:bodyPr>
          <a:lstStyle>
            <a:lvl1pPr>
              <a:buClr>
                <a:srgbClr val="646566"/>
              </a:buClr>
              <a:defRPr sz="2400"/>
            </a:lvl1pPr>
            <a:lvl2pPr>
              <a:buClr>
                <a:srgbClr val="646566"/>
              </a:buClr>
              <a:defRPr sz="2000"/>
            </a:lvl2pPr>
            <a:lvl3pPr>
              <a:buClr>
                <a:srgbClr val="646566"/>
              </a:buClr>
              <a:defRPr sz="1800"/>
            </a:lvl3pPr>
            <a:lvl4pPr>
              <a:buClr>
                <a:srgbClr val="646566"/>
              </a:buClr>
              <a:defRPr sz="1600"/>
            </a:lvl4pPr>
            <a:lvl5pPr>
              <a:buClr>
                <a:srgbClr val="646566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29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This is a content slide with a small photo on the right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ltGray">
          <a:xfrm>
            <a:off x="5994400" y="1676400"/>
            <a:ext cx="5791200" cy="4343400"/>
          </a:xfrm>
          <a:prstGeom prst="ellipse">
            <a:avLst/>
          </a:prstGeom>
        </p:spPr>
        <p:txBody>
          <a:bodyPr vert="horz" anchor="t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533600"/>
            <a:ext cx="5385600" cy="640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9600" y="2174400"/>
            <a:ext cx="5385600" cy="39528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40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00810" y="6422315"/>
            <a:ext cx="6016548" cy="193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ltGray">
          <a:xfrm>
            <a:off x="-17630" y="-9254"/>
            <a:ext cx="6234987" cy="6867254"/>
          </a:xfrm>
          <a:custGeom>
            <a:avLst/>
            <a:gdLst>
              <a:gd name="connsiteX0" fmla="*/ 0 w 8001000"/>
              <a:gd name="connsiteY0" fmla="*/ 4000500 h 8001000"/>
              <a:gd name="connsiteX1" fmla="*/ 4000500 w 8001000"/>
              <a:gd name="connsiteY1" fmla="*/ 0 h 8001000"/>
              <a:gd name="connsiteX2" fmla="*/ 8001000 w 8001000"/>
              <a:gd name="connsiteY2" fmla="*/ 4000500 h 8001000"/>
              <a:gd name="connsiteX3" fmla="*/ 4000500 w 8001000"/>
              <a:gd name="connsiteY3" fmla="*/ 8001000 h 8001000"/>
              <a:gd name="connsiteX4" fmla="*/ 0 w 8001000"/>
              <a:gd name="connsiteY4" fmla="*/ 4000500 h 8001000"/>
              <a:gd name="connsiteX0" fmla="*/ 0 w 8060683"/>
              <a:gd name="connsiteY0" fmla="*/ 4222799 h 8223299"/>
              <a:gd name="connsiteX1" fmla="*/ 4000500 w 8060683"/>
              <a:gd name="connsiteY1" fmla="*/ 222299 h 8223299"/>
              <a:gd name="connsiteX2" fmla="*/ 6237602 w 8060683"/>
              <a:gd name="connsiteY2" fmla="*/ 908099 h 8223299"/>
              <a:gd name="connsiteX3" fmla="*/ 8001000 w 8060683"/>
              <a:gd name="connsiteY3" fmla="*/ 4222799 h 8223299"/>
              <a:gd name="connsiteX4" fmla="*/ 4000500 w 8060683"/>
              <a:gd name="connsiteY4" fmla="*/ 8223299 h 8223299"/>
              <a:gd name="connsiteX5" fmla="*/ 0 w 8060683"/>
              <a:gd name="connsiteY5" fmla="*/ 4222799 h 8223299"/>
              <a:gd name="connsiteX0" fmla="*/ 8055 w 8068738"/>
              <a:gd name="connsiteY0" fmla="*/ 3760842 h 7761342"/>
              <a:gd name="connsiteX1" fmla="*/ 3296378 w 8068738"/>
              <a:gd name="connsiteY1" fmla="*/ 472519 h 7761342"/>
              <a:gd name="connsiteX2" fmla="*/ 6245657 w 8068738"/>
              <a:gd name="connsiteY2" fmla="*/ 446142 h 7761342"/>
              <a:gd name="connsiteX3" fmla="*/ 8009055 w 8068738"/>
              <a:gd name="connsiteY3" fmla="*/ 3760842 h 7761342"/>
              <a:gd name="connsiteX4" fmla="*/ 4008555 w 8068738"/>
              <a:gd name="connsiteY4" fmla="*/ 7761342 h 7761342"/>
              <a:gd name="connsiteX5" fmla="*/ 8055 w 8068738"/>
              <a:gd name="connsiteY5" fmla="*/ 3760842 h 7761342"/>
              <a:gd name="connsiteX0" fmla="*/ 6123 w 8066806"/>
              <a:gd name="connsiteY0" fmla="*/ 3768834 h 7769334"/>
              <a:gd name="connsiteX1" fmla="*/ 3373577 w 8066806"/>
              <a:gd name="connsiteY1" fmla="*/ 462926 h 7769334"/>
              <a:gd name="connsiteX2" fmla="*/ 6243725 w 8066806"/>
              <a:gd name="connsiteY2" fmla="*/ 454134 h 7769334"/>
              <a:gd name="connsiteX3" fmla="*/ 8007123 w 8066806"/>
              <a:gd name="connsiteY3" fmla="*/ 3768834 h 7769334"/>
              <a:gd name="connsiteX4" fmla="*/ 4006623 w 8066806"/>
              <a:gd name="connsiteY4" fmla="*/ 7769334 h 7769334"/>
              <a:gd name="connsiteX5" fmla="*/ 6123 w 8066806"/>
              <a:gd name="connsiteY5" fmla="*/ 3768834 h 7769334"/>
              <a:gd name="connsiteX0" fmla="*/ 6939 w 8067622"/>
              <a:gd name="connsiteY0" fmla="*/ 3768834 h 7769334"/>
              <a:gd name="connsiteX1" fmla="*/ 3339224 w 8067622"/>
              <a:gd name="connsiteY1" fmla="*/ 462926 h 7769334"/>
              <a:gd name="connsiteX2" fmla="*/ 6244541 w 8067622"/>
              <a:gd name="connsiteY2" fmla="*/ 454134 h 7769334"/>
              <a:gd name="connsiteX3" fmla="*/ 8007939 w 8067622"/>
              <a:gd name="connsiteY3" fmla="*/ 3768834 h 7769334"/>
              <a:gd name="connsiteX4" fmla="*/ 4007439 w 8067622"/>
              <a:gd name="connsiteY4" fmla="*/ 7769334 h 7769334"/>
              <a:gd name="connsiteX5" fmla="*/ 6939 w 8067622"/>
              <a:gd name="connsiteY5" fmla="*/ 3768834 h 7769334"/>
              <a:gd name="connsiteX0" fmla="*/ 6939 w 8010086"/>
              <a:gd name="connsiteY0" fmla="*/ 3768834 h 7984710"/>
              <a:gd name="connsiteX1" fmla="*/ 3339224 w 8010086"/>
              <a:gd name="connsiteY1" fmla="*/ 462926 h 7984710"/>
              <a:gd name="connsiteX2" fmla="*/ 6244541 w 8010086"/>
              <a:gd name="connsiteY2" fmla="*/ 454134 h 7984710"/>
              <a:gd name="connsiteX3" fmla="*/ 8007939 w 8010086"/>
              <a:gd name="connsiteY3" fmla="*/ 3768834 h 7984710"/>
              <a:gd name="connsiteX4" fmla="*/ 5892849 w 8010086"/>
              <a:gd name="connsiteY4" fmla="*/ 7057157 h 7984710"/>
              <a:gd name="connsiteX5" fmla="*/ 4007439 w 8010086"/>
              <a:gd name="connsiteY5" fmla="*/ 7769334 h 7984710"/>
              <a:gd name="connsiteX6" fmla="*/ 6939 w 8010086"/>
              <a:gd name="connsiteY6" fmla="*/ 3768834 h 7984710"/>
              <a:gd name="connsiteX0" fmla="*/ 6939 w 8010086"/>
              <a:gd name="connsiteY0" fmla="*/ 3768834 h 8061801"/>
              <a:gd name="connsiteX1" fmla="*/ 3339224 w 8010086"/>
              <a:gd name="connsiteY1" fmla="*/ 462926 h 8061801"/>
              <a:gd name="connsiteX2" fmla="*/ 6244541 w 8010086"/>
              <a:gd name="connsiteY2" fmla="*/ 454134 h 8061801"/>
              <a:gd name="connsiteX3" fmla="*/ 8007939 w 8010086"/>
              <a:gd name="connsiteY3" fmla="*/ 3768834 h 8061801"/>
              <a:gd name="connsiteX4" fmla="*/ 5892849 w 8010086"/>
              <a:gd name="connsiteY4" fmla="*/ 7312134 h 8061801"/>
              <a:gd name="connsiteX5" fmla="*/ 4007439 w 8010086"/>
              <a:gd name="connsiteY5" fmla="*/ 7769334 h 8061801"/>
              <a:gd name="connsiteX6" fmla="*/ 6939 w 8010086"/>
              <a:gd name="connsiteY6" fmla="*/ 3768834 h 8061801"/>
              <a:gd name="connsiteX0" fmla="*/ 6 w 8003153"/>
              <a:gd name="connsiteY0" fmla="*/ 3768834 h 7779879"/>
              <a:gd name="connsiteX1" fmla="*/ 3332291 w 8003153"/>
              <a:gd name="connsiteY1" fmla="*/ 462926 h 7779879"/>
              <a:gd name="connsiteX2" fmla="*/ 6237608 w 8003153"/>
              <a:gd name="connsiteY2" fmla="*/ 454134 h 7779879"/>
              <a:gd name="connsiteX3" fmla="*/ 8001006 w 8003153"/>
              <a:gd name="connsiteY3" fmla="*/ 3768834 h 7779879"/>
              <a:gd name="connsiteX4" fmla="*/ 5885916 w 8003153"/>
              <a:gd name="connsiteY4" fmla="*/ 7312134 h 7779879"/>
              <a:gd name="connsiteX5" fmla="*/ 3349875 w 8003153"/>
              <a:gd name="connsiteY5" fmla="*/ 7303342 h 7779879"/>
              <a:gd name="connsiteX6" fmla="*/ 6 w 8003153"/>
              <a:gd name="connsiteY6" fmla="*/ 3768834 h 7779879"/>
              <a:gd name="connsiteX0" fmla="*/ 3 w 8003150"/>
              <a:gd name="connsiteY0" fmla="*/ 3768834 h 7775751"/>
              <a:gd name="connsiteX1" fmla="*/ 3332288 w 8003150"/>
              <a:gd name="connsiteY1" fmla="*/ 462926 h 7775751"/>
              <a:gd name="connsiteX2" fmla="*/ 6237605 w 8003150"/>
              <a:gd name="connsiteY2" fmla="*/ 454134 h 7775751"/>
              <a:gd name="connsiteX3" fmla="*/ 8001003 w 8003150"/>
              <a:gd name="connsiteY3" fmla="*/ 3768834 h 7775751"/>
              <a:gd name="connsiteX4" fmla="*/ 5885913 w 8003150"/>
              <a:gd name="connsiteY4" fmla="*/ 7312134 h 7775751"/>
              <a:gd name="connsiteX5" fmla="*/ 3314702 w 8003150"/>
              <a:gd name="connsiteY5" fmla="*/ 7294550 h 7775751"/>
              <a:gd name="connsiteX6" fmla="*/ 3 w 8003150"/>
              <a:gd name="connsiteY6" fmla="*/ 3768834 h 7775751"/>
              <a:gd name="connsiteX0" fmla="*/ 333562 w 5022010"/>
              <a:gd name="connsiteY0" fmla="*/ 7524025 h 8220651"/>
              <a:gd name="connsiteX1" fmla="*/ 351148 w 5022010"/>
              <a:gd name="connsiteY1" fmla="*/ 692401 h 8220651"/>
              <a:gd name="connsiteX2" fmla="*/ 3256465 w 5022010"/>
              <a:gd name="connsiteY2" fmla="*/ 683609 h 8220651"/>
              <a:gd name="connsiteX3" fmla="*/ 5019863 w 5022010"/>
              <a:gd name="connsiteY3" fmla="*/ 3998309 h 8220651"/>
              <a:gd name="connsiteX4" fmla="*/ 2904773 w 5022010"/>
              <a:gd name="connsiteY4" fmla="*/ 7541609 h 8220651"/>
              <a:gd name="connsiteX5" fmla="*/ 333562 w 5022010"/>
              <a:gd name="connsiteY5" fmla="*/ 7524025 h 8220651"/>
              <a:gd name="connsiteX0" fmla="*/ 333562 w 5022010"/>
              <a:gd name="connsiteY0" fmla="*/ 7524025 h 8220651"/>
              <a:gd name="connsiteX1" fmla="*/ 351148 w 5022010"/>
              <a:gd name="connsiteY1" fmla="*/ 692401 h 8220651"/>
              <a:gd name="connsiteX2" fmla="*/ 3256465 w 5022010"/>
              <a:gd name="connsiteY2" fmla="*/ 683609 h 8220651"/>
              <a:gd name="connsiteX3" fmla="*/ 5019863 w 5022010"/>
              <a:gd name="connsiteY3" fmla="*/ 3998309 h 8220651"/>
              <a:gd name="connsiteX4" fmla="*/ 2904773 w 5022010"/>
              <a:gd name="connsiteY4" fmla="*/ 7541609 h 8220651"/>
              <a:gd name="connsiteX5" fmla="*/ 333562 w 5022010"/>
              <a:gd name="connsiteY5" fmla="*/ 7524025 h 8220651"/>
              <a:gd name="connsiteX0" fmla="*/ 333562 w 5022010"/>
              <a:gd name="connsiteY0" fmla="*/ 7524025 h 8220651"/>
              <a:gd name="connsiteX1" fmla="*/ 351148 w 5022010"/>
              <a:gd name="connsiteY1" fmla="*/ 692401 h 8220651"/>
              <a:gd name="connsiteX2" fmla="*/ 3256465 w 5022010"/>
              <a:gd name="connsiteY2" fmla="*/ 683609 h 8220651"/>
              <a:gd name="connsiteX3" fmla="*/ 5019863 w 5022010"/>
              <a:gd name="connsiteY3" fmla="*/ 3998309 h 8220651"/>
              <a:gd name="connsiteX4" fmla="*/ 2904773 w 5022010"/>
              <a:gd name="connsiteY4" fmla="*/ 7541609 h 8220651"/>
              <a:gd name="connsiteX5" fmla="*/ 333562 w 5022010"/>
              <a:gd name="connsiteY5" fmla="*/ 7524025 h 8220651"/>
              <a:gd name="connsiteX0" fmla="*/ 646493 w 5334941"/>
              <a:gd name="connsiteY0" fmla="*/ 7141687 h 7838313"/>
              <a:gd name="connsiteX1" fmla="*/ 664079 w 5334941"/>
              <a:gd name="connsiteY1" fmla="*/ 310063 h 7838313"/>
              <a:gd name="connsiteX2" fmla="*/ 3569396 w 5334941"/>
              <a:gd name="connsiteY2" fmla="*/ 301271 h 7838313"/>
              <a:gd name="connsiteX3" fmla="*/ 5332794 w 5334941"/>
              <a:gd name="connsiteY3" fmla="*/ 3615971 h 7838313"/>
              <a:gd name="connsiteX4" fmla="*/ 3217704 w 5334941"/>
              <a:gd name="connsiteY4" fmla="*/ 7159271 h 7838313"/>
              <a:gd name="connsiteX5" fmla="*/ 646493 w 5334941"/>
              <a:gd name="connsiteY5" fmla="*/ 7141687 h 7838313"/>
              <a:gd name="connsiteX0" fmla="*/ 646493 w 5334941"/>
              <a:gd name="connsiteY0" fmla="*/ 7141687 h 7838313"/>
              <a:gd name="connsiteX1" fmla="*/ 664079 w 5334941"/>
              <a:gd name="connsiteY1" fmla="*/ 310063 h 7838313"/>
              <a:gd name="connsiteX2" fmla="*/ 3569396 w 5334941"/>
              <a:gd name="connsiteY2" fmla="*/ 301271 h 7838313"/>
              <a:gd name="connsiteX3" fmla="*/ 5332794 w 5334941"/>
              <a:gd name="connsiteY3" fmla="*/ 3615971 h 7838313"/>
              <a:gd name="connsiteX4" fmla="*/ 3217704 w 5334941"/>
              <a:gd name="connsiteY4" fmla="*/ 7159271 h 7838313"/>
              <a:gd name="connsiteX5" fmla="*/ 646493 w 5334941"/>
              <a:gd name="connsiteY5" fmla="*/ 7141687 h 7838313"/>
              <a:gd name="connsiteX0" fmla="*/ 646493 w 5334941"/>
              <a:gd name="connsiteY0" fmla="*/ 7135777 h 7832403"/>
              <a:gd name="connsiteX1" fmla="*/ 664079 w 5334941"/>
              <a:gd name="connsiteY1" fmla="*/ 304153 h 7832403"/>
              <a:gd name="connsiteX2" fmla="*/ 3569396 w 5334941"/>
              <a:gd name="connsiteY2" fmla="*/ 295361 h 7832403"/>
              <a:gd name="connsiteX3" fmla="*/ 5332794 w 5334941"/>
              <a:gd name="connsiteY3" fmla="*/ 3610061 h 7832403"/>
              <a:gd name="connsiteX4" fmla="*/ 3217704 w 5334941"/>
              <a:gd name="connsiteY4" fmla="*/ 7153361 h 7832403"/>
              <a:gd name="connsiteX5" fmla="*/ 646493 w 5334941"/>
              <a:gd name="connsiteY5" fmla="*/ 7135777 h 7832403"/>
              <a:gd name="connsiteX0" fmla="*/ 182720 w 4871168"/>
              <a:gd name="connsiteY0" fmla="*/ 7135777 h 7832403"/>
              <a:gd name="connsiteX1" fmla="*/ 200306 w 4871168"/>
              <a:gd name="connsiteY1" fmla="*/ 304153 h 7832403"/>
              <a:gd name="connsiteX2" fmla="*/ 3105623 w 4871168"/>
              <a:gd name="connsiteY2" fmla="*/ 295361 h 7832403"/>
              <a:gd name="connsiteX3" fmla="*/ 4869021 w 4871168"/>
              <a:gd name="connsiteY3" fmla="*/ 3610061 h 7832403"/>
              <a:gd name="connsiteX4" fmla="*/ 2753931 w 4871168"/>
              <a:gd name="connsiteY4" fmla="*/ 7153361 h 7832403"/>
              <a:gd name="connsiteX5" fmla="*/ 182720 w 4871168"/>
              <a:gd name="connsiteY5" fmla="*/ 7135777 h 7832403"/>
              <a:gd name="connsiteX0" fmla="*/ 182720 w 4871168"/>
              <a:gd name="connsiteY0" fmla="*/ 7124471 h 7821097"/>
              <a:gd name="connsiteX1" fmla="*/ 200306 w 4871168"/>
              <a:gd name="connsiteY1" fmla="*/ 292847 h 7821097"/>
              <a:gd name="connsiteX2" fmla="*/ 3105623 w 4871168"/>
              <a:gd name="connsiteY2" fmla="*/ 284055 h 7821097"/>
              <a:gd name="connsiteX3" fmla="*/ 4869021 w 4871168"/>
              <a:gd name="connsiteY3" fmla="*/ 3598755 h 7821097"/>
              <a:gd name="connsiteX4" fmla="*/ 2753931 w 4871168"/>
              <a:gd name="connsiteY4" fmla="*/ 7142055 h 7821097"/>
              <a:gd name="connsiteX5" fmla="*/ 182720 w 4871168"/>
              <a:gd name="connsiteY5" fmla="*/ 7124471 h 7821097"/>
              <a:gd name="connsiteX0" fmla="*/ 182720 w 4871168"/>
              <a:gd name="connsiteY0" fmla="*/ 7133321 h 7829947"/>
              <a:gd name="connsiteX1" fmla="*/ 200306 w 4871168"/>
              <a:gd name="connsiteY1" fmla="*/ 301697 h 7829947"/>
              <a:gd name="connsiteX2" fmla="*/ 3105623 w 4871168"/>
              <a:gd name="connsiteY2" fmla="*/ 292905 h 7829947"/>
              <a:gd name="connsiteX3" fmla="*/ 4869021 w 4871168"/>
              <a:gd name="connsiteY3" fmla="*/ 3607605 h 7829947"/>
              <a:gd name="connsiteX4" fmla="*/ 2753931 w 4871168"/>
              <a:gd name="connsiteY4" fmla="*/ 7150905 h 7829947"/>
              <a:gd name="connsiteX5" fmla="*/ 182720 w 4871168"/>
              <a:gd name="connsiteY5" fmla="*/ 7133321 h 7829947"/>
              <a:gd name="connsiteX0" fmla="*/ 186720 w 4875168"/>
              <a:gd name="connsiteY0" fmla="*/ 7137599 h 7835370"/>
              <a:gd name="connsiteX1" fmla="*/ 191837 w 4875168"/>
              <a:gd name="connsiteY1" fmla="*/ 289350 h 7835370"/>
              <a:gd name="connsiteX2" fmla="*/ 3109623 w 4875168"/>
              <a:gd name="connsiteY2" fmla="*/ 297183 h 7835370"/>
              <a:gd name="connsiteX3" fmla="*/ 4873021 w 4875168"/>
              <a:gd name="connsiteY3" fmla="*/ 3611883 h 7835370"/>
              <a:gd name="connsiteX4" fmla="*/ 2757931 w 4875168"/>
              <a:gd name="connsiteY4" fmla="*/ 7155183 h 7835370"/>
              <a:gd name="connsiteX5" fmla="*/ 186720 w 4875168"/>
              <a:gd name="connsiteY5" fmla="*/ 7137599 h 7835370"/>
              <a:gd name="connsiteX0" fmla="*/ 171307 w 4859755"/>
              <a:gd name="connsiteY0" fmla="*/ 7112714 h 7803338"/>
              <a:gd name="connsiteX1" fmla="*/ 226300 w 4859755"/>
              <a:gd name="connsiteY1" fmla="*/ 368374 h 7803338"/>
              <a:gd name="connsiteX2" fmla="*/ 3094210 w 4859755"/>
              <a:gd name="connsiteY2" fmla="*/ 272298 h 7803338"/>
              <a:gd name="connsiteX3" fmla="*/ 4857608 w 4859755"/>
              <a:gd name="connsiteY3" fmla="*/ 3586998 h 7803338"/>
              <a:gd name="connsiteX4" fmla="*/ 2742518 w 4859755"/>
              <a:gd name="connsiteY4" fmla="*/ 7130298 h 7803338"/>
              <a:gd name="connsiteX5" fmla="*/ 171307 w 4859755"/>
              <a:gd name="connsiteY5" fmla="*/ 7112714 h 7803338"/>
              <a:gd name="connsiteX0" fmla="*/ 184041 w 4872489"/>
              <a:gd name="connsiteY0" fmla="*/ 7134379 h 7831291"/>
              <a:gd name="connsiteX1" fmla="*/ 197470 w 4872489"/>
              <a:gd name="connsiteY1" fmla="*/ 298599 h 7831291"/>
              <a:gd name="connsiteX2" fmla="*/ 3106944 w 4872489"/>
              <a:gd name="connsiteY2" fmla="*/ 293963 h 7831291"/>
              <a:gd name="connsiteX3" fmla="*/ 4870342 w 4872489"/>
              <a:gd name="connsiteY3" fmla="*/ 3608663 h 7831291"/>
              <a:gd name="connsiteX4" fmla="*/ 2755252 w 4872489"/>
              <a:gd name="connsiteY4" fmla="*/ 7151963 h 7831291"/>
              <a:gd name="connsiteX5" fmla="*/ 184041 w 4872489"/>
              <a:gd name="connsiteY5" fmla="*/ 7134379 h 7831291"/>
              <a:gd name="connsiteX0" fmla="*/ 187347 w 4875795"/>
              <a:gd name="connsiteY0" fmla="*/ 7134379 h 7831291"/>
              <a:gd name="connsiteX1" fmla="*/ 200776 w 4875795"/>
              <a:gd name="connsiteY1" fmla="*/ 298599 h 7831291"/>
              <a:gd name="connsiteX2" fmla="*/ 3110250 w 4875795"/>
              <a:gd name="connsiteY2" fmla="*/ 293963 h 7831291"/>
              <a:gd name="connsiteX3" fmla="*/ 4873648 w 4875795"/>
              <a:gd name="connsiteY3" fmla="*/ 3608663 h 7831291"/>
              <a:gd name="connsiteX4" fmla="*/ 2758558 w 4875795"/>
              <a:gd name="connsiteY4" fmla="*/ 7151963 h 7831291"/>
              <a:gd name="connsiteX5" fmla="*/ 187347 w 4875795"/>
              <a:gd name="connsiteY5" fmla="*/ 7134379 h 7831291"/>
              <a:gd name="connsiteX0" fmla="*/ 187347 w 4875795"/>
              <a:gd name="connsiteY0" fmla="*/ 7134379 h 7831291"/>
              <a:gd name="connsiteX1" fmla="*/ 200776 w 4875795"/>
              <a:gd name="connsiteY1" fmla="*/ 298599 h 7831291"/>
              <a:gd name="connsiteX2" fmla="*/ 3110250 w 4875795"/>
              <a:gd name="connsiteY2" fmla="*/ 293963 h 7831291"/>
              <a:gd name="connsiteX3" fmla="*/ 4873648 w 4875795"/>
              <a:gd name="connsiteY3" fmla="*/ 3608663 h 7831291"/>
              <a:gd name="connsiteX4" fmla="*/ 2758558 w 4875795"/>
              <a:gd name="connsiteY4" fmla="*/ 7151963 h 7831291"/>
              <a:gd name="connsiteX5" fmla="*/ 187347 w 4875795"/>
              <a:gd name="connsiteY5" fmla="*/ 7134379 h 7831291"/>
              <a:gd name="connsiteX0" fmla="*/ 189716 w 4868927"/>
              <a:gd name="connsiteY0" fmla="*/ 7152851 h 7842196"/>
              <a:gd name="connsiteX1" fmla="*/ 193908 w 4868927"/>
              <a:gd name="connsiteY1" fmla="*/ 298599 h 7842196"/>
              <a:gd name="connsiteX2" fmla="*/ 3103382 w 4868927"/>
              <a:gd name="connsiteY2" fmla="*/ 293963 h 7842196"/>
              <a:gd name="connsiteX3" fmla="*/ 4866780 w 4868927"/>
              <a:gd name="connsiteY3" fmla="*/ 3608663 h 7842196"/>
              <a:gd name="connsiteX4" fmla="*/ 2751690 w 4868927"/>
              <a:gd name="connsiteY4" fmla="*/ 7151963 h 7842196"/>
              <a:gd name="connsiteX5" fmla="*/ 189716 w 4868927"/>
              <a:gd name="connsiteY5" fmla="*/ 7152851 h 7842196"/>
              <a:gd name="connsiteX0" fmla="*/ 2 w 4679213"/>
              <a:gd name="connsiteY0" fmla="*/ 7152851 h 7447842"/>
              <a:gd name="connsiteX1" fmla="*/ 4194 w 4679213"/>
              <a:gd name="connsiteY1" fmla="*/ 298599 h 7447842"/>
              <a:gd name="connsiteX2" fmla="*/ 2913668 w 4679213"/>
              <a:gd name="connsiteY2" fmla="*/ 293963 h 7447842"/>
              <a:gd name="connsiteX3" fmla="*/ 4677066 w 4679213"/>
              <a:gd name="connsiteY3" fmla="*/ 3608663 h 7447842"/>
              <a:gd name="connsiteX4" fmla="*/ 2561976 w 4679213"/>
              <a:gd name="connsiteY4" fmla="*/ 7151963 h 7447842"/>
              <a:gd name="connsiteX5" fmla="*/ 2 w 4679213"/>
              <a:gd name="connsiteY5" fmla="*/ 7152851 h 7447842"/>
              <a:gd name="connsiteX0" fmla="*/ 232986 w 4675130"/>
              <a:gd name="connsiteY0" fmla="*/ 7082039 h 7430577"/>
              <a:gd name="connsiteX1" fmla="*/ 111 w 4675130"/>
              <a:gd name="connsiteY1" fmla="*/ 298599 h 7430577"/>
              <a:gd name="connsiteX2" fmla="*/ 2909585 w 4675130"/>
              <a:gd name="connsiteY2" fmla="*/ 293963 h 7430577"/>
              <a:gd name="connsiteX3" fmla="*/ 4672983 w 4675130"/>
              <a:gd name="connsiteY3" fmla="*/ 3608663 h 7430577"/>
              <a:gd name="connsiteX4" fmla="*/ 2557893 w 4675130"/>
              <a:gd name="connsiteY4" fmla="*/ 7151963 h 7430577"/>
              <a:gd name="connsiteX5" fmla="*/ 232986 w 4675130"/>
              <a:gd name="connsiteY5" fmla="*/ 7082039 h 7430577"/>
              <a:gd name="connsiteX0" fmla="*/ 1481 w 4677613"/>
              <a:gd name="connsiteY0" fmla="*/ 7149773 h 7447048"/>
              <a:gd name="connsiteX1" fmla="*/ 2594 w 4677613"/>
              <a:gd name="connsiteY1" fmla="*/ 298599 h 7447048"/>
              <a:gd name="connsiteX2" fmla="*/ 2912068 w 4677613"/>
              <a:gd name="connsiteY2" fmla="*/ 293963 h 7447048"/>
              <a:gd name="connsiteX3" fmla="*/ 4675466 w 4677613"/>
              <a:gd name="connsiteY3" fmla="*/ 3608663 h 7447048"/>
              <a:gd name="connsiteX4" fmla="*/ 2560376 w 4677613"/>
              <a:gd name="connsiteY4" fmla="*/ 7151963 h 7447048"/>
              <a:gd name="connsiteX5" fmla="*/ 1481 w 4677613"/>
              <a:gd name="connsiteY5" fmla="*/ 7149773 h 7447048"/>
              <a:gd name="connsiteX0" fmla="*/ 165734 w 4841866"/>
              <a:gd name="connsiteY0" fmla="*/ 7139154 h 7826771"/>
              <a:gd name="connsiteX1" fmla="*/ 246896 w 4841866"/>
              <a:gd name="connsiteY1" fmla="*/ 331083 h 7826771"/>
              <a:gd name="connsiteX2" fmla="*/ 3076321 w 4841866"/>
              <a:gd name="connsiteY2" fmla="*/ 283344 h 7826771"/>
              <a:gd name="connsiteX3" fmla="*/ 4839719 w 4841866"/>
              <a:gd name="connsiteY3" fmla="*/ 3598044 h 7826771"/>
              <a:gd name="connsiteX4" fmla="*/ 2724629 w 4841866"/>
              <a:gd name="connsiteY4" fmla="*/ 7141344 h 7826771"/>
              <a:gd name="connsiteX5" fmla="*/ 165734 w 4841866"/>
              <a:gd name="connsiteY5" fmla="*/ 7139154 h 7826771"/>
              <a:gd name="connsiteX0" fmla="*/ 192597 w 4868729"/>
              <a:gd name="connsiteY0" fmla="*/ 7111990 h 7790893"/>
              <a:gd name="connsiteX1" fmla="*/ 187553 w 4868729"/>
              <a:gd name="connsiteY1" fmla="*/ 430149 h 7790893"/>
              <a:gd name="connsiteX2" fmla="*/ 3103184 w 4868729"/>
              <a:gd name="connsiteY2" fmla="*/ 256180 h 7790893"/>
              <a:gd name="connsiteX3" fmla="*/ 4866582 w 4868729"/>
              <a:gd name="connsiteY3" fmla="*/ 3570880 h 7790893"/>
              <a:gd name="connsiteX4" fmla="*/ 2751492 w 4868729"/>
              <a:gd name="connsiteY4" fmla="*/ 7114180 h 7790893"/>
              <a:gd name="connsiteX5" fmla="*/ 192597 w 4868729"/>
              <a:gd name="connsiteY5" fmla="*/ 7111990 h 7790893"/>
              <a:gd name="connsiteX0" fmla="*/ 135176 w 4811308"/>
              <a:gd name="connsiteY0" fmla="*/ 7105556 h 7782125"/>
              <a:gd name="connsiteX1" fmla="*/ 336411 w 4811308"/>
              <a:gd name="connsiteY1" fmla="*/ 457582 h 7782125"/>
              <a:gd name="connsiteX2" fmla="*/ 3045763 w 4811308"/>
              <a:gd name="connsiteY2" fmla="*/ 249746 h 7782125"/>
              <a:gd name="connsiteX3" fmla="*/ 4809161 w 4811308"/>
              <a:gd name="connsiteY3" fmla="*/ 3564446 h 7782125"/>
              <a:gd name="connsiteX4" fmla="*/ 2694071 w 4811308"/>
              <a:gd name="connsiteY4" fmla="*/ 7107746 h 7782125"/>
              <a:gd name="connsiteX5" fmla="*/ 135176 w 4811308"/>
              <a:gd name="connsiteY5" fmla="*/ 7105556 h 7782125"/>
              <a:gd name="connsiteX0" fmla="*/ 157213 w 4833345"/>
              <a:gd name="connsiteY0" fmla="*/ 7115639 h 7795816"/>
              <a:gd name="connsiteX1" fmla="*/ 269163 w 4833345"/>
              <a:gd name="connsiteY1" fmla="*/ 415325 h 7795816"/>
              <a:gd name="connsiteX2" fmla="*/ 3067800 w 4833345"/>
              <a:gd name="connsiteY2" fmla="*/ 259829 h 7795816"/>
              <a:gd name="connsiteX3" fmla="*/ 4831198 w 4833345"/>
              <a:gd name="connsiteY3" fmla="*/ 3574529 h 7795816"/>
              <a:gd name="connsiteX4" fmla="*/ 2716108 w 4833345"/>
              <a:gd name="connsiteY4" fmla="*/ 7117829 h 7795816"/>
              <a:gd name="connsiteX5" fmla="*/ 157213 w 4833345"/>
              <a:gd name="connsiteY5" fmla="*/ 7115639 h 7795816"/>
              <a:gd name="connsiteX0" fmla="*/ 156353 w 4832485"/>
              <a:gd name="connsiteY0" fmla="*/ 7115639 h 7795816"/>
              <a:gd name="connsiteX1" fmla="*/ 268303 w 4832485"/>
              <a:gd name="connsiteY1" fmla="*/ 415325 h 7795816"/>
              <a:gd name="connsiteX2" fmla="*/ 3066940 w 4832485"/>
              <a:gd name="connsiteY2" fmla="*/ 259829 h 7795816"/>
              <a:gd name="connsiteX3" fmla="*/ 4830338 w 4832485"/>
              <a:gd name="connsiteY3" fmla="*/ 3574529 h 7795816"/>
              <a:gd name="connsiteX4" fmla="*/ 2715248 w 4832485"/>
              <a:gd name="connsiteY4" fmla="*/ 7117829 h 7795816"/>
              <a:gd name="connsiteX5" fmla="*/ 156353 w 4832485"/>
              <a:gd name="connsiteY5" fmla="*/ 7115639 h 7795816"/>
              <a:gd name="connsiteX0" fmla="*/ 162218 w 4838350"/>
              <a:gd name="connsiteY0" fmla="*/ 7153758 h 7845421"/>
              <a:gd name="connsiteX1" fmla="*/ 252617 w 4838350"/>
              <a:gd name="connsiteY1" fmla="*/ 287189 h 7845421"/>
              <a:gd name="connsiteX2" fmla="*/ 3072805 w 4838350"/>
              <a:gd name="connsiteY2" fmla="*/ 297948 h 7845421"/>
              <a:gd name="connsiteX3" fmla="*/ 4836203 w 4838350"/>
              <a:gd name="connsiteY3" fmla="*/ 3612648 h 7845421"/>
              <a:gd name="connsiteX4" fmla="*/ 2721113 w 4838350"/>
              <a:gd name="connsiteY4" fmla="*/ 7155948 h 7845421"/>
              <a:gd name="connsiteX5" fmla="*/ 162218 w 4838350"/>
              <a:gd name="connsiteY5" fmla="*/ 7153758 h 7845421"/>
              <a:gd name="connsiteX0" fmla="*/ 162218 w 4838350"/>
              <a:gd name="connsiteY0" fmla="*/ 7127231 h 7811232"/>
              <a:gd name="connsiteX1" fmla="*/ 252617 w 4838350"/>
              <a:gd name="connsiteY1" fmla="*/ 371498 h 7811232"/>
              <a:gd name="connsiteX2" fmla="*/ 3072805 w 4838350"/>
              <a:gd name="connsiteY2" fmla="*/ 271421 h 7811232"/>
              <a:gd name="connsiteX3" fmla="*/ 4836203 w 4838350"/>
              <a:gd name="connsiteY3" fmla="*/ 3586121 h 7811232"/>
              <a:gd name="connsiteX4" fmla="*/ 2721113 w 4838350"/>
              <a:gd name="connsiteY4" fmla="*/ 7129421 h 7811232"/>
              <a:gd name="connsiteX5" fmla="*/ 162218 w 4838350"/>
              <a:gd name="connsiteY5" fmla="*/ 7127231 h 7811232"/>
              <a:gd name="connsiteX0" fmla="*/ 169100 w 4845232"/>
              <a:gd name="connsiteY0" fmla="*/ 7127237 h 7811238"/>
              <a:gd name="connsiteX1" fmla="*/ 259499 w 4845232"/>
              <a:gd name="connsiteY1" fmla="*/ 371504 h 7811238"/>
              <a:gd name="connsiteX2" fmla="*/ 3079687 w 4845232"/>
              <a:gd name="connsiteY2" fmla="*/ 271427 h 7811238"/>
              <a:gd name="connsiteX3" fmla="*/ 4843085 w 4845232"/>
              <a:gd name="connsiteY3" fmla="*/ 3586127 h 7811238"/>
              <a:gd name="connsiteX4" fmla="*/ 2727995 w 4845232"/>
              <a:gd name="connsiteY4" fmla="*/ 7129427 h 7811238"/>
              <a:gd name="connsiteX5" fmla="*/ 169100 w 4845232"/>
              <a:gd name="connsiteY5" fmla="*/ 7127237 h 7811238"/>
              <a:gd name="connsiteX0" fmla="*/ 219843 w 4895975"/>
              <a:gd name="connsiteY0" fmla="*/ 7118137 h 7799163"/>
              <a:gd name="connsiteX1" fmla="*/ 162460 w 4895975"/>
              <a:gd name="connsiteY1" fmla="*/ 405507 h 7799163"/>
              <a:gd name="connsiteX2" fmla="*/ 3130430 w 4895975"/>
              <a:gd name="connsiteY2" fmla="*/ 262327 h 7799163"/>
              <a:gd name="connsiteX3" fmla="*/ 4893828 w 4895975"/>
              <a:gd name="connsiteY3" fmla="*/ 3577027 h 7799163"/>
              <a:gd name="connsiteX4" fmla="*/ 2778738 w 4895975"/>
              <a:gd name="connsiteY4" fmla="*/ 7120327 h 7799163"/>
              <a:gd name="connsiteX5" fmla="*/ 219843 w 4895975"/>
              <a:gd name="connsiteY5" fmla="*/ 7118137 h 7799163"/>
              <a:gd name="connsiteX0" fmla="*/ 202277 w 4878409"/>
              <a:gd name="connsiteY0" fmla="*/ 7113808 h 7793348"/>
              <a:gd name="connsiteX1" fmla="*/ 191076 w 4878409"/>
              <a:gd name="connsiteY1" fmla="*/ 422730 h 7793348"/>
              <a:gd name="connsiteX2" fmla="*/ 3112864 w 4878409"/>
              <a:gd name="connsiteY2" fmla="*/ 257998 h 7793348"/>
              <a:gd name="connsiteX3" fmla="*/ 4876262 w 4878409"/>
              <a:gd name="connsiteY3" fmla="*/ 3572698 h 7793348"/>
              <a:gd name="connsiteX4" fmla="*/ 2761172 w 4878409"/>
              <a:gd name="connsiteY4" fmla="*/ 7115998 h 7793348"/>
              <a:gd name="connsiteX5" fmla="*/ 202277 w 4878409"/>
              <a:gd name="connsiteY5" fmla="*/ 7113808 h 7793348"/>
              <a:gd name="connsiteX0" fmla="*/ 199422 w 4875554"/>
              <a:gd name="connsiteY0" fmla="*/ 7107672 h 7785019"/>
              <a:gd name="connsiteX1" fmla="*/ 196172 w 4875554"/>
              <a:gd name="connsiteY1" fmla="*/ 448399 h 7785019"/>
              <a:gd name="connsiteX2" fmla="*/ 3110009 w 4875554"/>
              <a:gd name="connsiteY2" fmla="*/ 251862 h 7785019"/>
              <a:gd name="connsiteX3" fmla="*/ 4873407 w 4875554"/>
              <a:gd name="connsiteY3" fmla="*/ 3566562 h 7785019"/>
              <a:gd name="connsiteX4" fmla="*/ 2758317 w 4875554"/>
              <a:gd name="connsiteY4" fmla="*/ 7109862 h 7785019"/>
              <a:gd name="connsiteX5" fmla="*/ 199422 w 4875554"/>
              <a:gd name="connsiteY5" fmla="*/ 7107672 h 7785019"/>
              <a:gd name="connsiteX0" fmla="*/ 199422 w 4875554"/>
              <a:gd name="connsiteY0" fmla="*/ 7107672 h 7785019"/>
              <a:gd name="connsiteX1" fmla="*/ 196172 w 4875554"/>
              <a:gd name="connsiteY1" fmla="*/ 448399 h 7785019"/>
              <a:gd name="connsiteX2" fmla="*/ 3110009 w 4875554"/>
              <a:gd name="connsiteY2" fmla="*/ 251862 h 7785019"/>
              <a:gd name="connsiteX3" fmla="*/ 4873407 w 4875554"/>
              <a:gd name="connsiteY3" fmla="*/ 3566562 h 7785019"/>
              <a:gd name="connsiteX4" fmla="*/ 2758317 w 4875554"/>
              <a:gd name="connsiteY4" fmla="*/ 7109862 h 7785019"/>
              <a:gd name="connsiteX5" fmla="*/ 199422 w 4875554"/>
              <a:gd name="connsiteY5" fmla="*/ 7107672 h 7785019"/>
              <a:gd name="connsiteX0" fmla="*/ 85583 w 4761715"/>
              <a:gd name="connsiteY0" fmla="*/ 7107672 h 7785019"/>
              <a:gd name="connsiteX1" fmla="*/ 82333 w 4761715"/>
              <a:gd name="connsiteY1" fmla="*/ 448399 h 7785019"/>
              <a:gd name="connsiteX2" fmla="*/ 2996170 w 4761715"/>
              <a:gd name="connsiteY2" fmla="*/ 251862 h 7785019"/>
              <a:gd name="connsiteX3" fmla="*/ 4759568 w 4761715"/>
              <a:gd name="connsiteY3" fmla="*/ 3566562 h 7785019"/>
              <a:gd name="connsiteX4" fmla="*/ 2644478 w 4761715"/>
              <a:gd name="connsiteY4" fmla="*/ 7109862 h 7785019"/>
              <a:gd name="connsiteX5" fmla="*/ 85583 w 4761715"/>
              <a:gd name="connsiteY5" fmla="*/ 7107672 h 7785019"/>
              <a:gd name="connsiteX0" fmla="*/ 85583 w 4761715"/>
              <a:gd name="connsiteY0" fmla="*/ 7074631 h 7751978"/>
              <a:gd name="connsiteX1" fmla="*/ 82333 w 4761715"/>
              <a:gd name="connsiteY1" fmla="*/ 415358 h 7751978"/>
              <a:gd name="connsiteX2" fmla="*/ 2996170 w 4761715"/>
              <a:gd name="connsiteY2" fmla="*/ 218821 h 7751978"/>
              <a:gd name="connsiteX3" fmla="*/ 4759568 w 4761715"/>
              <a:gd name="connsiteY3" fmla="*/ 3533521 h 7751978"/>
              <a:gd name="connsiteX4" fmla="*/ 2644478 w 4761715"/>
              <a:gd name="connsiteY4" fmla="*/ 7076821 h 7751978"/>
              <a:gd name="connsiteX5" fmla="*/ 85583 w 4761715"/>
              <a:gd name="connsiteY5" fmla="*/ 7074631 h 7751978"/>
              <a:gd name="connsiteX0" fmla="*/ 157610 w 4833742"/>
              <a:gd name="connsiteY0" fmla="*/ 7074631 h 7751978"/>
              <a:gd name="connsiteX1" fmla="*/ 154360 w 4833742"/>
              <a:gd name="connsiteY1" fmla="*/ 415358 h 7751978"/>
              <a:gd name="connsiteX2" fmla="*/ 3068197 w 4833742"/>
              <a:gd name="connsiteY2" fmla="*/ 218821 h 7751978"/>
              <a:gd name="connsiteX3" fmla="*/ 4831595 w 4833742"/>
              <a:gd name="connsiteY3" fmla="*/ 3533521 h 7751978"/>
              <a:gd name="connsiteX4" fmla="*/ 2716505 w 4833742"/>
              <a:gd name="connsiteY4" fmla="*/ 7076821 h 7751978"/>
              <a:gd name="connsiteX5" fmla="*/ 157610 w 4833742"/>
              <a:gd name="connsiteY5" fmla="*/ 7074631 h 7751978"/>
              <a:gd name="connsiteX0" fmla="*/ 345911 w 5022043"/>
              <a:gd name="connsiteY0" fmla="*/ 7098958 h 7776305"/>
              <a:gd name="connsiteX1" fmla="*/ 342661 w 5022043"/>
              <a:gd name="connsiteY1" fmla="*/ 439685 h 7776305"/>
              <a:gd name="connsiteX2" fmla="*/ 3256498 w 5022043"/>
              <a:gd name="connsiteY2" fmla="*/ 243148 h 7776305"/>
              <a:gd name="connsiteX3" fmla="*/ 5019896 w 5022043"/>
              <a:gd name="connsiteY3" fmla="*/ 3557848 h 7776305"/>
              <a:gd name="connsiteX4" fmla="*/ 2904806 w 5022043"/>
              <a:gd name="connsiteY4" fmla="*/ 7101148 h 7776305"/>
              <a:gd name="connsiteX5" fmla="*/ 345911 w 5022043"/>
              <a:gd name="connsiteY5" fmla="*/ 7098958 h 7776305"/>
              <a:gd name="connsiteX0" fmla="*/ 190117 w 4866249"/>
              <a:gd name="connsiteY0" fmla="*/ 7193225 h 7870572"/>
              <a:gd name="connsiteX1" fmla="*/ 186867 w 4866249"/>
              <a:gd name="connsiteY1" fmla="*/ 533952 h 7870572"/>
              <a:gd name="connsiteX2" fmla="*/ 3100704 w 4866249"/>
              <a:gd name="connsiteY2" fmla="*/ 337415 h 7870572"/>
              <a:gd name="connsiteX3" fmla="*/ 4864102 w 4866249"/>
              <a:gd name="connsiteY3" fmla="*/ 3652115 h 7870572"/>
              <a:gd name="connsiteX4" fmla="*/ 2749012 w 4866249"/>
              <a:gd name="connsiteY4" fmla="*/ 7195415 h 7870572"/>
              <a:gd name="connsiteX5" fmla="*/ 190117 w 4866249"/>
              <a:gd name="connsiteY5" fmla="*/ 7193225 h 7870572"/>
              <a:gd name="connsiteX0" fmla="*/ 188894 w 4865026"/>
              <a:gd name="connsiteY0" fmla="*/ 7274677 h 7967496"/>
              <a:gd name="connsiteX1" fmla="*/ 189317 w 4865026"/>
              <a:gd name="connsiteY1" fmla="*/ 391394 h 7967496"/>
              <a:gd name="connsiteX2" fmla="*/ 3099481 w 4865026"/>
              <a:gd name="connsiteY2" fmla="*/ 418867 h 7967496"/>
              <a:gd name="connsiteX3" fmla="*/ 4862879 w 4865026"/>
              <a:gd name="connsiteY3" fmla="*/ 3733567 h 7967496"/>
              <a:gd name="connsiteX4" fmla="*/ 2747789 w 4865026"/>
              <a:gd name="connsiteY4" fmla="*/ 7276867 h 7967496"/>
              <a:gd name="connsiteX5" fmla="*/ 188894 w 4865026"/>
              <a:gd name="connsiteY5" fmla="*/ 7274677 h 7967496"/>
              <a:gd name="connsiteX0" fmla="*/ 192591 w 4868723"/>
              <a:gd name="connsiteY0" fmla="*/ 7277850 h 7971178"/>
              <a:gd name="connsiteX1" fmla="*/ 181997 w 4868723"/>
              <a:gd name="connsiteY1" fmla="*/ 387222 h 7971178"/>
              <a:gd name="connsiteX2" fmla="*/ 3103178 w 4868723"/>
              <a:gd name="connsiteY2" fmla="*/ 422040 h 7971178"/>
              <a:gd name="connsiteX3" fmla="*/ 4866576 w 4868723"/>
              <a:gd name="connsiteY3" fmla="*/ 3736740 h 7971178"/>
              <a:gd name="connsiteX4" fmla="*/ 2751486 w 4868723"/>
              <a:gd name="connsiteY4" fmla="*/ 7280040 h 7971178"/>
              <a:gd name="connsiteX5" fmla="*/ 192591 w 4868723"/>
              <a:gd name="connsiteY5" fmla="*/ 7277850 h 7971178"/>
              <a:gd name="connsiteX0" fmla="*/ 193427 w 4869559"/>
              <a:gd name="connsiteY0" fmla="*/ 7163116 h 7856444"/>
              <a:gd name="connsiteX1" fmla="*/ 182833 w 4869559"/>
              <a:gd name="connsiteY1" fmla="*/ 272488 h 7856444"/>
              <a:gd name="connsiteX2" fmla="*/ 3104014 w 4869559"/>
              <a:gd name="connsiteY2" fmla="*/ 307306 h 7856444"/>
              <a:gd name="connsiteX3" fmla="*/ 4867412 w 4869559"/>
              <a:gd name="connsiteY3" fmla="*/ 3622006 h 7856444"/>
              <a:gd name="connsiteX4" fmla="*/ 2752322 w 4869559"/>
              <a:gd name="connsiteY4" fmla="*/ 7165306 h 7856444"/>
              <a:gd name="connsiteX5" fmla="*/ 193427 w 4869559"/>
              <a:gd name="connsiteY5" fmla="*/ 7163116 h 7856444"/>
              <a:gd name="connsiteX0" fmla="*/ 170155 w 4846287"/>
              <a:gd name="connsiteY0" fmla="*/ 7143047 h 7831040"/>
              <a:gd name="connsiteX1" fmla="*/ 233007 w 4846287"/>
              <a:gd name="connsiteY1" fmla="*/ 329537 h 7831040"/>
              <a:gd name="connsiteX2" fmla="*/ 3080742 w 4846287"/>
              <a:gd name="connsiteY2" fmla="*/ 287237 h 7831040"/>
              <a:gd name="connsiteX3" fmla="*/ 4844140 w 4846287"/>
              <a:gd name="connsiteY3" fmla="*/ 3601937 h 7831040"/>
              <a:gd name="connsiteX4" fmla="*/ 2729050 w 4846287"/>
              <a:gd name="connsiteY4" fmla="*/ 7145237 h 7831040"/>
              <a:gd name="connsiteX5" fmla="*/ 170155 w 4846287"/>
              <a:gd name="connsiteY5" fmla="*/ 7143047 h 7831040"/>
              <a:gd name="connsiteX0" fmla="*/ 188486 w 4864618"/>
              <a:gd name="connsiteY0" fmla="*/ 7162098 h 7855172"/>
              <a:gd name="connsiteX1" fmla="*/ 192581 w 4864618"/>
              <a:gd name="connsiteY1" fmla="*/ 275143 h 7855172"/>
              <a:gd name="connsiteX2" fmla="*/ 3099073 w 4864618"/>
              <a:gd name="connsiteY2" fmla="*/ 306288 h 7855172"/>
              <a:gd name="connsiteX3" fmla="*/ 4862471 w 4864618"/>
              <a:gd name="connsiteY3" fmla="*/ 3620988 h 7855172"/>
              <a:gd name="connsiteX4" fmla="*/ 2747381 w 4864618"/>
              <a:gd name="connsiteY4" fmla="*/ 7164288 h 7855172"/>
              <a:gd name="connsiteX5" fmla="*/ 188486 w 4864618"/>
              <a:gd name="connsiteY5" fmla="*/ 7162098 h 7855172"/>
              <a:gd name="connsiteX0" fmla="*/ 340043 w 5016181"/>
              <a:gd name="connsiteY0" fmla="*/ 7578148 h 8271222"/>
              <a:gd name="connsiteX1" fmla="*/ 344138 w 5016181"/>
              <a:gd name="connsiteY1" fmla="*/ 691193 h 8271222"/>
              <a:gd name="connsiteX2" fmla="*/ 3254303 w 5016181"/>
              <a:gd name="connsiteY2" fmla="*/ 692960 h 8271222"/>
              <a:gd name="connsiteX3" fmla="*/ 5014028 w 5016181"/>
              <a:gd name="connsiteY3" fmla="*/ 4037038 h 8271222"/>
              <a:gd name="connsiteX4" fmla="*/ 2898938 w 5016181"/>
              <a:gd name="connsiteY4" fmla="*/ 7580338 h 8271222"/>
              <a:gd name="connsiteX5" fmla="*/ 340043 w 5016181"/>
              <a:gd name="connsiteY5" fmla="*/ 7578148 h 8271222"/>
              <a:gd name="connsiteX0" fmla="*/ 340043 w 5016181"/>
              <a:gd name="connsiteY0" fmla="*/ 7578148 h 8271222"/>
              <a:gd name="connsiteX1" fmla="*/ 344138 w 5016181"/>
              <a:gd name="connsiteY1" fmla="*/ 691193 h 8271222"/>
              <a:gd name="connsiteX2" fmla="*/ 3254303 w 5016181"/>
              <a:gd name="connsiteY2" fmla="*/ 692960 h 8271222"/>
              <a:gd name="connsiteX3" fmla="*/ 5014028 w 5016181"/>
              <a:gd name="connsiteY3" fmla="*/ 4037038 h 8271222"/>
              <a:gd name="connsiteX4" fmla="*/ 2898938 w 5016181"/>
              <a:gd name="connsiteY4" fmla="*/ 7580338 h 8271222"/>
              <a:gd name="connsiteX5" fmla="*/ 340043 w 5016181"/>
              <a:gd name="connsiteY5" fmla="*/ 7578148 h 8271222"/>
              <a:gd name="connsiteX0" fmla="*/ 340043 w 5016181"/>
              <a:gd name="connsiteY0" fmla="*/ 7181559 h 7874633"/>
              <a:gd name="connsiteX1" fmla="*/ 344138 w 5016181"/>
              <a:gd name="connsiteY1" fmla="*/ 294604 h 7874633"/>
              <a:gd name="connsiteX2" fmla="*/ 3254303 w 5016181"/>
              <a:gd name="connsiteY2" fmla="*/ 296371 h 7874633"/>
              <a:gd name="connsiteX3" fmla="*/ 5014028 w 5016181"/>
              <a:gd name="connsiteY3" fmla="*/ 3640449 h 7874633"/>
              <a:gd name="connsiteX4" fmla="*/ 2898938 w 5016181"/>
              <a:gd name="connsiteY4" fmla="*/ 7183749 h 7874633"/>
              <a:gd name="connsiteX5" fmla="*/ 340043 w 5016181"/>
              <a:gd name="connsiteY5" fmla="*/ 7181559 h 7874633"/>
              <a:gd name="connsiteX0" fmla="*/ 340043 w 5016181"/>
              <a:gd name="connsiteY0" fmla="*/ 7183197 h 7876271"/>
              <a:gd name="connsiteX1" fmla="*/ 344138 w 5016181"/>
              <a:gd name="connsiteY1" fmla="*/ 296242 h 7876271"/>
              <a:gd name="connsiteX2" fmla="*/ 3254303 w 5016181"/>
              <a:gd name="connsiteY2" fmla="*/ 298009 h 7876271"/>
              <a:gd name="connsiteX3" fmla="*/ 5014028 w 5016181"/>
              <a:gd name="connsiteY3" fmla="*/ 3642087 h 7876271"/>
              <a:gd name="connsiteX4" fmla="*/ 2898938 w 5016181"/>
              <a:gd name="connsiteY4" fmla="*/ 7185387 h 7876271"/>
              <a:gd name="connsiteX5" fmla="*/ 340043 w 5016181"/>
              <a:gd name="connsiteY5" fmla="*/ 7183197 h 7876271"/>
              <a:gd name="connsiteX0" fmla="*/ 340043 w 5016181"/>
              <a:gd name="connsiteY0" fmla="*/ 7184031 h 7877324"/>
              <a:gd name="connsiteX1" fmla="*/ 344138 w 5016181"/>
              <a:gd name="connsiteY1" fmla="*/ 293901 h 7877324"/>
              <a:gd name="connsiteX2" fmla="*/ 3254303 w 5016181"/>
              <a:gd name="connsiteY2" fmla="*/ 298843 h 7877324"/>
              <a:gd name="connsiteX3" fmla="*/ 5014028 w 5016181"/>
              <a:gd name="connsiteY3" fmla="*/ 3642921 h 7877324"/>
              <a:gd name="connsiteX4" fmla="*/ 2898938 w 5016181"/>
              <a:gd name="connsiteY4" fmla="*/ 7186221 h 7877324"/>
              <a:gd name="connsiteX5" fmla="*/ 340043 w 5016181"/>
              <a:gd name="connsiteY5" fmla="*/ 7184031 h 7877324"/>
              <a:gd name="connsiteX0" fmla="*/ 338200 w 5014338"/>
              <a:gd name="connsiteY0" fmla="*/ 7184031 h 7877324"/>
              <a:gd name="connsiteX1" fmla="*/ 345470 w 5014338"/>
              <a:gd name="connsiteY1" fmla="*/ 293901 h 7877324"/>
              <a:gd name="connsiteX2" fmla="*/ 3252460 w 5014338"/>
              <a:gd name="connsiteY2" fmla="*/ 298843 h 7877324"/>
              <a:gd name="connsiteX3" fmla="*/ 5012185 w 5014338"/>
              <a:gd name="connsiteY3" fmla="*/ 3642921 h 7877324"/>
              <a:gd name="connsiteX4" fmla="*/ 2897095 w 5014338"/>
              <a:gd name="connsiteY4" fmla="*/ 7186221 h 7877324"/>
              <a:gd name="connsiteX5" fmla="*/ 338200 w 5014338"/>
              <a:gd name="connsiteY5" fmla="*/ 7184031 h 7877324"/>
              <a:gd name="connsiteX0" fmla="*/ 338200 w 5014338"/>
              <a:gd name="connsiteY0" fmla="*/ 7183318 h 7876611"/>
              <a:gd name="connsiteX1" fmla="*/ 345470 w 5014338"/>
              <a:gd name="connsiteY1" fmla="*/ 293188 h 7876611"/>
              <a:gd name="connsiteX2" fmla="*/ 3252460 w 5014338"/>
              <a:gd name="connsiteY2" fmla="*/ 298130 h 7876611"/>
              <a:gd name="connsiteX3" fmla="*/ 5012185 w 5014338"/>
              <a:gd name="connsiteY3" fmla="*/ 3642208 h 7876611"/>
              <a:gd name="connsiteX4" fmla="*/ 2897095 w 5014338"/>
              <a:gd name="connsiteY4" fmla="*/ 7185508 h 7876611"/>
              <a:gd name="connsiteX5" fmla="*/ 338200 w 5014338"/>
              <a:gd name="connsiteY5" fmla="*/ 7183318 h 7876611"/>
              <a:gd name="connsiteX0" fmla="*/ 189227 w 4865365"/>
              <a:gd name="connsiteY0" fmla="*/ 7183318 h 7876611"/>
              <a:gd name="connsiteX1" fmla="*/ 196497 w 4865365"/>
              <a:gd name="connsiteY1" fmla="*/ 293188 h 7876611"/>
              <a:gd name="connsiteX2" fmla="*/ 3103487 w 4865365"/>
              <a:gd name="connsiteY2" fmla="*/ 298130 h 7876611"/>
              <a:gd name="connsiteX3" fmla="*/ 4863212 w 4865365"/>
              <a:gd name="connsiteY3" fmla="*/ 3642208 h 7876611"/>
              <a:gd name="connsiteX4" fmla="*/ 2748122 w 4865365"/>
              <a:gd name="connsiteY4" fmla="*/ 7185508 h 7876611"/>
              <a:gd name="connsiteX5" fmla="*/ 189227 w 4865365"/>
              <a:gd name="connsiteY5" fmla="*/ 7183318 h 7876611"/>
              <a:gd name="connsiteX0" fmla="*/ 192432 w 4868570"/>
              <a:gd name="connsiteY0" fmla="*/ 7183318 h 7876611"/>
              <a:gd name="connsiteX1" fmla="*/ 190177 w 4868570"/>
              <a:gd name="connsiteY1" fmla="*/ 293188 h 7876611"/>
              <a:gd name="connsiteX2" fmla="*/ 3106692 w 4868570"/>
              <a:gd name="connsiteY2" fmla="*/ 298130 h 7876611"/>
              <a:gd name="connsiteX3" fmla="*/ 4866417 w 4868570"/>
              <a:gd name="connsiteY3" fmla="*/ 3642208 h 7876611"/>
              <a:gd name="connsiteX4" fmla="*/ 2751327 w 4868570"/>
              <a:gd name="connsiteY4" fmla="*/ 7185508 h 7876611"/>
              <a:gd name="connsiteX5" fmla="*/ 192432 w 4868570"/>
              <a:gd name="connsiteY5" fmla="*/ 7183318 h 7876611"/>
              <a:gd name="connsiteX0" fmla="*/ 190287 w 4866425"/>
              <a:gd name="connsiteY0" fmla="*/ 7183318 h 7876611"/>
              <a:gd name="connsiteX1" fmla="*/ 188032 w 4866425"/>
              <a:gd name="connsiteY1" fmla="*/ 293188 h 7876611"/>
              <a:gd name="connsiteX2" fmla="*/ 3104547 w 4866425"/>
              <a:gd name="connsiteY2" fmla="*/ 298130 h 7876611"/>
              <a:gd name="connsiteX3" fmla="*/ 4864272 w 4866425"/>
              <a:gd name="connsiteY3" fmla="*/ 3642208 h 7876611"/>
              <a:gd name="connsiteX4" fmla="*/ 2749182 w 4866425"/>
              <a:gd name="connsiteY4" fmla="*/ 7185508 h 7876611"/>
              <a:gd name="connsiteX5" fmla="*/ 190287 w 4866425"/>
              <a:gd name="connsiteY5" fmla="*/ 7183318 h 7876611"/>
              <a:gd name="connsiteX0" fmla="*/ 190287 w 4866425"/>
              <a:gd name="connsiteY0" fmla="*/ 7154743 h 7859802"/>
              <a:gd name="connsiteX1" fmla="*/ 188032 w 4866425"/>
              <a:gd name="connsiteY1" fmla="*/ 293188 h 7859802"/>
              <a:gd name="connsiteX2" fmla="*/ 3104547 w 4866425"/>
              <a:gd name="connsiteY2" fmla="*/ 298130 h 7859802"/>
              <a:gd name="connsiteX3" fmla="*/ 4864272 w 4866425"/>
              <a:gd name="connsiteY3" fmla="*/ 3642208 h 7859802"/>
              <a:gd name="connsiteX4" fmla="*/ 2749182 w 4866425"/>
              <a:gd name="connsiteY4" fmla="*/ 7185508 h 7859802"/>
              <a:gd name="connsiteX5" fmla="*/ 190287 w 4866425"/>
              <a:gd name="connsiteY5" fmla="*/ 7154743 h 7859802"/>
              <a:gd name="connsiteX0" fmla="*/ 2255 w 4678393"/>
              <a:gd name="connsiteY0" fmla="*/ 7154743 h 7872894"/>
              <a:gd name="connsiteX1" fmla="*/ 0 w 4678393"/>
              <a:gd name="connsiteY1" fmla="*/ 293188 h 7872894"/>
              <a:gd name="connsiteX2" fmla="*/ 2916515 w 4678393"/>
              <a:gd name="connsiteY2" fmla="*/ 298130 h 7872894"/>
              <a:gd name="connsiteX3" fmla="*/ 4676240 w 4678393"/>
              <a:gd name="connsiteY3" fmla="*/ 3642208 h 7872894"/>
              <a:gd name="connsiteX4" fmla="*/ 2561150 w 4678393"/>
              <a:gd name="connsiteY4" fmla="*/ 7185508 h 7872894"/>
              <a:gd name="connsiteX5" fmla="*/ 2255 w 4678393"/>
              <a:gd name="connsiteY5" fmla="*/ 7154743 h 7872894"/>
              <a:gd name="connsiteX0" fmla="*/ 2822 w 4678960"/>
              <a:gd name="connsiteY0" fmla="*/ 7154743 h 7874206"/>
              <a:gd name="connsiteX1" fmla="*/ 567 w 4678960"/>
              <a:gd name="connsiteY1" fmla="*/ 293188 h 7874206"/>
              <a:gd name="connsiteX2" fmla="*/ 2917082 w 4678960"/>
              <a:gd name="connsiteY2" fmla="*/ 298130 h 7874206"/>
              <a:gd name="connsiteX3" fmla="*/ 4676807 w 4678960"/>
              <a:gd name="connsiteY3" fmla="*/ 3642208 h 7874206"/>
              <a:gd name="connsiteX4" fmla="*/ 2561717 w 4678960"/>
              <a:gd name="connsiteY4" fmla="*/ 7185508 h 7874206"/>
              <a:gd name="connsiteX5" fmla="*/ 2822 w 4678960"/>
              <a:gd name="connsiteY5" fmla="*/ 7154743 h 7874206"/>
              <a:gd name="connsiteX0" fmla="*/ 2255 w 4678393"/>
              <a:gd name="connsiteY0" fmla="*/ 7154743 h 7874206"/>
              <a:gd name="connsiteX1" fmla="*/ 0 w 4678393"/>
              <a:gd name="connsiteY1" fmla="*/ 293188 h 7874206"/>
              <a:gd name="connsiteX2" fmla="*/ 2916515 w 4678393"/>
              <a:gd name="connsiteY2" fmla="*/ 298130 h 7874206"/>
              <a:gd name="connsiteX3" fmla="*/ 4676240 w 4678393"/>
              <a:gd name="connsiteY3" fmla="*/ 3642208 h 7874206"/>
              <a:gd name="connsiteX4" fmla="*/ 2561150 w 4678393"/>
              <a:gd name="connsiteY4" fmla="*/ 7185508 h 7874206"/>
              <a:gd name="connsiteX5" fmla="*/ 2255 w 4678393"/>
              <a:gd name="connsiteY5" fmla="*/ 7154743 h 7874206"/>
              <a:gd name="connsiteX0" fmla="*/ 2255 w 4678393"/>
              <a:gd name="connsiteY0" fmla="*/ 7154743 h 7874206"/>
              <a:gd name="connsiteX1" fmla="*/ 0 w 4678393"/>
              <a:gd name="connsiteY1" fmla="*/ 293188 h 7874206"/>
              <a:gd name="connsiteX2" fmla="*/ 2916515 w 4678393"/>
              <a:gd name="connsiteY2" fmla="*/ 298130 h 7874206"/>
              <a:gd name="connsiteX3" fmla="*/ 4676240 w 4678393"/>
              <a:gd name="connsiteY3" fmla="*/ 3642208 h 7874206"/>
              <a:gd name="connsiteX4" fmla="*/ 2561150 w 4678393"/>
              <a:gd name="connsiteY4" fmla="*/ 7185508 h 7874206"/>
              <a:gd name="connsiteX5" fmla="*/ 2255 w 4678393"/>
              <a:gd name="connsiteY5" fmla="*/ 7154743 h 7874206"/>
              <a:gd name="connsiteX0" fmla="*/ 2255 w 4678393"/>
              <a:gd name="connsiteY0" fmla="*/ 7154743 h 7473936"/>
              <a:gd name="connsiteX1" fmla="*/ 0 w 4678393"/>
              <a:gd name="connsiteY1" fmla="*/ 293188 h 7473936"/>
              <a:gd name="connsiteX2" fmla="*/ 2916515 w 4678393"/>
              <a:gd name="connsiteY2" fmla="*/ 298130 h 7473936"/>
              <a:gd name="connsiteX3" fmla="*/ 4676240 w 4678393"/>
              <a:gd name="connsiteY3" fmla="*/ 3642208 h 7473936"/>
              <a:gd name="connsiteX4" fmla="*/ 2561150 w 4678393"/>
              <a:gd name="connsiteY4" fmla="*/ 7185508 h 7473936"/>
              <a:gd name="connsiteX5" fmla="*/ 2255 w 4678393"/>
              <a:gd name="connsiteY5" fmla="*/ 7154743 h 7473936"/>
              <a:gd name="connsiteX0" fmla="*/ 2255 w 4678393"/>
              <a:gd name="connsiteY0" fmla="*/ 7154743 h 7450206"/>
              <a:gd name="connsiteX1" fmla="*/ 0 w 4678393"/>
              <a:gd name="connsiteY1" fmla="*/ 293188 h 7450206"/>
              <a:gd name="connsiteX2" fmla="*/ 2916515 w 4678393"/>
              <a:gd name="connsiteY2" fmla="*/ 298130 h 7450206"/>
              <a:gd name="connsiteX3" fmla="*/ 4676240 w 4678393"/>
              <a:gd name="connsiteY3" fmla="*/ 3642208 h 7450206"/>
              <a:gd name="connsiteX4" fmla="*/ 2564325 w 4678393"/>
              <a:gd name="connsiteY4" fmla="*/ 7153758 h 7450206"/>
              <a:gd name="connsiteX5" fmla="*/ 2255 w 4678393"/>
              <a:gd name="connsiteY5" fmla="*/ 7154743 h 7450206"/>
              <a:gd name="connsiteX0" fmla="*/ 2255 w 4678393"/>
              <a:gd name="connsiteY0" fmla="*/ 7154743 h 7154743"/>
              <a:gd name="connsiteX1" fmla="*/ 0 w 4678393"/>
              <a:gd name="connsiteY1" fmla="*/ 293188 h 7154743"/>
              <a:gd name="connsiteX2" fmla="*/ 2916515 w 4678393"/>
              <a:gd name="connsiteY2" fmla="*/ 298130 h 7154743"/>
              <a:gd name="connsiteX3" fmla="*/ 4676240 w 4678393"/>
              <a:gd name="connsiteY3" fmla="*/ 3642208 h 7154743"/>
              <a:gd name="connsiteX4" fmla="*/ 2564325 w 4678393"/>
              <a:gd name="connsiteY4" fmla="*/ 7153758 h 7154743"/>
              <a:gd name="connsiteX5" fmla="*/ 2255 w 4678393"/>
              <a:gd name="connsiteY5" fmla="*/ 7154743 h 7154743"/>
              <a:gd name="connsiteX0" fmla="*/ 2255 w 4678393"/>
              <a:gd name="connsiteY0" fmla="*/ 6861555 h 6861555"/>
              <a:gd name="connsiteX1" fmla="*/ 0 w 4678393"/>
              <a:gd name="connsiteY1" fmla="*/ 0 h 6861555"/>
              <a:gd name="connsiteX2" fmla="*/ 2916515 w 4678393"/>
              <a:gd name="connsiteY2" fmla="*/ 4942 h 6861555"/>
              <a:gd name="connsiteX3" fmla="*/ 4676240 w 4678393"/>
              <a:gd name="connsiteY3" fmla="*/ 3349020 h 6861555"/>
              <a:gd name="connsiteX4" fmla="*/ 2564325 w 4678393"/>
              <a:gd name="connsiteY4" fmla="*/ 6860570 h 6861555"/>
              <a:gd name="connsiteX5" fmla="*/ 2255 w 4678393"/>
              <a:gd name="connsiteY5" fmla="*/ 6861555 h 6861555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64325 w 4678399"/>
              <a:gd name="connsiteY4" fmla="*/ 6861978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64325 w 4678399"/>
              <a:gd name="connsiteY4" fmla="*/ 6861978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64325 w 4678399"/>
              <a:gd name="connsiteY4" fmla="*/ 6861978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64325 w 4678399"/>
              <a:gd name="connsiteY4" fmla="*/ 6861978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64325 w 4678399"/>
              <a:gd name="connsiteY4" fmla="*/ 6861978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64325 w 4678399"/>
              <a:gd name="connsiteY4" fmla="*/ 6861978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57975 w 4678399"/>
              <a:gd name="connsiteY4" fmla="*/ 6861978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57975 w 4678399"/>
              <a:gd name="connsiteY4" fmla="*/ 6861978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64325 w 4678399"/>
              <a:gd name="connsiteY4" fmla="*/ 6855628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59009 w 4678399"/>
              <a:gd name="connsiteY4" fmla="*/ 6855628 h 6862963"/>
              <a:gd name="connsiteX5" fmla="*/ 2255 w 4678399"/>
              <a:gd name="connsiteY5" fmla="*/ 6862963 h 6862963"/>
              <a:gd name="connsiteX0" fmla="*/ 2255 w 4678399"/>
              <a:gd name="connsiteY0" fmla="*/ 6862963 h 6866261"/>
              <a:gd name="connsiteX1" fmla="*/ 0 w 4678399"/>
              <a:gd name="connsiteY1" fmla="*/ 1408 h 6866261"/>
              <a:gd name="connsiteX2" fmla="*/ 2919690 w 4678399"/>
              <a:gd name="connsiteY2" fmla="*/ 0 h 6866261"/>
              <a:gd name="connsiteX3" fmla="*/ 4676240 w 4678399"/>
              <a:gd name="connsiteY3" fmla="*/ 3350428 h 6866261"/>
              <a:gd name="connsiteX4" fmla="*/ 2548377 w 4678399"/>
              <a:gd name="connsiteY4" fmla="*/ 6866261 h 6866261"/>
              <a:gd name="connsiteX5" fmla="*/ 2255 w 4678399"/>
              <a:gd name="connsiteY5" fmla="*/ 6862963 h 6866261"/>
              <a:gd name="connsiteX0" fmla="*/ 2255 w 4678399"/>
              <a:gd name="connsiteY0" fmla="*/ 6862963 h 6866261"/>
              <a:gd name="connsiteX1" fmla="*/ 0 w 4678399"/>
              <a:gd name="connsiteY1" fmla="*/ 1408 h 6866261"/>
              <a:gd name="connsiteX2" fmla="*/ 2919690 w 4678399"/>
              <a:gd name="connsiteY2" fmla="*/ 0 h 6866261"/>
              <a:gd name="connsiteX3" fmla="*/ 4676240 w 4678399"/>
              <a:gd name="connsiteY3" fmla="*/ 3350428 h 6866261"/>
              <a:gd name="connsiteX4" fmla="*/ 2543061 w 4678399"/>
              <a:gd name="connsiteY4" fmla="*/ 6866261 h 6866261"/>
              <a:gd name="connsiteX5" fmla="*/ 2255 w 4678399"/>
              <a:gd name="connsiteY5" fmla="*/ 6862963 h 6866261"/>
              <a:gd name="connsiteX0" fmla="*/ 2255 w 4678399"/>
              <a:gd name="connsiteY0" fmla="*/ 6862963 h 6871578"/>
              <a:gd name="connsiteX1" fmla="*/ 0 w 4678399"/>
              <a:gd name="connsiteY1" fmla="*/ 1408 h 6871578"/>
              <a:gd name="connsiteX2" fmla="*/ 2919690 w 4678399"/>
              <a:gd name="connsiteY2" fmla="*/ 0 h 6871578"/>
              <a:gd name="connsiteX3" fmla="*/ 4676240 w 4678399"/>
              <a:gd name="connsiteY3" fmla="*/ 3350428 h 6871578"/>
              <a:gd name="connsiteX4" fmla="*/ 2521796 w 4678399"/>
              <a:gd name="connsiteY4" fmla="*/ 6871578 h 6871578"/>
              <a:gd name="connsiteX5" fmla="*/ 2255 w 4678399"/>
              <a:gd name="connsiteY5" fmla="*/ 6862963 h 6871578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16480 w 4678399"/>
              <a:gd name="connsiteY4" fmla="*/ 6860945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16480 w 4678399"/>
              <a:gd name="connsiteY4" fmla="*/ 6860945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16480 w 4678399"/>
              <a:gd name="connsiteY4" fmla="*/ 6860945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16480 w 4678399"/>
              <a:gd name="connsiteY4" fmla="*/ 6860945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16480 w 4678399"/>
              <a:gd name="connsiteY4" fmla="*/ 6860945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16480 w 4678399"/>
              <a:gd name="connsiteY4" fmla="*/ 6860945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16480 w 4678399"/>
              <a:gd name="connsiteY4" fmla="*/ 6860945 h 6862963"/>
              <a:gd name="connsiteX5" fmla="*/ 2255 w 4678399"/>
              <a:gd name="connsiteY5" fmla="*/ 6862963 h 6862963"/>
              <a:gd name="connsiteX0" fmla="*/ 2255 w 4678399"/>
              <a:gd name="connsiteY0" fmla="*/ 6862963 h 6862963"/>
              <a:gd name="connsiteX1" fmla="*/ 0 w 4678399"/>
              <a:gd name="connsiteY1" fmla="*/ 1408 h 6862963"/>
              <a:gd name="connsiteX2" fmla="*/ 2919690 w 4678399"/>
              <a:gd name="connsiteY2" fmla="*/ 0 h 6862963"/>
              <a:gd name="connsiteX3" fmla="*/ 4676240 w 4678399"/>
              <a:gd name="connsiteY3" fmla="*/ 3350428 h 6862963"/>
              <a:gd name="connsiteX4" fmla="*/ 2516480 w 4678399"/>
              <a:gd name="connsiteY4" fmla="*/ 6860945 h 6862963"/>
              <a:gd name="connsiteX5" fmla="*/ 2255 w 4678399"/>
              <a:gd name="connsiteY5" fmla="*/ 6862963 h 6862963"/>
              <a:gd name="connsiteX0" fmla="*/ 2255 w 4676240"/>
              <a:gd name="connsiteY0" fmla="*/ 6862963 h 6862963"/>
              <a:gd name="connsiteX1" fmla="*/ 0 w 4676240"/>
              <a:gd name="connsiteY1" fmla="*/ 1408 h 6862963"/>
              <a:gd name="connsiteX2" fmla="*/ 2919690 w 4676240"/>
              <a:gd name="connsiteY2" fmla="*/ 0 h 6862963"/>
              <a:gd name="connsiteX3" fmla="*/ 4676240 w 4676240"/>
              <a:gd name="connsiteY3" fmla="*/ 3350428 h 6862963"/>
              <a:gd name="connsiteX4" fmla="*/ 2516480 w 4676240"/>
              <a:gd name="connsiteY4" fmla="*/ 6860945 h 6862963"/>
              <a:gd name="connsiteX5" fmla="*/ 2255 w 4676240"/>
              <a:gd name="connsiteY5" fmla="*/ 6862963 h 6862963"/>
              <a:gd name="connsiteX0" fmla="*/ 2255 w 4676240"/>
              <a:gd name="connsiteY0" fmla="*/ 6862963 h 6862963"/>
              <a:gd name="connsiteX1" fmla="*/ 0 w 4676240"/>
              <a:gd name="connsiteY1" fmla="*/ 1408 h 6862963"/>
              <a:gd name="connsiteX2" fmla="*/ 2919690 w 4676240"/>
              <a:gd name="connsiteY2" fmla="*/ 0 h 6862963"/>
              <a:gd name="connsiteX3" fmla="*/ 4676240 w 4676240"/>
              <a:gd name="connsiteY3" fmla="*/ 3350428 h 6862963"/>
              <a:gd name="connsiteX4" fmla="*/ 2516480 w 4676240"/>
              <a:gd name="connsiteY4" fmla="*/ 6860945 h 6862963"/>
              <a:gd name="connsiteX5" fmla="*/ 2255 w 4676240"/>
              <a:gd name="connsiteY5" fmla="*/ 6862963 h 6862963"/>
              <a:gd name="connsiteX0" fmla="*/ 2255 w 4676240"/>
              <a:gd name="connsiteY0" fmla="*/ 6862963 h 6862963"/>
              <a:gd name="connsiteX1" fmla="*/ 0 w 4676240"/>
              <a:gd name="connsiteY1" fmla="*/ 1408 h 6862963"/>
              <a:gd name="connsiteX2" fmla="*/ 2919690 w 4676240"/>
              <a:gd name="connsiteY2" fmla="*/ 0 h 6862963"/>
              <a:gd name="connsiteX3" fmla="*/ 4676240 w 4676240"/>
              <a:gd name="connsiteY3" fmla="*/ 3350428 h 6862963"/>
              <a:gd name="connsiteX4" fmla="*/ 2516480 w 4676240"/>
              <a:gd name="connsiteY4" fmla="*/ 6860945 h 6862963"/>
              <a:gd name="connsiteX5" fmla="*/ 2255 w 4676240"/>
              <a:gd name="connsiteY5" fmla="*/ 6862963 h 6862963"/>
              <a:gd name="connsiteX0" fmla="*/ 2255 w 4676240"/>
              <a:gd name="connsiteY0" fmla="*/ 6862963 h 6862963"/>
              <a:gd name="connsiteX1" fmla="*/ 0 w 4676240"/>
              <a:gd name="connsiteY1" fmla="*/ 1408 h 6862963"/>
              <a:gd name="connsiteX2" fmla="*/ 2919690 w 4676240"/>
              <a:gd name="connsiteY2" fmla="*/ 0 h 6862963"/>
              <a:gd name="connsiteX3" fmla="*/ 4676240 w 4676240"/>
              <a:gd name="connsiteY3" fmla="*/ 3350428 h 6862963"/>
              <a:gd name="connsiteX4" fmla="*/ 2516480 w 4676240"/>
              <a:gd name="connsiteY4" fmla="*/ 6860945 h 6862963"/>
              <a:gd name="connsiteX5" fmla="*/ 2255 w 4676240"/>
              <a:gd name="connsiteY5" fmla="*/ 6862963 h 6862963"/>
              <a:gd name="connsiteX0" fmla="*/ 2255 w 4676240"/>
              <a:gd name="connsiteY0" fmla="*/ 6862963 h 6862963"/>
              <a:gd name="connsiteX1" fmla="*/ 0 w 4676240"/>
              <a:gd name="connsiteY1" fmla="*/ 1408 h 6862963"/>
              <a:gd name="connsiteX2" fmla="*/ 2919690 w 4676240"/>
              <a:gd name="connsiteY2" fmla="*/ 0 h 6862963"/>
              <a:gd name="connsiteX3" fmla="*/ 4676240 w 4676240"/>
              <a:gd name="connsiteY3" fmla="*/ 3350428 h 6862963"/>
              <a:gd name="connsiteX4" fmla="*/ 2516480 w 4676240"/>
              <a:gd name="connsiteY4" fmla="*/ 6860945 h 6862963"/>
              <a:gd name="connsiteX5" fmla="*/ 2255 w 4676240"/>
              <a:gd name="connsiteY5" fmla="*/ 6862963 h 6862963"/>
              <a:gd name="connsiteX0" fmla="*/ 2255 w 4676240"/>
              <a:gd name="connsiteY0" fmla="*/ 6862963 h 6862963"/>
              <a:gd name="connsiteX1" fmla="*/ 0 w 4676240"/>
              <a:gd name="connsiteY1" fmla="*/ 1408 h 6862963"/>
              <a:gd name="connsiteX2" fmla="*/ 2919690 w 4676240"/>
              <a:gd name="connsiteY2" fmla="*/ 0 h 6862963"/>
              <a:gd name="connsiteX3" fmla="*/ 4676240 w 4676240"/>
              <a:gd name="connsiteY3" fmla="*/ 3350428 h 6862963"/>
              <a:gd name="connsiteX4" fmla="*/ 2516480 w 4676240"/>
              <a:gd name="connsiteY4" fmla="*/ 6860945 h 6862963"/>
              <a:gd name="connsiteX5" fmla="*/ 2255 w 4676240"/>
              <a:gd name="connsiteY5" fmla="*/ 6862963 h 6862963"/>
              <a:gd name="connsiteX0" fmla="*/ 2255 w 4676240"/>
              <a:gd name="connsiteY0" fmla="*/ 6862963 h 6862963"/>
              <a:gd name="connsiteX1" fmla="*/ 0 w 4676240"/>
              <a:gd name="connsiteY1" fmla="*/ 1408 h 6862963"/>
              <a:gd name="connsiteX2" fmla="*/ 2919690 w 4676240"/>
              <a:gd name="connsiteY2" fmla="*/ 0 h 6862963"/>
              <a:gd name="connsiteX3" fmla="*/ 4676240 w 4676240"/>
              <a:gd name="connsiteY3" fmla="*/ 3350428 h 6862963"/>
              <a:gd name="connsiteX4" fmla="*/ 2516480 w 4676240"/>
              <a:gd name="connsiteY4" fmla="*/ 6860945 h 6862963"/>
              <a:gd name="connsiteX5" fmla="*/ 2255 w 4676240"/>
              <a:gd name="connsiteY5" fmla="*/ 6862963 h 686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6240" h="6862963">
                <a:moveTo>
                  <a:pt x="2255" y="6862963"/>
                </a:moveTo>
                <a:cubicBezTo>
                  <a:pt x="847" y="5679318"/>
                  <a:pt x="65" y="1117189"/>
                  <a:pt x="0" y="1408"/>
                </a:cubicBezTo>
                <a:lnTo>
                  <a:pt x="2919690" y="0"/>
                </a:lnTo>
                <a:cubicBezTo>
                  <a:pt x="3347209" y="321191"/>
                  <a:pt x="4644479" y="1245147"/>
                  <a:pt x="4676240" y="3350428"/>
                </a:cubicBezTo>
                <a:cubicBezTo>
                  <a:pt x="4625578" y="5097946"/>
                  <a:pt x="3667890" y="6255680"/>
                  <a:pt x="2516480" y="6860945"/>
                </a:cubicBezTo>
                <a:lnTo>
                  <a:pt x="2255" y="6862963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>
                <a:solidFill>
                  <a:srgbClr val="B4C3E1"/>
                </a:solidFill>
              </a14:hiddenLine>
            </a:ext>
          </a:extLst>
        </p:spPr>
        <p:txBody>
          <a:bodyPr vert="horz" anchor="t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Content slide with a large photo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446400" y="1533600"/>
            <a:ext cx="5136000" cy="640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446400" y="2174400"/>
            <a:ext cx="5136000" cy="3952800"/>
          </a:xfrm>
        </p:spPr>
        <p:txBody>
          <a:bodyPr>
            <a:noAutofit/>
          </a:bodyPr>
          <a:lstStyle>
            <a:lvl1pPr>
              <a:buClr>
                <a:srgbClr val="646566"/>
              </a:buClr>
              <a:defRPr sz="2400"/>
            </a:lvl1pPr>
            <a:lvl2pPr>
              <a:buClr>
                <a:srgbClr val="646566"/>
              </a:buClr>
              <a:defRPr sz="2000"/>
            </a:lvl2pPr>
            <a:lvl3pPr>
              <a:buClr>
                <a:srgbClr val="646566"/>
              </a:buClr>
              <a:defRPr sz="1800"/>
            </a:lvl3pPr>
            <a:lvl4pPr>
              <a:buClr>
                <a:srgbClr val="646566"/>
              </a:buClr>
              <a:defRPr sz="1600"/>
            </a:lvl4pPr>
            <a:lvl5pPr>
              <a:buClr>
                <a:srgbClr val="646566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915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6700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2091597" y="0"/>
            <a:ext cx="129092" cy="14522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063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12" descr="white_dots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305" y="3049"/>
            <a:ext cx="1105408" cy="6854953"/>
          </a:xfrm>
          <a:prstGeom prst="rect">
            <a:avLst/>
          </a:prstGeom>
        </p:spPr>
      </p:pic>
      <p:sp>
        <p:nvSpPr>
          <p:cNvPr id="7" name="Title 32"/>
          <p:cNvSpPr>
            <a:spLocks noGrp="1"/>
          </p:cNvSpPr>
          <p:nvPr>
            <p:ph type="title" hasCustomPrompt="1"/>
          </p:nvPr>
        </p:nvSpPr>
        <p:spPr>
          <a:xfrm>
            <a:off x="1972733" y="2152650"/>
            <a:ext cx="9558867" cy="2552700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divider slide</a:t>
            </a:r>
          </a:p>
        </p:txBody>
      </p:sp>
    </p:spTree>
    <p:extLst>
      <p:ext uri="{BB962C8B-B14F-4D97-AF65-F5344CB8AC3E}">
        <p14:creationId xmlns:p14="http://schemas.microsoft.com/office/powerpoint/2010/main" val="308218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F3D0CB-1048-42DA-89EA-3933D7A5B89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E56F3D-D6B0-4F4C-815F-E87C284A2B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094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2090400" y="0"/>
            <a:ext cx="113792" cy="13716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>
              <a:solidFill>
                <a:schemeClr val="lt1"/>
              </a:solidFill>
            </a:endParaRPr>
          </a:p>
        </p:txBody>
      </p:sp>
      <p:pic>
        <p:nvPicPr>
          <p:cNvPr id="13" name="Picture 12" descr="new-idexx-color-RGB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3467" y="6448105"/>
            <a:ext cx="1095024" cy="150543"/>
          </a:xfrm>
          <a:prstGeom prst="rect">
            <a:avLst/>
          </a:prstGeom>
        </p:spPr>
      </p:pic>
      <p:sp>
        <p:nvSpPr>
          <p:cNvPr id="9" name="CopyrightObject"/>
          <p:cNvSpPr txBox="1"/>
          <p:nvPr userDrawn="1"/>
        </p:nvSpPr>
        <p:spPr>
          <a:xfrm>
            <a:off x="256419" y="6409562"/>
            <a:ext cx="7036740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AEBEB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fld id="{598073B8-37DC-784E-B230-6F27142AC6D0}" type="slidenum">
              <a:rPr lang="en-US" sz="90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r>
              <a:rPr lang="en-US" sz="900" baseline="0" dirty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en-US" sz="900">
                <a:solidFill>
                  <a:schemeClr val="tx1"/>
                </a:solidFill>
                <a:latin typeface="Arial"/>
                <a:cs typeface="Arial"/>
              </a:rPr>
              <a:t>© 2019 </a:t>
            </a:r>
            <a:r>
              <a:rPr lang="en-US" sz="900" dirty="0">
                <a:solidFill>
                  <a:schemeClr val="tx1"/>
                </a:solidFill>
                <a:latin typeface="Arial"/>
                <a:cs typeface="Arial"/>
              </a:rPr>
              <a:t>IDEXX Laboratories,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980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646566"/>
        </a:buClr>
        <a:buFont typeface="Courier New"/>
        <a:buChar char="o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646566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646566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646566"/>
        </a:buClr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646566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3418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search-information.bristol.ac.uk/en/theses/the-extraction-and-recognition-of-text-from-multimedia-document-images(c1de9e88-004f-4ee7-8060-e7cf025e86b6)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44C7-E7A3-434E-B542-24735B7F1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Optical Character Recognition using Tesseract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30405-FFAA-4B65-8677-71C225CDC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Donald Szlosek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653F1-FADB-4F1C-8444-07CF06DD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196" y="3671240"/>
            <a:ext cx="2365408" cy="25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68A3A3-5082-41CB-ABB8-2C6E09BB1F28}"/>
              </a:ext>
            </a:extLst>
          </p:cNvPr>
          <p:cNvSpPr/>
          <p:nvPr/>
        </p:nvSpPr>
        <p:spPr>
          <a:xfrm>
            <a:off x="410066" y="896103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Outlines what is a text and turns them into blobs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8C833-9014-413B-B002-D2102718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1" y="1537328"/>
            <a:ext cx="4900075" cy="22670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67B8C3-BE80-4375-8E29-7F9701389BEB}"/>
              </a:ext>
            </a:extLst>
          </p:cNvPr>
          <p:cNvSpPr/>
          <p:nvPr/>
        </p:nvSpPr>
        <p:spPr>
          <a:xfrm rot="204341">
            <a:off x="7473267" y="1458988"/>
            <a:ext cx="2262433" cy="9709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88DE3-73A7-48A6-A1FC-02587709608B}"/>
              </a:ext>
            </a:extLst>
          </p:cNvPr>
          <p:cNvSpPr/>
          <p:nvPr/>
        </p:nvSpPr>
        <p:spPr>
          <a:xfrm rot="204341">
            <a:off x="4858434" y="1456922"/>
            <a:ext cx="2329896" cy="1040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69ED9-2C32-490C-A604-38A0C9BEAAD4}"/>
              </a:ext>
            </a:extLst>
          </p:cNvPr>
          <p:cNvSpPr/>
          <p:nvPr/>
        </p:nvSpPr>
        <p:spPr>
          <a:xfrm>
            <a:off x="4850577" y="2785763"/>
            <a:ext cx="2329896" cy="10581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D7210-3993-4FE7-B8BA-2CCA2BFC3DE9}"/>
              </a:ext>
            </a:extLst>
          </p:cNvPr>
          <p:cNvSpPr/>
          <p:nvPr/>
        </p:nvSpPr>
        <p:spPr>
          <a:xfrm>
            <a:off x="4829064" y="2459910"/>
            <a:ext cx="2329896" cy="28353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86C82-37F1-4285-92D2-4D57801F7B7F}"/>
              </a:ext>
            </a:extLst>
          </p:cNvPr>
          <p:cNvSpPr/>
          <p:nvPr/>
        </p:nvSpPr>
        <p:spPr>
          <a:xfrm>
            <a:off x="7388221" y="2441056"/>
            <a:ext cx="2329896" cy="7900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AACD0-53DE-4158-9F31-4693AAFAF456}"/>
              </a:ext>
            </a:extLst>
          </p:cNvPr>
          <p:cNvSpPr/>
          <p:nvPr/>
        </p:nvSpPr>
        <p:spPr>
          <a:xfrm>
            <a:off x="7350513" y="3223272"/>
            <a:ext cx="2329896" cy="62059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2CC647-36A1-46BC-8A94-F4F837120D97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How does it work?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290420-8D55-44EE-82D0-DDB8AF12E27B}"/>
              </a:ext>
            </a:extLst>
          </p:cNvPr>
          <p:cNvSpPr/>
          <p:nvPr/>
        </p:nvSpPr>
        <p:spPr>
          <a:xfrm>
            <a:off x="783320" y="497783"/>
            <a:ext cx="132485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Blob filtering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6586D-E46E-49B4-B91F-CB4BE74E8AEE}"/>
              </a:ext>
            </a:extLst>
          </p:cNvPr>
          <p:cNvSpPr txBox="1"/>
          <p:nvPr/>
        </p:nvSpPr>
        <p:spPr>
          <a:xfrm>
            <a:off x="5548604" y="6382139"/>
            <a:ext cx="664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Smith R. “Overview of Tesseract OCR Engine.”</a:t>
            </a:r>
            <a:r>
              <a:rPr lang="en-US" sz="1400" i="1" dirty="0">
                <a:solidFill>
                  <a:schemeClr val="bg1"/>
                </a:solidFill>
              </a:rPr>
              <a:t> Proc. Ninth Int. Conference on Document Analysis and Recognition (ICDAR)</a:t>
            </a:r>
            <a:r>
              <a:rPr lang="en-US" sz="1400" dirty="0">
                <a:solidFill>
                  <a:schemeClr val="bg1"/>
                </a:solidFill>
              </a:rPr>
              <a:t>, IEEE Computer Society (2007), pp. 629-633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9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1CC5F2-9BB8-47D7-B226-4C3DE1106689}"/>
              </a:ext>
            </a:extLst>
          </p:cNvPr>
          <p:cNvSpPr/>
          <p:nvPr/>
        </p:nvSpPr>
        <p:spPr>
          <a:xfrm>
            <a:off x="410066" y="896103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Outlines what is a text and turns them into blobs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63EF4-E94C-4CB9-95C7-0DFB6758EAAE}"/>
              </a:ext>
            </a:extLst>
          </p:cNvPr>
          <p:cNvSpPr/>
          <p:nvPr/>
        </p:nvSpPr>
        <p:spPr>
          <a:xfrm>
            <a:off x="410066" y="2231848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Turns blobs into what it thinks are blob-lines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D39B1B5-D4DF-4ACB-8BC5-2270647A2C58}"/>
              </a:ext>
            </a:extLst>
          </p:cNvPr>
          <p:cNvSpPr/>
          <p:nvPr/>
        </p:nvSpPr>
        <p:spPr>
          <a:xfrm>
            <a:off x="1545996" y="1657336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521C2-185E-44DB-A54E-674E0F83F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2" t="39785" b="24455"/>
          <a:stretch/>
        </p:blipFill>
        <p:spPr>
          <a:xfrm>
            <a:off x="5018861" y="1770297"/>
            <a:ext cx="4840107" cy="1642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C0DFC4-C828-4EC7-B321-B5E5F43FFB06}"/>
              </a:ext>
            </a:extLst>
          </p:cNvPr>
          <p:cNvSpPr/>
          <p:nvPr/>
        </p:nvSpPr>
        <p:spPr>
          <a:xfrm rot="120000">
            <a:off x="5039579" y="1849746"/>
            <a:ext cx="4623309" cy="1865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709D2F-78D0-4ABA-A28D-678EC336A8C5}"/>
              </a:ext>
            </a:extLst>
          </p:cNvPr>
          <p:cNvSpPr/>
          <p:nvPr/>
        </p:nvSpPr>
        <p:spPr>
          <a:xfrm rot="120000">
            <a:off x="5020709" y="2085765"/>
            <a:ext cx="4623309" cy="1865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85771-F652-417A-9665-5394AD0C1728}"/>
              </a:ext>
            </a:extLst>
          </p:cNvPr>
          <p:cNvSpPr/>
          <p:nvPr/>
        </p:nvSpPr>
        <p:spPr>
          <a:xfrm rot="120000">
            <a:off x="5012850" y="2313581"/>
            <a:ext cx="4623309" cy="1865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504D8-0EC9-4ABD-A0F8-7B45EEF0850B}"/>
              </a:ext>
            </a:extLst>
          </p:cNvPr>
          <p:cNvSpPr/>
          <p:nvPr/>
        </p:nvSpPr>
        <p:spPr>
          <a:xfrm rot="120000">
            <a:off x="5052126" y="2541397"/>
            <a:ext cx="4623309" cy="1865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DBB9EF-0629-48DB-9323-A9E68B72DD28}"/>
              </a:ext>
            </a:extLst>
          </p:cNvPr>
          <p:cNvSpPr/>
          <p:nvPr/>
        </p:nvSpPr>
        <p:spPr>
          <a:xfrm rot="120000">
            <a:off x="5034840" y="2778640"/>
            <a:ext cx="4623309" cy="1865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D8A879-085E-4EB2-AF52-EFCA5D82BA20}"/>
              </a:ext>
            </a:extLst>
          </p:cNvPr>
          <p:cNvSpPr/>
          <p:nvPr/>
        </p:nvSpPr>
        <p:spPr>
          <a:xfrm rot="120000">
            <a:off x="5026981" y="3006456"/>
            <a:ext cx="4623309" cy="1865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CD9B2-D53C-4785-8052-1CE255E86193}"/>
              </a:ext>
            </a:extLst>
          </p:cNvPr>
          <p:cNvSpPr/>
          <p:nvPr/>
        </p:nvSpPr>
        <p:spPr>
          <a:xfrm rot="120000">
            <a:off x="5000809" y="3176347"/>
            <a:ext cx="1304224" cy="2136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2ECDFF-EA8B-4ACA-A564-16CA4155E191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How does it work?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7A0A-5A79-487D-98E5-0A0291326817}"/>
              </a:ext>
            </a:extLst>
          </p:cNvPr>
          <p:cNvSpPr/>
          <p:nvPr/>
        </p:nvSpPr>
        <p:spPr>
          <a:xfrm>
            <a:off x="783320" y="497783"/>
            <a:ext cx="303935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Blob filtering &amp; line construction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6BA1D-F214-45C3-8F42-412ACBAD73BC}"/>
              </a:ext>
            </a:extLst>
          </p:cNvPr>
          <p:cNvSpPr txBox="1"/>
          <p:nvPr/>
        </p:nvSpPr>
        <p:spPr>
          <a:xfrm>
            <a:off x="5548604" y="6382139"/>
            <a:ext cx="664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Smith R. “Overview of Tesseract OCR Engine.”</a:t>
            </a:r>
            <a:r>
              <a:rPr lang="en-US" sz="1400" i="1" dirty="0">
                <a:solidFill>
                  <a:schemeClr val="bg1"/>
                </a:solidFill>
              </a:rPr>
              <a:t> Proc. Ninth Int. Conference on Document Analysis and Recognition (ICDAR)</a:t>
            </a:r>
            <a:r>
              <a:rPr lang="en-US" sz="1400" dirty="0">
                <a:solidFill>
                  <a:schemeClr val="bg1"/>
                </a:solidFill>
              </a:rPr>
              <a:t>, IEEE Computer Society (2007), pp. 629-633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0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1DF02F-DC24-4876-9FD7-B45EA1F203D2}"/>
              </a:ext>
            </a:extLst>
          </p:cNvPr>
          <p:cNvSpPr/>
          <p:nvPr/>
        </p:nvSpPr>
        <p:spPr>
          <a:xfrm>
            <a:off x="410066" y="896103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Outlines what is a text and turns them into blobs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3FE101-ED30-4363-A56F-E89EEA55C31D}"/>
              </a:ext>
            </a:extLst>
          </p:cNvPr>
          <p:cNvSpPr/>
          <p:nvPr/>
        </p:nvSpPr>
        <p:spPr>
          <a:xfrm>
            <a:off x="410066" y="2231848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Turns blobs into what it thinks are blob-lines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5BE7C-CBD3-4278-A375-4FA95914B182}"/>
              </a:ext>
            </a:extLst>
          </p:cNvPr>
          <p:cNvSpPr/>
          <p:nvPr/>
        </p:nvSpPr>
        <p:spPr>
          <a:xfrm>
            <a:off x="410066" y="3478666"/>
            <a:ext cx="2832755" cy="923330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Breaks blobs-lines into blob-words (by character spacing)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BE9330A-451A-45FE-9A3B-CD7AD48277F4}"/>
              </a:ext>
            </a:extLst>
          </p:cNvPr>
          <p:cNvSpPr/>
          <p:nvPr/>
        </p:nvSpPr>
        <p:spPr>
          <a:xfrm>
            <a:off x="1545996" y="1657336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ABAF116-5840-4FF5-97D2-4AA037FBB7BE}"/>
              </a:ext>
            </a:extLst>
          </p:cNvPr>
          <p:cNvSpPr/>
          <p:nvPr/>
        </p:nvSpPr>
        <p:spPr>
          <a:xfrm>
            <a:off x="1545996" y="2948618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8F1E3-51F7-414C-82B1-8BF54834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05" y="2363602"/>
            <a:ext cx="5651482" cy="7620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7EE72E-9BF2-4AF5-AA5F-7A13979B13E6}"/>
              </a:ext>
            </a:extLst>
          </p:cNvPr>
          <p:cNvSpPr/>
          <p:nvPr/>
        </p:nvSpPr>
        <p:spPr>
          <a:xfrm rot="120000">
            <a:off x="5053719" y="2386238"/>
            <a:ext cx="1301284" cy="23443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0099E-E2D3-467C-B553-0690F3AA8730}"/>
              </a:ext>
            </a:extLst>
          </p:cNvPr>
          <p:cNvSpPr/>
          <p:nvPr/>
        </p:nvSpPr>
        <p:spPr>
          <a:xfrm rot="120000">
            <a:off x="6449050" y="2402824"/>
            <a:ext cx="452966" cy="2640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28B0B-09F5-4806-AEC6-F303CE3889B5}"/>
              </a:ext>
            </a:extLst>
          </p:cNvPr>
          <p:cNvSpPr/>
          <p:nvPr/>
        </p:nvSpPr>
        <p:spPr>
          <a:xfrm rot="120000">
            <a:off x="6967199" y="2438199"/>
            <a:ext cx="1939698" cy="2443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102D4-85F2-4B05-942E-078AF61F0692}"/>
              </a:ext>
            </a:extLst>
          </p:cNvPr>
          <p:cNvSpPr/>
          <p:nvPr/>
        </p:nvSpPr>
        <p:spPr>
          <a:xfrm rot="120000">
            <a:off x="8971863" y="2546648"/>
            <a:ext cx="297674" cy="1925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C543EF-B57B-472F-9FB9-D6FBC0B3708D}"/>
              </a:ext>
            </a:extLst>
          </p:cNvPr>
          <p:cNvSpPr/>
          <p:nvPr/>
        </p:nvSpPr>
        <p:spPr>
          <a:xfrm rot="120000">
            <a:off x="9364373" y="2471674"/>
            <a:ext cx="412829" cy="2654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B00B4-E396-4DF6-8258-3A16871B66CA}"/>
              </a:ext>
            </a:extLst>
          </p:cNvPr>
          <p:cNvSpPr/>
          <p:nvPr/>
        </p:nvSpPr>
        <p:spPr>
          <a:xfrm rot="120000">
            <a:off x="9862308" y="2490619"/>
            <a:ext cx="779525" cy="2526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B7629A-8E11-4BFE-A102-98AE2ABD2095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How does it work?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42942-9670-411B-BF5C-DAF0FEFDCC22}"/>
              </a:ext>
            </a:extLst>
          </p:cNvPr>
          <p:cNvSpPr/>
          <p:nvPr/>
        </p:nvSpPr>
        <p:spPr>
          <a:xfrm>
            <a:off x="783320" y="497783"/>
            <a:ext cx="132485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Blob filtering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69711-04AF-4FE5-B259-1B8E2ACDE83E}"/>
              </a:ext>
            </a:extLst>
          </p:cNvPr>
          <p:cNvSpPr txBox="1"/>
          <p:nvPr/>
        </p:nvSpPr>
        <p:spPr>
          <a:xfrm>
            <a:off x="5548604" y="6382139"/>
            <a:ext cx="664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Smith R. “Overview of Tesseract OCR Engine.”</a:t>
            </a:r>
            <a:r>
              <a:rPr lang="en-US" sz="1400" i="1" dirty="0">
                <a:solidFill>
                  <a:schemeClr val="bg1"/>
                </a:solidFill>
              </a:rPr>
              <a:t> Proc. Ninth Int. Conference on Document Analysis and Recognition (ICDAR)</a:t>
            </a:r>
            <a:r>
              <a:rPr lang="en-US" sz="1400" dirty="0">
                <a:solidFill>
                  <a:schemeClr val="bg1"/>
                </a:solidFill>
              </a:rPr>
              <a:t>, IEEE Computer Society (2007), pp. 629-633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1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EC7FDC-4612-4C21-8A59-8B39B1BA535D}"/>
              </a:ext>
            </a:extLst>
          </p:cNvPr>
          <p:cNvSpPr/>
          <p:nvPr/>
        </p:nvSpPr>
        <p:spPr>
          <a:xfrm>
            <a:off x="410066" y="896103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Outlines what is a text and turns them into blobs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A7EC09-5541-4908-8C5A-EFBFD69AA53E}"/>
              </a:ext>
            </a:extLst>
          </p:cNvPr>
          <p:cNvSpPr/>
          <p:nvPr/>
        </p:nvSpPr>
        <p:spPr>
          <a:xfrm>
            <a:off x="410066" y="2231848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Turns blobs into what it thinks are blob-lines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F575B-18F1-4F86-A833-6CCCA0484BFF}"/>
              </a:ext>
            </a:extLst>
          </p:cNvPr>
          <p:cNvSpPr/>
          <p:nvPr/>
        </p:nvSpPr>
        <p:spPr>
          <a:xfrm>
            <a:off x="410066" y="3478666"/>
            <a:ext cx="2832755" cy="923330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Breaks blobs-lines into blob-words (by character spacing)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40F64-6A8A-41D4-8ACA-18D81A8CE96D}"/>
              </a:ext>
            </a:extLst>
          </p:cNvPr>
          <p:cNvSpPr/>
          <p:nvPr/>
        </p:nvSpPr>
        <p:spPr>
          <a:xfrm>
            <a:off x="410066" y="5002483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Chops blob-words into blob-characters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CA4873F-E9A3-47C7-9858-39390EB45C30}"/>
              </a:ext>
            </a:extLst>
          </p:cNvPr>
          <p:cNvSpPr/>
          <p:nvPr/>
        </p:nvSpPr>
        <p:spPr>
          <a:xfrm>
            <a:off x="1545996" y="1657336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4C98E-5B87-4CDB-BAA0-9D0865F88D15}"/>
              </a:ext>
            </a:extLst>
          </p:cNvPr>
          <p:cNvSpPr/>
          <p:nvPr/>
        </p:nvSpPr>
        <p:spPr>
          <a:xfrm>
            <a:off x="1545996" y="2948618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93CEDF0-BFC7-4B9F-ABEF-E1072F830FBE}"/>
              </a:ext>
            </a:extLst>
          </p:cNvPr>
          <p:cNvSpPr/>
          <p:nvPr/>
        </p:nvSpPr>
        <p:spPr>
          <a:xfrm>
            <a:off x="1545995" y="4455860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9CE523-43A3-4A40-835D-12EB91D23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8" t="-1" r="30480" b="48920"/>
          <a:stretch/>
        </p:blipFill>
        <p:spPr>
          <a:xfrm>
            <a:off x="5360950" y="2449296"/>
            <a:ext cx="4403704" cy="85776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75FED2-8767-44F9-AE8D-BC65649EF4C5}"/>
              </a:ext>
            </a:extLst>
          </p:cNvPr>
          <p:cNvCxnSpPr/>
          <p:nvPr/>
        </p:nvCxnSpPr>
        <p:spPr>
          <a:xfrm flipH="1">
            <a:off x="5917132" y="2449296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7C218F-D34D-44AC-AC88-7A64D046B620}"/>
              </a:ext>
            </a:extLst>
          </p:cNvPr>
          <p:cNvCxnSpPr/>
          <p:nvPr/>
        </p:nvCxnSpPr>
        <p:spPr>
          <a:xfrm flipH="1">
            <a:off x="6267495" y="2449296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0DD30C-2855-43EA-9F21-7D25634DB461}"/>
              </a:ext>
            </a:extLst>
          </p:cNvPr>
          <p:cNvCxnSpPr/>
          <p:nvPr/>
        </p:nvCxnSpPr>
        <p:spPr>
          <a:xfrm flipH="1">
            <a:off x="6834674" y="2449296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D8D669-8B2C-4A46-9ACA-FD241FD5AC15}"/>
              </a:ext>
            </a:extLst>
          </p:cNvPr>
          <p:cNvCxnSpPr/>
          <p:nvPr/>
        </p:nvCxnSpPr>
        <p:spPr>
          <a:xfrm flipH="1">
            <a:off x="7081342" y="2449296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2A71A7-C530-4B1F-A12C-A57D09594A10}"/>
              </a:ext>
            </a:extLst>
          </p:cNvPr>
          <p:cNvCxnSpPr/>
          <p:nvPr/>
        </p:nvCxnSpPr>
        <p:spPr>
          <a:xfrm flipH="1">
            <a:off x="7430134" y="2445319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694C41-8CBA-4F23-A650-02E374C560AE}"/>
              </a:ext>
            </a:extLst>
          </p:cNvPr>
          <p:cNvCxnSpPr/>
          <p:nvPr/>
        </p:nvCxnSpPr>
        <p:spPr>
          <a:xfrm flipH="1">
            <a:off x="7648522" y="2445319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12B4AD-AF62-49C0-A7E2-C3FA6922AB49}"/>
              </a:ext>
            </a:extLst>
          </p:cNvPr>
          <p:cNvCxnSpPr/>
          <p:nvPr/>
        </p:nvCxnSpPr>
        <p:spPr>
          <a:xfrm flipH="1">
            <a:off x="7929754" y="2445319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73CA45-AD6E-4A47-ABC1-9408F1FBE5E7}"/>
              </a:ext>
            </a:extLst>
          </p:cNvPr>
          <p:cNvCxnSpPr/>
          <p:nvPr/>
        </p:nvCxnSpPr>
        <p:spPr>
          <a:xfrm flipH="1">
            <a:off x="8196846" y="2445319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AE2697-49DB-4717-90FC-F8021940824D}"/>
              </a:ext>
            </a:extLst>
          </p:cNvPr>
          <p:cNvCxnSpPr/>
          <p:nvPr/>
        </p:nvCxnSpPr>
        <p:spPr>
          <a:xfrm flipH="1">
            <a:off x="8470223" y="2445319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112756-BC04-4326-BCF3-CFBFE79E64CD}"/>
              </a:ext>
            </a:extLst>
          </p:cNvPr>
          <p:cNvCxnSpPr/>
          <p:nvPr/>
        </p:nvCxnSpPr>
        <p:spPr>
          <a:xfrm flipH="1">
            <a:off x="8815779" y="2445319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0402E8-53A8-4E90-BA11-6657F392E4D7}"/>
              </a:ext>
            </a:extLst>
          </p:cNvPr>
          <p:cNvCxnSpPr/>
          <p:nvPr/>
        </p:nvCxnSpPr>
        <p:spPr>
          <a:xfrm flipH="1">
            <a:off x="9111245" y="2446850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2B2B57-AFBF-40DE-9D05-7BACCE440A56}"/>
              </a:ext>
            </a:extLst>
          </p:cNvPr>
          <p:cNvCxnSpPr/>
          <p:nvPr/>
        </p:nvCxnSpPr>
        <p:spPr>
          <a:xfrm flipH="1">
            <a:off x="9423809" y="2451742"/>
            <a:ext cx="28280" cy="8577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DA95A18-B16B-42DE-9D4C-EF3735636227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How does it work?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DA956-B9E9-4654-860E-7E7C739D3798}"/>
              </a:ext>
            </a:extLst>
          </p:cNvPr>
          <p:cNvSpPr/>
          <p:nvPr/>
        </p:nvSpPr>
        <p:spPr>
          <a:xfrm>
            <a:off x="783320" y="497783"/>
            <a:ext cx="132485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Blob filtering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CD88CF-79F7-4A11-ADFC-0E342012F31B}"/>
              </a:ext>
            </a:extLst>
          </p:cNvPr>
          <p:cNvSpPr txBox="1"/>
          <p:nvPr/>
        </p:nvSpPr>
        <p:spPr>
          <a:xfrm>
            <a:off x="5548604" y="6382139"/>
            <a:ext cx="664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Smith R. “Overview of Tesseract OCR Engine.”</a:t>
            </a:r>
            <a:r>
              <a:rPr lang="en-US" sz="1400" i="1" dirty="0">
                <a:solidFill>
                  <a:schemeClr val="bg1"/>
                </a:solidFill>
              </a:rPr>
              <a:t> Proc. Ninth Int. Conference on Document Analysis and Recognition (ICDAR)</a:t>
            </a:r>
            <a:r>
              <a:rPr lang="en-US" sz="1400" dirty="0">
                <a:solidFill>
                  <a:schemeClr val="bg1"/>
                </a:solidFill>
              </a:rPr>
              <a:t>, IEEE Computer Society (2007), pp. 629-633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3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bitmap letter &quot;A&quot;">
            <a:extLst>
              <a:ext uri="{FF2B5EF4-FFF2-40B4-BE49-F238E27FC236}">
                <a16:creationId xmlns:a16="http://schemas.microsoft.com/office/drawing/2014/main" id="{0A12504C-C643-4E49-A72E-71E8A7730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/>
          <a:stretch/>
        </p:blipFill>
        <p:spPr bwMode="auto">
          <a:xfrm>
            <a:off x="6473224" y="2843885"/>
            <a:ext cx="394667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07B955-2B4C-4784-BD17-40D5D03594FC}"/>
              </a:ext>
            </a:extLst>
          </p:cNvPr>
          <p:cNvSpPr/>
          <p:nvPr/>
        </p:nvSpPr>
        <p:spPr>
          <a:xfrm>
            <a:off x="326538" y="2479975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Text  recognition First pass (with training data)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68A9D1-2B32-4F83-8F4A-3D599E66321C}"/>
              </a:ext>
            </a:extLst>
          </p:cNvPr>
          <p:cNvSpPr/>
          <p:nvPr/>
        </p:nvSpPr>
        <p:spPr>
          <a:xfrm>
            <a:off x="326540" y="1196028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Chops blob-words into blob-characters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41111FA-5748-4B07-A713-054EE03797D8}"/>
              </a:ext>
            </a:extLst>
          </p:cNvPr>
          <p:cNvSpPr/>
          <p:nvPr/>
        </p:nvSpPr>
        <p:spPr>
          <a:xfrm>
            <a:off x="1535527" y="1948684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510534A-DF5F-444E-938D-56B1F8B26292}"/>
              </a:ext>
            </a:extLst>
          </p:cNvPr>
          <p:cNvSpPr/>
          <p:nvPr/>
        </p:nvSpPr>
        <p:spPr>
          <a:xfrm>
            <a:off x="5965592" y="7369286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A6854-62B3-4743-BA55-8015A39695C1}"/>
              </a:ext>
            </a:extLst>
          </p:cNvPr>
          <p:cNvSpPr/>
          <p:nvPr/>
        </p:nvSpPr>
        <p:spPr>
          <a:xfrm>
            <a:off x="3107195" y="2435220"/>
            <a:ext cx="1055252" cy="73584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 Data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7CA37C2-577C-4105-B0AC-61FA10482D45}"/>
              </a:ext>
            </a:extLst>
          </p:cNvPr>
          <p:cNvSpPr/>
          <p:nvPr/>
        </p:nvSpPr>
        <p:spPr>
          <a:xfrm>
            <a:off x="7282581" y="2295824"/>
            <a:ext cx="414779" cy="658344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9D3BB5-EEB5-4AB1-A6DB-86CC99F59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222" y="1507153"/>
            <a:ext cx="2103302" cy="85351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28B1825-C74A-426C-A460-536C75EC7F0D}"/>
              </a:ext>
            </a:extLst>
          </p:cNvPr>
          <p:cNvSpPr/>
          <p:nvPr/>
        </p:nvSpPr>
        <p:spPr>
          <a:xfrm>
            <a:off x="1535525" y="700578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FD36F7-1FC1-4F32-846F-9868CF0322A8}"/>
              </a:ext>
            </a:extLst>
          </p:cNvPr>
          <p:cNvSpPr txBox="1">
            <a:spLocks/>
          </p:cNvSpPr>
          <p:nvPr/>
        </p:nvSpPr>
        <p:spPr>
          <a:xfrm>
            <a:off x="457200" y="-38345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How does it work?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39D1F-84E8-4606-A953-C61D3B837159}"/>
              </a:ext>
            </a:extLst>
          </p:cNvPr>
          <p:cNvSpPr/>
          <p:nvPr/>
        </p:nvSpPr>
        <p:spPr>
          <a:xfrm>
            <a:off x="783320" y="348489"/>
            <a:ext cx="162153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Text Recognition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56122-F727-4AC5-B831-6242063BF3C7}"/>
              </a:ext>
            </a:extLst>
          </p:cNvPr>
          <p:cNvSpPr txBox="1"/>
          <p:nvPr/>
        </p:nvSpPr>
        <p:spPr>
          <a:xfrm>
            <a:off x="5548604" y="6382139"/>
            <a:ext cx="664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Smith R. “Overview of Tesseract OCR Engine.”</a:t>
            </a:r>
            <a:r>
              <a:rPr lang="en-US" sz="1400" i="1" dirty="0">
                <a:solidFill>
                  <a:schemeClr val="bg1"/>
                </a:solidFill>
              </a:rPr>
              <a:t> Proc. Ninth Int. Conference on Document Analysis and Recognition (ICDAR)</a:t>
            </a:r>
            <a:r>
              <a:rPr lang="en-US" sz="1400" dirty="0">
                <a:solidFill>
                  <a:schemeClr val="bg1"/>
                </a:solidFill>
              </a:rPr>
              <a:t>, IEEE Computer Society (2007), pp. 629-633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7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16DCC5-8046-4C30-B052-EFA98C9FCEEF}"/>
              </a:ext>
            </a:extLst>
          </p:cNvPr>
          <p:cNvSpPr/>
          <p:nvPr/>
        </p:nvSpPr>
        <p:spPr>
          <a:xfrm>
            <a:off x="326538" y="2479975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Text  recognition First pass (with training data)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213DF-0622-4D28-82C6-7F49272390ED}"/>
              </a:ext>
            </a:extLst>
          </p:cNvPr>
          <p:cNvSpPr/>
          <p:nvPr/>
        </p:nvSpPr>
        <p:spPr>
          <a:xfrm>
            <a:off x="326540" y="1196028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Chops blob-words into blob-characters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2854E22-A51D-41C4-956E-BC3C2102C66F}"/>
              </a:ext>
            </a:extLst>
          </p:cNvPr>
          <p:cNvSpPr/>
          <p:nvPr/>
        </p:nvSpPr>
        <p:spPr>
          <a:xfrm>
            <a:off x="1535527" y="1948684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0C90B88-CBD0-40EB-8465-155F940F9FEE}"/>
              </a:ext>
            </a:extLst>
          </p:cNvPr>
          <p:cNvSpPr/>
          <p:nvPr/>
        </p:nvSpPr>
        <p:spPr>
          <a:xfrm>
            <a:off x="5965592" y="7369286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DF4FE47-A1EA-4C4A-A17E-B25890D25ED4}"/>
              </a:ext>
            </a:extLst>
          </p:cNvPr>
          <p:cNvSpPr/>
          <p:nvPr/>
        </p:nvSpPr>
        <p:spPr>
          <a:xfrm>
            <a:off x="1535525" y="3232631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92570-D75B-4551-9F4C-DFDD58DBEFFD}"/>
              </a:ext>
            </a:extLst>
          </p:cNvPr>
          <p:cNvSpPr/>
          <p:nvPr/>
        </p:nvSpPr>
        <p:spPr>
          <a:xfrm>
            <a:off x="1940991" y="3142856"/>
            <a:ext cx="18046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Arial"/>
              </a:rPr>
              <a:t>Recognized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451A25-47F4-4D92-ABA6-B52E7839FCF9}"/>
              </a:ext>
            </a:extLst>
          </p:cNvPr>
          <p:cNvSpPr/>
          <p:nvPr/>
        </p:nvSpPr>
        <p:spPr>
          <a:xfrm>
            <a:off x="3107195" y="3706710"/>
            <a:ext cx="1055252" cy="735841"/>
          </a:xfrm>
          <a:prstGeom prst="rect">
            <a:avLst/>
          </a:prstGeom>
          <a:solidFill>
            <a:srgbClr val="17879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487EBA-5247-4DA6-8CE2-96F5C732C6BC}"/>
              </a:ext>
            </a:extLst>
          </p:cNvPr>
          <p:cNvSpPr/>
          <p:nvPr/>
        </p:nvSpPr>
        <p:spPr>
          <a:xfrm>
            <a:off x="3107195" y="2435220"/>
            <a:ext cx="1055252" cy="73584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 Data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3F1F1ED-BC88-46FE-93D6-2732C2A1CB9D}"/>
              </a:ext>
            </a:extLst>
          </p:cNvPr>
          <p:cNvCxnSpPr>
            <a:endCxn id="22" idx="0"/>
          </p:cNvCxnSpPr>
          <p:nvPr/>
        </p:nvCxnSpPr>
        <p:spPr>
          <a:xfrm>
            <a:off x="1828800" y="3375302"/>
            <a:ext cx="1806021" cy="331408"/>
          </a:xfrm>
          <a:prstGeom prst="bentConnector2">
            <a:avLst/>
          </a:prstGeom>
          <a:noFill/>
          <a:ln w="38100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pic>
        <p:nvPicPr>
          <p:cNvPr id="28" name="Picture 2" descr="Image result for bitmap letter &quot;A&quot;">
            <a:extLst>
              <a:ext uri="{FF2B5EF4-FFF2-40B4-BE49-F238E27FC236}">
                <a16:creationId xmlns:a16="http://schemas.microsoft.com/office/drawing/2014/main" id="{5BE08DA7-8B30-47B3-9608-604FC2F4A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/>
          <a:stretch/>
        </p:blipFill>
        <p:spPr bwMode="auto">
          <a:xfrm>
            <a:off x="6473224" y="2843885"/>
            <a:ext cx="394667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D15A8217-9534-4B8D-9926-CFC34837FAA5}"/>
              </a:ext>
            </a:extLst>
          </p:cNvPr>
          <p:cNvSpPr/>
          <p:nvPr/>
        </p:nvSpPr>
        <p:spPr>
          <a:xfrm>
            <a:off x="7282581" y="2295824"/>
            <a:ext cx="414779" cy="658344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A3EF4A-E25E-4597-8DED-A8FCD4A53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222" y="1507153"/>
            <a:ext cx="2103302" cy="85351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79F3CA9-2F1F-4396-8488-0773E099CAFB}"/>
              </a:ext>
            </a:extLst>
          </p:cNvPr>
          <p:cNvSpPr txBox="1">
            <a:spLocks/>
          </p:cNvSpPr>
          <p:nvPr/>
        </p:nvSpPr>
        <p:spPr>
          <a:xfrm>
            <a:off x="457200" y="-38345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How does it work?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C9F02-2A45-467E-BD21-A6AA747B41B0}"/>
              </a:ext>
            </a:extLst>
          </p:cNvPr>
          <p:cNvSpPr/>
          <p:nvPr/>
        </p:nvSpPr>
        <p:spPr>
          <a:xfrm>
            <a:off x="783320" y="348489"/>
            <a:ext cx="162153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Text Recognition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DB0A7B-0446-4A3B-B266-EEDF4C14A2E1}"/>
              </a:ext>
            </a:extLst>
          </p:cNvPr>
          <p:cNvSpPr txBox="1"/>
          <p:nvPr/>
        </p:nvSpPr>
        <p:spPr>
          <a:xfrm>
            <a:off x="5548604" y="6382139"/>
            <a:ext cx="664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Smith R. “Overview of Tesseract OCR Engine.”</a:t>
            </a:r>
            <a:r>
              <a:rPr lang="en-US" sz="1400" i="1" dirty="0">
                <a:solidFill>
                  <a:schemeClr val="bg1"/>
                </a:solidFill>
              </a:rPr>
              <a:t> Proc. Ninth Int. Conference on Document Analysis and Recognition (ICDAR)</a:t>
            </a:r>
            <a:r>
              <a:rPr lang="en-US" sz="1400" dirty="0">
                <a:solidFill>
                  <a:schemeClr val="bg1"/>
                </a:solidFill>
              </a:rPr>
              <a:t>, IEEE Computer Society (2007), pp. 629-633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1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71A99D-E79B-48B9-BA58-9F3EB225E49E}"/>
              </a:ext>
            </a:extLst>
          </p:cNvPr>
          <p:cNvSpPr/>
          <p:nvPr/>
        </p:nvSpPr>
        <p:spPr>
          <a:xfrm>
            <a:off x="326538" y="2479975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Text  recognition First pass (with training data)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5EC57-1F77-498D-9194-231AFCC4574F}"/>
              </a:ext>
            </a:extLst>
          </p:cNvPr>
          <p:cNvSpPr/>
          <p:nvPr/>
        </p:nvSpPr>
        <p:spPr>
          <a:xfrm>
            <a:off x="326540" y="1196028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Chops blob-words into blob-characters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32F08C1-8F22-47F9-917A-BEB28BA1E510}"/>
              </a:ext>
            </a:extLst>
          </p:cNvPr>
          <p:cNvSpPr/>
          <p:nvPr/>
        </p:nvSpPr>
        <p:spPr>
          <a:xfrm>
            <a:off x="1535527" y="1948684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312CC39-CBF6-4016-9B9B-C0AA01BFE9F3}"/>
              </a:ext>
            </a:extLst>
          </p:cNvPr>
          <p:cNvSpPr/>
          <p:nvPr/>
        </p:nvSpPr>
        <p:spPr>
          <a:xfrm>
            <a:off x="5965592" y="7369286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A83802-4D9F-48B8-93F8-F7C8780A240D}"/>
              </a:ext>
            </a:extLst>
          </p:cNvPr>
          <p:cNvSpPr/>
          <p:nvPr/>
        </p:nvSpPr>
        <p:spPr>
          <a:xfrm>
            <a:off x="308727" y="3763922"/>
            <a:ext cx="2832755" cy="923330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Text recognition Second pass (with updated training data)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1858A37-91E8-4C36-A1E5-63DB5EAC1DF2}"/>
              </a:ext>
            </a:extLst>
          </p:cNvPr>
          <p:cNvSpPr/>
          <p:nvPr/>
        </p:nvSpPr>
        <p:spPr>
          <a:xfrm>
            <a:off x="1535525" y="3232631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8CE04A-5B25-458B-9519-8D93CC6A0738}"/>
              </a:ext>
            </a:extLst>
          </p:cNvPr>
          <p:cNvSpPr/>
          <p:nvPr/>
        </p:nvSpPr>
        <p:spPr>
          <a:xfrm>
            <a:off x="3107195" y="3706710"/>
            <a:ext cx="1055252" cy="735841"/>
          </a:xfrm>
          <a:prstGeom prst="rect">
            <a:avLst/>
          </a:prstGeom>
          <a:solidFill>
            <a:srgbClr val="17879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D7561-F83E-4281-B38B-DF25884A0004}"/>
              </a:ext>
            </a:extLst>
          </p:cNvPr>
          <p:cNvSpPr/>
          <p:nvPr/>
        </p:nvSpPr>
        <p:spPr>
          <a:xfrm>
            <a:off x="3107195" y="2435220"/>
            <a:ext cx="1055252" cy="73584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 Data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388FE6D-6BD0-47CE-B77F-BD3F05E9DEDB}"/>
              </a:ext>
            </a:extLst>
          </p:cNvPr>
          <p:cNvCxnSpPr>
            <a:endCxn id="23" idx="0"/>
          </p:cNvCxnSpPr>
          <p:nvPr/>
        </p:nvCxnSpPr>
        <p:spPr>
          <a:xfrm>
            <a:off x="1828800" y="3375302"/>
            <a:ext cx="1806021" cy="331408"/>
          </a:xfrm>
          <a:prstGeom prst="bentConnector2">
            <a:avLst/>
          </a:prstGeom>
          <a:noFill/>
          <a:ln w="38100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0E3FFD7-5900-42B8-97CF-01C66BA39735}"/>
              </a:ext>
            </a:extLst>
          </p:cNvPr>
          <p:cNvSpPr/>
          <p:nvPr/>
        </p:nvSpPr>
        <p:spPr>
          <a:xfrm>
            <a:off x="1940991" y="3142856"/>
            <a:ext cx="18046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Arial"/>
              </a:rPr>
              <a:t>Recognized text</a:t>
            </a:r>
          </a:p>
        </p:txBody>
      </p:sp>
      <p:pic>
        <p:nvPicPr>
          <p:cNvPr id="30" name="Picture 2" descr="Image result for bitmap letter &quot;A&quot;">
            <a:extLst>
              <a:ext uri="{FF2B5EF4-FFF2-40B4-BE49-F238E27FC236}">
                <a16:creationId xmlns:a16="http://schemas.microsoft.com/office/drawing/2014/main" id="{62F68A49-2F83-4DA6-9CC5-42950FDCE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/>
          <a:stretch/>
        </p:blipFill>
        <p:spPr bwMode="auto">
          <a:xfrm>
            <a:off x="6473224" y="2843885"/>
            <a:ext cx="394667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634CF90E-17DD-4669-91C2-C96C1C9CDAD1}"/>
              </a:ext>
            </a:extLst>
          </p:cNvPr>
          <p:cNvSpPr/>
          <p:nvPr/>
        </p:nvSpPr>
        <p:spPr>
          <a:xfrm>
            <a:off x="7282581" y="2295824"/>
            <a:ext cx="414779" cy="658344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5D6F212-95C2-4DCE-8A26-74308318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222" y="1507153"/>
            <a:ext cx="2103302" cy="853514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ABFE156-5FAF-4054-88A4-3B27FB7715E0}"/>
              </a:ext>
            </a:extLst>
          </p:cNvPr>
          <p:cNvSpPr txBox="1">
            <a:spLocks/>
          </p:cNvSpPr>
          <p:nvPr/>
        </p:nvSpPr>
        <p:spPr>
          <a:xfrm>
            <a:off x="457200" y="-38345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How does it work?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64BCC7-5AB1-47F3-9F0C-834F9289038B}"/>
              </a:ext>
            </a:extLst>
          </p:cNvPr>
          <p:cNvSpPr/>
          <p:nvPr/>
        </p:nvSpPr>
        <p:spPr>
          <a:xfrm>
            <a:off x="783320" y="348489"/>
            <a:ext cx="162153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Text Recognition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F433E7-4A19-4E84-82A3-BAF71743942D}"/>
              </a:ext>
            </a:extLst>
          </p:cNvPr>
          <p:cNvSpPr txBox="1"/>
          <p:nvPr/>
        </p:nvSpPr>
        <p:spPr>
          <a:xfrm>
            <a:off x="5548604" y="6382139"/>
            <a:ext cx="664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Smith R. “Overview of Tesseract OCR Engine.”</a:t>
            </a:r>
            <a:r>
              <a:rPr lang="en-US" sz="1400" i="1" dirty="0">
                <a:solidFill>
                  <a:schemeClr val="bg1"/>
                </a:solidFill>
              </a:rPr>
              <a:t> Proc. Ninth Int. Conference on Document Analysis and Recognition (ICDAR)</a:t>
            </a:r>
            <a:r>
              <a:rPr lang="en-US" sz="1400" dirty="0">
                <a:solidFill>
                  <a:schemeClr val="bg1"/>
                </a:solidFill>
              </a:rPr>
              <a:t>, IEEE Computer Society (2007), pp. 629-633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22EB70-E36C-4EDC-ABE1-3CDD5B881BFB}"/>
              </a:ext>
            </a:extLst>
          </p:cNvPr>
          <p:cNvSpPr/>
          <p:nvPr/>
        </p:nvSpPr>
        <p:spPr>
          <a:xfrm>
            <a:off x="475012" y="2128282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Text  recognition First pass (with training data)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255AB-0A29-4285-A351-EFE6DD843FC0}"/>
              </a:ext>
            </a:extLst>
          </p:cNvPr>
          <p:cNvSpPr/>
          <p:nvPr/>
        </p:nvSpPr>
        <p:spPr>
          <a:xfrm>
            <a:off x="475014" y="844335"/>
            <a:ext cx="2832755" cy="646331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Chops blob-words into blob-characters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E91A244-4C77-4967-9B57-7E391DC003A1}"/>
              </a:ext>
            </a:extLst>
          </p:cNvPr>
          <p:cNvSpPr/>
          <p:nvPr/>
        </p:nvSpPr>
        <p:spPr>
          <a:xfrm>
            <a:off x="1684001" y="1596991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08E14-A8E8-4E58-9DC5-82C580A12014}"/>
              </a:ext>
            </a:extLst>
          </p:cNvPr>
          <p:cNvSpPr/>
          <p:nvPr/>
        </p:nvSpPr>
        <p:spPr>
          <a:xfrm>
            <a:off x="457201" y="3412229"/>
            <a:ext cx="2832755" cy="923330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Text recognition Second pass (with updated training data)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7D0DEC6-BD66-49A2-98CC-C5C7C110AA3C}"/>
              </a:ext>
            </a:extLst>
          </p:cNvPr>
          <p:cNvSpPr/>
          <p:nvPr/>
        </p:nvSpPr>
        <p:spPr>
          <a:xfrm>
            <a:off x="1683999" y="2880938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2DF1B-718C-4211-90F3-6A900EC8F26E}"/>
              </a:ext>
            </a:extLst>
          </p:cNvPr>
          <p:cNvSpPr/>
          <p:nvPr/>
        </p:nvSpPr>
        <p:spPr>
          <a:xfrm>
            <a:off x="3255669" y="3355017"/>
            <a:ext cx="1055252" cy="735841"/>
          </a:xfrm>
          <a:prstGeom prst="rect">
            <a:avLst/>
          </a:prstGeom>
          <a:solidFill>
            <a:srgbClr val="17879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DCA2-9566-4306-88ED-3795782B5ACE}"/>
              </a:ext>
            </a:extLst>
          </p:cNvPr>
          <p:cNvSpPr/>
          <p:nvPr/>
        </p:nvSpPr>
        <p:spPr>
          <a:xfrm>
            <a:off x="3255669" y="2083527"/>
            <a:ext cx="1055252" cy="73584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 Data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C2B884-55DE-43CB-AD9A-E97708B37BDB}"/>
              </a:ext>
            </a:extLst>
          </p:cNvPr>
          <p:cNvCxnSpPr>
            <a:endCxn id="7" idx="0"/>
          </p:cNvCxnSpPr>
          <p:nvPr/>
        </p:nvCxnSpPr>
        <p:spPr>
          <a:xfrm>
            <a:off x="1977274" y="3023609"/>
            <a:ext cx="1806021" cy="331408"/>
          </a:xfrm>
          <a:prstGeom prst="bentConnector2">
            <a:avLst/>
          </a:prstGeom>
          <a:noFill/>
          <a:ln w="38100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E302ACFA-3078-41A2-BCBE-3768CD6AB62A}"/>
              </a:ext>
            </a:extLst>
          </p:cNvPr>
          <p:cNvSpPr/>
          <p:nvPr/>
        </p:nvSpPr>
        <p:spPr>
          <a:xfrm>
            <a:off x="7355418" y="2645360"/>
            <a:ext cx="414779" cy="658344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444E958-6B47-44DF-985D-D0209E27461D}"/>
              </a:ext>
            </a:extLst>
          </p:cNvPr>
          <p:cNvSpPr/>
          <p:nvPr/>
        </p:nvSpPr>
        <p:spPr>
          <a:xfrm>
            <a:off x="1684001" y="4466371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54A1C-8712-4EE4-9341-ABAADB2B4701}"/>
              </a:ext>
            </a:extLst>
          </p:cNvPr>
          <p:cNvSpPr/>
          <p:nvPr/>
        </p:nvSpPr>
        <p:spPr>
          <a:xfrm>
            <a:off x="457200" y="5071362"/>
            <a:ext cx="2832755" cy="369332"/>
          </a:xfrm>
          <a:prstGeom prst="rect">
            <a:avLst/>
          </a:prstGeom>
          <a:solidFill>
            <a:srgbClr val="BADEE3"/>
          </a:solidFill>
          <a:ln>
            <a:solidFill>
              <a:srgbClr val="585A5C">
                <a:lumMod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Linguistic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ED17B3-28E3-4521-ABB5-6FFCA158A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8" t="-1" r="30480" b="48920"/>
          <a:stretch/>
        </p:blipFill>
        <p:spPr>
          <a:xfrm>
            <a:off x="5361995" y="1779332"/>
            <a:ext cx="4403704" cy="8577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08500-F62A-41FF-9E00-63D6E9672FCA}"/>
              </a:ext>
            </a:extLst>
          </p:cNvPr>
          <p:cNvSpPr txBox="1"/>
          <p:nvPr/>
        </p:nvSpPr>
        <p:spPr>
          <a:xfrm>
            <a:off x="6042549" y="3376971"/>
            <a:ext cx="36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85A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d m </a:t>
            </a:r>
            <a:r>
              <a:rPr lang="en-US" dirty="0" err="1">
                <a:solidFill>
                  <a:srgbClr val="585A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585A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dirty="0" err="1">
                <a:solidFill>
                  <a:srgbClr val="585A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585A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t r a t o r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40ED113-16EF-4742-B066-F832BC76E8AD}"/>
              </a:ext>
            </a:extLst>
          </p:cNvPr>
          <p:cNvSpPr/>
          <p:nvPr/>
        </p:nvSpPr>
        <p:spPr>
          <a:xfrm>
            <a:off x="1684001" y="5516918"/>
            <a:ext cx="414779" cy="459609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28311-3A34-4925-A0C4-85984397E0D4}"/>
              </a:ext>
            </a:extLst>
          </p:cNvPr>
          <p:cNvSpPr txBox="1"/>
          <p:nvPr/>
        </p:nvSpPr>
        <p:spPr>
          <a:xfrm>
            <a:off x="1304102" y="5976527"/>
            <a:ext cx="134634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</a:rPr>
              <a:t>Text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E9B42-2217-419A-80E6-1B2D4D52D140}"/>
              </a:ext>
            </a:extLst>
          </p:cNvPr>
          <p:cNvSpPr/>
          <p:nvPr/>
        </p:nvSpPr>
        <p:spPr>
          <a:xfrm>
            <a:off x="5905952" y="5863876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585A5C"/>
                </a:solidFill>
                <a:latin typeface="Arial"/>
              </a:rPr>
              <a:t>Yes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06AACA-70CD-4938-8E44-34E4C366576F}"/>
              </a:ext>
            </a:extLst>
          </p:cNvPr>
          <p:cNvCxnSpPr/>
          <p:nvPr/>
        </p:nvCxnSpPr>
        <p:spPr>
          <a:xfrm rot="10800000" flipV="1">
            <a:off x="2650445" y="5161871"/>
            <a:ext cx="4035644" cy="999321"/>
          </a:xfrm>
          <a:prstGeom prst="bentConnector3">
            <a:avLst>
              <a:gd name="adj1" fmla="val 1065"/>
            </a:avLst>
          </a:prstGeom>
          <a:noFill/>
          <a:ln w="57150" cap="flat" cmpd="sng" algn="ctr">
            <a:solidFill>
              <a:srgbClr val="585A5C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9879A-FA22-4969-8AA2-10FBE26697D3}"/>
              </a:ext>
            </a:extLst>
          </p:cNvPr>
          <p:cNvSpPr/>
          <p:nvPr/>
        </p:nvSpPr>
        <p:spPr>
          <a:xfrm>
            <a:off x="2089465" y="2791163"/>
            <a:ext cx="18046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Arial"/>
              </a:rPr>
              <a:t>Recognized text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30C813-01B7-44A8-B073-5F02A482096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289955" y="4826661"/>
            <a:ext cx="2713297" cy="429367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rgbClr val="585A5C">
                <a:lumMod val="50000"/>
              </a:srgbClr>
            </a:solidFill>
            <a:prstDash val="solid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9C7E8A-A3CC-4231-A9D9-550DCE94BAD0}"/>
              </a:ext>
            </a:extLst>
          </p:cNvPr>
          <p:cNvGrpSpPr/>
          <p:nvPr/>
        </p:nvGrpSpPr>
        <p:grpSpPr>
          <a:xfrm>
            <a:off x="6199295" y="4385857"/>
            <a:ext cx="950976" cy="950976"/>
            <a:chOff x="5925569" y="4414768"/>
            <a:chExt cx="950976" cy="9509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4703B-5A8A-4015-939B-680114DFCF3E}"/>
                </a:ext>
              </a:extLst>
            </p:cNvPr>
            <p:cNvSpPr/>
            <p:nvPr/>
          </p:nvSpPr>
          <p:spPr>
            <a:xfrm rot="19079055">
              <a:off x="5925569" y="4414768"/>
              <a:ext cx="950976" cy="950976"/>
            </a:xfrm>
            <a:prstGeom prst="rect">
              <a:avLst/>
            </a:prstGeom>
            <a:solidFill>
              <a:srgbClr val="BADEE3"/>
            </a:solidFill>
            <a:ln w="9525" cap="flat" cmpd="sng" algn="ctr">
              <a:solidFill>
                <a:srgbClr val="585A5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A0007A-4176-4838-A086-095F2A32BA8D}"/>
                </a:ext>
              </a:extLst>
            </p:cNvPr>
            <p:cNvSpPr/>
            <p:nvPr/>
          </p:nvSpPr>
          <p:spPr>
            <a:xfrm>
              <a:off x="5962560" y="4634963"/>
              <a:ext cx="8996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85A5C"/>
                  </a:solidFill>
                  <a:effectLst/>
                  <a:uLnTx/>
                  <a:uFillTx/>
                  <a:latin typeface="Arial"/>
                </a:rPr>
                <a:t>Is this 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85A5C"/>
                  </a:solidFill>
                  <a:effectLst/>
                  <a:uLnTx/>
                  <a:uFillTx/>
                  <a:latin typeface="Arial"/>
                </a:rPr>
                <a:t>real word?</a:t>
              </a: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1FEDAB1B-30E5-4374-80BA-9746FA4A4FE3}"/>
              </a:ext>
            </a:extLst>
          </p:cNvPr>
          <p:cNvSpPr txBox="1">
            <a:spLocks/>
          </p:cNvSpPr>
          <p:nvPr/>
        </p:nvSpPr>
        <p:spPr>
          <a:xfrm>
            <a:off x="457200" y="-38345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How does it work?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963CCD-A006-4316-B3E4-77BCC42E98E2}"/>
              </a:ext>
            </a:extLst>
          </p:cNvPr>
          <p:cNvSpPr/>
          <p:nvPr/>
        </p:nvSpPr>
        <p:spPr>
          <a:xfrm>
            <a:off x="783320" y="348489"/>
            <a:ext cx="162153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Text Recognition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E2F2E6-49A7-44DE-AFE8-43A4A0FF6BF0}"/>
              </a:ext>
            </a:extLst>
          </p:cNvPr>
          <p:cNvSpPr txBox="1"/>
          <p:nvPr/>
        </p:nvSpPr>
        <p:spPr>
          <a:xfrm>
            <a:off x="5548604" y="6382139"/>
            <a:ext cx="6643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Smith R. “Overview of Tesseract OCR Engine.”</a:t>
            </a:r>
            <a:r>
              <a:rPr lang="en-US" sz="1400" i="1" dirty="0">
                <a:solidFill>
                  <a:schemeClr val="bg1"/>
                </a:solidFill>
              </a:rPr>
              <a:t> Proc. Ninth Int. Conference on Document Analysis and Recognition (ICDAR)</a:t>
            </a:r>
            <a:r>
              <a:rPr lang="en-US" sz="1400" dirty="0">
                <a:solidFill>
                  <a:schemeClr val="bg1"/>
                </a:solidFill>
              </a:rPr>
              <a:t>, IEEE Computer Society (2007), pp. 629-633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3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Tesseract Application in R</a:t>
            </a:r>
          </a:p>
        </p:txBody>
      </p:sp>
    </p:spTree>
    <p:extLst>
      <p:ext uri="{BB962C8B-B14F-4D97-AF65-F5344CB8AC3E}">
        <p14:creationId xmlns:p14="http://schemas.microsoft.com/office/powerpoint/2010/main" val="29339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A7ED-C363-41BB-897E-6E4F17602DBE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Tesseract in R: 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88DCA-78A0-41D7-8369-A42EA9C18D58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3661F2-7E76-4DCD-B0FA-6ED83638BBEC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Jeroen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Ooms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(US Berkeley)</a:t>
            </a:r>
          </a:p>
          <a:p>
            <a:pPr lvl="1" indent="-342900">
              <a:buFont typeface="Courier New"/>
              <a:buChar char="o"/>
              <a:defRPr/>
            </a:pPr>
            <a:r>
              <a:rPr lang="en-US" dirty="0">
                <a:solidFill>
                  <a:srgbClr val="585A5C"/>
                </a:solidFill>
              </a:rPr>
              <a:t>maintainer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lang="en-US" dirty="0">
              <a:solidFill>
                <a:srgbClr val="585A5C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lang="en-US" dirty="0" err="1">
                <a:solidFill>
                  <a:srgbClr val="585A5C"/>
                </a:solidFill>
              </a:rPr>
              <a:t>install.packages</a:t>
            </a:r>
            <a:r>
              <a:rPr lang="en-US" dirty="0">
                <a:solidFill>
                  <a:srgbClr val="585A5C"/>
                </a:solidFill>
              </a:rPr>
              <a:t>(c(“tesseract”,”</a:t>
            </a:r>
            <a:r>
              <a:rPr lang="en-US" dirty="0" err="1">
                <a:solidFill>
                  <a:srgbClr val="585A5C"/>
                </a:solidFill>
              </a:rPr>
              <a:t>magick</a:t>
            </a:r>
            <a:r>
              <a:rPr lang="en-US" dirty="0">
                <a:solidFill>
                  <a:srgbClr val="585A5C"/>
                </a:solidFill>
              </a:rPr>
              <a:t>”))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53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90BB-540C-417C-8432-A91541622C88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A7B5"/>
                </a:solidFill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19506-E8D9-4221-BC09-AC736D6C5CAB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8229600" cy="4525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is Object Character Recognition (OCR)?</a:t>
            </a:r>
          </a:p>
          <a:p>
            <a:endParaRPr lang="en-US"/>
          </a:p>
          <a:p>
            <a:r>
              <a:rPr lang="en-US"/>
              <a:t>What is Tesseract?</a:t>
            </a:r>
          </a:p>
          <a:p>
            <a:endParaRPr lang="en-US"/>
          </a:p>
          <a:p>
            <a:r>
              <a:rPr lang="en-US"/>
              <a:t>How does it work?</a:t>
            </a:r>
          </a:p>
          <a:p>
            <a:endParaRPr lang="en-US"/>
          </a:p>
          <a:p>
            <a:r>
              <a:rPr lang="en-US"/>
              <a:t>Using Tesseract in R</a:t>
            </a:r>
          </a:p>
          <a:p>
            <a:endParaRPr lang="en-US"/>
          </a:p>
          <a:p>
            <a:r>
              <a:rPr lang="en-US"/>
              <a:t>Some Examples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2B2EF7-9AA7-4629-AF81-851E733C2196}"/>
              </a:ext>
            </a:extLst>
          </p:cNvPr>
          <p:cNvSpPr txBox="1">
            <a:spLocks/>
          </p:cNvSpPr>
          <p:nvPr/>
        </p:nvSpPr>
        <p:spPr>
          <a:xfrm>
            <a:off x="457200" y="958345"/>
            <a:ext cx="8229600" cy="4525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Object Character Recognition (OCR)?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Tesseract?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does it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Tesseract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Interactive </a:t>
            </a:r>
            <a:r>
              <a:rPr lang="en-US" sz="2400" dirty="0" err="1"/>
              <a:t>Excersize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36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602000"/>
            <a:ext cx="6370320" cy="4525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599" y="1754400"/>
            <a:ext cx="10316547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Smith R. “Overview of Tesseract OCR Engine.”</a:t>
            </a:r>
            <a:r>
              <a:rPr lang="en-US" i="1" dirty="0">
                <a:hlinkClick r:id="rId3"/>
              </a:rPr>
              <a:t> Proc. Ninth Int. Conference on Document Analysis and Recognition (ICDAR)</a:t>
            </a:r>
            <a:r>
              <a:rPr lang="en-US" dirty="0">
                <a:hlinkClick r:id="rId3"/>
              </a:rPr>
              <a:t>, IEEE Computer Society (2007), pp. 629-633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Smith R.” The extraction and recognition of text from multimedia document images.” University of Bristol (1987). PhD thesis.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1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79CE-E4C8-4B38-9BA9-2F59AB8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A4998-E1E0-4E88-B038-407A38D80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3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in Detail</a:t>
            </a:r>
          </a:p>
        </p:txBody>
      </p:sp>
    </p:spTree>
    <p:extLst>
      <p:ext uri="{BB962C8B-B14F-4D97-AF65-F5344CB8AC3E}">
        <p14:creationId xmlns:p14="http://schemas.microsoft.com/office/powerpoint/2010/main" val="394571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A7ED-C363-41BB-897E-6E4F17602DBE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Tesseract: How does it work?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88DCA-78A0-41D7-8369-A42EA9C18D58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3661F2-7E76-4DCD-B0FA-6ED83638BBEC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Ensemble of multiple algorithms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 major algorithm steps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Blob filtering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and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construction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are key parts of this process.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02F6D-FFC0-43A6-968F-359015C46B29}"/>
              </a:ext>
            </a:extLst>
          </p:cNvPr>
          <p:cNvSpPr/>
          <p:nvPr/>
        </p:nvSpPr>
        <p:spPr>
          <a:xfrm>
            <a:off x="783320" y="1094688"/>
            <a:ext cx="127214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8542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D050-2EF7-4A99-BDD6-8440D362165C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Tesseract: How does it work?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F346FC-DEB8-4860-84CC-846F612EE245}"/>
              </a:ext>
            </a:extLst>
          </p:cNvPr>
          <p:cNvSpPr/>
          <p:nvPr/>
        </p:nvSpPr>
        <p:spPr>
          <a:xfrm>
            <a:off x="1193800" y="2019202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Layout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EA83FD-6956-438E-A22F-4723C1E40B89}"/>
              </a:ext>
            </a:extLst>
          </p:cNvPr>
          <p:cNvSpPr/>
          <p:nvPr/>
        </p:nvSpPr>
        <p:spPr>
          <a:xfrm>
            <a:off x="2800085" y="2014994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Blob Finding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4C02C-17BE-4E11-941F-DB546DF506A7}"/>
              </a:ext>
            </a:extLst>
          </p:cNvPr>
          <p:cNvSpPr/>
          <p:nvPr/>
        </p:nvSpPr>
        <p:spPr>
          <a:xfrm>
            <a:off x="4422262" y="2023977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Find Text Lines and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CACB0-2604-4E56-BF6C-C59A482D3A31}"/>
              </a:ext>
            </a:extLst>
          </p:cNvPr>
          <p:cNvSpPr/>
          <p:nvPr/>
        </p:nvSpPr>
        <p:spPr>
          <a:xfrm>
            <a:off x="6301592" y="2026262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Recognize Word Pass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715F6-E131-4614-B389-37683047B4E1}"/>
              </a:ext>
            </a:extLst>
          </p:cNvPr>
          <p:cNvSpPr/>
          <p:nvPr/>
        </p:nvSpPr>
        <p:spPr>
          <a:xfrm>
            <a:off x="7764978" y="2869874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Recognize Word Pass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83514-60F0-41B3-BF36-C1F828F1E96E}"/>
              </a:ext>
            </a:extLst>
          </p:cNvPr>
          <p:cNvSpPr/>
          <p:nvPr/>
        </p:nvSpPr>
        <p:spPr>
          <a:xfrm>
            <a:off x="5988369" y="2869874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Fuzzy Space &amp; x-height Fix-up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1C10F-29D3-460F-B625-AED3B5B1B566}"/>
              </a:ext>
            </a:extLst>
          </p:cNvPr>
          <p:cNvSpPr/>
          <p:nvPr/>
        </p:nvSpPr>
        <p:spPr>
          <a:xfrm>
            <a:off x="2976174" y="2892515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Character Chopper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D65D35-8BC3-49D7-8220-F248398099E6}"/>
              </a:ext>
            </a:extLst>
          </p:cNvPr>
          <p:cNvSpPr/>
          <p:nvPr/>
        </p:nvSpPr>
        <p:spPr>
          <a:xfrm>
            <a:off x="1290043" y="2887859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Character Associater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4922F3-EAF5-4C88-ABB5-575747B91B3B}"/>
              </a:ext>
            </a:extLst>
          </p:cNvPr>
          <p:cNvSpPr/>
          <p:nvPr/>
        </p:nvSpPr>
        <p:spPr>
          <a:xfrm>
            <a:off x="1956192" y="1388459"/>
            <a:ext cx="1325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585A5C"/>
                </a:solidFill>
                <a:latin typeface="Arial"/>
              </a:rPr>
              <a:t>Component Outlines In Text Regions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D53969-C614-4BCC-908D-B0F93F398C7D}"/>
              </a:ext>
            </a:extLst>
          </p:cNvPr>
          <p:cNvSpPr/>
          <p:nvPr/>
        </p:nvSpPr>
        <p:spPr>
          <a:xfrm>
            <a:off x="3545473" y="1408911"/>
            <a:ext cx="1520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585A5C"/>
                </a:solidFill>
                <a:latin typeface="Arial"/>
              </a:rPr>
              <a:t>Character Outlines Organized Into Words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16BAA-0B2E-4AF8-B454-418B3AEC5C81}"/>
              </a:ext>
            </a:extLst>
          </p:cNvPr>
          <p:cNvSpPr/>
          <p:nvPr/>
        </p:nvSpPr>
        <p:spPr>
          <a:xfrm>
            <a:off x="5250531" y="1550963"/>
            <a:ext cx="1475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585A5C"/>
                </a:solidFill>
                <a:latin typeface="Arial"/>
              </a:rPr>
              <a:t>Character Outlines In Text Regions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63F4A-94DE-4354-AE1D-AB9DD241D873}"/>
              </a:ext>
            </a:extLst>
          </p:cNvPr>
          <p:cNvSpPr/>
          <p:nvPr/>
        </p:nvSpPr>
        <p:spPr>
          <a:xfrm>
            <a:off x="4542284" y="3059266"/>
            <a:ext cx="10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585A5C"/>
                </a:solidFill>
                <a:latin typeface="Arial"/>
              </a:rPr>
              <a:t>Output: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226733-36ED-4823-831C-B067F6D9DBF0}"/>
              </a:ext>
            </a:extLst>
          </p:cNvPr>
          <p:cNvSpPr/>
          <p:nvPr/>
        </p:nvSpPr>
        <p:spPr>
          <a:xfrm>
            <a:off x="0" y="2061630"/>
            <a:ext cx="1061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85A5C"/>
                </a:solidFill>
                <a:latin typeface="Arial"/>
              </a:rPr>
              <a:t>Input: Binary Image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96550E-6026-4974-AC62-EC914C7E0F57}"/>
              </a:ext>
            </a:extLst>
          </p:cNvPr>
          <p:cNvCxnSpPr>
            <a:endCxn id="3" idx="1"/>
          </p:cNvCxnSpPr>
          <p:nvPr/>
        </p:nvCxnSpPr>
        <p:spPr>
          <a:xfrm>
            <a:off x="783320" y="2292462"/>
            <a:ext cx="410480" cy="0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29A06-6E66-4CF6-9906-A85D8153569B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46687" y="2324900"/>
            <a:ext cx="353398" cy="4208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8AD1F7-93FF-4F26-914E-E4385B27B1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52972" y="2324900"/>
            <a:ext cx="369290" cy="8983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938067-63E0-4518-8EF6-8C8606A75F5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75149" y="2333883"/>
            <a:ext cx="626443" cy="2285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8DDFE7-BBEA-4E56-8088-9A18F8C79F97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7554479" y="2336168"/>
            <a:ext cx="836943" cy="533706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D70779-5D31-4B88-9096-5C4E90BF9ADC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7241256" y="3179780"/>
            <a:ext cx="523722" cy="0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72F42E-5D13-47FA-B57A-2F4DF3D0C04D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5555125" y="3179780"/>
            <a:ext cx="433244" cy="17986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23D4A-2456-4915-8137-C3580BD995B3}"/>
              </a:ext>
            </a:extLst>
          </p:cNvPr>
          <p:cNvCxnSpPr>
            <a:stCxn id="14" idx="1"/>
            <a:endCxn id="9" idx="3"/>
          </p:cNvCxnSpPr>
          <p:nvPr/>
        </p:nvCxnSpPr>
        <p:spPr>
          <a:xfrm flipH="1">
            <a:off x="4229061" y="3197766"/>
            <a:ext cx="313223" cy="4655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B66E79-56D6-4AFC-9305-38EC676D0810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2542930" y="3197765"/>
            <a:ext cx="433244" cy="4656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932ED8-3C7E-41AA-AADE-60ACDB7556A8}"/>
              </a:ext>
            </a:extLst>
          </p:cNvPr>
          <p:cNvSpPr/>
          <p:nvPr/>
        </p:nvSpPr>
        <p:spPr>
          <a:xfrm>
            <a:off x="2619130" y="4773809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Character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Classifier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36D060-7D8E-4D92-A24A-CF9C4D74BF8E}"/>
              </a:ext>
            </a:extLst>
          </p:cNvPr>
          <p:cNvSpPr/>
          <p:nvPr/>
        </p:nvSpPr>
        <p:spPr>
          <a:xfrm>
            <a:off x="4205584" y="4773809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Dictionary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979B1-375B-4F27-9936-B37E8AAB21CD}"/>
              </a:ext>
            </a:extLst>
          </p:cNvPr>
          <p:cNvSpPr/>
          <p:nvPr/>
        </p:nvSpPr>
        <p:spPr>
          <a:xfrm>
            <a:off x="5631629" y="4744530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Adaptive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Character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417CB2-2A1A-429C-B89E-9EDB75F5CAE1}"/>
              </a:ext>
            </a:extLst>
          </p:cNvPr>
          <p:cNvSpPr/>
          <p:nvPr/>
        </p:nvSpPr>
        <p:spPr>
          <a:xfrm>
            <a:off x="7273055" y="4744530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Number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Parser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55862F-BB18-4EC3-B0AD-84FFE0192774}"/>
              </a:ext>
            </a:extLst>
          </p:cNvPr>
          <p:cNvSpPr/>
          <p:nvPr/>
        </p:nvSpPr>
        <p:spPr>
          <a:xfrm>
            <a:off x="244298" y="5041010"/>
            <a:ext cx="1252887" cy="619812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Adapt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85A5C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3F1C13-75F4-4FA9-8449-6BC0FF575324}"/>
              </a:ext>
            </a:extLst>
          </p:cNvPr>
          <p:cNvSpPr/>
          <p:nvPr/>
        </p:nvSpPr>
        <p:spPr>
          <a:xfrm rot="19079055">
            <a:off x="635327" y="3945994"/>
            <a:ext cx="547030" cy="548640"/>
          </a:xfrm>
          <a:prstGeom prst="rect">
            <a:avLst/>
          </a:prstGeom>
          <a:solidFill>
            <a:srgbClr val="BADEE3"/>
          </a:solidFill>
          <a:ln w="952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85A5C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129130-3FC8-4081-8E75-5FE44512AE18}"/>
              </a:ext>
            </a:extLst>
          </p:cNvPr>
          <p:cNvSpPr/>
          <p:nvPr/>
        </p:nvSpPr>
        <p:spPr>
          <a:xfrm>
            <a:off x="591287" y="4088396"/>
            <a:ext cx="635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585A5C"/>
                </a:solidFill>
                <a:latin typeface="Arial"/>
              </a:rPr>
              <a:t>Done?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056CA-B929-4F86-8540-BCDB5FFCDAC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1916487" y="3507671"/>
            <a:ext cx="1329087" cy="1266138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A66BB5-923B-4CB4-A874-F3A9907AB47C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>
            <a:off x="1916487" y="3507671"/>
            <a:ext cx="2915541" cy="1266138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B31C9-58F5-4D90-BFB6-D61FD9453546}"/>
              </a:ext>
            </a:extLst>
          </p:cNvPr>
          <p:cNvCxnSpPr>
            <a:stCxn id="10" idx="2"/>
            <a:endCxn id="27" idx="0"/>
          </p:cNvCxnSpPr>
          <p:nvPr/>
        </p:nvCxnSpPr>
        <p:spPr>
          <a:xfrm>
            <a:off x="1916487" y="3507671"/>
            <a:ext cx="4341586" cy="1236859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AA8D3B-33BB-4E6A-A0B6-BCB8080B1E46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>
            <a:off x="1916487" y="3507671"/>
            <a:ext cx="5983012" cy="1236859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681A40-7D3D-49A5-BA60-EC87FC7215AE}"/>
              </a:ext>
            </a:extLst>
          </p:cNvPr>
          <p:cNvCxnSpPr/>
          <p:nvPr/>
        </p:nvCxnSpPr>
        <p:spPr>
          <a:xfrm>
            <a:off x="883114" y="4582302"/>
            <a:ext cx="0" cy="433813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9F6129-1D41-499A-B5AF-EA46401752FE}"/>
              </a:ext>
            </a:extLst>
          </p:cNvPr>
          <p:cNvCxnSpPr>
            <a:stCxn id="9" idx="2"/>
            <a:endCxn id="25" idx="0"/>
          </p:cNvCxnSpPr>
          <p:nvPr/>
        </p:nvCxnSpPr>
        <p:spPr>
          <a:xfrm flipH="1">
            <a:off x="3245574" y="3512327"/>
            <a:ext cx="357044" cy="1261482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B49D80-52EC-4EA8-A2C7-9E218C0306D2}"/>
              </a:ext>
            </a:extLst>
          </p:cNvPr>
          <p:cNvCxnSpPr>
            <a:stCxn id="9" idx="2"/>
            <a:endCxn id="26" idx="0"/>
          </p:cNvCxnSpPr>
          <p:nvPr/>
        </p:nvCxnSpPr>
        <p:spPr>
          <a:xfrm>
            <a:off x="3602618" y="3512327"/>
            <a:ext cx="1229410" cy="1261482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C4A02C-9084-4918-8EDE-34DBD41E2CC8}"/>
              </a:ext>
            </a:extLst>
          </p:cNvPr>
          <p:cNvCxnSpPr>
            <a:stCxn id="9" idx="2"/>
            <a:endCxn id="27" idx="0"/>
          </p:cNvCxnSpPr>
          <p:nvPr/>
        </p:nvCxnSpPr>
        <p:spPr>
          <a:xfrm>
            <a:off x="3602618" y="3512327"/>
            <a:ext cx="2655455" cy="1232203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60E2EA-BAD0-47CA-B9E5-8766113CD8C2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3602618" y="3512327"/>
            <a:ext cx="4296881" cy="1232203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45BE615-800A-4966-B9B9-1E8E43F77D33}"/>
              </a:ext>
            </a:extLst>
          </p:cNvPr>
          <p:cNvCxnSpPr>
            <a:stCxn id="29" idx="2"/>
            <a:endCxn id="27" idx="2"/>
          </p:cNvCxnSpPr>
          <p:nvPr/>
        </p:nvCxnSpPr>
        <p:spPr>
          <a:xfrm rot="5400000" flipH="1" flipV="1">
            <a:off x="3416167" y="2818916"/>
            <a:ext cx="296480" cy="5387331"/>
          </a:xfrm>
          <a:prstGeom prst="bentConnector3">
            <a:avLst>
              <a:gd name="adj1" fmla="val -77105"/>
            </a:avLst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1F614B-C2D0-4188-9311-2AC0B7C165C4}"/>
              </a:ext>
            </a:extLst>
          </p:cNvPr>
          <p:cNvSpPr/>
          <p:nvPr/>
        </p:nvSpPr>
        <p:spPr>
          <a:xfrm>
            <a:off x="947192" y="4639827"/>
            <a:ext cx="435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585A5C"/>
                </a:solidFill>
                <a:latin typeface="Arial"/>
              </a:rPr>
              <a:t>Yes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E75016-B39E-4D79-8F49-C1DCA8BA98C8}"/>
              </a:ext>
            </a:extLst>
          </p:cNvPr>
          <p:cNvCxnSpPr>
            <a:stCxn id="10" idx="1"/>
          </p:cNvCxnSpPr>
          <p:nvPr/>
        </p:nvCxnSpPr>
        <p:spPr>
          <a:xfrm flipH="1">
            <a:off x="933000" y="3197765"/>
            <a:ext cx="357043" cy="644528"/>
          </a:xfrm>
          <a:prstGeom prst="straightConnector1">
            <a:avLst/>
          </a:prstGeom>
          <a:noFill/>
          <a:ln w="28575" cap="flat" cmpd="sng" algn="ctr">
            <a:solidFill>
              <a:srgbClr val="585A5C"/>
            </a:solidFill>
            <a:prstDash val="solid"/>
            <a:tailEnd type="triangle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2276B49-B51E-4ADE-B1C1-5CA2C6639309}"/>
              </a:ext>
            </a:extLst>
          </p:cNvPr>
          <p:cNvSpPr/>
          <p:nvPr/>
        </p:nvSpPr>
        <p:spPr>
          <a:xfrm>
            <a:off x="783320" y="1094688"/>
            <a:ext cx="127214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1256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7D3A-36DC-4D12-A55B-0340C19191B9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Line and Word Finding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5FF9F-C448-4545-AB55-5D4C71C58E25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69DC7E-4F79-43B5-BD08-77A1A5EC21A1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D9566-FAA3-40CD-9C80-976D83591927}"/>
              </a:ext>
            </a:extLst>
          </p:cNvPr>
          <p:cNvSpPr/>
          <p:nvPr/>
        </p:nvSpPr>
        <p:spPr>
          <a:xfrm>
            <a:off x="1465748" y="2694625"/>
            <a:ext cx="80566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ou don't have to see the whole staircase. Just take the first step.” Martin Luther King</a:t>
            </a:r>
            <a:endParaRPr lang="en-US" sz="3600" dirty="0">
              <a:solidFill>
                <a:srgbClr val="585A5C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884E4-94A2-4CCB-8936-9A0B6F4A6E42}"/>
              </a:ext>
            </a:extLst>
          </p:cNvPr>
          <p:cNvSpPr/>
          <p:nvPr/>
        </p:nvSpPr>
        <p:spPr>
          <a:xfrm>
            <a:off x="201196" y="2364939"/>
            <a:ext cx="14622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sz="6000" dirty="0">
              <a:solidFill>
                <a:srgbClr val="585A5C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7153D-FCA5-4CDC-9C83-E76FF99B5678}"/>
              </a:ext>
            </a:extLst>
          </p:cNvPr>
          <p:cNvSpPr/>
          <p:nvPr/>
        </p:nvSpPr>
        <p:spPr>
          <a:xfrm>
            <a:off x="-16880" y="2694625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endParaRPr lang="en-US" sz="3600" dirty="0">
              <a:solidFill>
                <a:srgbClr val="585A5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73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8E80-42A6-4F71-B4DE-134BA7E4C260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Line and Word Finding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C55A2-92E1-441C-A415-BE1DD309BF97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684442-9C51-4AF7-BB5D-0311D3CD260A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65F1D-1AC9-4E27-AF30-7F632F38564F}"/>
              </a:ext>
            </a:extLst>
          </p:cNvPr>
          <p:cNvSpPr/>
          <p:nvPr/>
        </p:nvSpPr>
        <p:spPr>
          <a:xfrm>
            <a:off x="1465748" y="2694625"/>
            <a:ext cx="80566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ou don't have to see the whole staircase. Just take the first step.” Martin Luther King</a:t>
            </a:r>
            <a:endParaRPr lang="en-US" sz="3600" dirty="0">
              <a:solidFill>
                <a:srgbClr val="585A5C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9B447-20D2-4B89-AC1D-F49127C330F8}"/>
              </a:ext>
            </a:extLst>
          </p:cNvPr>
          <p:cNvSpPr/>
          <p:nvPr/>
        </p:nvSpPr>
        <p:spPr>
          <a:xfrm>
            <a:off x="201196" y="2364939"/>
            <a:ext cx="14622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Y</a:t>
            </a:r>
            <a:endParaRPr lang="en-US" sz="6000" dirty="0">
              <a:solidFill>
                <a:prstClr val="white">
                  <a:lumMod val="95000"/>
                </a:prstClr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A8F2D-5C36-46BF-9BE9-3CFFCADA4038}"/>
              </a:ext>
            </a:extLst>
          </p:cNvPr>
          <p:cNvSpPr/>
          <p:nvPr/>
        </p:nvSpPr>
        <p:spPr>
          <a:xfrm>
            <a:off x="-16880" y="2694625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endParaRPr lang="en-US" sz="3600" dirty="0">
              <a:solidFill>
                <a:srgbClr val="585A5C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31111-3CE8-4613-80B1-C2DB0CF8C3D9}"/>
              </a:ext>
            </a:extLst>
          </p:cNvPr>
          <p:cNvSpPr/>
          <p:nvPr/>
        </p:nvSpPr>
        <p:spPr>
          <a:xfrm>
            <a:off x="178045" y="4559649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85A5C"/>
                </a:solidFill>
                <a:latin typeface="Arial"/>
              </a:rPr>
              <a:t> </a:t>
            </a:r>
            <a:r>
              <a:rPr lang="en-US" b="1" dirty="0">
                <a:solidFill>
                  <a:srgbClr val="585A5C"/>
                </a:solidFill>
                <a:latin typeface="Arial"/>
              </a:rPr>
              <a:t>percentile height filter</a:t>
            </a:r>
            <a:r>
              <a:rPr lang="en-US" dirty="0">
                <a:solidFill>
                  <a:srgbClr val="585A5C"/>
                </a:solidFill>
                <a:latin typeface="Arial"/>
              </a:rPr>
              <a:t> removes drop-caps and vertically touching characters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6555C-77C1-43DC-B40E-B871730293D6}"/>
              </a:ext>
            </a:extLst>
          </p:cNvPr>
          <p:cNvSpPr/>
          <p:nvPr/>
        </p:nvSpPr>
        <p:spPr>
          <a:xfrm>
            <a:off x="201196" y="4955402"/>
            <a:ext cx="7524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85A5C"/>
                </a:solidFill>
                <a:latin typeface="Arial"/>
              </a:rPr>
              <a:t>Median height of text calculated</a:t>
            </a:r>
          </a:p>
        </p:txBody>
      </p:sp>
    </p:spTree>
    <p:extLst>
      <p:ext uri="{BB962C8B-B14F-4D97-AF65-F5344CB8AC3E}">
        <p14:creationId xmlns:p14="http://schemas.microsoft.com/office/powerpoint/2010/main" val="102646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821A-8730-4C7B-A7DC-3C345B18311D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Line and Word Finding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69A8A-0EDB-45AF-ACBA-F18276AF0612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4C5920-3F3F-4F43-9D7E-660578DB1EB4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35023-DC3C-4744-8E23-8B5213C1CD94}"/>
              </a:ext>
            </a:extLst>
          </p:cNvPr>
          <p:cNvSpPr/>
          <p:nvPr/>
        </p:nvSpPr>
        <p:spPr>
          <a:xfrm>
            <a:off x="1465748" y="2694625"/>
            <a:ext cx="80566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ou don</a:t>
            </a:r>
            <a:r>
              <a:rPr lang="en-US" sz="3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t have to see the whole staircase</a:t>
            </a:r>
            <a:r>
              <a:rPr lang="en-US" sz="3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Just take the first step</a:t>
            </a:r>
            <a:r>
              <a:rPr lang="en-US" sz="3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.”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Martin Luther King</a:t>
            </a:r>
            <a:endParaRPr lang="en-US" sz="3600" dirty="0">
              <a:solidFill>
                <a:srgbClr val="585A5C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C339A-82B2-4DF0-9A5F-62EA33978250}"/>
              </a:ext>
            </a:extLst>
          </p:cNvPr>
          <p:cNvSpPr/>
          <p:nvPr/>
        </p:nvSpPr>
        <p:spPr>
          <a:xfrm>
            <a:off x="201196" y="2364939"/>
            <a:ext cx="14622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Y</a:t>
            </a:r>
            <a:endParaRPr lang="en-US" sz="6000" dirty="0">
              <a:solidFill>
                <a:prstClr val="white">
                  <a:lumMod val="95000"/>
                </a:prstClr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73C8C-9106-4525-8EE4-574E94A0DA3C}"/>
              </a:ext>
            </a:extLst>
          </p:cNvPr>
          <p:cNvSpPr/>
          <p:nvPr/>
        </p:nvSpPr>
        <p:spPr>
          <a:xfrm>
            <a:off x="-16880" y="2694625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“</a:t>
            </a:r>
            <a:endParaRPr lang="en-US" sz="3600" dirty="0">
              <a:solidFill>
                <a:prstClr val="white">
                  <a:lumMod val="95000"/>
                </a:prstClr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E68AB-F450-46AB-BC26-6782B897CD9D}"/>
              </a:ext>
            </a:extLst>
          </p:cNvPr>
          <p:cNvSpPr/>
          <p:nvPr/>
        </p:nvSpPr>
        <p:spPr>
          <a:xfrm>
            <a:off x="201196" y="4660599"/>
            <a:ext cx="8942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85A5C"/>
                </a:solidFill>
                <a:latin typeface="Arial"/>
              </a:rPr>
              <a:t>Blobs smaller than a certain fraction of the median height are filtered out (punctuation)</a:t>
            </a:r>
          </a:p>
        </p:txBody>
      </p:sp>
    </p:spTree>
    <p:extLst>
      <p:ext uri="{BB962C8B-B14F-4D97-AF65-F5344CB8AC3E}">
        <p14:creationId xmlns:p14="http://schemas.microsoft.com/office/powerpoint/2010/main" val="170891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2AB0-9AC0-49F4-83E7-DD3C39CE5D4A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Line and Word Finding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78A6-7128-4E80-8568-C37215AEE37C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30EF3-735A-4E9C-AB8E-0FFD8FCBE647}"/>
              </a:ext>
            </a:extLst>
          </p:cNvPr>
          <p:cNvSpPr/>
          <p:nvPr/>
        </p:nvSpPr>
        <p:spPr>
          <a:xfrm>
            <a:off x="1465748" y="2694625"/>
            <a:ext cx="80566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>
                  <a:solidFill>
                    <a:srgbClr val="FF0000"/>
                  </a:solidFill>
                </a:ln>
                <a:noFill/>
                <a:latin typeface="Times New Roman" panose="02020603050405020304" pitchFamily="18" charset="0"/>
              </a:rPr>
              <a:t>ou don</a:t>
            </a:r>
            <a:r>
              <a:rPr lang="en-US" sz="3600" dirty="0">
                <a:ln>
                  <a:solidFill>
                    <a:prstClr val="white">
                      <a:lumMod val="95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'</a:t>
            </a:r>
            <a:r>
              <a:rPr lang="en-US" sz="3600" dirty="0">
                <a:ln>
                  <a:solidFill>
                    <a:srgbClr val="FF0000"/>
                  </a:solidFill>
                </a:ln>
                <a:noFill/>
                <a:latin typeface="Times New Roman" panose="02020603050405020304" pitchFamily="18" charset="0"/>
              </a:rPr>
              <a:t>t have to see the whole staircase</a:t>
            </a:r>
            <a:r>
              <a:rPr lang="en-US" sz="3600" dirty="0">
                <a:ln>
                  <a:solidFill>
                    <a:prstClr val="white">
                      <a:lumMod val="95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en-US" sz="3600" dirty="0">
                <a:ln>
                  <a:solidFill>
                    <a:srgbClr val="FF0000"/>
                  </a:solidFill>
                </a:ln>
                <a:noFill/>
                <a:latin typeface="Times New Roman" panose="02020603050405020304" pitchFamily="18" charset="0"/>
              </a:rPr>
              <a:t> Just take the first step</a:t>
            </a:r>
            <a:r>
              <a:rPr lang="en-US" sz="3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.”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>
                <a:ln>
                  <a:solidFill>
                    <a:srgbClr val="FF0000"/>
                  </a:solidFill>
                </a:ln>
                <a:noFill/>
                <a:latin typeface="Times New Roman" panose="02020603050405020304" pitchFamily="18" charset="0"/>
              </a:rPr>
              <a:t>Martin Luther </a:t>
            </a:r>
            <a:r>
              <a:rPr lang="en-US" sz="3600" dirty="0">
                <a:ln>
                  <a:solidFill>
                    <a:srgbClr val="F5292D"/>
                  </a:solidFill>
                </a:ln>
                <a:noFill/>
                <a:latin typeface="Times New Roman" panose="02020603050405020304" pitchFamily="18" charset="0"/>
              </a:rPr>
              <a:t>King</a:t>
            </a:r>
            <a:endParaRPr lang="en-US" sz="3600" dirty="0">
              <a:ln>
                <a:solidFill>
                  <a:srgbClr val="F5292D"/>
                </a:solidFill>
              </a:ln>
              <a:noFill/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90BE9-6BF6-459B-9517-240CC9E19629}"/>
              </a:ext>
            </a:extLst>
          </p:cNvPr>
          <p:cNvSpPr/>
          <p:nvPr/>
        </p:nvSpPr>
        <p:spPr>
          <a:xfrm>
            <a:off x="201196" y="2364939"/>
            <a:ext cx="14622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Y</a:t>
            </a:r>
            <a:endParaRPr lang="en-US" sz="6000" dirty="0">
              <a:solidFill>
                <a:prstClr val="white">
                  <a:lumMod val="95000"/>
                </a:prstClr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873F1-A04F-440B-B760-5E45D448E1D2}"/>
              </a:ext>
            </a:extLst>
          </p:cNvPr>
          <p:cNvSpPr/>
          <p:nvPr/>
        </p:nvSpPr>
        <p:spPr>
          <a:xfrm>
            <a:off x="-16880" y="2694625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“</a:t>
            </a:r>
            <a:endParaRPr lang="en-US" sz="3600" dirty="0">
              <a:solidFill>
                <a:prstClr val="white">
                  <a:lumMod val="95000"/>
                </a:prstClr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6A81E-A783-4B79-B3B3-2A54E16C1B70}"/>
              </a:ext>
            </a:extLst>
          </p:cNvPr>
          <p:cNvSpPr/>
          <p:nvPr/>
        </p:nvSpPr>
        <p:spPr>
          <a:xfrm>
            <a:off x="178045" y="4866056"/>
            <a:ext cx="8942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85A5C"/>
                </a:solidFill>
                <a:latin typeface="Arial"/>
              </a:rPr>
              <a:t>track the blobs across the x-axis and look at the slope of each blob to detect what line they might be on</a:t>
            </a:r>
          </a:p>
        </p:txBody>
      </p:sp>
    </p:spTree>
    <p:extLst>
      <p:ext uri="{BB962C8B-B14F-4D97-AF65-F5344CB8AC3E}">
        <p14:creationId xmlns:p14="http://schemas.microsoft.com/office/powerpoint/2010/main" val="1811894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A685-BD0C-4045-B15E-E5E7A415ABAD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Estimating Blob Lines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CEB5-C417-4ADD-86FC-D9118669EE48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3C4EE-853A-4435-9E99-F2B01E250796}"/>
              </a:ext>
            </a:extLst>
          </p:cNvPr>
          <p:cNvSpPr/>
          <p:nvPr/>
        </p:nvSpPr>
        <p:spPr>
          <a:xfrm>
            <a:off x="1465748" y="2694625"/>
            <a:ext cx="80566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>
                  <a:solidFill>
                    <a:srgbClr val="FF0000"/>
                  </a:solidFill>
                </a:ln>
                <a:noFill/>
                <a:latin typeface="Times New Roman" panose="02020603050405020304" pitchFamily="18" charset="0"/>
              </a:rPr>
              <a:t>ou don</a:t>
            </a:r>
            <a:r>
              <a:rPr lang="en-US" sz="3600" dirty="0">
                <a:ln>
                  <a:solidFill>
                    <a:prstClr val="white">
                      <a:lumMod val="95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'</a:t>
            </a:r>
            <a:r>
              <a:rPr lang="en-US" sz="3600" dirty="0">
                <a:ln>
                  <a:solidFill>
                    <a:srgbClr val="FF0000"/>
                  </a:solidFill>
                </a:ln>
                <a:noFill/>
                <a:latin typeface="Times New Roman" panose="02020603050405020304" pitchFamily="18" charset="0"/>
              </a:rPr>
              <a:t>t have to see the whole staircase</a:t>
            </a:r>
            <a:r>
              <a:rPr lang="en-US" sz="3600" dirty="0">
                <a:ln>
                  <a:solidFill>
                    <a:prstClr val="white">
                      <a:lumMod val="95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en-US" sz="3600" dirty="0">
                <a:ln>
                  <a:solidFill>
                    <a:srgbClr val="FF0000"/>
                  </a:solidFill>
                </a:ln>
                <a:noFill/>
                <a:latin typeface="Times New Roman" panose="02020603050405020304" pitchFamily="18" charset="0"/>
              </a:rPr>
              <a:t> Just take the first step</a:t>
            </a:r>
            <a:r>
              <a:rPr lang="en-US" sz="3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.”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>
                <a:ln>
                  <a:solidFill>
                    <a:srgbClr val="FF0000"/>
                  </a:solidFill>
                </a:ln>
                <a:noFill/>
                <a:latin typeface="Times New Roman" panose="02020603050405020304" pitchFamily="18" charset="0"/>
              </a:rPr>
              <a:t>Martin Luther </a:t>
            </a:r>
            <a:r>
              <a:rPr lang="en-US" sz="3600" dirty="0">
                <a:ln>
                  <a:solidFill>
                    <a:srgbClr val="F5292D"/>
                  </a:solidFill>
                </a:ln>
                <a:noFill/>
                <a:latin typeface="Times New Roman" panose="02020603050405020304" pitchFamily="18" charset="0"/>
              </a:rPr>
              <a:t>King</a:t>
            </a:r>
            <a:endParaRPr lang="en-US" sz="3600" dirty="0">
              <a:ln>
                <a:solidFill>
                  <a:srgbClr val="F5292D"/>
                </a:solidFill>
              </a:ln>
              <a:noFill/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FD9E-86CD-4096-94FC-1ADA8093C5DF}"/>
              </a:ext>
            </a:extLst>
          </p:cNvPr>
          <p:cNvSpPr/>
          <p:nvPr/>
        </p:nvSpPr>
        <p:spPr>
          <a:xfrm>
            <a:off x="201196" y="2364939"/>
            <a:ext cx="14622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Y</a:t>
            </a:r>
            <a:endParaRPr lang="en-US" sz="6000" dirty="0">
              <a:solidFill>
                <a:prstClr val="white">
                  <a:lumMod val="95000"/>
                </a:prstClr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268FD7-9A58-446F-A68D-E505FE63BC37}"/>
              </a:ext>
            </a:extLst>
          </p:cNvPr>
          <p:cNvSpPr/>
          <p:nvPr/>
        </p:nvSpPr>
        <p:spPr>
          <a:xfrm>
            <a:off x="-16880" y="2694625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“</a:t>
            </a:r>
            <a:endParaRPr lang="en-US" sz="3600" dirty="0">
              <a:solidFill>
                <a:prstClr val="white">
                  <a:lumMod val="95000"/>
                </a:prstClr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92DFB-B5A1-419E-BEE4-DEF8A88BBFE4}"/>
              </a:ext>
            </a:extLst>
          </p:cNvPr>
          <p:cNvSpPr/>
          <p:nvPr/>
        </p:nvSpPr>
        <p:spPr>
          <a:xfrm>
            <a:off x="178045" y="4866056"/>
            <a:ext cx="8942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85A5C"/>
                </a:solidFill>
                <a:latin typeface="Arial"/>
              </a:rPr>
              <a:t>track the blobs across the x-axis and look at the slope of each blob to detect what line they might be 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1F2A89-632E-4ECA-80D3-E6124BDC09BF}"/>
              </a:ext>
            </a:extLst>
          </p:cNvPr>
          <p:cNvCxnSpPr/>
          <p:nvPr/>
        </p:nvCxnSpPr>
        <p:spPr>
          <a:xfrm flipV="1">
            <a:off x="1558215" y="2965075"/>
            <a:ext cx="7221052" cy="0"/>
          </a:xfrm>
          <a:prstGeom prst="line">
            <a:avLst/>
          </a:prstGeom>
          <a:noFill/>
          <a:ln w="28575" cap="flat" cmpd="sng" algn="ctr">
            <a:solidFill>
              <a:srgbClr val="84B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15F45B-9B72-4A83-A669-0EE9777CF517}"/>
              </a:ext>
            </a:extLst>
          </p:cNvPr>
          <p:cNvCxnSpPr/>
          <p:nvPr/>
        </p:nvCxnSpPr>
        <p:spPr>
          <a:xfrm flipV="1">
            <a:off x="1558215" y="3189394"/>
            <a:ext cx="7221052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E65974-73C1-43A2-9030-35622E44B15C}"/>
              </a:ext>
            </a:extLst>
          </p:cNvPr>
          <p:cNvCxnSpPr/>
          <p:nvPr/>
        </p:nvCxnSpPr>
        <p:spPr>
          <a:xfrm>
            <a:off x="1601812" y="2848635"/>
            <a:ext cx="7177455" cy="0"/>
          </a:xfrm>
          <a:prstGeom prst="line">
            <a:avLst/>
          </a:prstGeom>
          <a:noFill/>
          <a:ln w="28575" cap="flat" cmpd="sng" algn="ctr">
            <a:solidFill>
              <a:srgbClr val="00A7B5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58B004-1478-41F6-8BAD-9AFC292F521D}"/>
              </a:ext>
            </a:extLst>
          </p:cNvPr>
          <p:cNvCxnSpPr/>
          <p:nvPr/>
        </p:nvCxnSpPr>
        <p:spPr>
          <a:xfrm>
            <a:off x="1465748" y="3497619"/>
            <a:ext cx="7126872" cy="0"/>
          </a:xfrm>
          <a:prstGeom prst="line">
            <a:avLst/>
          </a:prstGeom>
          <a:noFill/>
          <a:ln w="28575" cap="flat" cmpd="sng" algn="ctr">
            <a:solidFill>
              <a:srgbClr val="84B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E2B11B-0AFD-468A-82BB-59C5E2A7471D}"/>
              </a:ext>
            </a:extLst>
          </p:cNvPr>
          <p:cNvCxnSpPr/>
          <p:nvPr/>
        </p:nvCxnSpPr>
        <p:spPr>
          <a:xfrm>
            <a:off x="1465748" y="3721938"/>
            <a:ext cx="7126872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9D6907-50A2-4810-BDE3-4C5B5AD10F9F}"/>
              </a:ext>
            </a:extLst>
          </p:cNvPr>
          <p:cNvCxnSpPr/>
          <p:nvPr/>
        </p:nvCxnSpPr>
        <p:spPr>
          <a:xfrm>
            <a:off x="1465748" y="3391453"/>
            <a:ext cx="7126872" cy="0"/>
          </a:xfrm>
          <a:prstGeom prst="line">
            <a:avLst/>
          </a:prstGeom>
          <a:noFill/>
          <a:ln w="28575" cap="flat" cmpd="sng" algn="ctr">
            <a:solidFill>
              <a:srgbClr val="00A7B5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83EAA-CCEC-48E3-89E0-1CC923B4D1E9}"/>
              </a:ext>
            </a:extLst>
          </p:cNvPr>
          <p:cNvCxnSpPr/>
          <p:nvPr/>
        </p:nvCxnSpPr>
        <p:spPr>
          <a:xfrm>
            <a:off x="1523968" y="4060985"/>
            <a:ext cx="982926" cy="0"/>
          </a:xfrm>
          <a:prstGeom prst="line">
            <a:avLst/>
          </a:prstGeom>
          <a:noFill/>
          <a:ln w="28575" cap="flat" cmpd="sng" algn="ctr">
            <a:solidFill>
              <a:srgbClr val="84B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562965-B19D-4067-9C8F-FF97DAA47756}"/>
              </a:ext>
            </a:extLst>
          </p:cNvPr>
          <p:cNvCxnSpPr/>
          <p:nvPr/>
        </p:nvCxnSpPr>
        <p:spPr>
          <a:xfrm>
            <a:off x="1523968" y="4285304"/>
            <a:ext cx="982926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931E99-8319-42F1-B4D5-0B4394BDAB1F}"/>
              </a:ext>
            </a:extLst>
          </p:cNvPr>
          <p:cNvCxnSpPr/>
          <p:nvPr/>
        </p:nvCxnSpPr>
        <p:spPr>
          <a:xfrm>
            <a:off x="1523968" y="3954819"/>
            <a:ext cx="982926" cy="0"/>
          </a:xfrm>
          <a:prstGeom prst="line">
            <a:avLst/>
          </a:prstGeom>
          <a:noFill/>
          <a:ln w="28575" cap="flat" cmpd="sng" algn="ctr">
            <a:solidFill>
              <a:srgbClr val="00A7B5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4921B-AD6B-4C9A-9A52-58976D266F8F}"/>
              </a:ext>
            </a:extLst>
          </p:cNvPr>
          <p:cNvCxnSpPr/>
          <p:nvPr/>
        </p:nvCxnSpPr>
        <p:spPr>
          <a:xfrm>
            <a:off x="1465748" y="3833242"/>
            <a:ext cx="7126872" cy="0"/>
          </a:xfrm>
          <a:prstGeom prst="line">
            <a:avLst/>
          </a:prstGeom>
          <a:noFill/>
          <a:ln w="2857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B391A2-E7A4-420A-BFE5-DE3D3D215431}"/>
              </a:ext>
            </a:extLst>
          </p:cNvPr>
          <p:cNvCxnSpPr/>
          <p:nvPr/>
        </p:nvCxnSpPr>
        <p:spPr>
          <a:xfrm>
            <a:off x="1523968" y="4386334"/>
            <a:ext cx="982926" cy="0"/>
          </a:xfrm>
          <a:prstGeom prst="line">
            <a:avLst/>
          </a:prstGeom>
          <a:noFill/>
          <a:ln w="28575" cap="flat" cmpd="sng" algn="ctr">
            <a:solidFill>
              <a:srgbClr val="585A5C">
                <a:lumMod val="50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6220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ill_">
            <a:extLst>
              <a:ext uri="{FF2B5EF4-FFF2-40B4-BE49-F238E27FC236}">
                <a16:creationId xmlns:a16="http://schemas.microsoft.com/office/drawing/2014/main" id="{3B4ACCF3-388A-44C0-BAF6-99453108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3" y="2461850"/>
            <a:ext cx="2588895" cy="37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5C5E1E-690A-4BD8-9A68-853108AAA350}"/>
              </a:ext>
            </a:extLst>
          </p:cNvPr>
          <p:cNvSpPr/>
          <p:nvPr/>
        </p:nvSpPr>
        <p:spPr>
          <a:xfrm>
            <a:off x="6348130" y="2172572"/>
            <a:ext cx="3317966" cy="3979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Ying Thai Kitchen</a:t>
            </a:r>
          </a:p>
          <a:p>
            <a:r>
              <a:rPr lang="en-US" sz="1000" dirty="0">
                <a:solidFill>
                  <a:schemeClr val="tx1"/>
                </a:solidFill>
              </a:rPr>
              <a:t>2220 Queen Anne AVE N</a:t>
            </a:r>
          </a:p>
          <a:p>
            <a:r>
              <a:rPr lang="en-US" sz="1000" dirty="0">
                <a:solidFill>
                  <a:schemeClr val="tx1"/>
                </a:solidFill>
              </a:rPr>
              <a:t>Seattle WA 98109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Tel. (206) 285-8424 Fax. (206) 285-8427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www. yingthaikitchen.com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Welcome to Ying Thai Kitchen Restaurant,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Order#:17 Table 2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Date: 7/4/2013 7:28 PM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~ Server: Jack (T.4)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44 Ginger Lover $9.50</a:t>
            </a:r>
          </a:p>
          <a:p>
            <a:r>
              <a:rPr lang="en-US" sz="1000" dirty="0">
                <a:solidFill>
                  <a:schemeClr val="tx1"/>
                </a:solidFill>
              </a:rPr>
              <a:t>[Pork] [2**]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Brown Rice $2.00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Total 2 item(s) $11.50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Sales Tax $1.09</a:t>
            </a:r>
          </a:p>
          <a:p>
            <a:r>
              <a:rPr lang="en-US" sz="1000" dirty="0">
                <a:solidFill>
                  <a:schemeClr val="tx1"/>
                </a:solidFill>
              </a:rPr>
              <a:t>Grand Total $12.59</a:t>
            </a:r>
          </a:p>
          <a:p>
            <a:r>
              <a:rPr lang="en-US" sz="1000" dirty="0">
                <a:solidFill>
                  <a:schemeClr val="tx1"/>
                </a:solidFill>
              </a:rPr>
              <a:t>Tip Guide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15%=$1.89, 18%=$2.27, 20%=$2.52 ,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Thank you very much.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Come back again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4EBF671-6C31-4CEF-BD79-560AE2786751}"/>
              </a:ext>
            </a:extLst>
          </p:cNvPr>
          <p:cNvSpPr/>
          <p:nvPr/>
        </p:nvSpPr>
        <p:spPr>
          <a:xfrm>
            <a:off x="4023150" y="3680543"/>
            <a:ext cx="1541417" cy="8795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B72D9C-9735-471B-AE99-24E0A190BF50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rgbClr val="00A7B5"/>
                </a:solidFill>
              </a:rPr>
              <a:t>What is Optical Character Recognition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B5526-7C86-431E-9227-E78E96C4EB59}"/>
              </a:ext>
            </a:extLst>
          </p:cNvPr>
          <p:cNvSpPr txBox="1"/>
          <p:nvPr/>
        </p:nvSpPr>
        <p:spPr>
          <a:xfrm>
            <a:off x="7070941" y="180324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85A5C"/>
                </a:solidFill>
              </a:rPr>
              <a:t>Digitized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631C7-D718-45AE-8924-2BC9FC181208}"/>
              </a:ext>
            </a:extLst>
          </p:cNvPr>
          <p:cNvSpPr/>
          <p:nvPr/>
        </p:nvSpPr>
        <p:spPr>
          <a:xfrm>
            <a:off x="553946" y="1112441"/>
            <a:ext cx="803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conversion of images of typed, handwritten or printed text into machine-encoded text,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F5561-C4C5-458D-BBA9-A5BBF3097ACD}"/>
              </a:ext>
            </a:extLst>
          </p:cNvPr>
          <p:cNvSpPr txBox="1"/>
          <p:nvPr/>
        </p:nvSpPr>
        <p:spPr>
          <a:xfrm>
            <a:off x="1458685" y="2040267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85A5C"/>
                </a:solidFill>
              </a:rPr>
              <a:t>Receipt</a:t>
            </a:r>
          </a:p>
        </p:txBody>
      </p:sp>
    </p:spTree>
    <p:extLst>
      <p:ext uri="{BB962C8B-B14F-4D97-AF65-F5344CB8AC3E}">
        <p14:creationId xmlns:p14="http://schemas.microsoft.com/office/powerpoint/2010/main" val="3563949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691E-D1C5-454D-8750-C7FB12F0BADF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Fixed Pitch Detection and Chopping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F4FAB-D703-42DC-B2D5-94F08F7683A3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E6038-AFAE-466C-A91D-F690520E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4400"/>
            <a:ext cx="8085103" cy="16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8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596D-111A-4763-99D1-6F9DF43DC6B5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Fixed Pitch Detection and Chopping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BD6E-8B5E-4891-8A0E-5C7EC4E9F366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1F593-D64A-45FF-A355-1F572ACF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4400"/>
            <a:ext cx="8085103" cy="1675053"/>
          </a:xfrm>
          <a:prstGeom prst="rect">
            <a:avLst/>
          </a:prstGeom>
        </p:spPr>
      </p:pic>
      <p:pic>
        <p:nvPicPr>
          <p:cNvPr id="5" name="Picture 2" descr="Fig-2: Fixed Pitch Chopped Word">
            <a:extLst>
              <a:ext uri="{FF2B5EF4-FFF2-40B4-BE49-F238E27FC236}">
                <a16:creationId xmlns:a16="http://schemas.microsoft.com/office/drawing/2014/main" id="{2062EB35-AC7C-4700-8492-939AA7DE4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14813"/>
            <a:ext cx="7620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12C1132A-74B4-4764-9AAF-80E2F3BB1293}"/>
              </a:ext>
            </a:extLst>
          </p:cNvPr>
          <p:cNvSpPr/>
          <p:nvPr/>
        </p:nvSpPr>
        <p:spPr>
          <a:xfrm>
            <a:off x="3873500" y="3358810"/>
            <a:ext cx="698500" cy="926647"/>
          </a:xfrm>
          <a:prstGeom prst="downArrow">
            <a:avLst/>
          </a:prstGeom>
          <a:solidFill>
            <a:srgbClr val="585A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AD881-5680-4521-B841-5B33A233C4A7}"/>
              </a:ext>
            </a:extLst>
          </p:cNvPr>
          <p:cNvSpPr txBox="1"/>
          <p:nvPr/>
        </p:nvSpPr>
        <p:spPr>
          <a:xfrm>
            <a:off x="4558172" y="3424179"/>
            <a:ext cx="320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85A5C"/>
                </a:solidFill>
                <a:latin typeface="Arial"/>
              </a:rPr>
              <a:t>Chopping words by estimated monotonic text width</a:t>
            </a:r>
          </a:p>
        </p:txBody>
      </p:sp>
    </p:spTree>
    <p:extLst>
      <p:ext uri="{BB962C8B-B14F-4D97-AF65-F5344CB8AC3E}">
        <p14:creationId xmlns:p14="http://schemas.microsoft.com/office/powerpoint/2010/main" val="2405631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6404-2F9D-41DF-8590-D91344A4A9D7}"/>
              </a:ext>
            </a:extLst>
          </p:cNvPr>
          <p:cNvSpPr txBox="1">
            <a:spLocks/>
          </p:cNvSpPr>
          <p:nvPr/>
        </p:nvSpPr>
        <p:spPr>
          <a:xfrm>
            <a:off x="254000" y="2760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When Estimated Text Width Doesn’t work: 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Proportional Word finding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3" name="Picture 2" descr="Fig-3: Difficult Word Spacing">
            <a:extLst>
              <a:ext uri="{FF2B5EF4-FFF2-40B4-BE49-F238E27FC236}">
                <a16:creationId xmlns:a16="http://schemas.microsoft.com/office/drawing/2014/main" id="{7828A264-14F6-434C-9505-A35F5BDD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447925"/>
            <a:ext cx="77152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EE3B8C-D4E2-4191-B37B-04E5403AA161}"/>
              </a:ext>
            </a:extLst>
          </p:cNvPr>
          <p:cNvSpPr/>
          <p:nvPr/>
        </p:nvSpPr>
        <p:spPr>
          <a:xfrm>
            <a:off x="495300" y="5284487"/>
            <a:ext cx="816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measuring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gaps in a limited vertical range between baseline and mean line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. Spaces close to a threshold are made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fuzzy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where the decisions are made after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word recognition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endParaRPr lang="en-US" dirty="0">
              <a:solidFill>
                <a:srgbClr val="585A5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941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16D4-EE77-49F2-AD00-ECC3536C8D46}"/>
              </a:ext>
            </a:extLst>
          </p:cNvPr>
          <p:cNvSpPr txBox="1">
            <a:spLocks/>
          </p:cNvSpPr>
          <p:nvPr/>
        </p:nvSpPr>
        <p:spPr>
          <a:xfrm>
            <a:off x="254000" y="2760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When Estimated Text Width Doesn’t work: 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Proportional Word finding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3" name="Picture 2" descr="Fig-3: Difficult Word Spacing">
            <a:extLst>
              <a:ext uri="{FF2B5EF4-FFF2-40B4-BE49-F238E27FC236}">
                <a16:creationId xmlns:a16="http://schemas.microsoft.com/office/drawing/2014/main" id="{6033A08A-9219-4782-B185-DC5DBFAD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447925"/>
            <a:ext cx="77152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0F2E14-47C6-4485-8A4D-F2908D4263B3}"/>
              </a:ext>
            </a:extLst>
          </p:cNvPr>
          <p:cNvSpPr/>
          <p:nvPr/>
        </p:nvSpPr>
        <p:spPr>
          <a:xfrm>
            <a:off x="495300" y="5284487"/>
            <a:ext cx="816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measuring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gaps in a limited vertical range between baseline and mean line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. Spaces close to a threshold are made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fuzzy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where the decisions are made after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word recognition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endParaRPr lang="en-US" dirty="0">
              <a:solidFill>
                <a:srgbClr val="585A5C"/>
              </a:solidFill>
              <a:latin typeface="Arial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4F3C9D2-A039-4D3C-BFFE-F5627978B859}"/>
              </a:ext>
            </a:extLst>
          </p:cNvPr>
          <p:cNvSpPr/>
          <p:nvPr/>
        </p:nvSpPr>
        <p:spPr>
          <a:xfrm rot="5400000">
            <a:off x="2273772" y="4244503"/>
            <a:ext cx="292100" cy="621356"/>
          </a:xfrm>
          <a:prstGeom prst="rightBrace">
            <a:avLst/>
          </a:prstGeom>
          <a:noFill/>
          <a:ln w="6350" cap="flat" cmpd="sng" algn="ctr">
            <a:solidFill>
              <a:srgbClr val="F5292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725D4-0446-4A10-802A-C12AB43083A1}"/>
              </a:ext>
            </a:extLst>
          </p:cNvPr>
          <p:cNvSpPr txBox="1"/>
          <p:nvPr/>
        </p:nvSpPr>
        <p:spPr>
          <a:xfrm>
            <a:off x="1944044" y="4637087"/>
            <a:ext cx="9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</a:rPr>
              <a:t>No gap</a:t>
            </a:r>
          </a:p>
        </p:txBody>
      </p:sp>
    </p:spTree>
    <p:extLst>
      <p:ext uri="{BB962C8B-B14F-4D97-AF65-F5344CB8AC3E}">
        <p14:creationId xmlns:p14="http://schemas.microsoft.com/office/powerpoint/2010/main" val="365006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3E05-7D52-4EC4-B488-4EFD86339AF1}"/>
              </a:ext>
            </a:extLst>
          </p:cNvPr>
          <p:cNvSpPr txBox="1">
            <a:spLocks/>
          </p:cNvSpPr>
          <p:nvPr/>
        </p:nvSpPr>
        <p:spPr>
          <a:xfrm>
            <a:off x="254000" y="2760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When Estimated Text Width Doesn’t work: 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Proportional Word finding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3" name="Picture 2" descr="Fig-3: Difficult Word Spacing">
            <a:extLst>
              <a:ext uri="{FF2B5EF4-FFF2-40B4-BE49-F238E27FC236}">
                <a16:creationId xmlns:a16="http://schemas.microsoft.com/office/drawing/2014/main" id="{F014A82B-B233-4941-91F8-37691BFB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447925"/>
            <a:ext cx="77152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0BE718-6482-4EDD-8355-9CEE249C2486}"/>
              </a:ext>
            </a:extLst>
          </p:cNvPr>
          <p:cNvSpPr/>
          <p:nvPr/>
        </p:nvSpPr>
        <p:spPr>
          <a:xfrm>
            <a:off x="495300" y="5284487"/>
            <a:ext cx="816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measuring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gaps in a limited vertical range between baseline and mean line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. Spaces close to a threshold are made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fuzzy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where the decisions are made after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word recognition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endParaRPr lang="en-US" dirty="0">
              <a:solidFill>
                <a:srgbClr val="585A5C"/>
              </a:solidFill>
              <a:latin typeface="Arial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3069A21-1059-4635-BAEB-CF37FA87BB4E}"/>
              </a:ext>
            </a:extLst>
          </p:cNvPr>
          <p:cNvSpPr/>
          <p:nvPr/>
        </p:nvSpPr>
        <p:spPr>
          <a:xfrm rot="5400000">
            <a:off x="2273772" y="4244503"/>
            <a:ext cx="292100" cy="621356"/>
          </a:xfrm>
          <a:prstGeom prst="rightBrace">
            <a:avLst/>
          </a:prstGeom>
          <a:noFill/>
          <a:ln w="6350" cap="flat" cmpd="sng" algn="ctr">
            <a:solidFill>
              <a:srgbClr val="F5292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B2333-C096-4EB6-AF9D-A7EF6887F5D5}"/>
              </a:ext>
            </a:extLst>
          </p:cNvPr>
          <p:cNvSpPr txBox="1"/>
          <p:nvPr/>
        </p:nvSpPr>
        <p:spPr>
          <a:xfrm>
            <a:off x="1944044" y="4637087"/>
            <a:ext cx="9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</a:rPr>
              <a:t>No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4D479-9529-4EDA-9399-BEF801BB7670}"/>
              </a:ext>
            </a:extLst>
          </p:cNvPr>
          <p:cNvSpPr/>
          <p:nvPr/>
        </p:nvSpPr>
        <p:spPr>
          <a:xfrm>
            <a:off x="7099300" y="2908300"/>
            <a:ext cx="241300" cy="635000"/>
          </a:xfrm>
          <a:prstGeom prst="rect">
            <a:avLst/>
          </a:prstGeom>
          <a:solidFill>
            <a:srgbClr val="00A7B5">
              <a:alpha val="27059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4375D-7554-4749-928D-8F7A4FABD474}"/>
              </a:ext>
            </a:extLst>
          </p:cNvPr>
          <p:cNvSpPr/>
          <p:nvPr/>
        </p:nvSpPr>
        <p:spPr>
          <a:xfrm>
            <a:off x="660400" y="2908300"/>
            <a:ext cx="1448744" cy="635000"/>
          </a:xfrm>
          <a:prstGeom prst="rect">
            <a:avLst/>
          </a:prstGeom>
          <a:solidFill>
            <a:srgbClr val="00A7B5">
              <a:alpha val="27059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20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Recognition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BA73-D264-4372-902E-29401E05D5D3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Chopping Joined Characters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3" name="Picture 2" descr="Fig-4: Candidate Chop Points and Chop">
            <a:extLst>
              <a:ext uri="{FF2B5EF4-FFF2-40B4-BE49-F238E27FC236}">
                <a16:creationId xmlns:a16="http://schemas.microsoft.com/office/drawing/2014/main" id="{5344533B-170F-493D-9FD4-6E093B196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14538"/>
            <a:ext cx="7715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20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2012-1613-448F-9BE6-3FC4250BF6C2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Associating Broken Characters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3" name="Picture 2" descr="Fig-5: Broken Characters recognized by Tesseract">
            <a:extLst>
              <a:ext uri="{FF2B5EF4-FFF2-40B4-BE49-F238E27FC236}">
                <a16:creationId xmlns:a16="http://schemas.microsoft.com/office/drawing/2014/main" id="{4511E8A0-0DC4-4198-A3A8-5D8EEDE7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449149"/>
            <a:ext cx="6870700" cy="17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93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Character Classifier</a:t>
            </a:r>
          </a:p>
        </p:txBody>
      </p:sp>
    </p:spTree>
    <p:extLst>
      <p:ext uri="{BB962C8B-B14F-4D97-AF65-F5344CB8AC3E}">
        <p14:creationId xmlns:p14="http://schemas.microsoft.com/office/powerpoint/2010/main" val="3783682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843C-BFFC-4F64-BDA3-5EBD749625F7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Features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3" name="Picture 2" descr="Fig-6: Differences in Polygonal Approximation for same character">
            <a:extLst>
              <a:ext uri="{FF2B5EF4-FFF2-40B4-BE49-F238E27FC236}">
                <a16:creationId xmlns:a16="http://schemas.microsoft.com/office/drawing/2014/main" id="{2B728D54-2A5A-4FDD-90E7-1AE2F0186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752600"/>
            <a:ext cx="4881562" cy="23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475B-5B21-4432-90A0-933EABE99902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A7B5"/>
                </a:solidFill>
              </a:rPr>
              <a:t>What is Tesseract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DF0B-E49C-4B14-AD98-5E869CC6B26F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OCR engine developed from 1984-1994 with  HP Labs </a:t>
            </a:r>
          </a:p>
          <a:p>
            <a:endParaRPr lang="en-US"/>
          </a:p>
          <a:p>
            <a:r>
              <a:rPr lang="en-US"/>
              <a:t>1995 UNLV OCR Contest</a:t>
            </a:r>
          </a:p>
          <a:p>
            <a:endParaRPr lang="en-US"/>
          </a:p>
          <a:p>
            <a:r>
              <a:rPr lang="en-US"/>
              <a:t>2005 HP released Tesseract to the public</a:t>
            </a:r>
          </a:p>
          <a:p>
            <a:endParaRPr lang="en-US"/>
          </a:p>
          <a:p>
            <a:r>
              <a:rPr lang="en-US"/>
              <a:t>2006 Google sponsored it</a:t>
            </a:r>
          </a:p>
          <a:p>
            <a:endParaRPr lang="en-US"/>
          </a:p>
          <a:p>
            <a:r>
              <a:rPr lang="en-US"/>
              <a:t>2007+  116 new languages added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9154F-7706-4989-8E29-90C5E52B0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849" y="805034"/>
            <a:ext cx="1587582" cy="1593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87FC4-F3B7-4B70-BA3B-532440A441AB}"/>
              </a:ext>
            </a:extLst>
          </p:cNvPr>
          <p:cNvSpPr txBox="1"/>
          <p:nvPr/>
        </p:nvSpPr>
        <p:spPr>
          <a:xfrm>
            <a:off x="9338352" y="2505670"/>
            <a:ext cx="2229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85A5C"/>
                </a:solidFill>
              </a:rPr>
              <a:t>Ray Smith</a:t>
            </a:r>
          </a:p>
          <a:p>
            <a:pPr algn="ctr"/>
            <a:r>
              <a:rPr lang="en-US" dirty="0">
                <a:solidFill>
                  <a:srgbClr val="585A5C"/>
                </a:solidFill>
              </a:rPr>
              <a:t>Sr. Staff Engineer, Google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0D88A-F3F5-4455-8435-5C5AC4990EE6}"/>
              </a:ext>
            </a:extLst>
          </p:cNvPr>
          <p:cNvSpPr/>
          <p:nvPr/>
        </p:nvSpPr>
        <p:spPr>
          <a:xfrm>
            <a:off x="712982" y="546134"/>
            <a:ext cx="144039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A Brief History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013158-89F7-473E-9ADA-61F62B64AAE7}"/>
              </a:ext>
            </a:extLst>
          </p:cNvPr>
          <p:cNvSpPr txBox="1">
            <a:spLocks/>
          </p:cNvSpPr>
          <p:nvPr/>
        </p:nvSpPr>
        <p:spPr>
          <a:xfrm>
            <a:off x="457200" y="1350651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OCR engine developed from 1984-1994 with  HP Labs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1995 UNLV OCR Contest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2005 HP released Tesseract to the public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2006 Google sponsored it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2007+  116 new languages added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296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A7B7-ED27-4200-A9F8-11CD1F6CFBDF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Classification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5AFA7-0F54-4DB0-A51B-8F418EF96720}"/>
              </a:ext>
            </a:extLst>
          </p:cNvPr>
          <p:cNvSpPr/>
          <p:nvPr/>
        </p:nvSpPr>
        <p:spPr>
          <a:xfrm>
            <a:off x="728662" y="2736502"/>
            <a:ext cx="7229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This stage proceeds as a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two-step process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. First step involves a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class </a:t>
            </a:r>
            <a:r>
              <a:rPr lang="en-US" b="1" dirty="0" err="1">
                <a:solidFill>
                  <a:srgbClr val="333333"/>
                </a:solidFill>
                <a:latin typeface="open sans" panose="020B0606030504020204" pitchFamily="34" charset="0"/>
              </a:rPr>
              <a:t>pruner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that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creates a shortlist of character classes that the unknown might match.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The classes shortlisted in step one are taken further to the next step, where the actual similarity is calculated from the feature bit vectors. 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Each prototype character class is represented by a logical sum-of-product expression with each term called a configuration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409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8FE7-99A6-4EEC-A66C-FBBCACA52BD5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3. Training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5DB9F-0EAC-4BF6-8D24-1BBF99018483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822960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8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classifier is trained on a mere 20 samples of 94 characters from 8 fonts in a single size, but with 4 attributes (normal, bold, italic, bold italic), making the total of 60160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4633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E420-65FC-43F9-9A0F-BC049E045018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 is a Binary Image?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D1A7-0C2F-4CB5-BF28-81ED3EDCB4F6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4F98E6-1584-4B30-A1C7-914935E8D091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990600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digital image that has only two possible values for each pixel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44769-82B6-470A-8EED-FB152C2D7D6A}"/>
              </a:ext>
            </a:extLst>
          </p:cNvPr>
          <p:cNvSpPr/>
          <p:nvPr/>
        </p:nvSpPr>
        <p:spPr>
          <a:xfrm>
            <a:off x="783320" y="1094688"/>
            <a:ext cx="176029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Some Terminology</a:t>
            </a:r>
          </a:p>
        </p:txBody>
      </p:sp>
      <p:pic>
        <p:nvPicPr>
          <p:cNvPr id="6" name="Picture 4" descr="https://qph.fs.quoracdn.net/main-qimg-eee98b945b19089051fc69ce43df5f86-c">
            <a:extLst>
              <a:ext uri="{FF2B5EF4-FFF2-40B4-BE49-F238E27FC236}">
                <a16:creationId xmlns:a16="http://schemas.microsoft.com/office/drawing/2014/main" id="{D3370975-BE6E-42EA-9A4F-A885E06F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19" y="3336891"/>
            <a:ext cx="4060089" cy="28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qph.fs.quoracdn.net/main-qimg-ab7c4cc4572c9521867ad743287237ea-c">
            <a:extLst>
              <a:ext uri="{FF2B5EF4-FFF2-40B4-BE49-F238E27FC236}">
                <a16:creationId xmlns:a16="http://schemas.microsoft.com/office/drawing/2014/main" id="{E83DBC44-E4AE-439D-9352-8B4DC89A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44" y="3332184"/>
            <a:ext cx="4066756" cy="2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87B012-9B82-4178-91C6-42739F837029}"/>
              </a:ext>
            </a:extLst>
          </p:cNvPr>
          <p:cNvSpPr/>
          <p:nvPr/>
        </p:nvSpPr>
        <p:spPr>
          <a:xfrm>
            <a:off x="1842556" y="2967559"/>
            <a:ext cx="1720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_serif"/>
              </a:rPr>
              <a:t>gray scale image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F93B1-2F81-4A65-AE62-DE700CE414DE}"/>
              </a:ext>
            </a:extLst>
          </p:cNvPr>
          <p:cNvSpPr/>
          <p:nvPr/>
        </p:nvSpPr>
        <p:spPr>
          <a:xfrm>
            <a:off x="7783438" y="2962852"/>
            <a:ext cx="1400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_serif"/>
              </a:rPr>
              <a:t>binary image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66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690F533-CE95-49DE-BF89-26DFA0A25083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238F-80AD-4E39-97C4-82AE686B5187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807720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Blob (Connected Component)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a connected piece in a binary image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E5F198-45C8-46BD-8733-6FA957C03AD4}"/>
              </a:ext>
            </a:extLst>
          </p:cNvPr>
          <p:cNvGraphicFramePr>
            <a:graphicFrameLocks noGrp="1"/>
          </p:cNvGraphicFramePr>
          <p:nvPr/>
        </p:nvGraphicFramePr>
        <p:xfrm>
          <a:off x="1351005" y="3028092"/>
          <a:ext cx="6096000" cy="296672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42273725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84578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2035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9661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80105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24116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4655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4362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3017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326617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431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3434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7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3818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618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8236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95214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A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71464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6E36CCD-B3AB-4A0B-96B0-39495F9CF68C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 is a Blob?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12EAE-A048-4A46-9B21-28F59185D627}"/>
              </a:ext>
            </a:extLst>
          </p:cNvPr>
          <p:cNvSpPr/>
          <p:nvPr/>
        </p:nvSpPr>
        <p:spPr>
          <a:xfrm>
            <a:off x="783320" y="1094688"/>
            <a:ext cx="176029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Some Terminology</a:t>
            </a:r>
          </a:p>
        </p:txBody>
      </p:sp>
    </p:spTree>
    <p:extLst>
      <p:ext uri="{BB962C8B-B14F-4D97-AF65-F5344CB8AC3E}">
        <p14:creationId xmlns:p14="http://schemas.microsoft.com/office/powerpoint/2010/main" val="265957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6DA9F65-3739-44AF-95B4-23BCAC2F29DE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75FC-8345-4E03-9750-39DEB2402128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807720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Blob (Connected Component)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a connected piece in a binary image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06AFA-2B35-49F1-962B-CB39D1AD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78" y="3516816"/>
            <a:ext cx="4940643" cy="17391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DD7A1E-72F5-4FB5-87D3-F2BE5DFEE8B0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 is a Blob?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3D96D-5B0D-4FA9-8241-522008D105F2}"/>
              </a:ext>
            </a:extLst>
          </p:cNvPr>
          <p:cNvSpPr/>
          <p:nvPr/>
        </p:nvSpPr>
        <p:spPr>
          <a:xfrm>
            <a:off x="783320" y="1094688"/>
            <a:ext cx="176029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Some Terminology</a:t>
            </a:r>
          </a:p>
        </p:txBody>
      </p:sp>
    </p:spTree>
    <p:extLst>
      <p:ext uri="{BB962C8B-B14F-4D97-AF65-F5344CB8AC3E}">
        <p14:creationId xmlns:p14="http://schemas.microsoft.com/office/powerpoint/2010/main" val="78813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86D4-0811-4F2F-BC3A-2A4B235311FF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Tesseract: 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A9DA9-ECEE-4549-B756-AD1EED69343E}"/>
              </a:ext>
            </a:extLst>
          </p:cNvPr>
          <p:cNvSpPr txBox="1">
            <a:spLocks/>
          </p:cNvSpPr>
          <p:nvPr/>
        </p:nvSpPr>
        <p:spPr>
          <a:xfrm>
            <a:off x="457200" y="16020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A7DA8A0-D5F3-4F2C-9001-2406FB28BDB9}"/>
              </a:ext>
            </a:extLst>
          </p:cNvPr>
          <p:cNvSpPr txBox="1">
            <a:spLocks/>
          </p:cNvSpPr>
          <p:nvPr/>
        </p:nvSpPr>
        <p:spPr>
          <a:xfrm>
            <a:off x="609600" y="1754400"/>
            <a:ext cx="6370320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Courier New"/>
              <a:buChar char="o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6566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Ensemble of multiple algorithms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 major algorithm steps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Blob filtering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and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construction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are key parts of this process.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Char char="o"/>
              <a:tabLst/>
              <a:defRPr/>
            </a:pPr>
            <a:r>
              <a:rPr lang="en-US" dirty="0">
                <a:solidFill>
                  <a:srgbClr val="585A5C"/>
                </a:solidFill>
              </a:rPr>
              <a:t>Finding the best match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46566"/>
              </a:buClr>
              <a:buSzTx/>
              <a:buFont typeface="Courier New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8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E50AB-B4C6-4F17-8A88-EEA42738BCD4}"/>
              </a:ext>
            </a:extLst>
          </p:cNvPr>
          <p:cNvSpPr/>
          <p:nvPr/>
        </p:nvSpPr>
        <p:spPr>
          <a:xfrm>
            <a:off x="783320" y="1094688"/>
            <a:ext cx="127214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BE3D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F9600"/>
                </a:solidFill>
                <a:latin typeface="Franklin Gothic Demi Cond" panose="020B07060304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328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E8E797-C12C-4169-8050-2D47DCDE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91" y="1513254"/>
            <a:ext cx="7620156" cy="352553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B1DDAFE-8BC0-46C5-A70E-4AEAEA8191BF}"/>
              </a:ext>
            </a:extLst>
          </p:cNvPr>
          <p:cNvSpPr txBox="1">
            <a:spLocks/>
          </p:cNvSpPr>
          <p:nvPr/>
        </p:nvSpPr>
        <p:spPr>
          <a:xfrm>
            <a:off x="457200" y="110949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345705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Content Slides">
  <a:themeElements>
    <a:clrScheme name="Custom 65">
      <a:dk1>
        <a:srgbClr val="585A5C"/>
      </a:dk1>
      <a:lt1>
        <a:sysClr val="window" lastClr="FFFFFF"/>
      </a:lt1>
      <a:dk2>
        <a:srgbClr val="00A7B5"/>
      </a:dk2>
      <a:lt2>
        <a:srgbClr val="FFFFFF"/>
      </a:lt2>
      <a:accent1>
        <a:srgbClr val="F9423A"/>
      </a:accent1>
      <a:accent2>
        <a:srgbClr val="00A7B5"/>
      </a:accent2>
      <a:accent3>
        <a:srgbClr val="8C8279"/>
      </a:accent3>
      <a:accent4>
        <a:srgbClr val="84BD00"/>
      </a:accent4>
      <a:accent5>
        <a:srgbClr val="00A3E1"/>
      </a:accent5>
      <a:accent6>
        <a:srgbClr val="EF9600"/>
      </a:accent6>
      <a:hlink>
        <a:srgbClr val="00A3E1"/>
      </a:hlink>
      <a:folHlink>
        <a:srgbClr val="97999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585A5C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DE025_ppt_template-1.1-CAG.potx" id="{BE41B9EA-77C9-4087-977F-67F807E9022C}" vid="{E2BC8710-7D65-4144-A39A-073EAE34810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441</TotalTime>
  <Words>1926</Words>
  <Application>Microsoft Office PowerPoint</Application>
  <PresentationFormat>Widescreen</PresentationFormat>
  <Paragraphs>442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Franklin Gothic Demi Cond</vt:lpstr>
      <vt:lpstr>open sans</vt:lpstr>
      <vt:lpstr>q_serif</vt:lpstr>
      <vt:lpstr>Times New Roman</vt:lpstr>
      <vt:lpstr>Retrospect</vt:lpstr>
      <vt:lpstr>Content Slides</vt:lpstr>
      <vt:lpstr>Optical Character Recognition using Tesseract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Tesseract Application in R</vt:lpstr>
      <vt:lpstr>PowerPoint Presentation</vt:lpstr>
      <vt:lpstr>References</vt:lpstr>
      <vt:lpstr>PowerPoint Presentation</vt:lpstr>
      <vt:lpstr>Algorithm in Detail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 Recognition </vt:lpstr>
      <vt:lpstr>PowerPoint Presentation</vt:lpstr>
      <vt:lpstr>PowerPoint Presentation</vt:lpstr>
      <vt:lpstr>Static Character Classifier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Szlosek</dc:creator>
  <cp:lastModifiedBy>Donald Szlosek</cp:lastModifiedBy>
  <cp:revision>12</cp:revision>
  <dcterms:created xsi:type="dcterms:W3CDTF">2019-05-01T21:10:17Z</dcterms:created>
  <dcterms:modified xsi:type="dcterms:W3CDTF">2019-05-02T20:53:11Z</dcterms:modified>
</cp:coreProperties>
</file>