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24"/>
  </p:notesMasterIdLst>
  <p:handoutMasterIdLst>
    <p:handoutMasterId r:id="rId25"/>
  </p:handoutMasterIdLst>
  <p:sldIdLst>
    <p:sldId id="1857" r:id="rId5"/>
    <p:sldId id="1858" r:id="rId6"/>
    <p:sldId id="1862" r:id="rId7"/>
    <p:sldId id="1863" r:id="rId8"/>
    <p:sldId id="1864" r:id="rId9"/>
    <p:sldId id="1865" r:id="rId10"/>
    <p:sldId id="1866" r:id="rId11"/>
    <p:sldId id="1867" r:id="rId12"/>
    <p:sldId id="1868" r:id="rId13"/>
    <p:sldId id="1869" r:id="rId14"/>
    <p:sldId id="1870" r:id="rId15"/>
    <p:sldId id="1871" r:id="rId16"/>
    <p:sldId id="1872" r:id="rId17"/>
    <p:sldId id="1873" r:id="rId18"/>
    <p:sldId id="1874" r:id="rId19"/>
    <p:sldId id="1875" r:id="rId20"/>
    <p:sldId id="1716" r:id="rId21"/>
    <p:sldId id="1855" r:id="rId22"/>
    <p:sldId id="1532" r:id="rId23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4"/>
    <a:srgbClr val="737373"/>
    <a:srgbClr val="008272"/>
    <a:srgbClr val="004B50"/>
    <a:srgbClr val="E6E6E6"/>
    <a:srgbClr val="D2D2D2"/>
    <a:srgbClr val="000000"/>
    <a:srgbClr val="1A1A1A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1084EB-97D1-4A94-89D4-184E34A92BD9}" v="24" dt="2018-10-03T05:11:59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109" autoAdjust="0"/>
  </p:normalViewPr>
  <p:slideViewPr>
    <p:cSldViewPr snapToGrid="0">
      <p:cViewPr varScale="1">
        <p:scale>
          <a:sx n="100" d="100"/>
          <a:sy n="100" d="100"/>
        </p:scale>
        <p:origin x="990" y="84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eer Bhangar (Populus Group LLC)" userId="7dc1ecd6-d667-4e94-a4d1-bc28bda4a5e3" providerId="ADAL" clId="{6B4D0F7F-E5AA-4B91-94B0-BB905DD7F5FA}"/>
    <pc:docChg chg="addSld delSld modSld">
      <pc:chgData name="Sameer Bhangar (Populus Group LLC)" userId="7dc1ecd6-d667-4e94-a4d1-bc28bda4a5e3" providerId="ADAL" clId="{6B4D0F7F-E5AA-4B91-94B0-BB905DD7F5FA}" dt="2018-07-20T07:43:15.694" v="113" actId="2696"/>
      <pc:docMkLst>
        <pc:docMk/>
      </pc:docMkLst>
      <pc:sldChg chg="addSp modSp add">
        <pc:chgData name="Sameer Bhangar (Populus Group LLC)" userId="7dc1ecd6-d667-4e94-a4d1-bc28bda4a5e3" providerId="ADAL" clId="{6B4D0F7F-E5AA-4B91-94B0-BB905DD7F5FA}" dt="2018-07-20T07:43:01.225" v="112" actId="20577"/>
        <pc:sldMkLst>
          <pc:docMk/>
          <pc:sldMk cId="2988334431" sldId="1857"/>
        </pc:sldMkLst>
        <pc:spChg chg="mod">
          <ac:chgData name="Sameer Bhangar (Populus Group LLC)" userId="7dc1ecd6-d667-4e94-a4d1-bc28bda4a5e3" providerId="ADAL" clId="{6B4D0F7F-E5AA-4B91-94B0-BB905DD7F5FA}" dt="2018-07-20T07:42:48.483" v="100" actId="1076"/>
          <ac:spMkLst>
            <pc:docMk/>
            <pc:sldMk cId="2988334431" sldId="1857"/>
            <ac:spMk id="2" creationId="{16A5FE3F-13A9-4EC5-9B1A-0134061B264F}"/>
          </ac:spMkLst>
        </pc:spChg>
        <pc:spChg chg="mod">
          <ac:chgData name="Sameer Bhangar (Populus Group LLC)" userId="7dc1ecd6-d667-4e94-a4d1-bc28bda4a5e3" providerId="ADAL" clId="{6B4D0F7F-E5AA-4B91-94B0-BB905DD7F5FA}" dt="2018-07-20T07:42:52.168" v="101" actId="1076"/>
          <ac:spMkLst>
            <pc:docMk/>
            <pc:sldMk cId="2988334431" sldId="1857"/>
            <ac:spMk id="3" creationId="{1F09E480-12D1-4AD7-8621-B7AEB8785A68}"/>
          </ac:spMkLst>
        </pc:spChg>
        <pc:spChg chg="add mod">
          <ac:chgData name="Sameer Bhangar (Populus Group LLC)" userId="7dc1ecd6-d667-4e94-a4d1-bc28bda4a5e3" providerId="ADAL" clId="{6B4D0F7F-E5AA-4B91-94B0-BB905DD7F5FA}" dt="2018-07-20T07:41:59.916" v="47" actId="404"/>
          <ac:spMkLst>
            <pc:docMk/>
            <pc:sldMk cId="2988334431" sldId="1857"/>
            <ac:spMk id="4" creationId="{23496577-506A-4E64-B5E4-DF84C9556182}"/>
          </ac:spMkLst>
        </pc:spChg>
        <pc:spChg chg="add mod">
          <ac:chgData name="Sameer Bhangar (Populus Group LLC)" userId="7dc1ecd6-d667-4e94-a4d1-bc28bda4a5e3" providerId="ADAL" clId="{6B4D0F7F-E5AA-4B91-94B0-BB905DD7F5FA}" dt="2018-07-20T07:43:01.225" v="112" actId="20577"/>
          <ac:spMkLst>
            <pc:docMk/>
            <pc:sldMk cId="2988334431" sldId="1857"/>
            <ac:spMk id="5" creationId="{AFAE4C4F-47EC-4CAF-83F5-783823A1CC2B}"/>
          </ac:spMkLst>
        </pc:spChg>
      </pc:sldChg>
    </pc:docChg>
  </pc:docChgLst>
  <pc:docChgLst>
    <pc:chgData name="Sameer Bhangar" userId="7dc1ecd6-d667-4e94-a4d1-bc28bda4a5e3" providerId="ADAL" clId="{FA1084EB-97D1-4A94-89D4-184E34A92BD9}"/>
    <pc:docChg chg="undo custSel addSld delSld modSld">
      <pc:chgData name="Sameer Bhangar" userId="7dc1ecd6-d667-4e94-a4d1-bc28bda4a5e3" providerId="ADAL" clId="{FA1084EB-97D1-4A94-89D4-184E34A92BD9}" dt="2018-10-03T05:11:37.241" v="493" actId="20577"/>
      <pc:docMkLst>
        <pc:docMk/>
      </pc:docMkLst>
      <pc:sldChg chg="addSp delSp modSp">
        <pc:chgData name="Sameer Bhangar" userId="7dc1ecd6-d667-4e94-a4d1-bc28bda4a5e3" providerId="ADAL" clId="{FA1084EB-97D1-4A94-89D4-184E34A92BD9}" dt="2018-09-27T13:42:03.887" v="190" actId="478"/>
        <pc:sldMkLst>
          <pc:docMk/>
          <pc:sldMk cId="1490695021" sldId="1716"/>
        </pc:sldMkLst>
        <pc:spChg chg="add del mod">
          <ac:chgData name="Sameer Bhangar" userId="7dc1ecd6-d667-4e94-a4d1-bc28bda4a5e3" providerId="ADAL" clId="{FA1084EB-97D1-4A94-89D4-184E34A92BD9}" dt="2018-09-27T13:42:03.887" v="190" actId="478"/>
          <ac:spMkLst>
            <pc:docMk/>
            <pc:sldMk cId="1490695021" sldId="1716"/>
            <ac:spMk id="4" creationId="{E64448A4-F883-49D9-B9C3-0D9CB7A7543E}"/>
          </ac:spMkLst>
        </pc:spChg>
        <pc:spChg chg="mod">
          <ac:chgData name="Sameer Bhangar" userId="7dc1ecd6-d667-4e94-a4d1-bc28bda4a5e3" providerId="ADAL" clId="{FA1084EB-97D1-4A94-89D4-184E34A92BD9}" dt="2018-09-27T13:42:00.932" v="189" actId="20577"/>
          <ac:spMkLst>
            <pc:docMk/>
            <pc:sldMk cId="1490695021" sldId="1716"/>
            <ac:spMk id="8" creationId="{D18A1E48-C74E-4B7C-95F4-2342DAC963A9}"/>
          </ac:spMkLst>
        </pc:spChg>
      </pc:sldChg>
      <pc:sldChg chg="addSp delSp modSp">
        <pc:chgData name="Sameer Bhangar" userId="7dc1ecd6-d667-4e94-a4d1-bc28bda4a5e3" providerId="ADAL" clId="{FA1084EB-97D1-4A94-89D4-184E34A92BD9}" dt="2018-10-03T05:11:37.241" v="493" actId="20577"/>
        <pc:sldMkLst>
          <pc:docMk/>
          <pc:sldMk cId="2280014451" sldId="1855"/>
        </pc:sldMkLst>
        <pc:spChg chg="mod">
          <ac:chgData name="Sameer Bhangar" userId="7dc1ecd6-d667-4e94-a4d1-bc28bda4a5e3" providerId="ADAL" clId="{FA1084EB-97D1-4A94-89D4-184E34A92BD9}" dt="2018-09-27T13:43:32.890" v="197" actId="1076"/>
          <ac:spMkLst>
            <pc:docMk/>
            <pc:sldMk cId="2280014451" sldId="1855"/>
            <ac:spMk id="3" creationId="{EB03E4EA-274B-4BE4-9A52-00B5B2697A08}"/>
          </ac:spMkLst>
        </pc:spChg>
        <pc:spChg chg="add mod">
          <ac:chgData name="Sameer Bhangar" userId="7dc1ecd6-d667-4e94-a4d1-bc28bda4a5e3" providerId="ADAL" clId="{FA1084EB-97D1-4A94-89D4-184E34A92BD9}" dt="2018-09-27T13:43:37.284" v="213" actId="20577"/>
          <ac:spMkLst>
            <pc:docMk/>
            <pc:sldMk cId="2280014451" sldId="1855"/>
            <ac:spMk id="5" creationId="{E08F0335-A2FE-4CDE-8CDB-1000D00473AD}"/>
          </ac:spMkLst>
        </pc:spChg>
        <pc:spChg chg="add mod">
          <ac:chgData name="Sameer Bhangar" userId="7dc1ecd6-d667-4e94-a4d1-bc28bda4a5e3" providerId="ADAL" clId="{FA1084EB-97D1-4A94-89D4-184E34A92BD9}" dt="2018-10-03T05:11:37.241" v="493" actId="20577"/>
          <ac:spMkLst>
            <pc:docMk/>
            <pc:sldMk cId="2280014451" sldId="1855"/>
            <ac:spMk id="6" creationId="{18DAB5D6-9FE8-4697-B4DF-62A0153AA87B}"/>
          </ac:spMkLst>
        </pc:spChg>
        <pc:spChg chg="mod">
          <ac:chgData name="Sameer Bhangar" userId="7dc1ecd6-d667-4e94-a4d1-bc28bda4a5e3" providerId="ADAL" clId="{FA1084EB-97D1-4A94-89D4-184E34A92BD9}" dt="2018-09-27T13:43:26.990" v="196" actId="20577"/>
          <ac:spMkLst>
            <pc:docMk/>
            <pc:sldMk cId="2280014451" sldId="1855"/>
            <ac:spMk id="8" creationId="{D18A1E48-C74E-4B7C-95F4-2342DAC963A9}"/>
          </ac:spMkLst>
        </pc:spChg>
        <pc:picChg chg="mod modCrop">
          <ac:chgData name="Sameer Bhangar" userId="7dc1ecd6-d667-4e94-a4d1-bc28bda4a5e3" providerId="ADAL" clId="{FA1084EB-97D1-4A94-89D4-184E34A92BD9}" dt="2018-09-27T13:47:08.023" v="379" actId="1076"/>
          <ac:picMkLst>
            <pc:docMk/>
            <pc:sldMk cId="2280014451" sldId="1855"/>
            <ac:picMk id="2" creationId="{600ED7AD-D982-48E5-8420-0B9DD523DAD6}"/>
          </ac:picMkLst>
        </pc:picChg>
        <pc:picChg chg="add del mod">
          <ac:chgData name="Sameer Bhangar" userId="7dc1ecd6-d667-4e94-a4d1-bc28bda4a5e3" providerId="ADAL" clId="{FA1084EB-97D1-4A94-89D4-184E34A92BD9}" dt="2018-09-27T13:45:51.193" v="369" actId="478"/>
          <ac:picMkLst>
            <pc:docMk/>
            <pc:sldMk cId="2280014451" sldId="1855"/>
            <ac:picMk id="4" creationId="{2BBB4064-884D-4B54-BCF0-DC41A17444A4}"/>
          </ac:picMkLst>
        </pc:picChg>
        <pc:picChg chg="add mod">
          <ac:chgData name="Sameer Bhangar" userId="7dc1ecd6-d667-4e94-a4d1-bc28bda4a5e3" providerId="ADAL" clId="{FA1084EB-97D1-4A94-89D4-184E34A92BD9}" dt="2018-09-27T13:47:11.284" v="380" actId="1076"/>
          <ac:picMkLst>
            <pc:docMk/>
            <pc:sldMk cId="2280014451" sldId="1855"/>
            <ac:picMk id="7" creationId="{FD3C9E0F-CB4A-45FD-BAB7-94196876DF35}"/>
          </ac:picMkLst>
        </pc:picChg>
      </pc:sldChg>
      <pc:sldChg chg="addSp delSp modSp">
        <pc:chgData name="Sameer Bhangar" userId="7dc1ecd6-d667-4e94-a4d1-bc28bda4a5e3" providerId="ADAL" clId="{FA1084EB-97D1-4A94-89D4-184E34A92BD9}" dt="2018-10-03T05:08:52.030" v="414" actId="948"/>
        <pc:sldMkLst>
          <pc:docMk/>
          <pc:sldMk cId="2988334431" sldId="1857"/>
        </pc:sldMkLst>
        <pc:spChg chg="mod">
          <ac:chgData name="Sameer Bhangar" userId="7dc1ecd6-d667-4e94-a4d1-bc28bda4a5e3" providerId="ADAL" clId="{FA1084EB-97D1-4A94-89D4-184E34A92BD9}" dt="2018-10-03T05:07:25.496" v="396" actId="1076"/>
          <ac:spMkLst>
            <pc:docMk/>
            <pc:sldMk cId="2988334431" sldId="1857"/>
            <ac:spMk id="3" creationId="{1F09E480-12D1-4AD7-8621-B7AEB8785A68}"/>
          </ac:spMkLst>
        </pc:spChg>
        <pc:spChg chg="mod">
          <ac:chgData name="Sameer Bhangar" userId="7dc1ecd6-d667-4e94-a4d1-bc28bda4a5e3" providerId="ADAL" clId="{FA1084EB-97D1-4A94-89D4-184E34A92BD9}" dt="2018-10-03T05:08:52.030" v="414" actId="948"/>
          <ac:spMkLst>
            <pc:docMk/>
            <pc:sldMk cId="2988334431" sldId="1857"/>
            <ac:spMk id="5" creationId="{AFAE4C4F-47EC-4CAF-83F5-783823A1CC2B}"/>
          </ac:spMkLst>
        </pc:spChg>
        <pc:graphicFrameChg chg="add del mod">
          <ac:chgData name="Sameer Bhangar" userId="7dc1ecd6-d667-4e94-a4d1-bc28bda4a5e3" providerId="ADAL" clId="{FA1084EB-97D1-4A94-89D4-184E34A92BD9}" dt="2018-09-27T13:37:59.763" v="1"/>
          <ac:graphicFrameMkLst>
            <pc:docMk/>
            <pc:sldMk cId="2988334431" sldId="1857"/>
            <ac:graphicFrameMk id="6" creationId="{C4E4AAD8-F4C7-4D21-8BD8-C86340328B7F}"/>
          </ac:graphicFrameMkLst>
        </pc:graphicFrameChg>
      </pc:sldChg>
      <pc:sldChg chg="modSp add">
        <pc:chgData name="Sameer Bhangar" userId="7dc1ecd6-d667-4e94-a4d1-bc28bda4a5e3" providerId="ADAL" clId="{FA1084EB-97D1-4A94-89D4-184E34A92BD9}" dt="2018-10-03T05:10:06.128" v="480" actId="20577"/>
        <pc:sldMkLst>
          <pc:docMk/>
          <pc:sldMk cId="895555256" sldId="1858"/>
        </pc:sldMkLst>
        <pc:spChg chg="mod">
          <ac:chgData name="Sameer Bhangar" userId="7dc1ecd6-d667-4e94-a4d1-bc28bda4a5e3" providerId="ADAL" clId="{FA1084EB-97D1-4A94-89D4-184E34A92BD9}" dt="2018-10-03T05:10:06.128" v="480" actId="20577"/>
          <ac:spMkLst>
            <pc:docMk/>
            <pc:sldMk cId="895555256" sldId="1858"/>
            <ac:spMk id="9" creationId="{4DA82BD3-6E3F-4149-AA22-A63DC22EAA04}"/>
          </ac:spMkLst>
        </pc:spChg>
      </pc:sldChg>
      <pc:sldChg chg="add del">
        <pc:chgData name="Sameer Bhangar" userId="7dc1ecd6-d667-4e94-a4d1-bc28bda4a5e3" providerId="ADAL" clId="{FA1084EB-97D1-4A94-89D4-184E34A92BD9}" dt="2018-09-27T13:38:17.931" v="3"/>
        <pc:sldMkLst>
          <pc:docMk/>
          <pc:sldMk cId="1481974861" sldId="1862"/>
        </pc:sldMkLst>
      </pc:sldChg>
      <pc:sldChg chg="modSp add">
        <pc:chgData name="Sameer Bhangar" userId="7dc1ecd6-d667-4e94-a4d1-bc28bda4a5e3" providerId="ADAL" clId="{FA1084EB-97D1-4A94-89D4-184E34A92BD9}" dt="2018-09-27T13:47:47.241" v="386" actId="6549"/>
        <pc:sldMkLst>
          <pc:docMk/>
          <pc:sldMk cId="3703453575" sldId="1863"/>
        </pc:sldMkLst>
        <pc:spChg chg="mod">
          <ac:chgData name="Sameer Bhangar" userId="7dc1ecd6-d667-4e94-a4d1-bc28bda4a5e3" providerId="ADAL" clId="{FA1084EB-97D1-4A94-89D4-184E34A92BD9}" dt="2018-09-27T13:47:47.241" v="386" actId="6549"/>
          <ac:spMkLst>
            <pc:docMk/>
            <pc:sldMk cId="3703453575" sldId="1863"/>
            <ac:spMk id="9" creationId="{4DA82BD3-6E3F-4149-AA22-A63DC22EAA04}"/>
          </ac:spMkLst>
        </pc:spChg>
      </pc:sldChg>
      <pc:sldChg chg="add">
        <pc:chgData name="Sameer Bhangar" userId="7dc1ecd6-d667-4e94-a4d1-bc28bda4a5e3" providerId="ADAL" clId="{FA1084EB-97D1-4A94-89D4-184E34A92BD9}" dt="2018-09-27T13:38:17.931" v="3"/>
        <pc:sldMkLst>
          <pc:docMk/>
          <pc:sldMk cId="151228807" sldId="1864"/>
        </pc:sldMkLst>
      </pc:sldChg>
      <pc:sldChg chg="add">
        <pc:chgData name="Sameer Bhangar" userId="7dc1ecd6-d667-4e94-a4d1-bc28bda4a5e3" providerId="ADAL" clId="{FA1084EB-97D1-4A94-89D4-184E34A92BD9}" dt="2018-09-27T13:38:17.931" v="3"/>
        <pc:sldMkLst>
          <pc:docMk/>
          <pc:sldMk cId="737861307" sldId="1865"/>
        </pc:sldMkLst>
      </pc:sldChg>
      <pc:sldChg chg="add">
        <pc:chgData name="Sameer Bhangar" userId="7dc1ecd6-d667-4e94-a4d1-bc28bda4a5e3" providerId="ADAL" clId="{FA1084EB-97D1-4A94-89D4-184E34A92BD9}" dt="2018-09-27T13:38:17.931" v="3"/>
        <pc:sldMkLst>
          <pc:docMk/>
          <pc:sldMk cId="2133023186" sldId="1866"/>
        </pc:sldMkLst>
      </pc:sldChg>
      <pc:sldChg chg="add">
        <pc:chgData name="Sameer Bhangar" userId="7dc1ecd6-d667-4e94-a4d1-bc28bda4a5e3" providerId="ADAL" clId="{FA1084EB-97D1-4A94-89D4-184E34A92BD9}" dt="2018-09-27T13:38:17.931" v="3"/>
        <pc:sldMkLst>
          <pc:docMk/>
          <pc:sldMk cId="3887220685" sldId="1867"/>
        </pc:sldMkLst>
      </pc:sldChg>
      <pc:sldChg chg="add">
        <pc:chgData name="Sameer Bhangar" userId="7dc1ecd6-d667-4e94-a4d1-bc28bda4a5e3" providerId="ADAL" clId="{FA1084EB-97D1-4A94-89D4-184E34A92BD9}" dt="2018-09-27T13:38:17.931" v="3"/>
        <pc:sldMkLst>
          <pc:docMk/>
          <pc:sldMk cId="2021045228" sldId="1868"/>
        </pc:sldMkLst>
      </pc:sldChg>
      <pc:sldChg chg="add">
        <pc:chgData name="Sameer Bhangar" userId="7dc1ecd6-d667-4e94-a4d1-bc28bda4a5e3" providerId="ADAL" clId="{FA1084EB-97D1-4A94-89D4-184E34A92BD9}" dt="2018-09-27T13:38:17.931" v="3"/>
        <pc:sldMkLst>
          <pc:docMk/>
          <pc:sldMk cId="937690267" sldId="1869"/>
        </pc:sldMkLst>
      </pc:sldChg>
      <pc:sldChg chg="add">
        <pc:chgData name="Sameer Bhangar" userId="7dc1ecd6-d667-4e94-a4d1-bc28bda4a5e3" providerId="ADAL" clId="{FA1084EB-97D1-4A94-89D4-184E34A92BD9}" dt="2018-09-27T13:38:17.931" v="3"/>
        <pc:sldMkLst>
          <pc:docMk/>
          <pc:sldMk cId="3603864558" sldId="1870"/>
        </pc:sldMkLst>
      </pc:sldChg>
      <pc:sldChg chg="add">
        <pc:chgData name="Sameer Bhangar" userId="7dc1ecd6-d667-4e94-a4d1-bc28bda4a5e3" providerId="ADAL" clId="{FA1084EB-97D1-4A94-89D4-184E34A92BD9}" dt="2018-09-27T13:38:17.931" v="3"/>
        <pc:sldMkLst>
          <pc:docMk/>
          <pc:sldMk cId="2888514957" sldId="1871"/>
        </pc:sldMkLst>
      </pc:sldChg>
      <pc:sldChg chg="add">
        <pc:chgData name="Sameer Bhangar" userId="7dc1ecd6-d667-4e94-a4d1-bc28bda4a5e3" providerId="ADAL" clId="{FA1084EB-97D1-4A94-89D4-184E34A92BD9}" dt="2018-09-27T13:38:17.931" v="3"/>
        <pc:sldMkLst>
          <pc:docMk/>
          <pc:sldMk cId="3653100181" sldId="1872"/>
        </pc:sldMkLst>
      </pc:sldChg>
      <pc:sldChg chg="add">
        <pc:chgData name="Sameer Bhangar" userId="7dc1ecd6-d667-4e94-a4d1-bc28bda4a5e3" providerId="ADAL" clId="{FA1084EB-97D1-4A94-89D4-184E34A92BD9}" dt="2018-09-27T13:38:17.931" v="3"/>
        <pc:sldMkLst>
          <pc:docMk/>
          <pc:sldMk cId="166169173" sldId="1873"/>
        </pc:sldMkLst>
      </pc:sldChg>
      <pc:sldChg chg="add del">
        <pc:chgData name="Sameer Bhangar" userId="7dc1ecd6-d667-4e94-a4d1-bc28bda4a5e3" providerId="ADAL" clId="{FA1084EB-97D1-4A94-89D4-184E34A92BD9}" dt="2018-09-27T13:38:17.931" v="3"/>
        <pc:sldMkLst>
          <pc:docMk/>
          <pc:sldMk cId="2624928636" sldId="1874"/>
        </pc:sldMkLst>
      </pc:sldChg>
      <pc:sldChg chg="add del">
        <pc:chgData name="Sameer Bhangar" userId="7dc1ecd6-d667-4e94-a4d1-bc28bda4a5e3" providerId="ADAL" clId="{FA1084EB-97D1-4A94-89D4-184E34A92BD9}" dt="2018-09-27T13:38:17.931" v="3"/>
        <pc:sldMkLst>
          <pc:docMk/>
          <pc:sldMk cId="2856295718" sldId="1875"/>
        </pc:sldMkLst>
      </pc:sldChg>
    </pc:docChg>
  </pc:docChgLst>
  <pc:docChgLst>
    <pc:chgData name="Sameer Bhangar (Populus Group LLC)" userId="7dc1ecd6-d667-4e94-a4d1-bc28bda4a5e3" providerId="ADAL" clId="{ACD1B3CA-FBF0-4B4B-8440-7CA7C17B0347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5/6/2020 10:34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5/6/2020 10:33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9BFF88-B9B5-4B68-BAE1-09ACB5D03C5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5/6/2020 10:33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796061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5CD2277-7C1A-43CA-8676-87B24AD584BD}" type="datetime8">
              <a:rPr lang="en-US" smtClean="0"/>
              <a:t>5/6/2020 10:33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27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5CD2277-7C1A-43CA-8676-87B24AD584BD}" type="datetime8">
              <a:rPr lang="en-US" smtClean="0"/>
              <a:t>5/6/2020 10:33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70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5/6/2020 10:33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9BFF88-B9B5-4B68-BAE1-09ACB5D03C5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5/6/2020 10:33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972140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9BFF88-B9B5-4B68-BAE1-09ACB5D03C5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5/6/2020 10:33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305547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FB6C8E-AC23-4D33-968A-F1D4A4F912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723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FB6C8E-AC23-4D33-968A-F1D4A4F912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154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5/6/2020 10:33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897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5/6/2020 10:33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4378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5/6/2020 10:33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56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5/6/2020 10:33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552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 Title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E27EAF-70C7-479F-8CDD-0A656124AB32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8" name="Picture 7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7F6B113F-63E0-4604-B908-E444BC7896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5588" y="965103"/>
            <a:ext cx="6856412" cy="51368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0BEB9C-E620-48A9-8B21-E4AD7CB2CFDC}"/>
              </a:ext>
            </a:extLst>
          </p:cNvPr>
          <p:cNvSpPr/>
          <p:nvPr userDrawn="1"/>
        </p:nvSpPr>
        <p:spPr>
          <a:xfrm>
            <a:off x="481070" y="196387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App in a Day</a:t>
            </a:r>
            <a:b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Business Application Platform</a:t>
            </a:r>
            <a:b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r>
              <a:rPr kumimoji="0" lang="en-US" sz="18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PowerApps, Microsoft Flow </a:t>
            </a:r>
            <a:br>
              <a:rPr kumimoji="0" lang="en-US" sz="18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r>
              <a:rPr kumimoji="0" lang="en-US" sz="18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&amp; Common Data Service for Apps (CDS)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4497C0-C2FA-4D5B-B2D1-00191EA71F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7653" y="4340984"/>
            <a:ext cx="2875010" cy="19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FA4497-145F-4992-BC24-0BA1F8C66B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7653" y="4340984"/>
            <a:ext cx="2875010" cy="19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A6ECF-8F9C-45B4-B165-13DEF5BA07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7653" y="4340984"/>
            <a:ext cx="2875010" cy="19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E27EAF-70C7-479F-8CDD-0A656124AB32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979539"/>
            <a:ext cx="4167887" cy="553998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7F6B113F-63E0-4604-B908-E444BC7896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5588" y="965103"/>
            <a:ext cx="6856412" cy="513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7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  <p:sldLayoutId id="2147484703" r:id="rId2"/>
    <p:sldLayoutId id="2147484240" r:id="rId3"/>
    <p:sldLayoutId id="2147484241" r:id="rId4"/>
    <p:sldLayoutId id="2147484474" r:id="rId5"/>
    <p:sldLayoutId id="2147484245" r:id="rId6"/>
    <p:sldLayoutId id="2147484247" r:id="rId7"/>
    <p:sldLayoutId id="2147484639" r:id="rId8"/>
    <p:sldLayoutId id="2147484603" r:id="rId9"/>
    <p:sldLayoutId id="2147484700" r:id="rId10"/>
    <p:sldLayoutId id="2147484701" r:id="rId11"/>
    <p:sldLayoutId id="2147484702" r:id="rId12"/>
    <p:sldLayoutId id="2147484249" r:id="rId13"/>
    <p:sldLayoutId id="2147484582" r:id="rId14"/>
    <p:sldLayoutId id="2147484584" r:id="rId15"/>
    <p:sldLayoutId id="2147484583" r:id="rId16"/>
    <p:sldLayoutId id="2147484256" r:id="rId17"/>
    <p:sldLayoutId id="2147484585" r:id="rId18"/>
    <p:sldLayoutId id="2147484299" r:id="rId19"/>
    <p:sldLayoutId id="2147484263" r:id="rId20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AIADSurve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aka.ms/ArrivaVideo" TargetMode="External"/><Relationship Id="rId3" Type="http://schemas.openxmlformats.org/officeDocument/2006/relationships/hyperlink" Target="http://aka.ms/powerapps-resources" TargetMode="External"/><Relationship Id="rId7" Type="http://schemas.openxmlformats.org/officeDocument/2006/relationships/hyperlink" Target="http://aka.ms/GJPepsiVide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aka.ms/PowerAppsStories" TargetMode="External"/><Relationship Id="rId5" Type="http://schemas.openxmlformats.org/officeDocument/2006/relationships/image" Target="../media/image18.png"/><Relationship Id="rId10" Type="http://schemas.openxmlformats.org/officeDocument/2006/relationships/image" Target="../media/image19.png"/><Relationship Id="rId4" Type="http://schemas.openxmlformats.org/officeDocument/2006/relationships/hyperlink" Target="http://aka.ms/flow-resources" TargetMode="External"/><Relationship Id="rId9" Type="http://schemas.openxmlformats.org/officeDocument/2006/relationships/hyperlink" Target="http://aka.ms/HeathrowVideo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appinada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powerapps.microsoft.com/pricing/" TargetMode="External"/><Relationship Id="rId7" Type="http://schemas.openxmlformats.org/officeDocument/2006/relationships/hyperlink" Target="https://aka.ms/powerappsandroi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ka.ms/powerappsios" TargetMode="External"/><Relationship Id="rId5" Type="http://schemas.openxmlformats.org/officeDocument/2006/relationships/hyperlink" Target="https://make.powerapps.com/" TargetMode="External"/><Relationship Id="rId4" Type="http://schemas.openxmlformats.org/officeDocument/2006/relationships/hyperlink" Target="http://aka.ms/Office365E5Tria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dmin.powerapps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FE3F-13A9-4EC5-9B1A-0134061B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35" y="1398328"/>
            <a:ext cx="4167887" cy="553998"/>
          </a:xfrm>
        </p:spPr>
        <p:txBody>
          <a:bodyPr/>
          <a:lstStyle/>
          <a:p>
            <a:r>
              <a:rPr lang="en-US" dirty="0"/>
              <a:t>App in a Day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3496577-506A-4E64-B5E4-DF84C9556182}"/>
              </a:ext>
            </a:extLst>
          </p:cNvPr>
          <p:cNvSpPr txBox="1">
            <a:spLocks/>
          </p:cNvSpPr>
          <p:nvPr/>
        </p:nvSpPr>
        <p:spPr>
          <a:xfrm>
            <a:off x="578737" y="2388920"/>
            <a:ext cx="4167887" cy="43088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Microsoft Power platform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AE4C4F-47EC-4CAF-83F5-783823A1CC2B}"/>
              </a:ext>
            </a:extLst>
          </p:cNvPr>
          <p:cNvSpPr txBox="1">
            <a:spLocks/>
          </p:cNvSpPr>
          <p:nvPr/>
        </p:nvSpPr>
        <p:spPr>
          <a:xfrm>
            <a:off x="578735" y="3523141"/>
            <a:ext cx="4167887" cy="121058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spcBef>
                <a:spcPts val="400"/>
              </a:spcBef>
            </a:pPr>
            <a:r>
              <a:rPr lang="en-US" sz="2400" dirty="0">
                <a:latin typeface="+mn-lt"/>
              </a:rPr>
              <a:t>Power Apps</a:t>
            </a:r>
          </a:p>
          <a:p>
            <a:pPr>
              <a:spcBef>
                <a:spcPts val="400"/>
              </a:spcBef>
            </a:pPr>
            <a:r>
              <a:rPr lang="en-US" sz="2400" dirty="0">
                <a:latin typeface="+mn-lt"/>
              </a:rPr>
              <a:t>Power Automate</a:t>
            </a:r>
          </a:p>
          <a:p>
            <a:pPr>
              <a:spcBef>
                <a:spcPts val="400"/>
              </a:spcBef>
            </a:pPr>
            <a:r>
              <a:rPr lang="en-US" sz="2400" dirty="0">
                <a:latin typeface="+mn-lt"/>
              </a:rPr>
              <a:t>Common Data Service for Apps </a:t>
            </a:r>
          </a:p>
        </p:txBody>
      </p:sp>
    </p:spTree>
    <p:extLst>
      <p:ext uri="{BB962C8B-B14F-4D97-AF65-F5344CB8AC3E}">
        <p14:creationId xmlns:p14="http://schemas.microsoft.com/office/powerpoint/2010/main" val="298833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2:Learning 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46BCA-01ED-4345-A2DF-26DDE1BF6292}"/>
              </a:ext>
            </a:extLst>
          </p:cNvPr>
          <p:cNvSpPr txBox="1">
            <a:spLocks/>
          </p:cNvSpPr>
          <p:nvPr/>
        </p:nvSpPr>
        <p:spPr>
          <a:xfrm>
            <a:off x="464058" y="1506015"/>
            <a:ext cx="685114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Provision a CDS database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Get familiar with standard entities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Create a custom entity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Customize entity fields and option sets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Create calculated fields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Use the Canvas app form control to save data to CDS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Use the Office365 connector to get user’s manager info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Configure Canvas app settings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Save and share a Canvas app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Run a Canvas app on a mobile device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9" name="Picture 8" descr="Model driven app maker screen">
            <a:extLst>
              <a:ext uri="{FF2B5EF4-FFF2-40B4-BE49-F238E27FC236}">
                <a16:creationId xmlns:a16="http://schemas.microsoft.com/office/drawing/2014/main" id="{D637F8C4-02E8-47A8-B493-5010C9C415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132"/>
          <a:stretch/>
        </p:blipFill>
        <p:spPr>
          <a:xfrm>
            <a:off x="7256204" y="666338"/>
            <a:ext cx="4470367" cy="2509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 descr="ordering app connected to data">
            <a:extLst>
              <a:ext uri="{FF2B5EF4-FFF2-40B4-BE49-F238E27FC236}">
                <a16:creationId xmlns:a16="http://schemas.microsoft.com/office/drawing/2014/main" id="{027EBDCA-5611-4BAF-83A2-091F467CC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017" y="3671133"/>
            <a:ext cx="4471738" cy="2509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769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C882-F4AA-4046-B74C-4B20701A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67" y="2936559"/>
            <a:ext cx="4380901" cy="98488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200" b="1" dirty="0"/>
              <a:t>Module 3: Power Apps Model-driven App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724BF1-B375-49C9-8C46-AF29AE8DD3C3}"/>
              </a:ext>
            </a:extLst>
          </p:cNvPr>
          <p:cNvSpPr txBox="1">
            <a:spLocks/>
          </p:cNvSpPr>
          <p:nvPr/>
        </p:nvSpPr>
        <p:spPr>
          <a:xfrm>
            <a:off x="484567" y="1790626"/>
            <a:ext cx="4380901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Hands-on-lab</a:t>
            </a:r>
          </a:p>
        </p:txBody>
      </p:sp>
    </p:spTree>
    <p:extLst>
      <p:ext uri="{BB962C8B-B14F-4D97-AF65-F5344CB8AC3E}">
        <p14:creationId xmlns:p14="http://schemas.microsoft.com/office/powerpoint/2010/main" val="360386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3: Learning 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46BCA-01ED-4345-A2DF-26DDE1BF6292}"/>
              </a:ext>
            </a:extLst>
          </p:cNvPr>
          <p:cNvSpPr txBox="1">
            <a:spLocks/>
          </p:cNvSpPr>
          <p:nvPr/>
        </p:nvSpPr>
        <p:spPr>
          <a:xfrm>
            <a:off x="464058" y="1506015"/>
            <a:ext cx="563194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Create a standalone Model-driven app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Customize forms for the Model-driven app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Create a Business Process Flow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5" name="Picture 4" descr="model driven form record">
            <a:extLst>
              <a:ext uri="{FF2B5EF4-FFF2-40B4-BE49-F238E27FC236}">
                <a16:creationId xmlns:a16="http://schemas.microsoft.com/office/drawing/2014/main" id="{A889B8EA-4E14-4E75-A579-835E22C7E8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08"/>
          <a:stretch/>
        </p:blipFill>
        <p:spPr>
          <a:xfrm>
            <a:off x="6594725" y="3588389"/>
            <a:ext cx="5009012" cy="2812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model drive grid view">
            <a:extLst>
              <a:ext uri="{FF2B5EF4-FFF2-40B4-BE49-F238E27FC236}">
                <a16:creationId xmlns:a16="http://schemas.microsoft.com/office/drawing/2014/main" id="{A25BA1B1-1699-46A4-907B-CFA7F065A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725" y="457200"/>
            <a:ext cx="5009012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851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C882-F4AA-4046-B74C-4B20701A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67" y="2936561"/>
            <a:ext cx="4380901" cy="98488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200" b="1" dirty="0"/>
              <a:t>Module 4: Power Automate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724BF1-B375-49C9-8C46-AF29AE8DD3C3}"/>
              </a:ext>
            </a:extLst>
          </p:cNvPr>
          <p:cNvSpPr txBox="1">
            <a:spLocks/>
          </p:cNvSpPr>
          <p:nvPr/>
        </p:nvSpPr>
        <p:spPr>
          <a:xfrm>
            <a:off x="484567" y="1790626"/>
            <a:ext cx="4380901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Hands-on-lab</a:t>
            </a:r>
          </a:p>
        </p:txBody>
      </p:sp>
    </p:spTree>
    <p:extLst>
      <p:ext uri="{BB962C8B-B14F-4D97-AF65-F5344CB8AC3E}">
        <p14:creationId xmlns:p14="http://schemas.microsoft.com/office/powerpoint/2010/main" val="365310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4:Learning 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46BCA-01ED-4345-A2DF-26DDE1BF6292}"/>
              </a:ext>
            </a:extLst>
          </p:cNvPr>
          <p:cNvSpPr txBox="1">
            <a:spLocks/>
          </p:cNvSpPr>
          <p:nvPr/>
        </p:nvSpPr>
        <p:spPr>
          <a:xfrm>
            <a:off x="464058" y="1506015"/>
            <a:ext cx="658959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Trigger a flow when a new record is created in CDS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Send an approval request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Conditional branching based on the approval response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Send email notifications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Update the CDS record with the approval status and the approver’s comments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Use the approval center on web and mobile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Check the status of flow runs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5" name="Picture 4" descr="flow maker">
            <a:extLst>
              <a:ext uri="{FF2B5EF4-FFF2-40B4-BE49-F238E27FC236}">
                <a16:creationId xmlns:a16="http://schemas.microsoft.com/office/drawing/2014/main" id="{584DDB75-5D70-4DBC-8266-97A200FB2E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74"/>
          <a:stretch/>
        </p:blipFill>
        <p:spPr>
          <a:xfrm>
            <a:off x="7171204" y="547206"/>
            <a:ext cx="4556738" cy="2558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 descr="flow testing screen">
            <a:extLst>
              <a:ext uri="{FF2B5EF4-FFF2-40B4-BE49-F238E27FC236}">
                <a16:creationId xmlns:a16="http://schemas.microsoft.com/office/drawing/2014/main" id="{1155FBB2-A8BF-4322-B9B0-0AC7B56114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888"/>
          <a:stretch/>
        </p:blipFill>
        <p:spPr>
          <a:xfrm>
            <a:off x="7171204" y="3681086"/>
            <a:ext cx="4556738" cy="2629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16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5379-7C8A-4DBC-A494-1EF49567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 labs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93D96-F3CE-4200-A81F-1AD4F3BBAC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016210"/>
          </a:xfrm>
        </p:spPr>
        <p:txBody>
          <a:bodyPr/>
          <a:lstStyle/>
          <a:p>
            <a:r>
              <a:rPr lang="en-US" dirty="0"/>
              <a:t>S01- Power BI</a:t>
            </a:r>
          </a:p>
          <a:p>
            <a:r>
              <a:rPr lang="en-US" dirty="0"/>
              <a:t>S02- Microsoft Teams</a:t>
            </a:r>
          </a:p>
          <a:p>
            <a:r>
              <a:rPr lang="en-US" dirty="0"/>
              <a:t>S03- Power Virtual Agent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These labs continue to build the app functionality from the prior labs</a:t>
            </a:r>
          </a:p>
        </p:txBody>
      </p:sp>
    </p:spTree>
    <p:extLst>
      <p:ext uri="{BB962C8B-B14F-4D97-AF65-F5344CB8AC3E}">
        <p14:creationId xmlns:p14="http://schemas.microsoft.com/office/powerpoint/2010/main" val="3009195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AE1C-CE5D-40B3-8CD9-3D95679C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Crisis response labs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80872-B65F-4BA2-A371-5F7C4A8FC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930033"/>
          </a:xfrm>
        </p:spPr>
        <p:txBody>
          <a:bodyPr/>
          <a:lstStyle/>
          <a:p>
            <a:r>
              <a:rPr lang="en-US" dirty="0"/>
              <a:t>CR01- Crisis Communication App</a:t>
            </a:r>
          </a:p>
          <a:p>
            <a:r>
              <a:rPr lang="en-US" dirty="0"/>
              <a:t>CR02- Crisis Communication App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These labs are independent of the AIAD labs.  They can be completed in the AIAD environment, or another non-production instance.</a:t>
            </a:r>
          </a:p>
        </p:txBody>
      </p:sp>
    </p:spTree>
    <p:extLst>
      <p:ext uri="{BB962C8B-B14F-4D97-AF65-F5344CB8AC3E}">
        <p14:creationId xmlns:p14="http://schemas.microsoft.com/office/powerpoint/2010/main" val="171499455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18A1E48-C74E-4B7C-95F4-2342DAC9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579648"/>
            <a:ext cx="4161981" cy="553998"/>
          </a:xfrm>
        </p:spPr>
        <p:txBody>
          <a:bodyPr/>
          <a:lstStyle/>
          <a:p>
            <a:r>
              <a:rPr lang="en-US" dirty="0"/>
              <a:t>Lab survey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3E4EA-274B-4BE4-9A52-00B5B2697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3756" y="3496575"/>
            <a:ext cx="4162425" cy="307777"/>
          </a:xfrm>
        </p:spPr>
        <p:txBody>
          <a:bodyPr/>
          <a:lstStyle/>
          <a:p>
            <a:r>
              <a:rPr lang="en-US" dirty="0">
                <a:hlinkClick r:id="rId3"/>
              </a:rPr>
              <a:t>http://aka.ms/AIADSurvey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069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18A1E48-C74E-4B7C-95F4-2342DAC9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158" y="541583"/>
            <a:ext cx="4161981" cy="553998"/>
          </a:xfrm>
        </p:spPr>
        <p:txBody>
          <a:bodyPr/>
          <a:lstStyle/>
          <a:p>
            <a:r>
              <a:rPr lang="en-US" dirty="0"/>
              <a:t>Learning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3E4EA-274B-4BE4-9A52-00B5B2697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4158" y="1320055"/>
            <a:ext cx="4162425" cy="9275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http://aka.ms/powerapps-resources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4"/>
              </a:rPr>
              <a:t>http://aka.ms/flow-resources</a:t>
            </a:r>
            <a:r>
              <a:rPr lang="en-US" dirty="0"/>
              <a:t>  </a:t>
            </a:r>
          </a:p>
        </p:txBody>
      </p:sp>
      <p:pic>
        <p:nvPicPr>
          <p:cNvPr id="2" name="Picture 1" descr="learning resources">
            <a:extLst>
              <a:ext uri="{FF2B5EF4-FFF2-40B4-BE49-F238E27FC236}">
                <a16:creationId xmlns:a16="http://schemas.microsoft.com/office/drawing/2014/main" id="{600ED7AD-D982-48E5-8420-0B9DD523DA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3969"/>
          <a:stretch/>
        </p:blipFill>
        <p:spPr>
          <a:xfrm>
            <a:off x="5186150" y="241110"/>
            <a:ext cx="6298394" cy="3529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7">
            <a:extLst>
              <a:ext uri="{FF2B5EF4-FFF2-40B4-BE49-F238E27FC236}">
                <a16:creationId xmlns:a16="http://schemas.microsoft.com/office/drawing/2014/main" id="{E08F0335-A2FE-4CDE-8CDB-1000D00473AD}"/>
              </a:ext>
            </a:extLst>
          </p:cNvPr>
          <p:cNvSpPr txBox="1">
            <a:spLocks/>
          </p:cNvSpPr>
          <p:nvPr/>
        </p:nvSpPr>
        <p:spPr>
          <a:xfrm>
            <a:off x="490940" y="3105088"/>
            <a:ext cx="4161981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49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Customer stories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DAB5D6-9FE8-4697-B4DF-62A0153AA87B}"/>
              </a:ext>
            </a:extLst>
          </p:cNvPr>
          <p:cNvSpPr txBox="1">
            <a:spLocks/>
          </p:cNvSpPr>
          <p:nvPr/>
        </p:nvSpPr>
        <p:spPr>
          <a:xfrm>
            <a:off x="534158" y="3842617"/>
            <a:ext cx="4162425" cy="1974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619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5663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hlinkClick r:id="rId6"/>
              </a:rPr>
              <a:t>http://aka.ms/PowerAppsStories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7"/>
              </a:rPr>
              <a:t>http://aka.ms/GJPepsiVideo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8"/>
              </a:rPr>
              <a:t>http://aka.ms/ArrivaVideo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9"/>
              </a:rPr>
              <a:t>http://aka.</a:t>
            </a:r>
            <a:r>
              <a:rPr lang="en-US">
                <a:hlinkClick r:id="rId9"/>
              </a:rPr>
              <a:t>ms/HeathrowVideo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7" name="Picture 6" descr="sample apps">
            <a:extLst>
              <a:ext uri="{FF2B5EF4-FFF2-40B4-BE49-F238E27FC236}">
                <a16:creationId xmlns:a16="http://schemas.microsoft.com/office/drawing/2014/main" id="{FD3C9E0F-CB4A-45FD-BAB7-94196876DF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8887" y="3251166"/>
            <a:ext cx="6255224" cy="3411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001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Business scenario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DA82BD3-6E3F-4149-AA22-A63DC22EAA04}"/>
              </a:ext>
            </a:extLst>
          </p:cNvPr>
          <p:cNvSpPr txBox="1">
            <a:spLocks/>
          </p:cNvSpPr>
          <p:nvPr/>
        </p:nvSpPr>
        <p:spPr>
          <a:xfrm>
            <a:off x="398610" y="1128719"/>
            <a:ext cx="11655078" cy="138499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3520" marR="0" lvl="0" indent="-22352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Imagine an organization where every three years employees go through a hardware refresh cycle. </a:t>
            </a:r>
          </a:p>
          <a:p>
            <a:pPr marL="223520" marR="0" lvl="0" indent="-22352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We will streamline the device order, procurement and approval process and view aggregate reports.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1A1A1A"/>
                  </a:gs>
                  <a:gs pos="10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Light"/>
            </a:endParaRPr>
          </a:p>
          <a:p>
            <a:pPr marL="223520" marR="0" lvl="0" indent="-22352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The employee-facing device ordering app needs to run in a web browser and on mobile devices.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1A1A1A"/>
                  </a:gs>
                  <a:gs pos="10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Light"/>
            </a:endParaRPr>
          </a:p>
        </p:txBody>
      </p:sp>
      <p:pic>
        <p:nvPicPr>
          <p:cNvPr id="8" name="Picture 7" descr="Device ordering screen">
            <a:extLst>
              <a:ext uri="{FF2B5EF4-FFF2-40B4-BE49-F238E27FC236}">
                <a16:creationId xmlns:a16="http://schemas.microsoft.com/office/drawing/2014/main" id="{D9B83813-9126-4D58-B7C8-07C47CA69A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08"/>
          <a:stretch/>
        </p:blipFill>
        <p:spPr>
          <a:xfrm>
            <a:off x="643858" y="3657600"/>
            <a:ext cx="4885744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Flow maker screen">
            <a:extLst>
              <a:ext uri="{FF2B5EF4-FFF2-40B4-BE49-F238E27FC236}">
                <a16:creationId xmlns:a16="http://schemas.microsoft.com/office/drawing/2014/main" id="{09BE7467-F418-49AA-BEBB-F11C3E51EE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74"/>
          <a:stretch/>
        </p:blipFill>
        <p:spPr>
          <a:xfrm>
            <a:off x="6662399" y="3657600"/>
            <a:ext cx="4885744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Device ordering app">
            <a:extLst>
              <a:ext uri="{FF2B5EF4-FFF2-40B4-BE49-F238E27FC236}">
                <a16:creationId xmlns:a16="http://schemas.microsoft.com/office/drawing/2014/main" id="{1E7F69C0-3E21-439B-B095-D56F12214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3277" y="2926079"/>
            <a:ext cx="4885745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5552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Lab objectives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D71C40-EA67-4914-9747-BDA91367A0ED}"/>
              </a:ext>
            </a:extLst>
          </p:cNvPr>
          <p:cNvSpPr/>
          <p:nvPr/>
        </p:nvSpPr>
        <p:spPr>
          <a:xfrm>
            <a:off x="250136" y="1356827"/>
            <a:ext cx="584586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1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Build a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Power Apps Canvas App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for employee facing device ordering experience</a:t>
            </a:r>
          </a:p>
          <a:p>
            <a:pPr marL="228600" marR="0" lvl="1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28600" marR="0" lvl="1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Common Data Service for Apps (CDS for Apps)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 store the device orders in the cloud</a:t>
            </a:r>
          </a:p>
          <a:p>
            <a:pPr marL="228600" marR="0" lvl="1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28600" marR="0" lvl="1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Build a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Power Apps Model-driven App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 complete the procurement process</a:t>
            </a:r>
          </a:p>
          <a:p>
            <a:pPr marL="228600" marR="0" lvl="1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28600" marR="0" lvl="1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Power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Automate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build an approval workflow for device approval</a:t>
            </a:r>
          </a:p>
          <a:p>
            <a:pPr marL="228600" marR="0" lvl="1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28600" marR="0" lvl="1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Power BI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 visualize device order data (note: this module is optional)</a:t>
            </a:r>
          </a:p>
        </p:txBody>
      </p:sp>
      <p:pic>
        <p:nvPicPr>
          <p:cNvPr id="11" name="Picture 10" descr="device ordering app">
            <a:extLst>
              <a:ext uri="{FF2B5EF4-FFF2-40B4-BE49-F238E27FC236}">
                <a16:creationId xmlns:a16="http://schemas.microsoft.com/office/drawing/2014/main" id="{6C977CEF-3B7A-4138-A588-E9845876E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157" y="292217"/>
            <a:ext cx="4071454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model driven app maker">
            <a:extLst>
              <a:ext uri="{FF2B5EF4-FFF2-40B4-BE49-F238E27FC236}">
                <a16:creationId xmlns:a16="http://schemas.microsoft.com/office/drawing/2014/main" id="{AAA544EF-6753-45BE-AA5C-728B601E0E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132"/>
          <a:stretch/>
        </p:blipFill>
        <p:spPr>
          <a:xfrm>
            <a:off x="6867854" y="1507841"/>
            <a:ext cx="4071454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form record">
            <a:extLst>
              <a:ext uri="{FF2B5EF4-FFF2-40B4-BE49-F238E27FC236}">
                <a16:creationId xmlns:a16="http://schemas.microsoft.com/office/drawing/2014/main" id="{53FBB819-A440-4D56-9D94-FBC56428D6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508"/>
          <a:stretch/>
        </p:blipFill>
        <p:spPr>
          <a:xfrm>
            <a:off x="7336551" y="2692488"/>
            <a:ext cx="4071454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 descr="Flow maker">
            <a:extLst>
              <a:ext uri="{FF2B5EF4-FFF2-40B4-BE49-F238E27FC236}">
                <a16:creationId xmlns:a16="http://schemas.microsoft.com/office/drawing/2014/main" id="{70B0B42C-E8E1-4D19-8212-C6D9052D9CD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774"/>
          <a:stretch/>
        </p:blipFill>
        <p:spPr>
          <a:xfrm>
            <a:off x="7870410" y="4182273"/>
            <a:ext cx="4071454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Power BI dashboard">
            <a:extLst>
              <a:ext uri="{FF2B5EF4-FFF2-40B4-BE49-F238E27FC236}">
                <a16:creationId xmlns:a16="http://schemas.microsoft.com/office/drawing/2014/main" id="{239A81E8-66EB-44FE-A836-0EA0DA19BF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3995" y="3243165"/>
            <a:ext cx="3948313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19748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Lab content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DA82BD3-6E3F-4149-AA22-A63DC22EAA04}"/>
              </a:ext>
            </a:extLst>
          </p:cNvPr>
          <p:cNvSpPr txBox="1">
            <a:spLocks/>
          </p:cNvSpPr>
          <p:nvPr/>
        </p:nvSpPr>
        <p:spPr>
          <a:xfrm>
            <a:off x="83697" y="1347066"/>
            <a:ext cx="11655078" cy="567232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Package: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  <a:hlinkClick r:id="rId3"/>
              </a:rPr>
              <a:t>http://aka.ms/appinaday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1A1A1A"/>
                  </a:gs>
                  <a:gs pos="10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228600" marR="0" lvl="1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Unzip the package on your local machine</a:t>
            </a:r>
          </a:p>
          <a:p>
            <a:pPr marL="228600" marR="0" lvl="1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Follow instructions: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“00-AppinaDay Lab Overview.pdf”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Contains 4 modules with a lab doc for each:</a:t>
            </a:r>
          </a:p>
          <a:p>
            <a:pPr marL="457200" marR="0" lvl="1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01-Power Apps Canvas App </a:t>
            </a:r>
          </a:p>
          <a:p>
            <a:pPr marL="457200" marR="0" lvl="1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02-Common Data Service for Apps </a:t>
            </a:r>
          </a:p>
          <a:p>
            <a:pPr marL="457200" marR="0" lvl="1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03-Power Apps Model-driven App</a:t>
            </a:r>
          </a:p>
          <a:p>
            <a:pPr marL="457200" marR="0" lvl="1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04- Power Automate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Completed Modules:</a:t>
            </a:r>
          </a:p>
          <a:p>
            <a:pPr marL="228600" marR="0" lvl="1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The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\Completed folder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contains solution packages that you can import</a:t>
            </a:r>
          </a:p>
          <a:p>
            <a:pPr marL="228600" marR="0" lvl="1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e.g. To work on Module 5 without completing previous modules -&gt; see \Completed\Module4</a:t>
            </a:r>
          </a:p>
          <a:p>
            <a:pPr marL="228600" marR="0" lvl="1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1A1A1A"/>
                  </a:gs>
                  <a:gs pos="10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9E14D-2EF5-4A74-B85D-B28A02987EFC}"/>
              </a:ext>
            </a:extLst>
          </p:cNvPr>
          <p:cNvSpPr txBox="1"/>
          <p:nvPr/>
        </p:nvSpPr>
        <p:spPr>
          <a:xfrm>
            <a:off x="8090874" y="738358"/>
            <a:ext cx="29094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 docs: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CD746C-2589-4677-BB7C-BBC66306E422}"/>
              </a:ext>
            </a:extLst>
          </p:cNvPr>
          <p:cNvSpPr txBox="1"/>
          <p:nvPr/>
        </p:nvSpPr>
        <p:spPr>
          <a:xfrm>
            <a:off x="8123361" y="3495309"/>
            <a:ext cx="29094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Completed modules:</a:t>
            </a:r>
          </a:p>
        </p:txBody>
      </p:sp>
      <p:pic>
        <p:nvPicPr>
          <p:cNvPr id="5" name="Picture 4" descr="Folder structure image">
            <a:extLst>
              <a:ext uri="{FF2B5EF4-FFF2-40B4-BE49-F238E27FC236}">
                <a16:creationId xmlns:a16="http://schemas.microsoft.com/office/drawing/2014/main" id="{C1C06834-75D7-4A43-99AC-FDFFADC8E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146" y="1146656"/>
            <a:ext cx="2918182" cy="2047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additional folder structure image">
            <a:extLst>
              <a:ext uri="{FF2B5EF4-FFF2-40B4-BE49-F238E27FC236}">
                <a16:creationId xmlns:a16="http://schemas.microsoft.com/office/drawing/2014/main" id="{A43BFDA1-2A21-42E3-A0D7-C0057ECD8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2146" y="3935754"/>
            <a:ext cx="3286125" cy="1733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3453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DECC0A-0335-47BF-8212-DCD82CFB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Pre-requisites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D85BE-203D-4872-B716-15538C1020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4" y="1282556"/>
            <a:ext cx="7447372" cy="462896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Valid Power Apps Plan 2 license: </a:t>
            </a:r>
          </a:p>
          <a:p>
            <a:r>
              <a:rPr lang="en-US" sz="2000" dirty="0"/>
              <a:t>Common Data Service usage requires a </a:t>
            </a:r>
            <a:r>
              <a:rPr lang="en-US" sz="2000" b="1" dirty="0"/>
              <a:t>Power Apps Plan 2</a:t>
            </a:r>
            <a:r>
              <a:rPr lang="en-US" sz="2000" dirty="0"/>
              <a:t> license</a:t>
            </a:r>
          </a:p>
          <a:p>
            <a:r>
              <a:rPr lang="en-US" sz="2000" dirty="0"/>
              <a:t>Visit </a:t>
            </a:r>
            <a:r>
              <a:rPr lang="en-US" sz="2000" dirty="0">
                <a:hlinkClick r:id="rId3"/>
              </a:rPr>
              <a:t>https://powerapps.microsoft.com/pricing/</a:t>
            </a:r>
            <a:r>
              <a:rPr lang="en-US" sz="2000" dirty="0"/>
              <a:t> and click </a:t>
            </a:r>
            <a:r>
              <a:rPr lang="en-US" sz="2000" b="1" dirty="0"/>
              <a:t>Free Trial</a:t>
            </a:r>
            <a:endParaRPr lang="en-US" sz="2000" dirty="0"/>
          </a:p>
          <a:p>
            <a:r>
              <a:rPr lang="en-US" sz="2000" dirty="0"/>
              <a:t>If you are unable to acquire a trial license:</a:t>
            </a:r>
          </a:p>
          <a:p>
            <a:pPr lvl="1"/>
            <a:r>
              <a:rPr lang="en-US" sz="1200" dirty="0"/>
              <a:t>Ask the instructor for a trial user account that you may use for this session OR</a:t>
            </a:r>
          </a:p>
          <a:p>
            <a:pPr lvl="1"/>
            <a:r>
              <a:rPr lang="en-US" sz="1200" dirty="0"/>
              <a:t>Create your own Office 365 trial tenant – </a:t>
            </a:r>
            <a:r>
              <a:rPr lang="en-US" sz="1200" dirty="0">
                <a:hlinkClick r:id="rId4"/>
              </a:rPr>
              <a:t>http://aka.ms/Office365E5Trial</a:t>
            </a:r>
            <a:r>
              <a:rPr lang="en-US" sz="1200" dirty="0"/>
              <a:t> </a:t>
            </a:r>
            <a:endParaRPr lang="en-US" sz="1600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</a:endParaRPr>
          </a:p>
          <a:p>
            <a:pPr marL="0" indent="0">
              <a:buNone/>
            </a:pPr>
            <a:r>
              <a:rPr lang="en-US" sz="32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Power Apps authoring environment: </a:t>
            </a:r>
          </a:p>
          <a:p>
            <a:pPr lvl="0"/>
            <a:r>
              <a:rPr lang="en-US" sz="20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Launch </a:t>
            </a:r>
            <a:r>
              <a:rPr lang="en-US" sz="20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hlinkClick r:id="rId5"/>
              </a:rPr>
              <a:t>https://make.powerapps.com</a:t>
            </a:r>
            <a:r>
              <a:rPr lang="en-US" sz="20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using any modern browser</a:t>
            </a:r>
          </a:p>
          <a:p>
            <a:pPr marL="0" indent="0">
              <a:buNone/>
            </a:pPr>
            <a:endParaRPr lang="en-US" sz="1600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</a:endParaRPr>
          </a:p>
          <a:p>
            <a:pPr marL="0" indent="0">
              <a:buNone/>
            </a:pPr>
            <a:r>
              <a:rPr lang="en-US" sz="32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Power Apps mobile apps (Optional): </a:t>
            </a:r>
          </a:p>
          <a:p>
            <a:pPr lvl="0"/>
            <a:r>
              <a:rPr lang="en-US" sz="20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PowerApps – iOS : </a:t>
            </a:r>
            <a:r>
              <a:rPr lang="en-US" sz="20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hlinkClick r:id="rId6"/>
              </a:rPr>
              <a:t>https://aka.ms/PowerAppsiOS</a:t>
            </a:r>
            <a:endParaRPr lang="en-US" sz="2000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</a:endParaRPr>
          </a:p>
          <a:p>
            <a:r>
              <a:rPr lang="en-US" sz="20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PowerApps – Android : </a:t>
            </a:r>
            <a:r>
              <a:rPr lang="en-US" sz="20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hlinkClick r:id="rId7"/>
              </a:rPr>
              <a:t>https://aka.ms/PowerAppsAndroid</a:t>
            </a:r>
            <a:endParaRPr lang="en-US" sz="2000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</a:endParaRPr>
          </a:p>
        </p:txBody>
      </p:sp>
      <p:pic>
        <p:nvPicPr>
          <p:cNvPr id="2" name="Picture 1" descr="Free trial screen capture">
            <a:extLst>
              <a:ext uri="{FF2B5EF4-FFF2-40B4-BE49-F238E27FC236}">
                <a16:creationId xmlns:a16="http://schemas.microsoft.com/office/drawing/2014/main" id="{432B09B8-CFAE-4857-9FD0-C84F6B194A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3866" y="1282556"/>
            <a:ext cx="2533650" cy="2914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22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DECC0A-0335-47BF-8212-DCD82CFB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sz="3600" dirty="0"/>
              <a:t>Provision environment and Common Data Service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D85BE-203D-4872-B716-15538C1020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282556"/>
            <a:ext cx="11492901" cy="467820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This lab requires a new Power Apps environment and CDS database that was provisioned for this class.</a:t>
            </a:r>
          </a:p>
          <a:p>
            <a:r>
              <a:rPr lang="en-US" sz="2000" dirty="0"/>
              <a:t>Go to the Power Apps Admin center – </a:t>
            </a:r>
            <a:r>
              <a:rPr lang="en-US" sz="2000" b="1" dirty="0">
                <a:hlinkClick r:id="rId3"/>
              </a:rPr>
              <a:t>http://admin.powerapps.com</a:t>
            </a:r>
            <a:r>
              <a:rPr lang="en-US" sz="2000" b="1" dirty="0"/>
              <a:t> </a:t>
            </a:r>
          </a:p>
          <a:p>
            <a:r>
              <a:rPr lang="en-US" sz="2000" dirty="0"/>
              <a:t>Select </a:t>
            </a:r>
            <a:r>
              <a:rPr lang="en-US" sz="2000" b="1" dirty="0"/>
              <a:t>+New environment</a:t>
            </a:r>
            <a:r>
              <a:rPr lang="en-US" sz="2000" dirty="0"/>
              <a:t>, fill out the form using a Trial Environment, and select </a:t>
            </a:r>
            <a:r>
              <a:rPr lang="en-US" sz="2000" b="1" dirty="0"/>
              <a:t>Create Environment</a:t>
            </a:r>
          </a:p>
          <a:p>
            <a:r>
              <a:rPr lang="en-US" sz="2000" dirty="0"/>
              <a:t>Select the </a:t>
            </a:r>
            <a:r>
              <a:rPr lang="en-US" sz="2000" b="1" dirty="0"/>
              <a:t>Create database </a:t>
            </a:r>
            <a:r>
              <a:rPr lang="en-US" sz="2000" dirty="0"/>
              <a:t>option</a:t>
            </a:r>
          </a:p>
          <a:p>
            <a:r>
              <a:rPr lang="en-US" sz="2000" dirty="0"/>
              <a:t>Fill out the form, check the box to include sample apps and data and select </a:t>
            </a:r>
            <a:r>
              <a:rPr lang="en-US" sz="2000" b="1" dirty="0"/>
              <a:t>Create my database</a:t>
            </a:r>
          </a:p>
          <a:p>
            <a:r>
              <a:rPr lang="en-US" sz="2000" dirty="0"/>
              <a:t>Your new environment will be added to the list of environments</a:t>
            </a:r>
          </a:p>
          <a:p>
            <a:r>
              <a:rPr lang="en-US" sz="2000" b="1" dirty="0"/>
              <a:t>IMPORTANT</a:t>
            </a:r>
            <a:r>
              <a:rPr lang="en-US" sz="2000" dirty="0"/>
              <a:t>: The database has not yet been provisioned</a:t>
            </a:r>
          </a:p>
          <a:p>
            <a:r>
              <a:rPr lang="en-US" sz="2000" b="1" dirty="0"/>
              <a:t>Select the environment </a:t>
            </a:r>
            <a:r>
              <a:rPr lang="en-US" sz="2000" dirty="0"/>
              <a:t>you just created</a:t>
            </a:r>
          </a:p>
          <a:p>
            <a:r>
              <a:rPr lang="en-US" sz="2000" dirty="0"/>
              <a:t>Wait for the </a:t>
            </a:r>
            <a:r>
              <a:rPr lang="en-US" sz="2000" b="1" dirty="0"/>
              <a:t>“Provisioning database…” </a:t>
            </a:r>
            <a:r>
              <a:rPr lang="en-US" sz="2000" dirty="0"/>
              <a:t>message to go away</a:t>
            </a:r>
          </a:p>
          <a:p>
            <a:r>
              <a:rPr lang="en-US" sz="2000" dirty="0"/>
              <a:t>You may need to refresh the screen every couple of minutes</a:t>
            </a:r>
          </a:p>
          <a:p>
            <a:r>
              <a:rPr lang="en-US" sz="2000" dirty="0"/>
              <a:t>Once the provisioning is complete, then proceed to create apps in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73786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C882-F4AA-4046-B74C-4B20701A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67" y="2936557"/>
            <a:ext cx="4380901" cy="984885"/>
          </a:xfrm>
        </p:spPr>
        <p:txBody>
          <a:bodyPr/>
          <a:lstStyle/>
          <a:p>
            <a:r>
              <a:rPr lang="en-US" sz="3200" b="1" dirty="0"/>
              <a:t>Module 1: Power Apps Canvas App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724BF1-B375-49C9-8C46-AF29AE8DD3C3}"/>
              </a:ext>
            </a:extLst>
          </p:cNvPr>
          <p:cNvSpPr txBox="1">
            <a:spLocks/>
          </p:cNvSpPr>
          <p:nvPr/>
        </p:nvSpPr>
        <p:spPr>
          <a:xfrm>
            <a:off x="484567" y="1790626"/>
            <a:ext cx="4380901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Hands-on-lab</a:t>
            </a:r>
          </a:p>
        </p:txBody>
      </p:sp>
    </p:spTree>
    <p:extLst>
      <p:ext uri="{BB962C8B-B14F-4D97-AF65-F5344CB8AC3E}">
        <p14:creationId xmlns:p14="http://schemas.microsoft.com/office/powerpoint/2010/main" val="213302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1:Learning 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46BCA-01ED-4345-A2DF-26DDE1BF6292}"/>
              </a:ext>
            </a:extLst>
          </p:cNvPr>
          <p:cNvSpPr txBox="1">
            <a:spLocks/>
          </p:cNvSpPr>
          <p:nvPr/>
        </p:nvSpPr>
        <p:spPr>
          <a:xfrm>
            <a:off x="464058" y="1506015"/>
            <a:ext cx="613070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Sign-in and create a new Canvas App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Connect to data sources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Filter data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Work with multiple screens and navigation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Customize the user experience – galleries and controls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5" name="Picture 4" descr="Order app screen">
            <a:extLst>
              <a:ext uri="{FF2B5EF4-FFF2-40B4-BE49-F238E27FC236}">
                <a16:creationId xmlns:a16="http://schemas.microsoft.com/office/drawing/2014/main" id="{D4B47AD2-E0D0-40B1-8A2D-65D1239C2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97" y="457200"/>
            <a:ext cx="4885745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additional ordering app screen">
            <a:extLst>
              <a:ext uri="{FF2B5EF4-FFF2-40B4-BE49-F238E27FC236}">
                <a16:creationId xmlns:a16="http://schemas.microsoft.com/office/drawing/2014/main" id="{DB56F2D6-4CE6-4145-9E4F-42BFB7D9B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97" y="3605243"/>
            <a:ext cx="4885745" cy="2597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722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C882-F4AA-4046-B74C-4B20701A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67" y="2936558"/>
            <a:ext cx="4380901" cy="984885"/>
          </a:xfrm>
        </p:spPr>
        <p:txBody>
          <a:bodyPr/>
          <a:lstStyle/>
          <a:p>
            <a:r>
              <a:rPr lang="en-US" sz="3200" b="1" dirty="0"/>
              <a:t>Module 2: Common Data Service for Apps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724BF1-B375-49C9-8C46-AF29AE8DD3C3}"/>
              </a:ext>
            </a:extLst>
          </p:cNvPr>
          <p:cNvSpPr txBox="1">
            <a:spLocks/>
          </p:cNvSpPr>
          <p:nvPr/>
        </p:nvSpPr>
        <p:spPr>
          <a:xfrm>
            <a:off x="484567" y="1790626"/>
            <a:ext cx="4380901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Hands-on-lab</a:t>
            </a:r>
          </a:p>
        </p:txBody>
      </p:sp>
    </p:spTree>
    <p:extLst>
      <p:ext uri="{BB962C8B-B14F-4D97-AF65-F5344CB8AC3E}">
        <p14:creationId xmlns:p14="http://schemas.microsoft.com/office/powerpoint/2010/main" val="202104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Illustration - Light Gray - Teal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008272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DeckTemplate.potx" id="{39027C32-B71D-4436-8F98-B88DA53FCAE6}" vid="{D65DBACD-7D61-421D-8E8F-ED7AEA1E4E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23F0DE61C01647AADD57BC023588A4" ma:contentTypeVersion="17" ma:contentTypeDescription="Create a new document." ma:contentTypeScope="" ma:versionID="38df2116981f44046ab73e9e5ad83409">
  <xsd:schema xmlns:xsd="http://www.w3.org/2001/XMLSchema" xmlns:xs="http://www.w3.org/2001/XMLSchema" xmlns:p="http://schemas.microsoft.com/office/2006/metadata/properties" xmlns:ns1="http://schemas.microsoft.com/sharepoint/v3" xmlns:ns2="80b0474e-37b4-4751-81bc-12d5121181de" xmlns:ns3="670f2bc3-833b-4a76-b13f-f7d6db0b8f4d" targetNamespace="http://schemas.microsoft.com/office/2006/metadata/properties" ma:root="true" ma:fieldsID="9da459cfe8bc12436f1cd88c83132d06" ns1:_="" ns2:_="" ns3:_="">
    <xsd:import namespace="http://schemas.microsoft.com/sharepoint/v3"/>
    <xsd:import namespace="80b0474e-37b4-4751-81bc-12d5121181de"/>
    <xsd:import namespace="670f2bc3-833b-4a76-b13f-f7d6db0b8f4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_Flow_SignoffStatus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b0474e-37b4-4751-81bc-12d5121181d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0f2bc3-833b-4a76-b13f-f7d6db0b8f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Flow_SignoffStatus" ma:index="18" nillable="true" ma:displayName="Sign-off status" ma:internalName="_x0024_Resources_x003a_core_x002c_Signoff_Status_x003b_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670f2bc3-833b-4a76-b13f-f7d6db0b8f4d" xsi:nil="true"/>
    <_ip_UnifiedCompliancePolicyUIAction xmlns="http://schemas.microsoft.com/sharepoint/v3" xsi:nil="true"/>
    <MediaServiceKeyPoints xmlns="670f2bc3-833b-4a76-b13f-f7d6db0b8f4d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848E1F5-18B1-4F29-BAA9-E44B834F6706}"/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670f2bc3-833b-4a76-b13f-f7d6db0b8f4d"/>
    <ds:schemaRef ds:uri="http://purl.org/dc/elements/1.1/"/>
    <ds:schemaRef ds:uri="http://schemas.microsoft.com/office/2006/metadata/properties"/>
    <ds:schemaRef ds:uri="80b0474e-37b4-4751-81bc-12d5121181d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AppInADay Lab Intro</Template>
  <TotalTime>248</TotalTime>
  <Words>1104</Words>
  <Application>Microsoft Office PowerPoint</Application>
  <PresentationFormat>Widescreen</PresentationFormat>
  <Paragraphs>153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App in a Day</vt:lpstr>
      <vt:lpstr>Business scenario</vt:lpstr>
      <vt:lpstr>Lab objectives</vt:lpstr>
      <vt:lpstr>Lab content</vt:lpstr>
      <vt:lpstr>Pre-requisites</vt:lpstr>
      <vt:lpstr>Provision environment and Common Data Service</vt:lpstr>
      <vt:lpstr>Module 1: Power Apps Canvas App</vt:lpstr>
      <vt:lpstr>Module 1:Learning objectives</vt:lpstr>
      <vt:lpstr>Module 2: Common Data Service for Apps</vt:lpstr>
      <vt:lpstr>Module 2:Learning objectives</vt:lpstr>
      <vt:lpstr>Module 3: Power Apps Model-driven App</vt:lpstr>
      <vt:lpstr>Module 3: Learning objectives</vt:lpstr>
      <vt:lpstr>Module 4: Power Automate</vt:lpstr>
      <vt:lpstr>Module 4:Learning objectives</vt:lpstr>
      <vt:lpstr>Supplemental labs</vt:lpstr>
      <vt:lpstr>Crisis response labs</vt:lpstr>
      <vt:lpstr>Lab survey</vt:lpstr>
      <vt:lpstr>Learning resources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&lt;Event name&gt;</dc:subject>
  <dc:creator>sameerb@microsoft.com</dc:creator>
  <cp:keywords/>
  <dc:description/>
  <cp:lastModifiedBy>Julie Yack</cp:lastModifiedBy>
  <cp:revision>11</cp:revision>
  <dcterms:created xsi:type="dcterms:W3CDTF">2018-04-25T08:36:10Z</dcterms:created>
  <dcterms:modified xsi:type="dcterms:W3CDTF">2020-05-06T16:34:16Z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0x010100F523F0DE61C01647AADD57BC023588A4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