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7" d="100"/>
          <a:sy n="77" d="100"/>
        </p:scale>
        <p:origin x="102"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0294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push dir="u"/>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3155990" y="877173"/>
            <a:ext cx="13042821" cy="1417558"/>
          </a:xfrm>
          <a:prstGeom prst="rect">
            <a:avLst/>
          </a:prstGeom>
          <a:noFill/>
          <a:ln/>
        </p:spPr>
        <p:txBody>
          <a:bodyPr wrap="square" lIns="0" tIns="0" rIns="0" bIns="0" rtlCol="0" anchor="t"/>
          <a:lstStyle/>
          <a:p>
            <a:pPr marL="0" indent="0" algn="l">
              <a:lnSpc>
                <a:spcPts val="5550"/>
              </a:lnSpc>
              <a:buNone/>
            </a:pPr>
            <a:r>
              <a:rPr lang="en-US" sz="4400" b="1" dirty="0">
                <a:solidFill>
                  <a:srgbClr val="333F70"/>
                </a:solidFill>
                <a:latin typeface="Times New Roman" panose="02020603050405020304" pitchFamily="18" charset="0"/>
                <a:ea typeface="Unbounded Bold" pitchFamily="34" charset="-122"/>
                <a:cs typeface="Times New Roman" panose="02020603050405020304" pitchFamily="18" charset="0"/>
              </a:rPr>
              <a:t>Xây dựng ứng dụng Critter Caretaker</a:t>
            </a:r>
            <a:endParaRPr lang="en-US" sz="4400" dirty="0">
              <a:latin typeface="Times New Roman" panose="02020603050405020304" pitchFamily="18" charset="0"/>
              <a:cs typeface="Times New Roman" panose="02020603050405020304" pitchFamily="18" charset="0"/>
            </a:endParaRPr>
          </a:p>
        </p:txBody>
      </p:sp>
      <p:sp>
        <p:nvSpPr>
          <p:cNvPr id="4" name="Text 2"/>
          <p:cNvSpPr/>
          <p:nvPr/>
        </p:nvSpPr>
        <p:spPr>
          <a:xfrm>
            <a:off x="4952999" y="1804392"/>
            <a:ext cx="13042821" cy="362903"/>
          </a:xfrm>
          <a:prstGeom prst="rect">
            <a:avLst/>
          </a:prstGeom>
          <a:noFill/>
          <a:ln/>
        </p:spPr>
        <p:txBody>
          <a:bodyPr wrap="none" lIns="0" tIns="0" rIns="0" bIns="0" rtlCol="0" anchor="t"/>
          <a:lstStyle/>
          <a:p>
            <a:pPr algn="l">
              <a:lnSpc>
                <a:spcPts val="2850"/>
              </a:lnSpc>
              <a:buSzPct val="100000"/>
            </a:pPr>
            <a:r>
              <a:rPr lang="en-US" sz="2000" b="1" dirty="0">
                <a:solidFill>
                  <a:srgbClr val="333F70"/>
                </a:solidFill>
                <a:latin typeface="Times New Roman" panose="02020603050405020304" pitchFamily="18" charset="0"/>
                <a:ea typeface="Open Sans" pitchFamily="34" charset="-122"/>
                <a:cs typeface="Times New Roman" panose="02020603050405020304" pitchFamily="18" charset="0"/>
              </a:rPr>
              <a:t>Đề tài</a:t>
            </a: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 Xây dựng ứng dụng </a:t>
            </a:r>
            <a:r>
              <a:rPr lang="en-US" sz="2400" dirty="0">
                <a:solidFill>
                  <a:srgbClr val="333F70"/>
                </a:solidFill>
                <a:latin typeface="Times New Roman" panose="02020603050405020304" pitchFamily="18" charset="0"/>
                <a:ea typeface="Open Sans" pitchFamily="34" charset="-122"/>
                <a:cs typeface="Times New Roman" panose="02020603050405020304" pitchFamily="18" charset="0"/>
              </a:rPr>
              <a:t>Critter</a:t>
            </a: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 Caretaker</a:t>
            </a:r>
            <a:endParaRPr lang="en-US" sz="2000" dirty="0">
              <a:latin typeface="Times New Roman" panose="02020603050405020304" pitchFamily="18" charset="0"/>
              <a:cs typeface="Times New Roman" panose="02020603050405020304" pitchFamily="18" charset="0"/>
            </a:endParaRPr>
          </a:p>
        </p:txBody>
      </p:sp>
      <p:sp>
        <p:nvSpPr>
          <p:cNvPr id="5" name="Text 3"/>
          <p:cNvSpPr/>
          <p:nvPr/>
        </p:nvSpPr>
        <p:spPr>
          <a:xfrm>
            <a:off x="793790" y="337341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800" b="1" dirty="0">
                <a:solidFill>
                  <a:srgbClr val="333F70"/>
                </a:solidFill>
                <a:latin typeface="Times New Roman" panose="02020603050405020304" pitchFamily="18" charset="0"/>
                <a:ea typeface="Open Sans" pitchFamily="34" charset="-122"/>
                <a:cs typeface="Times New Roman" panose="02020603050405020304" pitchFamily="18" charset="0"/>
              </a:rPr>
              <a:t>Sinh viên</a:t>
            </a:r>
            <a:r>
              <a:rPr lang="en-US" sz="2800" dirty="0">
                <a:solidFill>
                  <a:srgbClr val="333F70"/>
                </a:solidFill>
                <a:latin typeface="Times New Roman" panose="02020603050405020304" pitchFamily="18" charset="0"/>
                <a:ea typeface="Open Sans" pitchFamily="34" charset="-122"/>
                <a:cs typeface="Times New Roman" panose="02020603050405020304" pitchFamily="18" charset="0"/>
              </a:rPr>
              <a:t>: Đặng Đình Đạt</a:t>
            </a:r>
            <a:endParaRPr lang="en-US" sz="2800" dirty="0">
              <a:latin typeface="Times New Roman" panose="02020603050405020304" pitchFamily="18" charset="0"/>
              <a:cs typeface="Times New Roman" panose="02020603050405020304" pitchFamily="18" charset="0"/>
            </a:endParaRPr>
          </a:p>
        </p:txBody>
      </p:sp>
      <p:sp>
        <p:nvSpPr>
          <p:cNvPr id="6" name="Text 4"/>
          <p:cNvSpPr/>
          <p:nvPr/>
        </p:nvSpPr>
        <p:spPr>
          <a:xfrm>
            <a:off x="793790" y="399706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800" b="1" dirty="0">
                <a:solidFill>
                  <a:srgbClr val="333F70"/>
                </a:solidFill>
                <a:latin typeface="Times New Roman" panose="02020603050405020304" pitchFamily="18" charset="0"/>
                <a:ea typeface="Open Sans" pitchFamily="34" charset="-122"/>
                <a:cs typeface="Times New Roman" panose="02020603050405020304" pitchFamily="18" charset="0"/>
              </a:rPr>
              <a:t>Mã số</a:t>
            </a:r>
            <a:r>
              <a:rPr lang="en-US" sz="2800" dirty="0">
                <a:solidFill>
                  <a:srgbClr val="333F70"/>
                </a:solidFill>
                <a:latin typeface="Times New Roman" panose="02020603050405020304" pitchFamily="18" charset="0"/>
                <a:ea typeface="Open Sans" pitchFamily="34" charset="-122"/>
                <a:cs typeface="Times New Roman" panose="02020603050405020304" pitchFamily="18" charset="0"/>
              </a:rPr>
              <a:t>: K225480106003</a:t>
            </a:r>
            <a:endParaRPr lang="en-US" sz="2800" dirty="0">
              <a:latin typeface="Times New Roman" panose="02020603050405020304" pitchFamily="18" charset="0"/>
              <a:cs typeface="Times New Roman" panose="02020603050405020304" pitchFamily="18" charset="0"/>
            </a:endParaRPr>
          </a:p>
        </p:txBody>
      </p:sp>
      <p:sp>
        <p:nvSpPr>
          <p:cNvPr id="7" name="Text 5"/>
          <p:cNvSpPr/>
          <p:nvPr/>
        </p:nvSpPr>
        <p:spPr>
          <a:xfrm>
            <a:off x="793789" y="465917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800" b="1" dirty="0">
                <a:solidFill>
                  <a:srgbClr val="333F70"/>
                </a:solidFill>
                <a:latin typeface="Times New Roman" panose="02020603050405020304" pitchFamily="18" charset="0"/>
                <a:ea typeface="Open Sans" pitchFamily="34" charset="-122"/>
                <a:cs typeface="Times New Roman" panose="02020603050405020304" pitchFamily="18" charset="0"/>
              </a:rPr>
              <a:t>Lớp</a:t>
            </a:r>
            <a:r>
              <a:rPr lang="en-US" sz="2800" dirty="0">
                <a:solidFill>
                  <a:srgbClr val="333F70"/>
                </a:solidFill>
                <a:latin typeface="Times New Roman" panose="02020603050405020304" pitchFamily="18" charset="0"/>
                <a:ea typeface="Open Sans" pitchFamily="34" charset="-122"/>
                <a:cs typeface="Times New Roman" panose="02020603050405020304" pitchFamily="18" charset="0"/>
              </a:rPr>
              <a:t>: K58KTP</a:t>
            </a:r>
            <a:endParaRPr lang="en-US" sz="2800" dirty="0">
              <a:latin typeface="Times New Roman" panose="02020603050405020304" pitchFamily="18" charset="0"/>
              <a:cs typeface="Times New Roman" panose="02020603050405020304" pitchFamily="18" charset="0"/>
            </a:endParaRPr>
          </a:p>
        </p:txBody>
      </p:sp>
      <p:sp>
        <p:nvSpPr>
          <p:cNvPr id="8" name="Text 6"/>
          <p:cNvSpPr/>
          <p:nvPr/>
        </p:nvSpPr>
        <p:spPr>
          <a:xfrm>
            <a:off x="793790" y="513982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800" b="1" dirty="0">
                <a:solidFill>
                  <a:srgbClr val="333F70"/>
                </a:solidFill>
                <a:latin typeface="Times New Roman" panose="02020603050405020304" pitchFamily="18" charset="0"/>
                <a:ea typeface="Open Sans" pitchFamily="34" charset="-122"/>
                <a:cs typeface="Times New Roman" panose="02020603050405020304" pitchFamily="18" charset="0"/>
              </a:rPr>
              <a:t>Giảng viên</a:t>
            </a:r>
            <a:r>
              <a:rPr lang="en-US" sz="2800" dirty="0">
                <a:solidFill>
                  <a:srgbClr val="333F70"/>
                </a:solidFill>
                <a:latin typeface="Times New Roman" panose="02020603050405020304" pitchFamily="18" charset="0"/>
                <a:ea typeface="Open Sans" pitchFamily="34" charset="-122"/>
                <a:cs typeface="Times New Roman" panose="02020603050405020304" pitchFamily="18" charset="0"/>
              </a:rPr>
              <a:t>: </a:t>
            </a:r>
            <a:r>
              <a:rPr lang="en-US" sz="2800" dirty="0" err="1">
                <a:solidFill>
                  <a:srgbClr val="333F70"/>
                </a:solidFill>
                <a:latin typeface="Times New Roman" panose="02020603050405020304" pitchFamily="18" charset="0"/>
                <a:ea typeface="Open Sans" pitchFamily="34" charset="-122"/>
                <a:cs typeface="Times New Roman" panose="02020603050405020304" pitchFamily="18" charset="0"/>
              </a:rPr>
              <a:t>TS.Nguyễn</a:t>
            </a:r>
            <a:r>
              <a:rPr lang="en-US" sz="2800" dirty="0">
                <a:solidFill>
                  <a:srgbClr val="333F70"/>
                </a:solidFill>
                <a:latin typeface="Times New Roman" panose="02020603050405020304" pitchFamily="18" charset="0"/>
                <a:ea typeface="Open Sans" pitchFamily="34" charset="-122"/>
                <a:cs typeface="Times New Roman" panose="02020603050405020304" pitchFamily="18" charset="0"/>
              </a:rPr>
              <a:t> Văn Huy</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31899"/>
            <a:ext cx="5486400" cy="8229600"/>
          </a:xfrm>
          <a:prstGeom prst="rect">
            <a:avLst/>
          </a:prstGeom>
        </p:spPr>
      </p:pic>
      <p:sp>
        <p:nvSpPr>
          <p:cNvPr id="3" name="Text 0"/>
          <p:cNvSpPr/>
          <p:nvPr/>
        </p:nvSpPr>
        <p:spPr>
          <a:xfrm>
            <a:off x="793790" y="1706523"/>
            <a:ext cx="5670590" cy="708779"/>
          </a:xfrm>
          <a:prstGeom prst="rect">
            <a:avLst/>
          </a:prstGeom>
          <a:noFill/>
          <a:ln/>
        </p:spPr>
        <p:txBody>
          <a:bodyPr wrap="none" lIns="0" tIns="0" rIns="0" bIns="0" rtlCol="0" anchor="t"/>
          <a:lstStyle/>
          <a:p>
            <a:pPr marL="0" indent="0" algn="l">
              <a:lnSpc>
                <a:spcPts val="5550"/>
              </a:lnSpc>
              <a:buNone/>
            </a:pPr>
            <a:r>
              <a:rPr lang="en-US" sz="4800" b="1" dirty="0">
                <a:solidFill>
                  <a:srgbClr val="333F70"/>
                </a:solidFill>
                <a:latin typeface="Times New Roman" panose="02020603050405020304" pitchFamily="18" charset="0"/>
                <a:ea typeface="Unbounded Bold" pitchFamily="34" charset="-122"/>
                <a:cs typeface="Times New Roman" panose="02020603050405020304" pitchFamily="18" charset="0"/>
              </a:rPr>
              <a:t>Giới thiệu đề tài</a:t>
            </a:r>
            <a:endParaRPr lang="en-US" sz="4800" dirty="0">
              <a:latin typeface="Times New Roman" panose="02020603050405020304" pitchFamily="18" charset="0"/>
              <a:cs typeface="Times New Roman" panose="02020603050405020304" pitchFamily="18" charset="0"/>
            </a:endParaRPr>
          </a:p>
        </p:txBody>
      </p:sp>
      <p:sp>
        <p:nvSpPr>
          <p:cNvPr id="4" name="Shape 1"/>
          <p:cNvSpPr/>
          <p:nvPr/>
        </p:nvSpPr>
        <p:spPr>
          <a:xfrm>
            <a:off x="793790" y="2755463"/>
            <a:ext cx="510302" cy="510302"/>
          </a:xfrm>
          <a:prstGeom prst="roundRect">
            <a:avLst>
              <a:gd name="adj" fmla="val 18669"/>
            </a:avLst>
          </a:prstGeom>
          <a:solidFill>
            <a:srgbClr val="D6F5EE"/>
          </a:solidFill>
          <a:ln w="7620">
            <a:solidFill>
              <a:srgbClr val="BCDBD4"/>
            </a:solidFill>
            <a:prstDash val="solid"/>
          </a:ln>
        </p:spPr>
      </p:sp>
      <p:sp>
        <p:nvSpPr>
          <p:cNvPr id="5" name="Text 2"/>
          <p:cNvSpPr/>
          <p:nvPr/>
        </p:nvSpPr>
        <p:spPr>
          <a:xfrm>
            <a:off x="878860" y="2797969"/>
            <a:ext cx="340162" cy="425291"/>
          </a:xfrm>
          <a:prstGeom prst="rect">
            <a:avLst/>
          </a:prstGeom>
          <a:noFill/>
          <a:ln/>
        </p:spPr>
        <p:txBody>
          <a:bodyPr wrap="none" lIns="0" tIns="0" rIns="0" bIns="0" rtlCol="0" anchor="t"/>
          <a:lstStyle/>
          <a:p>
            <a:pPr marL="0" indent="0" algn="ctr">
              <a:lnSpc>
                <a:spcPts val="265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1</a:t>
            </a:r>
            <a:endParaRPr lang="en-US" sz="2800" dirty="0">
              <a:latin typeface="Times New Roman" panose="02020603050405020304" pitchFamily="18" charset="0"/>
              <a:cs typeface="Times New Roman" panose="02020603050405020304" pitchFamily="18" charset="0"/>
            </a:endParaRPr>
          </a:p>
        </p:txBody>
      </p:sp>
      <p:sp>
        <p:nvSpPr>
          <p:cNvPr id="6" name="Text 3"/>
          <p:cNvSpPr/>
          <p:nvPr/>
        </p:nvSpPr>
        <p:spPr>
          <a:xfrm>
            <a:off x="1530906" y="2833330"/>
            <a:ext cx="2899410" cy="708660"/>
          </a:xfrm>
          <a:prstGeom prst="rect">
            <a:avLst/>
          </a:prstGeom>
          <a:noFill/>
          <a:ln/>
        </p:spPr>
        <p:txBody>
          <a:bodyPr wrap="square" lIns="0" tIns="0" rIns="0" bIns="0" rtlCol="0" anchor="t"/>
          <a:lstStyle/>
          <a:p>
            <a:pPr marL="0" indent="0" algn="l">
              <a:lnSpc>
                <a:spcPts val="2750"/>
              </a:lnSpc>
              <a:buNone/>
            </a:pPr>
            <a:r>
              <a:rPr lang="en-US" sz="2400" b="1" dirty="0">
                <a:solidFill>
                  <a:srgbClr val="333F70"/>
                </a:solidFill>
                <a:latin typeface="Times New Roman" panose="02020603050405020304" pitchFamily="18" charset="0"/>
                <a:ea typeface="Unbounded Bold" pitchFamily="34" charset="-122"/>
                <a:cs typeface="Times New Roman" panose="02020603050405020304" pitchFamily="18" charset="0"/>
              </a:rPr>
              <a:t>Mục tiêu phát triển</a:t>
            </a:r>
            <a:endParaRPr lang="en-US" sz="2400" dirty="0">
              <a:latin typeface="Times New Roman" panose="02020603050405020304" pitchFamily="18" charset="0"/>
              <a:cs typeface="Times New Roman" panose="02020603050405020304" pitchFamily="18" charset="0"/>
            </a:endParaRPr>
          </a:p>
        </p:txBody>
      </p:sp>
      <p:sp>
        <p:nvSpPr>
          <p:cNvPr id="7" name="Text 4"/>
          <p:cNvSpPr/>
          <p:nvPr/>
        </p:nvSpPr>
        <p:spPr>
          <a:xfrm>
            <a:off x="1530906" y="3678079"/>
            <a:ext cx="2899410" cy="1088708"/>
          </a:xfrm>
          <a:prstGeom prst="rect">
            <a:avLst/>
          </a:prstGeom>
          <a:noFill/>
          <a:ln/>
        </p:spPr>
        <p:txBody>
          <a:bodyPr wrap="square" lIns="0" tIns="0" rIns="0" bIns="0" rtlCol="0" anchor="t"/>
          <a:lstStyle/>
          <a:p>
            <a:pPr marL="0" indent="0" algn="l">
              <a:lnSpc>
                <a:spcPts val="2850"/>
              </a:lnSpc>
              <a:buNone/>
            </a:pPr>
            <a:r>
              <a:rPr lang="en-US" dirty="0">
                <a:solidFill>
                  <a:srgbClr val="333F70"/>
                </a:solidFill>
                <a:latin typeface="Times New Roman" panose="02020603050405020304" pitchFamily="18" charset="0"/>
                <a:ea typeface="Open Sans" pitchFamily="34" charset="-122"/>
                <a:cs typeface="Times New Roman" panose="02020603050405020304" pitchFamily="18" charset="0"/>
              </a:rPr>
              <a:t>Xây dựng ứng dụng nuôi thú ảo Critter bằng Python, Tkinter và Pygame.</a:t>
            </a:r>
            <a:endParaRPr lang="en-US" dirty="0">
              <a:latin typeface="Times New Roman" panose="02020603050405020304" pitchFamily="18" charset="0"/>
              <a:cs typeface="Times New Roman" panose="02020603050405020304" pitchFamily="18" charset="0"/>
            </a:endParaRPr>
          </a:p>
        </p:txBody>
      </p:sp>
      <p:sp>
        <p:nvSpPr>
          <p:cNvPr id="8" name="Shape 5"/>
          <p:cNvSpPr/>
          <p:nvPr/>
        </p:nvSpPr>
        <p:spPr>
          <a:xfrm>
            <a:off x="4713803" y="2755463"/>
            <a:ext cx="510302" cy="510302"/>
          </a:xfrm>
          <a:prstGeom prst="roundRect">
            <a:avLst>
              <a:gd name="adj" fmla="val 18669"/>
            </a:avLst>
          </a:prstGeom>
          <a:solidFill>
            <a:srgbClr val="D6F5EE"/>
          </a:solidFill>
          <a:ln w="7620">
            <a:solidFill>
              <a:srgbClr val="BCDBD4"/>
            </a:solidFill>
            <a:prstDash val="solid"/>
          </a:ln>
        </p:spPr>
      </p:sp>
      <p:sp>
        <p:nvSpPr>
          <p:cNvPr id="9" name="Text 6"/>
          <p:cNvSpPr/>
          <p:nvPr/>
        </p:nvSpPr>
        <p:spPr>
          <a:xfrm>
            <a:off x="4798874" y="2797969"/>
            <a:ext cx="340162" cy="425291"/>
          </a:xfrm>
          <a:prstGeom prst="rect">
            <a:avLst/>
          </a:prstGeom>
          <a:noFill/>
          <a:ln/>
        </p:spPr>
        <p:txBody>
          <a:bodyPr wrap="none" lIns="0" tIns="0" rIns="0" bIns="0" rtlCol="0" anchor="t"/>
          <a:lstStyle/>
          <a:p>
            <a:pPr marL="0" indent="0" algn="ctr">
              <a:lnSpc>
                <a:spcPts val="265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2</a:t>
            </a:r>
            <a:endParaRPr lang="en-US" sz="2800" dirty="0">
              <a:latin typeface="Times New Roman" panose="02020603050405020304" pitchFamily="18" charset="0"/>
              <a:cs typeface="Times New Roman" panose="02020603050405020304" pitchFamily="18" charset="0"/>
            </a:endParaRPr>
          </a:p>
        </p:txBody>
      </p:sp>
      <p:sp>
        <p:nvSpPr>
          <p:cNvPr id="10" name="Text 7"/>
          <p:cNvSpPr/>
          <p:nvPr/>
        </p:nvSpPr>
        <p:spPr>
          <a:xfrm>
            <a:off x="5450919" y="2833330"/>
            <a:ext cx="2898696" cy="354330"/>
          </a:xfrm>
          <a:prstGeom prst="rect">
            <a:avLst/>
          </a:prstGeom>
          <a:noFill/>
          <a:ln/>
        </p:spPr>
        <p:txBody>
          <a:bodyPr wrap="none" lIns="0" tIns="0" rIns="0" bIns="0" rtlCol="0" anchor="t"/>
          <a:lstStyle/>
          <a:p>
            <a:pPr marL="0" indent="0" algn="l">
              <a:lnSpc>
                <a:spcPts val="2750"/>
              </a:lnSpc>
              <a:buNone/>
            </a:pPr>
            <a:r>
              <a:rPr lang="en-US" sz="2400" b="1" dirty="0">
                <a:solidFill>
                  <a:srgbClr val="333F70"/>
                </a:solidFill>
                <a:latin typeface="Times New Roman" panose="02020603050405020304" pitchFamily="18" charset="0"/>
                <a:ea typeface="Unbounded Bold" pitchFamily="34" charset="-122"/>
                <a:cs typeface="Times New Roman" panose="02020603050405020304" pitchFamily="18" charset="0"/>
              </a:rPr>
              <a:t>Tính năng cốt lõi</a:t>
            </a:r>
            <a:endParaRPr lang="en-US" sz="2400" dirty="0">
              <a:latin typeface="Times New Roman" panose="02020603050405020304" pitchFamily="18" charset="0"/>
              <a:cs typeface="Times New Roman" panose="02020603050405020304" pitchFamily="18" charset="0"/>
            </a:endParaRPr>
          </a:p>
        </p:txBody>
      </p:sp>
      <p:sp>
        <p:nvSpPr>
          <p:cNvPr id="11" name="Text 8"/>
          <p:cNvSpPr/>
          <p:nvPr/>
        </p:nvSpPr>
        <p:spPr>
          <a:xfrm>
            <a:off x="5450919" y="3323749"/>
            <a:ext cx="2899410" cy="1451610"/>
          </a:xfrm>
          <a:prstGeom prst="rect">
            <a:avLst/>
          </a:prstGeom>
          <a:noFill/>
          <a:ln/>
        </p:spPr>
        <p:txBody>
          <a:bodyPr wrap="square" lIns="0" tIns="0" rIns="0" bIns="0" rtlCol="0" anchor="t"/>
          <a:lstStyle/>
          <a:p>
            <a:pPr marL="0" indent="0" algn="l">
              <a:lnSpc>
                <a:spcPts val="2850"/>
              </a:lnSpc>
              <a:buNone/>
            </a:pPr>
            <a:r>
              <a:rPr lang="en-US" dirty="0">
                <a:solidFill>
                  <a:srgbClr val="333F70"/>
                </a:solidFill>
                <a:latin typeface="Times New Roman" panose="02020603050405020304" pitchFamily="18" charset="0"/>
                <a:ea typeface="Open Sans" pitchFamily="34" charset="-122"/>
                <a:cs typeface="Times New Roman" panose="02020603050405020304" pitchFamily="18" charset="0"/>
              </a:rPr>
              <a:t>Tạo Critter, cho ăn, chơi, ngủ, hiển thị trạng thái đói, buồn chán. Cảnh báo và điều khiển nhạc.</a:t>
            </a:r>
            <a:endParaRPr lang="en-US" dirty="0">
              <a:latin typeface="Times New Roman" panose="02020603050405020304" pitchFamily="18" charset="0"/>
              <a:cs typeface="Times New Roman" panose="02020603050405020304" pitchFamily="18" charset="0"/>
            </a:endParaRPr>
          </a:p>
        </p:txBody>
      </p:sp>
      <p:sp>
        <p:nvSpPr>
          <p:cNvPr id="12" name="Shape 9"/>
          <p:cNvSpPr/>
          <p:nvPr/>
        </p:nvSpPr>
        <p:spPr>
          <a:xfrm>
            <a:off x="793790" y="5228987"/>
            <a:ext cx="510302" cy="510302"/>
          </a:xfrm>
          <a:prstGeom prst="roundRect">
            <a:avLst>
              <a:gd name="adj" fmla="val 18669"/>
            </a:avLst>
          </a:prstGeom>
          <a:solidFill>
            <a:srgbClr val="D6F5EE"/>
          </a:solidFill>
          <a:ln w="7620">
            <a:solidFill>
              <a:srgbClr val="BCDBD4"/>
            </a:solidFill>
            <a:prstDash val="solid"/>
          </a:ln>
        </p:spPr>
      </p:sp>
      <p:sp>
        <p:nvSpPr>
          <p:cNvPr id="13" name="Text 10"/>
          <p:cNvSpPr/>
          <p:nvPr/>
        </p:nvSpPr>
        <p:spPr>
          <a:xfrm>
            <a:off x="878860" y="5271492"/>
            <a:ext cx="340162" cy="425291"/>
          </a:xfrm>
          <a:prstGeom prst="rect">
            <a:avLst/>
          </a:prstGeom>
          <a:noFill/>
          <a:ln/>
        </p:spPr>
        <p:txBody>
          <a:bodyPr wrap="none" lIns="0" tIns="0" rIns="0" bIns="0" rtlCol="0" anchor="t"/>
          <a:lstStyle/>
          <a:p>
            <a:pPr marL="0" indent="0" algn="ctr">
              <a:lnSpc>
                <a:spcPts val="265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3</a:t>
            </a:r>
            <a:endParaRPr lang="en-US" sz="2800" dirty="0">
              <a:latin typeface="Times New Roman" panose="02020603050405020304" pitchFamily="18" charset="0"/>
              <a:cs typeface="Times New Roman" panose="02020603050405020304" pitchFamily="18" charset="0"/>
            </a:endParaRPr>
          </a:p>
        </p:txBody>
      </p:sp>
      <p:sp>
        <p:nvSpPr>
          <p:cNvPr id="14" name="Text 11"/>
          <p:cNvSpPr/>
          <p:nvPr/>
        </p:nvSpPr>
        <p:spPr>
          <a:xfrm>
            <a:off x="1530906" y="5306854"/>
            <a:ext cx="2945368" cy="354330"/>
          </a:xfrm>
          <a:prstGeom prst="rect">
            <a:avLst/>
          </a:prstGeom>
          <a:noFill/>
          <a:ln/>
        </p:spPr>
        <p:txBody>
          <a:bodyPr wrap="none" lIns="0" tIns="0" rIns="0" bIns="0" rtlCol="0" anchor="t"/>
          <a:lstStyle/>
          <a:p>
            <a:pPr marL="0" indent="0" algn="l">
              <a:lnSpc>
                <a:spcPts val="2750"/>
              </a:lnSpc>
              <a:buNone/>
            </a:pPr>
            <a:r>
              <a:rPr lang="en-US" sz="2400" b="1" dirty="0">
                <a:solidFill>
                  <a:srgbClr val="333F70"/>
                </a:solidFill>
                <a:latin typeface="Times New Roman" panose="02020603050405020304" pitchFamily="18" charset="0"/>
                <a:ea typeface="Unbounded Bold" pitchFamily="34" charset="-122"/>
                <a:cs typeface="Times New Roman" panose="02020603050405020304" pitchFamily="18" charset="0"/>
              </a:rPr>
              <a:t>Công cụ sử dụng</a:t>
            </a:r>
            <a:endParaRPr lang="en-US" sz="2400" dirty="0">
              <a:latin typeface="Times New Roman" panose="02020603050405020304" pitchFamily="18" charset="0"/>
              <a:cs typeface="Times New Roman" panose="02020603050405020304" pitchFamily="18" charset="0"/>
            </a:endParaRPr>
          </a:p>
        </p:txBody>
      </p:sp>
      <p:sp>
        <p:nvSpPr>
          <p:cNvPr id="15" name="Text 12"/>
          <p:cNvSpPr/>
          <p:nvPr/>
        </p:nvSpPr>
        <p:spPr>
          <a:xfrm>
            <a:off x="1530906" y="5797272"/>
            <a:ext cx="6819305" cy="725805"/>
          </a:xfrm>
          <a:prstGeom prst="rect">
            <a:avLst/>
          </a:prstGeom>
          <a:noFill/>
          <a:ln/>
        </p:spPr>
        <p:txBody>
          <a:bodyPr wrap="square" lIns="0" tIns="0" rIns="0" bIns="0" rtlCol="0" anchor="t"/>
          <a:lstStyle/>
          <a:p>
            <a:pPr marL="0" indent="0" algn="l">
              <a:lnSpc>
                <a:spcPts val="2850"/>
              </a:lnSpc>
              <a:buNone/>
            </a:pPr>
            <a:r>
              <a:rPr lang="en-US" dirty="0">
                <a:solidFill>
                  <a:srgbClr val="333F70"/>
                </a:solidFill>
                <a:latin typeface="Times New Roman" panose="02020603050405020304" pitchFamily="18" charset="0"/>
                <a:ea typeface="Open Sans" pitchFamily="34" charset="-122"/>
                <a:cs typeface="Times New Roman" panose="02020603050405020304" pitchFamily="18" charset="0"/>
              </a:rPr>
              <a:t>Ứng dụng được phát triển với Python 3.8, thư viện Tkinter và Pygame.</a:t>
            </a: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98540" y="548878"/>
            <a:ext cx="6131243" cy="623649"/>
          </a:xfrm>
          <a:prstGeom prst="rect">
            <a:avLst/>
          </a:prstGeom>
          <a:noFill/>
          <a:ln/>
        </p:spPr>
        <p:txBody>
          <a:bodyPr wrap="none" lIns="0" tIns="0" rIns="0" bIns="0" rtlCol="0" anchor="t"/>
          <a:lstStyle/>
          <a:p>
            <a:pPr marL="0" indent="0" algn="l">
              <a:lnSpc>
                <a:spcPts val="4900"/>
              </a:lnSpc>
              <a:buNone/>
            </a:pPr>
            <a:r>
              <a:rPr lang="en-US" sz="4800" b="1" dirty="0">
                <a:solidFill>
                  <a:srgbClr val="333F70"/>
                </a:solidFill>
                <a:latin typeface="Times New Roman" panose="02020603050405020304" pitchFamily="18" charset="0"/>
                <a:ea typeface="Unbounded Bold" pitchFamily="34" charset="-122"/>
                <a:cs typeface="Times New Roman" panose="02020603050405020304" pitchFamily="18" charset="0"/>
              </a:rPr>
              <a:t>Tổng quan hệ thống</a:t>
            </a:r>
            <a:endParaRPr lang="en-US" sz="4800"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3"/>
          <a:stretch>
            <a:fillRect/>
          </a:stretch>
        </p:blipFill>
        <p:spPr>
          <a:xfrm>
            <a:off x="7800619" y="1135544"/>
            <a:ext cx="4861560" cy="5593675"/>
          </a:xfrm>
          <a:prstGeom prst="rect">
            <a:avLst/>
          </a:prstGeom>
        </p:spPr>
      </p:pic>
      <p:sp>
        <p:nvSpPr>
          <p:cNvPr id="4" name="Text 1"/>
          <p:cNvSpPr/>
          <p:nvPr/>
        </p:nvSpPr>
        <p:spPr>
          <a:xfrm>
            <a:off x="698540" y="1831222"/>
            <a:ext cx="2795230" cy="311944"/>
          </a:xfrm>
          <a:prstGeom prst="rect">
            <a:avLst/>
          </a:prstGeom>
          <a:noFill/>
          <a:ln/>
        </p:spPr>
        <p:txBody>
          <a:bodyPr wrap="none" lIns="0" tIns="0" rIns="0" bIns="0" rtlCol="0" anchor="t"/>
          <a:lstStyle/>
          <a:p>
            <a:pPr marL="0" indent="0" algn="l">
              <a:lnSpc>
                <a:spcPts val="245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Cấu trúc hệ thống</a:t>
            </a:r>
            <a:endParaRPr lang="en-US" sz="2800" dirty="0">
              <a:latin typeface="Times New Roman" panose="02020603050405020304" pitchFamily="18" charset="0"/>
              <a:cs typeface="Times New Roman" panose="02020603050405020304" pitchFamily="18" charset="0"/>
            </a:endParaRPr>
          </a:p>
        </p:txBody>
      </p:sp>
      <p:sp>
        <p:nvSpPr>
          <p:cNvPr id="5" name="Text 2"/>
          <p:cNvSpPr/>
          <p:nvPr/>
        </p:nvSpPr>
        <p:spPr>
          <a:xfrm>
            <a:off x="698540" y="2248459"/>
            <a:ext cx="4085987" cy="638889"/>
          </a:xfrm>
          <a:prstGeom prst="rect">
            <a:avLst/>
          </a:prstGeom>
          <a:noFill/>
          <a:ln/>
        </p:spPr>
        <p:txBody>
          <a:bodyPr wrap="square" lIns="0" tIns="0" rIns="0" bIns="0" rtlCol="0" anchor="t"/>
          <a:lstStyle/>
          <a:p>
            <a:pPr marL="0" indent="0" algn="l">
              <a:lnSpc>
                <a:spcPts val="250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Ứng dụng GUI tích hợp giao diện Tkinter, logic Critter và nhạc nền Pygame.</a:t>
            </a:r>
            <a:endParaRPr lang="en-US" sz="2000" dirty="0">
              <a:latin typeface="Times New Roman" panose="02020603050405020304" pitchFamily="18" charset="0"/>
              <a:cs typeface="Times New Roman" panose="02020603050405020304" pitchFamily="18" charset="0"/>
            </a:endParaRPr>
          </a:p>
        </p:txBody>
      </p:sp>
      <p:sp>
        <p:nvSpPr>
          <p:cNvPr id="6" name="Text 3"/>
          <p:cNvSpPr/>
          <p:nvPr/>
        </p:nvSpPr>
        <p:spPr>
          <a:xfrm>
            <a:off x="1721168" y="3723169"/>
            <a:ext cx="2663785" cy="311944"/>
          </a:xfrm>
          <a:prstGeom prst="rect">
            <a:avLst/>
          </a:prstGeom>
          <a:noFill/>
          <a:ln/>
        </p:spPr>
        <p:txBody>
          <a:bodyPr wrap="none" lIns="0" tIns="0" rIns="0" bIns="0" rtlCol="0" anchor="t"/>
          <a:lstStyle/>
          <a:p>
            <a:pPr marL="0" indent="0" algn="l">
              <a:lnSpc>
                <a:spcPts val="245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Đầu vào &amp; Đầu ra</a:t>
            </a:r>
            <a:endParaRPr lang="en-US" sz="2800" dirty="0">
              <a:latin typeface="Times New Roman" panose="02020603050405020304" pitchFamily="18" charset="0"/>
              <a:cs typeface="Times New Roman" panose="02020603050405020304" pitchFamily="18" charset="0"/>
            </a:endParaRPr>
          </a:p>
        </p:txBody>
      </p:sp>
      <p:sp>
        <p:nvSpPr>
          <p:cNvPr id="7" name="Text 4"/>
          <p:cNvSpPr/>
          <p:nvPr/>
        </p:nvSpPr>
        <p:spPr>
          <a:xfrm>
            <a:off x="1721167" y="4218391"/>
            <a:ext cx="4085987" cy="638889"/>
          </a:xfrm>
          <a:prstGeom prst="rect">
            <a:avLst/>
          </a:prstGeom>
          <a:noFill/>
          <a:ln/>
        </p:spPr>
        <p:txBody>
          <a:bodyPr wrap="square" lIns="0" tIns="0" rIns="0" bIns="0" rtlCol="0" anchor="t"/>
          <a:lstStyle/>
          <a:p>
            <a:pPr marL="0" indent="0" algn="l">
              <a:lnSpc>
                <a:spcPts val="250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Tên Critter, nút điều khiển là đầu vào. Trạng thái và thông báo là đầu ra.</a:t>
            </a:r>
            <a:endParaRPr lang="en-US" sz="2000" dirty="0">
              <a:latin typeface="Times New Roman" panose="02020603050405020304" pitchFamily="18" charset="0"/>
              <a:cs typeface="Times New Roman" panose="02020603050405020304" pitchFamily="18" charset="0"/>
            </a:endParaRPr>
          </a:p>
        </p:txBody>
      </p:sp>
      <p:sp>
        <p:nvSpPr>
          <p:cNvPr id="8" name="Text 5"/>
          <p:cNvSpPr/>
          <p:nvPr/>
        </p:nvSpPr>
        <p:spPr>
          <a:xfrm>
            <a:off x="2582404" y="5295671"/>
            <a:ext cx="2495074" cy="311944"/>
          </a:xfrm>
          <a:prstGeom prst="rect">
            <a:avLst/>
          </a:prstGeom>
          <a:noFill/>
          <a:ln/>
        </p:spPr>
        <p:txBody>
          <a:bodyPr wrap="none" lIns="0" tIns="0" rIns="0" bIns="0" rtlCol="0" anchor="t"/>
          <a:lstStyle/>
          <a:p>
            <a:pPr marL="0" indent="0" algn="l">
              <a:lnSpc>
                <a:spcPts val="245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Sơ đồ phân cấp</a:t>
            </a:r>
            <a:endParaRPr lang="en-US" sz="2800" dirty="0">
              <a:latin typeface="Times New Roman" panose="02020603050405020304" pitchFamily="18" charset="0"/>
              <a:cs typeface="Times New Roman" panose="02020603050405020304" pitchFamily="18" charset="0"/>
            </a:endParaRPr>
          </a:p>
        </p:txBody>
      </p:sp>
      <p:sp>
        <p:nvSpPr>
          <p:cNvPr id="9" name="Text 6"/>
          <p:cNvSpPr/>
          <p:nvPr/>
        </p:nvSpPr>
        <p:spPr>
          <a:xfrm>
            <a:off x="2582403" y="5742552"/>
            <a:ext cx="4085987" cy="638889"/>
          </a:xfrm>
          <a:prstGeom prst="rect">
            <a:avLst/>
          </a:prstGeom>
          <a:noFill/>
          <a:ln/>
        </p:spPr>
        <p:txBody>
          <a:bodyPr wrap="square" lIns="0" tIns="0" rIns="0" bIns="0" rtlCol="0" anchor="t"/>
          <a:lstStyle/>
          <a:p>
            <a:pPr marL="0" indent="0" algn="l">
              <a:lnSpc>
                <a:spcPts val="250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Biểu đồ cho thấy mối liên hệ giữa GUI và logic Critter.</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029700" y="-76081"/>
            <a:ext cx="5486400" cy="8229600"/>
          </a:xfrm>
          <a:prstGeom prst="rect">
            <a:avLst/>
          </a:prstGeom>
        </p:spPr>
      </p:pic>
      <p:sp>
        <p:nvSpPr>
          <p:cNvPr id="3" name="Text 0"/>
          <p:cNvSpPr/>
          <p:nvPr/>
        </p:nvSpPr>
        <p:spPr>
          <a:xfrm>
            <a:off x="773073" y="608409"/>
            <a:ext cx="7597854" cy="1380411"/>
          </a:xfrm>
          <a:prstGeom prst="rect">
            <a:avLst/>
          </a:prstGeom>
          <a:noFill/>
          <a:ln/>
        </p:spPr>
        <p:txBody>
          <a:bodyPr wrap="square" lIns="0" tIns="0" rIns="0" bIns="0" rtlCol="0" anchor="t"/>
          <a:lstStyle/>
          <a:p>
            <a:pPr marL="0" indent="0" algn="l">
              <a:lnSpc>
                <a:spcPts val="5400"/>
              </a:lnSpc>
              <a:buNone/>
            </a:pPr>
            <a:r>
              <a:rPr lang="en-US" sz="4800" b="1" dirty="0">
                <a:solidFill>
                  <a:srgbClr val="333F70"/>
                </a:solidFill>
                <a:latin typeface="Times New Roman" panose="02020603050405020304" pitchFamily="18" charset="0"/>
                <a:ea typeface="Unbounded Bold" pitchFamily="34" charset="-122"/>
                <a:cs typeface="Times New Roman" panose="02020603050405020304" pitchFamily="18" charset="0"/>
              </a:rPr>
              <a:t>Sơ đồ thuật toán - Tạo Critter</a:t>
            </a:r>
            <a:endParaRPr lang="en-US" sz="4800" dirty="0">
              <a:latin typeface="Times New Roman" panose="02020603050405020304" pitchFamily="18" charset="0"/>
              <a:cs typeface="Times New Roman" panose="02020603050405020304" pitchFamily="18" charset="0"/>
            </a:endParaRPr>
          </a:p>
        </p:txBody>
      </p:sp>
      <p:pic>
        <p:nvPicPr>
          <p:cNvPr id="4" name="Image 1" descr="preencoded.png"/>
          <p:cNvPicPr>
            <a:picLocks noChangeAspect="1"/>
          </p:cNvPicPr>
          <p:nvPr/>
        </p:nvPicPr>
        <p:blipFill>
          <a:blip r:embed="rId4"/>
          <a:stretch>
            <a:fillRect/>
          </a:stretch>
        </p:blipFill>
        <p:spPr>
          <a:xfrm>
            <a:off x="773073" y="2320052"/>
            <a:ext cx="1104424" cy="1325285"/>
          </a:xfrm>
          <a:prstGeom prst="rect">
            <a:avLst/>
          </a:prstGeom>
        </p:spPr>
      </p:pic>
      <p:sp>
        <p:nvSpPr>
          <p:cNvPr id="5" name="Text 1"/>
          <p:cNvSpPr/>
          <p:nvPr/>
        </p:nvSpPr>
        <p:spPr>
          <a:xfrm>
            <a:off x="2208728" y="2540913"/>
            <a:ext cx="2824996" cy="345043"/>
          </a:xfrm>
          <a:prstGeom prst="rect">
            <a:avLst/>
          </a:prstGeom>
          <a:noFill/>
          <a:ln/>
        </p:spPr>
        <p:txBody>
          <a:bodyPr wrap="none" lIns="0" tIns="0" rIns="0" bIns="0" rtlCol="0" anchor="t"/>
          <a:lstStyle/>
          <a:p>
            <a:pPr marL="0" indent="0" algn="l">
              <a:lnSpc>
                <a:spcPts val="270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Nhập tên Critter</a:t>
            </a:r>
            <a:endParaRPr lang="en-US" sz="2800" dirty="0">
              <a:latin typeface="Times New Roman" panose="02020603050405020304" pitchFamily="18" charset="0"/>
              <a:cs typeface="Times New Roman" panose="02020603050405020304" pitchFamily="18" charset="0"/>
            </a:endParaRPr>
          </a:p>
        </p:txBody>
      </p:sp>
      <p:sp>
        <p:nvSpPr>
          <p:cNvPr id="6" name="Text 2"/>
          <p:cNvSpPr/>
          <p:nvPr/>
        </p:nvSpPr>
        <p:spPr>
          <a:xfrm>
            <a:off x="2208728" y="3018473"/>
            <a:ext cx="6162199" cy="353378"/>
          </a:xfrm>
          <a:prstGeom prst="rect">
            <a:avLst/>
          </a:prstGeom>
          <a:noFill/>
          <a:ln/>
        </p:spPr>
        <p:txBody>
          <a:bodyPr wrap="none" lIns="0" tIns="0" rIns="0" bIns="0" rtlCol="0" anchor="t"/>
          <a:lstStyle/>
          <a:p>
            <a:pPr marL="0" indent="0" algn="l">
              <a:lnSpc>
                <a:spcPts val="275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Người dùng nhập tên cho thú cưng ảo.</a:t>
            </a:r>
            <a:endParaRPr lang="en-US" sz="2000" dirty="0">
              <a:latin typeface="Times New Roman" panose="02020603050405020304" pitchFamily="18" charset="0"/>
              <a:cs typeface="Times New Roman" panose="02020603050405020304" pitchFamily="18" charset="0"/>
            </a:endParaRPr>
          </a:p>
        </p:txBody>
      </p:sp>
      <p:pic>
        <p:nvPicPr>
          <p:cNvPr id="7" name="Image 2" descr="preencoded.png"/>
          <p:cNvPicPr>
            <a:picLocks noChangeAspect="1"/>
          </p:cNvPicPr>
          <p:nvPr/>
        </p:nvPicPr>
        <p:blipFill>
          <a:blip r:embed="rId5"/>
          <a:stretch>
            <a:fillRect/>
          </a:stretch>
        </p:blipFill>
        <p:spPr>
          <a:xfrm>
            <a:off x="773073" y="3645337"/>
            <a:ext cx="1104424" cy="1325285"/>
          </a:xfrm>
          <a:prstGeom prst="rect">
            <a:avLst/>
          </a:prstGeom>
        </p:spPr>
      </p:pic>
      <p:sp>
        <p:nvSpPr>
          <p:cNvPr id="8" name="Text 3"/>
          <p:cNvSpPr/>
          <p:nvPr/>
        </p:nvSpPr>
        <p:spPr>
          <a:xfrm>
            <a:off x="2208728" y="3866198"/>
            <a:ext cx="2761178" cy="345043"/>
          </a:xfrm>
          <a:prstGeom prst="rect">
            <a:avLst/>
          </a:prstGeom>
          <a:noFill/>
          <a:ln/>
        </p:spPr>
        <p:txBody>
          <a:bodyPr wrap="none" lIns="0" tIns="0" rIns="0" bIns="0" rtlCol="0" anchor="t"/>
          <a:lstStyle/>
          <a:p>
            <a:pPr marL="0" indent="0" algn="l">
              <a:lnSpc>
                <a:spcPts val="270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Kiểm tra tên</a:t>
            </a:r>
            <a:endParaRPr lang="en-US" sz="2800" dirty="0">
              <a:latin typeface="Times New Roman" panose="02020603050405020304" pitchFamily="18" charset="0"/>
              <a:cs typeface="Times New Roman" panose="02020603050405020304" pitchFamily="18" charset="0"/>
            </a:endParaRPr>
          </a:p>
        </p:txBody>
      </p:sp>
      <p:sp>
        <p:nvSpPr>
          <p:cNvPr id="9" name="Text 4"/>
          <p:cNvSpPr/>
          <p:nvPr/>
        </p:nvSpPr>
        <p:spPr>
          <a:xfrm>
            <a:off x="2208728" y="4343757"/>
            <a:ext cx="6162199" cy="353378"/>
          </a:xfrm>
          <a:prstGeom prst="rect">
            <a:avLst/>
          </a:prstGeom>
          <a:noFill/>
          <a:ln/>
        </p:spPr>
        <p:txBody>
          <a:bodyPr wrap="none" lIns="0" tIns="0" rIns="0" bIns="0" rtlCol="0" anchor="t"/>
          <a:lstStyle/>
          <a:p>
            <a:pPr marL="0" indent="0" algn="l">
              <a:lnSpc>
                <a:spcPts val="275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Đảm bảo tên không rỗng trước khi tạo.</a:t>
            </a:r>
            <a:endParaRPr lang="en-US" sz="2000" dirty="0">
              <a:latin typeface="Times New Roman" panose="02020603050405020304" pitchFamily="18" charset="0"/>
              <a:cs typeface="Times New Roman" panose="02020603050405020304" pitchFamily="18" charset="0"/>
            </a:endParaRPr>
          </a:p>
        </p:txBody>
      </p:sp>
      <p:pic>
        <p:nvPicPr>
          <p:cNvPr id="10" name="Image 3" descr="preencoded.png"/>
          <p:cNvPicPr>
            <a:picLocks noChangeAspect="1"/>
          </p:cNvPicPr>
          <p:nvPr/>
        </p:nvPicPr>
        <p:blipFill>
          <a:blip r:embed="rId6"/>
          <a:stretch>
            <a:fillRect/>
          </a:stretch>
        </p:blipFill>
        <p:spPr>
          <a:xfrm>
            <a:off x="773073" y="4970621"/>
            <a:ext cx="1104424" cy="1325285"/>
          </a:xfrm>
          <a:prstGeom prst="rect">
            <a:avLst/>
          </a:prstGeom>
        </p:spPr>
      </p:pic>
      <p:sp>
        <p:nvSpPr>
          <p:cNvPr id="11" name="Text 5"/>
          <p:cNvSpPr/>
          <p:nvPr/>
        </p:nvSpPr>
        <p:spPr>
          <a:xfrm>
            <a:off x="2208728" y="5191482"/>
            <a:ext cx="2761178" cy="345043"/>
          </a:xfrm>
          <a:prstGeom prst="rect">
            <a:avLst/>
          </a:prstGeom>
          <a:noFill/>
          <a:ln/>
        </p:spPr>
        <p:txBody>
          <a:bodyPr wrap="none" lIns="0" tIns="0" rIns="0" bIns="0" rtlCol="0" anchor="t"/>
          <a:lstStyle/>
          <a:p>
            <a:pPr marL="0" indent="0" algn="l">
              <a:lnSpc>
                <a:spcPts val="270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Tạo Critter</a:t>
            </a:r>
            <a:endParaRPr lang="en-US" sz="2800" dirty="0">
              <a:latin typeface="Times New Roman" panose="02020603050405020304" pitchFamily="18" charset="0"/>
              <a:cs typeface="Times New Roman" panose="02020603050405020304" pitchFamily="18" charset="0"/>
            </a:endParaRPr>
          </a:p>
        </p:txBody>
      </p:sp>
      <p:sp>
        <p:nvSpPr>
          <p:cNvPr id="12" name="Text 6"/>
          <p:cNvSpPr/>
          <p:nvPr/>
        </p:nvSpPr>
        <p:spPr>
          <a:xfrm>
            <a:off x="2208728" y="5669042"/>
            <a:ext cx="6162199" cy="353378"/>
          </a:xfrm>
          <a:prstGeom prst="rect">
            <a:avLst/>
          </a:prstGeom>
          <a:noFill/>
          <a:ln/>
        </p:spPr>
        <p:txBody>
          <a:bodyPr wrap="none" lIns="0" tIns="0" rIns="0" bIns="0" rtlCol="0" anchor="t"/>
          <a:lstStyle/>
          <a:p>
            <a:pPr marL="0" indent="0" algn="l">
              <a:lnSpc>
                <a:spcPts val="275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Khởi tạo đối tượng Critter mới.</a:t>
            </a:r>
            <a:endParaRPr lang="en-US" sz="2000" dirty="0">
              <a:latin typeface="Times New Roman" panose="02020603050405020304" pitchFamily="18" charset="0"/>
              <a:cs typeface="Times New Roman" panose="02020603050405020304" pitchFamily="18" charset="0"/>
            </a:endParaRPr>
          </a:p>
        </p:txBody>
      </p:sp>
      <p:pic>
        <p:nvPicPr>
          <p:cNvPr id="13" name="Image 4" descr="preencoded.png"/>
          <p:cNvPicPr>
            <a:picLocks noChangeAspect="1"/>
          </p:cNvPicPr>
          <p:nvPr/>
        </p:nvPicPr>
        <p:blipFill>
          <a:blip r:embed="rId7"/>
          <a:stretch>
            <a:fillRect/>
          </a:stretch>
        </p:blipFill>
        <p:spPr>
          <a:xfrm>
            <a:off x="773073" y="6295906"/>
            <a:ext cx="1104424" cy="1325285"/>
          </a:xfrm>
          <a:prstGeom prst="rect">
            <a:avLst/>
          </a:prstGeom>
        </p:spPr>
      </p:pic>
      <p:sp>
        <p:nvSpPr>
          <p:cNvPr id="14" name="Text 7"/>
          <p:cNvSpPr/>
          <p:nvPr/>
        </p:nvSpPr>
        <p:spPr>
          <a:xfrm>
            <a:off x="2208728" y="6516767"/>
            <a:ext cx="2761178" cy="345043"/>
          </a:xfrm>
          <a:prstGeom prst="rect">
            <a:avLst/>
          </a:prstGeom>
          <a:noFill/>
          <a:ln/>
        </p:spPr>
        <p:txBody>
          <a:bodyPr wrap="none" lIns="0" tIns="0" rIns="0" bIns="0" rtlCol="0" anchor="t"/>
          <a:lstStyle/>
          <a:p>
            <a:pPr marL="0" indent="0" algn="l">
              <a:lnSpc>
                <a:spcPts val="270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Cập nhật GUI</a:t>
            </a:r>
            <a:endParaRPr lang="en-US" sz="2800" dirty="0">
              <a:latin typeface="Times New Roman" panose="02020603050405020304" pitchFamily="18" charset="0"/>
              <a:cs typeface="Times New Roman" panose="02020603050405020304" pitchFamily="18" charset="0"/>
            </a:endParaRPr>
          </a:p>
        </p:txBody>
      </p:sp>
      <p:sp>
        <p:nvSpPr>
          <p:cNvPr id="15" name="Text 8"/>
          <p:cNvSpPr/>
          <p:nvPr/>
        </p:nvSpPr>
        <p:spPr>
          <a:xfrm>
            <a:off x="2208728" y="6994327"/>
            <a:ext cx="6162199" cy="353378"/>
          </a:xfrm>
          <a:prstGeom prst="rect">
            <a:avLst/>
          </a:prstGeom>
          <a:noFill/>
          <a:ln/>
        </p:spPr>
        <p:txBody>
          <a:bodyPr wrap="none" lIns="0" tIns="0" rIns="0" bIns="0" rtlCol="0" anchor="t"/>
          <a:lstStyle/>
          <a:p>
            <a:pPr marL="0" indent="0" algn="l">
              <a:lnSpc>
                <a:spcPts val="275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Kích hoạt các nút và bộ đếm thời gian.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72241" y="627031"/>
            <a:ext cx="4466749" cy="354330"/>
          </a:xfrm>
          <a:prstGeom prst="rect">
            <a:avLst/>
          </a:prstGeom>
          <a:noFill/>
          <a:ln/>
        </p:spPr>
        <p:txBody>
          <a:bodyPr wrap="none" lIns="0" tIns="0" rIns="0" bIns="0" rtlCol="0" anchor="t"/>
          <a:lstStyle/>
          <a:p>
            <a:pPr marL="0" indent="0" algn="l">
              <a:lnSpc>
                <a:spcPts val="2750"/>
              </a:lnSpc>
              <a:buNone/>
            </a:pPr>
            <a:r>
              <a:rPr lang="en-US" sz="4400" b="1" dirty="0">
                <a:solidFill>
                  <a:srgbClr val="333F70"/>
                </a:solidFill>
                <a:latin typeface="Times New Roman" panose="02020603050405020304" pitchFamily="18" charset="0"/>
                <a:ea typeface="Unbounded Bold" pitchFamily="34" charset="-122"/>
                <a:cs typeface="Times New Roman" panose="02020603050405020304" pitchFamily="18" charset="0"/>
              </a:rPr>
              <a:t>Sơ đồ thuật toán - Cho ăn</a:t>
            </a:r>
            <a:endParaRPr lang="en-US" sz="4400"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3"/>
          <a:stretch>
            <a:fillRect/>
          </a:stretch>
        </p:blipFill>
        <p:spPr>
          <a:xfrm>
            <a:off x="7559236" y="308578"/>
            <a:ext cx="7284654" cy="7612443"/>
          </a:xfrm>
          <a:prstGeom prst="rect">
            <a:avLst/>
          </a:prstGeom>
        </p:spPr>
      </p:pic>
      <p:sp>
        <p:nvSpPr>
          <p:cNvPr id="4" name="Shape 1"/>
          <p:cNvSpPr/>
          <p:nvPr/>
        </p:nvSpPr>
        <p:spPr>
          <a:xfrm>
            <a:off x="46447" y="1861066"/>
            <a:ext cx="2306003" cy="653296"/>
          </a:xfrm>
          <a:prstGeom prst="roundRect">
            <a:avLst>
              <a:gd name="adj" fmla="val 7291"/>
            </a:avLst>
          </a:prstGeom>
          <a:solidFill>
            <a:srgbClr val="D6F5EE"/>
          </a:solidFill>
          <a:ln w="7620">
            <a:solidFill>
              <a:srgbClr val="BCDBD4"/>
            </a:solidFill>
            <a:prstDash val="solid"/>
          </a:ln>
        </p:spPr>
      </p:sp>
      <p:pic>
        <p:nvPicPr>
          <p:cNvPr id="5" name="Image 1" descr="preencoded.png"/>
          <p:cNvPicPr>
            <a:picLocks noChangeAspect="1"/>
          </p:cNvPicPr>
          <p:nvPr/>
        </p:nvPicPr>
        <p:blipFill>
          <a:blip r:embed="rId4"/>
          <a:stretch>
            <a:fillRect/>
          </a:stretch>
        </p:blipFill>
        <p:spPr>
          <a:xfrm>
            <a:off x="1204991" y="2087999"/>
            <a:ext cx="159425" cy="199311"/>
          </a:xfrm>
          <a:prstGeom prst="rect">
            <a:avLst/>
          </a:prstGeom>
        </p:spPr>
      </p:pic>
      <p:sp>
        <p:nvSpPr>
          <p:cNvPr id="6" name="Text 2"/>
          <p:cNvSpPr/>
          <p:nvPr/>
        </p:nvSpPr>
        <p:spPr>
          <a:xfrm>
            <a:off x="2551111" y="1974413"/>
            <a:ext cx="1680567" cy="177165"/>
          </a:xfrm>
          <a:prstGeom prst="rect">
            <a:avLst/>
          </a:prstGeom>
          <a:noFill/>
          <a:ln/>
        </p:spPr>
        <p:txBody>
          <a:bodyPr wrap="none" lIns="0" tIns="0" rIns="0" bIns="0" rtlCol="0" anchor="t"/>
          <a:lstStyle/>
          <a:p>
            <a:pPr marL="0" indent="0" algn="l">
              <a:lnSpc>
                <a:spcPts val="1350"/>
              </a:lnSpc>
              <a:buNone/>
            </a:pPr>
            <a:r>
              <a:rPr lang="en-US" sz="3600" b="1" dirty="0">
                <a:solidFill>
                  <a:srgbClr val="333F70"/>
                </a:solidFill>
                <a:latin typeface="Times New Roman" panose="02020603050405020304" pitchFamily="18" charset="0"/>
                <a:ea typeface="Unbounded Bold" pitchFamily="34" charset="-122"/>
                <a:cs typeface="Times New Roman" panose="02020603050405020304" pitchFamily="18" charset="0"/>
              </a:rPr>
              <a:t>Kiểm tra trạng thái</a:t>
            </a:r>
            <a:endParaRPr lang="en-US" sz="3600" dirty="0">
              <a:latin typeface="Times New Roman" panose="02020603050405020304" pitchFamily="18" charset="0"/>
              <a:cs typeface="Times New Roman" panose="02020603050405020304" pitchFamily="18" charset="0"/>
            </a:endParaRPr>
          </a:p>
        </p:txBody>
      </p:sp>
      <p:sp>
        <p:nvSpPr>
          <p:cNvPr id="7" name="Text 3"/>
          <p:cNvSpPr/>
          <p:nvPr/>
        </p:nvSpPr>
        <p:spPr>
          <a:xfrm>
            <a:off x="2571927" y="2350429"/>
            <a:ext cx="2460188" cy="181451"/>
          </a:xfrm>
          <a:prstGeom prst="rect">
            <a:avLst/>
          </a:prstGeom>
          <a:noFill/>
          <a:ln/>
        </p:spPr>
        <p:txBody>
          <a:bodyPr wrap="none" lIns="0" tIns="0" rIns="0" bIns="0" rtlCol="0" anchor="t"/>
          <a:lstStyle/>
          <a:p>
            <a:pPr marL="0" indent="0" algn="l">
              <a:lnSpc>
                <a:spcPts val="140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Đảm bảo Critter không ngủ, chết, và đã tồn tại.</a:t>
            </a:r>
            <a:endParaRPr lang="en-US" sz="2000" dirty="0">
              <a:latin typeface="Times New Roman" panose="02020603050405020304" pitchFamily="18" charset="0"/>
              <a:cs typeface="Times New Roman" panose="02020603050405020304" pitchFamily="18" charset="0"/>
            </a:endParaRPr>
          </a:p>
        </p:txBody>
      </p:sp>
      <p:sp>
        <p:nvSpPr>
          <p:cNvPr id="8" name="Shape 4"/>
          <p:cNvSpPr/>
          <p:nvPr/>
        </p:nvSpPr>
        <p:spPr>
          <a:xfrm>
            <a:off x="2759512" y="11194971"/>
            <a:ext cx="11417379" cy="7620"/>
          </a:xfrm>
          <a:prstGeom prst="roundRect">
            <a:avLst>
              <a:gd name="adj" fmla="val 625116"/>
            </a:avLst>
          </a:prstGeom>
          <a:solidFill>
            <a:srgbClr val="BCDBD4"/>
          </a:solidFill>
          <a:ln/>
        </p:spPr>
      </p:sp>
      <p:sp>
        <p:nvSpPr>
          <p:cNvPr id="9" name="Shape 5"/>
          <p:cNvSpPr/>
          <p:nvPr/>
        </p:nvSpPr>
        <p:spPr>
          <a:xfrm>
            <a:off x="46447" y="3227322"/>
            <a:ext cx="2906714" cy="653296"/>
          </a:xfrm>
          <a:prstGeom prst="roundRect">
            <a:avLst>
              <a:gd name="adj" fmla="val 7291"/>
            </a:avLst>
          </a:prstGeom>
          <a:solidFill>
            <a:srgbClr val="D6F5EE"/>
          </a:solidFill>
          <a:ln w="7620">
            <a:solidFill>
              <a:srgbClr val="BCDBD4"/>
            </a:solidFill>
            <a:prstDash val="solid"/>
          </a:ln>
        </p:spPr>
      </p:sp>
      <p:pic>
        <p:nvPicPr>
          <p:cNvPr id="10" name="Image 2" descr="preencoded.png"/>
          <p:cNvPicPr>
            <a:picLocks noChangeAspect="1"/>
          </p:cNvPicPr>
          <p:nvPr/>
        </p:nvPicPr>
        <p:blipFill>
          <a:blip r:embed="rId5"/>
          <a:stretch>
            <a:fillRect/>
          </a:stretch>
        </p:blipFill>
        <p:spPr>
          <a:xfrm>
            <a:off x="2065057" y="3477882"/>
            <a:ext cx="159425" cy="199311"/>
          </a:xfrm>
          <a:prstGeom prst="rect">
            <a:avLst/>
          </a:prstGeom>
        </p:spPr>
      </p:pic>
      <p:sp>
        <p:nvSpPr>
          <p:cNvPr id="11" name="Text 6"/>
          <p:cNvSpPr/>
          <p:nvPr/>
        </p:nvSpPr>
        <p:spPr>
          <a:xfrm>
            <a:off x="3247193" y="3320982"/>
            <a:ext cx="1417558" cy="177165"/>
          </a:xfrm>
          <a:prstGeom prst="rect">
            <a:avLst/>
          </a:prstGeom>
          <a:noFill/>
          <a:ln/>
        </p:spPr>
        <p:txBody>
          <a:bodyPr wrap="none" lIns="0" tIns="0" rIns="0" bIns="0" rtlCol="0" anchor="t"/>
          <a:lstStyle/>
          <a:p>
            <a:pPr marL="0" indent="0" algn="l">
              <a:lnSpc>
                <a:spcPts val="1350"/>
              </a:lnSpc>
              <a:buNone/>
            </a:pPr>
            <a:r>
              <a:rPr lang="en-US" sz="3600" b="1" dirty="0">
                <a:solidFill>
                  <a:srgbClr val="333F70"/>
                </a:solidFill>
                <a:latin typeface="Times New Roman" panose="02020603050405020304" pitchFamily="18" charset="0"/>
                <a:ea typeface="Unbounded Bold" pitchFamily="34" charset="-122"/>
                <a:cs typeface="Times New Roman" panose="02020603050405020304" pitchFamily="18" charset="0"/>
              </a:rPr>
              <a:t>Giảm đói</a:t>
            </a:r>
            <a:endParaRPr lang="en-US" sz="3600" dirty="0">
              <a:latin typeface="Times New Roman" panose="02020603050405020304" pitchFamily="18" charset="0"/>
              <a:cs typeface="Times New Roman" panose="02020603050405020304" pitchFamily="18" charset="0"/>
            </a:endParaRPr>
          </a:p>
        </p:txBody>
      </p:sp>
      <p:sp>
        <p:nvSpPr>
          <p:cNvPr id="12" name="Text 7"/>
          <p:cNvSpPr/>
          <p:nvPr/>
        </p:nvSpPr>
        <p:spPr>
          <a:xfrm>
            <a:off x="3247193" y="3648699"/>
            <a:ext cx="1991797" cy="181451"/>
          </a:xfrm>
          <a:prstGeom prst="rect">
            <a:avLst/>
          </a:prstGeom>
          <a:noFill/>
          <a:ln/>
        </p:spPr>
        <p:txBody>
          <a:bodyPr wrap="none" lIns="0" tIns="0" rIns="0" bIns="0" rtlCol="0" anchor="t"/>
          <a:lstStyle/>
          <a:p>
            <a:pPr marL="0" indent="0" algn="l">
              <a:lnSpc>
                <a:spcPts val="140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Nếu đói &gt; 0, giảm mức đói của Critter.</a:t>
            </a:r>
            <a:endParaRPr lang="en-US" sz="2000" dirty="0">
              <a:latin typeface="Times New Roman" panose="02020603050405020304" pitchFamily="18" charset="0"/>
              <a:cs typeface="Times New Roman" panose="02020603050405020304" pitchFamily="18" charset="0"/>
            </a:endParaRPr>
          </a:p>
        </p:txBody>
      </p:sp>
      <p:sp>
        <p:nvSpPr>
          <p:cNvPr id="13" name="Shape 8"/>
          <p:cNvSpPr/>
          <p:nvPr/>
        </p:nvSpPr>
        <p:spPr>
          <a:xfrm>
            <a:off x="5065633" y="11904940"/>
            <a:ext cx="9111258" cy="7620"/>
          </a:xfrm>
          <a:prstGeom prst="roundRect">
            <a:avLst>
              <a:gd name="adj" fmla="val 625116"/>
            </a:avLst>
          </a:prstGeom>
          <a:solidFill>
            <a:srgbClr val="BCDBD4"/>
          </a:solidFill>
          <a:ln/>
        </p:spPr>
      </p:sp>
      <p:sp>
        <p:nvSpPr>
          <p:cNvPr id="14" name="Shape 9"/>
          <p:cNvSpPr/>
          <p:nvPr/>
        </p:nvSpPr>
        <p:spPr>
          <a:xfrm>
            <a:off x="71440" y="4798753"/>
            <a:ext cx="3935414" cy="660916"/>
          </a:xfrm>
          <a:prstGeom prst="roundRect">
            <a:avLst>
              <a:gd name="adj" fmla="val 7207"/>
            </a:avLst>
          </a:prstGeom>
          <a:solidFill>
            <a:srgbClr val="D6F5EE"/>
          </a:solidFill>
          <a:ln w="7620">
            <a:solidFill>
              <a:srgbClr val="BCDBD4"/>
            </a:solidFill>
            <a:prstDash val="solid"/>
          </a:ln>
        </p:spPr>
        <p:txBody>
          <a:bodyPr/>
          <a:lstStyle/>
          <a:p>
            <a:endParaRPr lang="en-US" sz="2400">
              <a:latin typeface="Times New Roman" panose="02020603050405020304" pitchFamily="18" charset="0"/>
              <a:cs typeface="Times New Roman" panose="02020603050405020304" pitchFamily="18" charset="0"/>
            </a:endParaRPr>
          </a:p>
        </p:txBody>
      </p:sp>
      <p:pic>
        <p:nvPicPr>
          <p:cNvPr id="15" name="Image 3" descr="preencoded.png"/>
          <p:cNvPicPr>
            <a:picLocks noChangeAspect="1"/>
          </p:cNvPicPr>
          <p:nvPr/>
        </p:nvPicPr>
        <p:blipFill>
          <a:blip r:embed="rId6"/>
          <a:stretch>
            <a:fillRect/>
          </a:stretch>
        </p:blipFill>
        <p:spPr>
          <a:xfrm>
            <a:off x="2391686" y="5075529"/>
            <a:ext cx="159425" cy="199311"/>
          </a:xfrm>
          <a:prstGeom prst="rect">
            <a:avLst/>
          </a:prstGeom>
        </p:spPr>
      </p:pic>
      <p:sp>
        <p:nvSpPr>
          <p:cNvPr id="16" name="Text 10"/>
          <p:cNvSpPr/>
          <p:nvPr/>
        </p:nvSpPr>
        <p:spPr>
          <a:xfrm>
            <a:off x="4432827" y="4919602"/>
            <a:ext cx="1417558" cy="177165"/>
          </a:xfrm>
          <a:prstGeom prst="rect">
            <a:avLst/>
          </a:prstGeom>
          <a:noFill/>
          <a:ln/>
        </p:spPr>
        <p:txBody>
          <a:bodyPr wrap="none" lIns="0" tIns="0" rIns="0" bIns="0" rtlCol="0" anchor="t"/>
          <a:lstStyle/>
          <a:p>
            <a:pPr marL="0" indent="0" algn="l">
              <a:lnSpc>
                <a:spcPts val="1350"/>
              </a:lnSpc>
              <a:buNone/>
            </a:pPr>
            <a:r>
              <a:rPr lang="en-US" sz="3600" b="1" dirty="0">
                <a:solidFill>
                  <a:srgbClr val="333F70"/>
                </a:solidFill>
                <a:latin typeface="Times New Roman" panose="02020603050405020304" pitchFamily="18" charset="0"/>
                <a:ea typeface="Unbounded Bold" pitchFamily="34" charset="-122"/>
                <a:cs typeface="Times New Roman" panose="02020603050405020304" pitchFamily="18" charset="0"/>
              </a:rPr>
              <a:t>Thông báo</a:t>
            </a:r>
            <a:endParaRPr lang="en-US" sz="3600" dirty="0">
              <a:latin typeface="Times New Roman" panose="02020603050405020304" pitchFamily="18" charset="0"/>
              <a:cs typeface="Times New Roman" panose="02020603050405020304" pitchFamily="18" charset="0"/>
            </a:endParaRPr>
          </a:p>
        </p:txBody>
      </p:sp>
      <p:sp>
        <p:nvSpPr>
          <p:cNvPr id="17" name="Text 11"/>
          <p:cNvSpPr/>
          <p:nvPr/>
        </p:nvSpPr>
        <p:spPr>
          <a:xfrm>
            <a:off x="4432827" y="5291118"/>
            <a:ext cx="2052876" cy="189071"/>
          </a:xfrm>
          <a:prstGeom prst="rect">
            <a:avLst/>
          </a:prstGeom>
          <a:noFill/>
          <a:ln/>
        </p:spPr>
        <p:txBody>
          <a:bodyPr wrap="none" lIns="0" tIns="0" rIns="0" bIns="0" rtlCol="0" anchor="t"/>
          <a:lstStyle/>
          <a:p>
            <a:pPr marL="0" indent="0" algn="l">
              <a:lnSpc>
                <a:spcPts val="140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Hiển thị "</a:t>
            </a:r>
            <a:r>
              <a:rPr lang="en-US" sz="2000" dirty="0">
                <a:solidFill>
                  <a:srgbClr val="000000"/>
                </a:solidFill>
                <a:latin typeface="Times New Roman" panose="02020603050405020304" pitchFamily="18" charset="0"/>
                <a:ea typeface="Open Sans" pitchFamily="34" charset="-122"/>
                <a:cs typeface="Times New Roman" panose="02020603050405020304" pitchFamily="18" charset="0"/>
              </a:rPr>
              <a:t>🍎</a:t>
            </a: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 Đã cho ăn!" trên giao diện.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2131814" y="590882"/>
            <a:ext cx="4035504" cy="354330"/>
          </a:xfrm>
          <a:prstGeom prst="rect">
            <a:avLst/>
          </a:prstGeom>
          <a:noFill/>
          <a:ln/>
        </p:spPr>
        <p:txBody>
          <a:bodyPr wrap="none" lIns="0" tIns="0" rIns="0" bIns="0" rtlCol="0" anchor="t"/>
          <a:lstStyle/>
          <a:p>
            <a:pPr marL="0" indent="0" algn="l">
              <a:lnSpc>
                <a:spcPts val="2750"/>
              </a:lnSpc>
              <a:buNone/>
            </a:pPr>
            <a:r>
              <a:rPr lang="en-US" sz="4800" b="1" dirty="0">
                <a:solidFill>
                  <a:srgbClr val="333F70"/>
                </a:solidFill>
                <a:latin typeface="Times New Roman" panose="02020603050405020304" pitchFamily="18" charset="0"/>
                <a:ea typeface="Unbounded Bold" pitchFamily="34" charset="-122"/>
                <a:cs typeface="Times New Roman" panose="02020603050405020304" pitchFamily="18" charset="0"/>
              </a:rPr>
              <a:t>Sơ đồ thuật toán - Chơi</a:t>
            </a:r>
            <a:endParaRPr lang="en-US" sz="4800"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3"/>
          <a:stretch>
            <a:fillRect/>
          </a:stretch>
        </p:blipFill>
        <p:spPr>
          <a:xfrm>
            <a:off x="8463084" y="84638"/>
            <a:ext cx="5854029" cy="8172433"/>
          </a:xfrm>
          <a:prstGeom prst="rect">
            <a:avLst/>
          </a:prstGeom>
        </p:spPr>
      </p:pic>
      <p:sp>
        <p:nvSpPr>
          <p:cNvPr id="6" name="Text 1"/>
          <p:cNvSpPr/>
          <p:nvPr/>
        </p:nvSpPr>
        <p:spPr>
          <a:xfrm>
            <a:off x="451247" y="2183092"/>
            <a:ext cx="1680567" cy="177165"/>
          </a:xfrm>
          <a:prstGeom prst="rect">
            <a:avLst/>
          </a:prstGeom>
          <a:noFill/>
          <a:ln/>
        </p:spPr>
        <p:txBody>
          <a:bodyPr wrap="none" lIns="0" tIns="0" rIns="0" bIns="0" rtlCol="0" anchor="t"/>
          <a:lstStyle/>
          <a:p>
            <a:pPr marL="0" indent="0" algn="l">
              <a:lnSpc>
                <a:spcPts val="1350"/>
              </a:lnSpc>
              <a:buNone/>
            </a:pPr>
            <a:r>
              <a:rPr lang="en-US" sz="4000" b="1" dirty="0">
                <a:solidFill>
                  <a:srgbClr val="333F70"/>
                </a:solidFill>
                <a:latin typeface="Times New Roman" panose="02020603050405020304" pitchFamily="18" charset="0"/>
                <a:ea typeface="Unbounded Bold" pitchFamily="34" charset="-122"/>
                <a:cs typeface="Times New Roman" panose="02020603050405020304" pitchFamily="18" charset="0"/>
              </a:rPr>
              <a:t>Kiểm tra trạng thái</a:t>
            </a:r>
            <a:endParaRPr lang="en-US" sz="4000" dirty="0">
              <a:latin typeface="Times New Roman" panose="02020603050405020304" pitchFamily="18" charset="0"/>
              <a:cs typeface="Times New Roman" panose="02020603050405020304" pitchFamily="18" charset="0"/>
            </a:endParaRPr>
          </a:p>
        </p:txBody>
      </p:sp>
      <p:sp>
        <p:nvSpPr>
          <p:cNvPr id="7" name="Text 2"/>
          <p:cNvSpPr/>
          <p:nvPr/>
        </p:nvSpPr>
        <p:spPr>
          <a:xfrm>
            <a:off x="472448" y="2613800"/>
            <a:ext cx="2460188" cy="181451"/>
          </a:xfrm>
          <a:prstGeom prst="rect">
            <a:avLst/>
          </a:prstGeom>
          <a:noFill/>
          <a:ln/>
        </p:spPr>
        <p:txBody>
          <a:bodyPr wrap="none" lIns="0" tIns="0" rIns="0" bIns="0" rtlCol="0" anchor="t"/>
          <a:lstStyle/>
          <a:p>
            <a:pPr marL="0" indent="0" algn="l">
              <a:lnSpc>
                <a:spcPts val="1400"/>
              </a:lnSpc>
              <a:buNone/>
            </a:pPr>
            <a:r>
              <a:rPr lang="en-US" sz="2400" dirty="0">
                <a:solidFill>
                  <a:srgbClr val="333F70"/>
                </a:solidFill>
                <a:latin typeface="Times New Roman" panose="02020603050405020304" pitchFamily="18" charset="0"/>
                <a:ea typeface="Open Sans" pitchFamily="34" charset="-122"/>
                <a:cs typeface="Times New Roman" panose="02020603050405020304" pitchFamily="18" charset="0"/>
              </a:rPr>
              <a:t>Đảm bảo Critter không ngủ, chết, và đã tồn tại.</a:t>
            </a:r>
            <a:endParaRPr lang="en-US" sz="2400" dirty="0">
              <a:latin typeface="Times New Roman" panose="02020603050405020304" pitchFamily="18" charset="0"/>
              <a:cs typeface="Times New Roman" panose="02020603050405020304" pitchFamily="18" charset="0"/>
            </a:endParaRPr>
          </a:p>
        </p:txBody>
      </p:sp>
      <p:sp>
        <p:nvSpPr>
          <p:cNvPr id="8" name="Shape 3"/>
          <p:cNvSpPr/>
          <p:nvPr/>
        </p:nvSpPr>
        <p:spPr>
          <a:xfrm>
            <a:off x="5025747" y="11239619"/>
            <a:ext cx="9179481" cy="7620"/>
          </a:xfrm>
          <a:prstGeom prst="roundRect">
            <a:avLst>
              <a:gd name="adj" fmla="val 625116"/>
            </a:avLst>
          </a:prstGeom>
          <a:solidFill>
            <a:srgbClr val="BCDBD4"/>
          </a:solidFill>
          <a:ln/>
        </p:spPr>
      </p:sp>
      <p:sp>
        <p:nvSpPr>
          <p:cNvPr id="11" name="Text 4"/>
          <p:cNvSpPr/>
          <p:nvPr/>
        </p:nvSpPr>
        <p:spPr>
          <a:xfrm>
            <a:off x="1693516" y="3602244"/>
            <a:ext cx="1435417" cy="177165"/>
          </a:xfrm>
          <a:prstGeom prst="rect">
            <a:avLst/>
          </a:prstGeom>
          <a:noFill/>
          <a:ln/>
        </p:spPr>
        <p:txBody>
          <a:bodyPr wrap="none" lIns="0" tIns="0" rIns="0" bIns="0" rtlCol="0" anchor="t"/>
          <a:lstStyle/>
          <a:p>
            <a:pPr marL="0" indent="0" algn="l">
              <a:lnSpc>
                <a:spcPts val="1350"/>
              </a:lnSpc>
              <a:buNone/>
            </a:pPr>
            <a:r>
              <a:rPr lang="en-US" sz="4000" b="1" dirty="0">
                <a:solidFill>
                  <a:srgbClr val="333F70"/>
                </a:solidFill>
                <a:latin typeface="Times New Roman" panose="02020603050405020304" pitchFamily="18" charset="0"/>
                <a:ea typeface="Unbounded Bold" pitchFamily="34" charset="-122"/>
                <a:cs typeface="Times New Roman" panose="02020603050405020304" pitchFamily="18" charset="0"/>
              </a:rPr>
              <a:t>Giảm buồn chán</a:t>
            </a:r>
            <a:endParaRPr lang="en-US" sz="4000" dirty="0">
              <a:latin typeface="Times New Roman" panose="02020603050405020304" pitchFamily="18" charset="0"/>
              <a:cs typeface="Times New Roman" panose="02020603050405020304" pitchFamily="18" charset="0"/>
            </a:endParaRPr>
          </a:p>
        </p:txBody>
      </p:sp>
      <p:sp>
        <p:nvSpPr>
          <p:cNvPr id="12" name="Text 5"/>
          <p:cNvSpPr/>
          <p:nvPr/>
        </p:nvSpPr>
        <p:spPr>
          <a:xfrm>
            <a:off x="1693516" y="4024074"/>
            <a:ext cx="2200989" cy="181451"/>
          </a:xfrm>
          <a:prstGeom prst="rect">
            <a:avLst/>
          </a:prstGeom>
          <a:noFill/>
          <a:ln/>
        </p:spPr>
        <p:txBody>
          <a:bodyPr wrap="none" lIns="0" tIns="0" rIns="0" bIns="0" rtlCol="0" anchor="t"/>
          <a:lstStyle/>
          <a:p>
            <a:pPr marL="0" indent="0" algn="l">
              <a:lnSpc>
                <a:spcPts val="1400"/>
              </a:lnSpc>
              <a:buNone/>
            </a:pPr>
            <a:r>
              <a:rPr lang="en-US" sz="2400" dirty="0">
                <a:solidFill>
                  <a:srgbClr val="333F70"/>
                </a:solidFill>
                <a:latin typeface="Times New Roman" panose="02020603050405020304" pitchFamily="18" charset="0"/>
                <a:ea typeface="Open Sans" pitchFamily="34" charset="-122"/>
                <a:cs typeface="Times New Roman" panose="02020603050405020304" pitchFamily="18" charset="0"/>
              </a:rPr>
              <a:t>Nếu buồn chán &gt; 0, giảm mức buồn chán.</a:t>
            </a:r>
            <a:endParaRPr lang="en-US" sz="2400" dirty="0">
              <a:latin typeface="Times New Roman" panose="02020603050405020304" pitchFamily="18" charset="0"/>
              <a:cs typeface="Times New Roman" panose="02020603050405020304" pitchFamily="18" charset="0"/>
            </a:endParaRPr>
          </a:p>
        </p:txBody>
      </p:sp>
      <p:sp>
        <p:nvSpPr>
          <p:cNvPr id="13" name="Shape 6"/>
          <p:cNvSpPr/>
          <p:nvPr/>
        </p:nvSpPr>
        <p:spPr>
          <a:xfrm>
            <a:off x="6167318" y="11928872"/>
            <a:ext cx="8037909" cy="7620"/>
          </a:xfrm>
          <a:prstGeom prst="roundRect">
            <a:avLst>
              <a:gd name="adj" fmla="val 625116"/>
            </a:avLst>
          </a:prstGeom>
          <a:solidFill>
            <a:srgbClr val="BCDBD4"/>
          </a:solidFill>
          <a:ln/>
        </p:spPr>
      </p:sp>
      <p:sp>
        <p:nvSpPr>
          <p:cNvPr id="16" name="Text 7"/>
          <p:cNvSpPr/>
          <p:nvPr/>
        </p:nvSpPr>
        <p:spPr>
          <a:xfrm>
            <a:off x="3062990" y="5025702"/>
            <a:ext cx="1417558" cy="177165"/>
          </a:xfrm>
          <a:prstGeom prst="rect">
            <a:avLst/>
          </a:prstGeom>
          <a:noFill/>
          <a:ln/>
        </p:spPr>
        <p:txBody>
          <a:bodyPr wrap="none" lIns="0" tIns="0" rIns="0" bIns="0" rtlCol="0" anchor="t"/>
          <a:lstStyle/>
          <a:p>
            <a:pPr marL="0" indent="0" algn="l">
              <a:lnSpc>
                <a:spcPts val="1350"/>
              </a:lnSpc>
              <a:buNone/>
            </a:pPr>
            <a:r>
              <a:rPr lang="en-US" sz="4000" b="1" dirty="0">
                <a:solidFill>
                  <a:srgbClr val="333F70"/>
                </a:solidFill>
                <a:latin typeface="Times New Roman" panose="02020603050405020304" pitchFamily="18" charset="0"/>
                <a:ea typeface="Unbounded Bold" pitchFamily="34" charset="-122"/>
                <a:cs typeface="Times New Roman" panose="02020603050405020304" pitchFamily="18" charset="0"/>
              </a:rPr>
              <a:t>Thông báo</a:t>
            </a:r>
            <a:endParaRPr lang="en-US" sz="4000" dirty="0">
              <a:latin typeface="Times New Roman" panose="02020603050405020304" pitchFamily="18" charset="0"/>
              <a:cs typeface="Times New Roman" panose="02020603050405020304" pitchFamily="18" charset="0"/>
            </a:endParaRPr>
          </a:p>
        </p:txBody>
      </p:sp>
      <p:sp>
        <p:nvSpPr>
          <p:cNvPr id="17" name="Text 8"/>
          <p:cNvSpPr/>
          <p:nvPr/>
        </p:nvSpPr>
        <p:spPr>
          <a:xfrm>
            <a:off x="3041789" y="5446497"/>
            <a:ext cx="1920597" cy="189071"/>
          </a:xfrm>
          <a:prstGeom prst="rect">
            <a:avLst/>
          </a:prstGeom>
          <a:noFill/>
          <a:ln/>
        </p:spPr>
        <p:txBody>
          <a:bodyPr wrap="none" lIns="0" tIns="0" rIns="0" bIns="0" rtlCol="0" anchor="t"/>
          <a:lstStyle/>
          <a:p>
            <a:pPr marL="0" indent="0" algn="l">
              <a:lnSpc>
                <a:spcPts val="1400"/>
              </a:lnSpc>
              <a:buNone/>
            </a:pPr>
            <a:r>
              <a:rPr lang="en-US" sz="2400" dirty="0">
                <a:solidFill>
                  <a:srgbClr val="333F70"/>
                </a:solidFill>
                <a:latin typeface="Times New Roman" panose="02020603050405020304" pitchFamily="18" charset="0"/>
                <a:ea typeface="Open Sans" pitchFamily="34" charset="-122"/>
                <a:cs typeface="Times New Roman" panose="02020603050405020304" pitchFamily="18" charset="0"/>
              </a:rPr>
              <a:t>Hiển thị "</a:t>
            </a:r>
            <a:r>
              <a:rPr lang="en-US" sz="2400" dirty="0">
                <a:solidFill>
                  <a:srgbClr val="000000"/>
                </a:solidFill>
                <a:latin typeface="Times New Roman" panose="02020603050405020304" pitchFamily="18" charset="0"/>
                <a:ea typeface="Open Sans" pitchFamily="34" charset="-122"/>
                <a:cs typeface="Times New Roman" panose="02020603050405020304" pitchFamily="18" charset="0"/>
              </a:rPr>
              <a:t>🎲</a:t>
            </a:r>
            <a:r>
              <a:rPr lang="en-US" sz="2400" dirty="0">
                <a:solidFill>
                  <a:srgbClr val="333F70"/>
                </a:solidFill>
                <a:latin typeface="Times New Roman" panose="02020603050405020304" pitchFamily="18" charset="0"/>
                <a:ea typeface="Open Sans" pitchFamily="34" charset="-122"/>
                <a:cs typeface="Times New Roman" panose="02020603050405020304" pitchFamily="18" charset="0"/>
              </a:rPr>
              <a:t> Đã chơi!" trên giao diện.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693063"/>
            <a:ext cx="7556421" cy="1417558"/>
          </a:xfrm>
          <a:prstGeom prst="rect">
            <a:avLst/>
          </a:prstGeom>
          <a:noFill/>
          <a:ln/>
        </p:spPr>
        <p:txBody>
          <a:bodyPr wrap="square" lIns="0" tIns="0" rIns="0" bIns="0" rtlCol="0" anchor="t"/>
          <a:lstStyle/>
          <a:p>
            <a:pPr marL="0" indent="0" algn="l">
              <a:lnSpc>
                <a:spcPts val="5550"/>
              </a:lnSpc>
              <a:buNone/>
            </a:pPr>
            <a:r>
              <a:rPr lang="en-US" sz="5400" b="1" dirty="0">
                <a:solidFill>
                  <a:srgbClr val="333F70"/>
                </a:solidFill>
                <a:latin typeface="Times New Roman" panose="02020603050405020304" pitchFamily="18" charset="0"/>
                <a:ea typeface="Unbounded Bold" pitchFamily="34" charset="-122"/>
                <a:cs typeface="Times New Roman" panose="02020603050405020304" pitchFamily="18" charset="0"/>
              </a:rPr>
              <a:t>Sơ đồ thuật toán - Ngủ</a:t>
            </a:r>
            <a:endParaRPr lang="en-US" sz="5400" dirty="0">
              <a:latin typeface="Times New Roman" panose="02020603050405020304" pitchFamily="18" charset="0"/>
              <a:cs typeface="Times New Roman" panose="02020603050405020304" pitchFamily="18" charset="0"/>
            </a:endParaRPr>
          </a:p>
        </p:txBody>
      </p:sp>
      <p:sp>
        <p:nvSpPr>
          <p:cNvPr id="4" name="Shape 1"/>
          <p:cNvSpPr/>
          <p:nvPr/>
        </p:nvSpPr>
        <p:spPr>
          <a:xfrm>
            <a:off x="1048941" y="2450783"/>
            <a:ext cx="30480" cy="5085636"/>
          </a:xfrm>
          <a:prstGeom prst="roundRect">
            <a:avLst>
              <a:gd name="adj" fmla="val 312558"/>
            </a:avLst>
          </a:prstGeom>
          <a:solidFill>
            <a:srgbClr val="BCDBD4"/>
          </a:solidFill>
          <a:ln/>
        </p:spPr>
      </p:sp>
      <p:sp>
        <p:nvSpPr>
          <p:cNvPr id="5" name="Shape 2"/>
          <p:cNvSpPr/>
          <p:nvPr/>
        </p:nvSpPr>
        <p:spPr>
          <a:xfrm>
            <a:off x="1273612" y="2690693"/>
            <a:ext cx="680442" cy="30480"/>
          </a:xfrm>
          <a:prstGeom prst="roundRect">
            <a:avLst>
              <a:gd name="adj" fmla="val 312558"/>
            </a:avLst>
          </a:prstGeom>
          <a:solidFill>
            <a:srgbClr val="BCDBD4"/>
          </a:solidFill>
          <a:ln/>
        </p:spPr>
      </p:sp>
      <p:sp>
        <p:nvSpPr>
          <p:cNvPr id="6" name="Shape 3"/>
          <p:cNvSpPr/>
          <p:nvPr/>
        </p:nvSpPr>
        <p:spPr>
          <a:xfrm>
            <a:off x="793790" y="2450783"/>
            <a:ext cx="510302" cy="510302"/>
          </a:xfrm>
          <a:prstGeom prst="roundRect">
            <a:avLst>
              <a:gd name="adj" fmla="val 18669"/>
            </a:avLst>
          </a:prstGeom>
          <a:solidFill>
            <a:srgbClr val="D6F5EE"/>
          </a:solidFill>
          <a:ln w="7620">
            <a:solidFill>
              <a:srgbClr val="BCDBD4"/>
            </a:solidFill>
            <a:prstDash val="solid"/>
          </a:ln>
        </p:spPr>
      </p:sp>
      <p:pic>
        <p:nvPicPr>
          <p:cNvPr id="7" name="Image 1" descr="preencoded.png"/>
          <p:cNvPicPr>
            <a:picLocks noChangeAspect="1"/>
          </p:cNvPicPr>
          <p:nvPr/>
        </p:nvPicPr>
        <p:blipFill>
          <a:blip r:embed="rId4"/>
          <a:stretch>
            <a:fillRect/>
          </a:stretch>
        </p:blipFill>
        <p:spPr>
          <a:xfrm>
            <a:off x="878860" y="2493288"/>
            <a:ext cx="340162" cy="425291"/>
          </a:xfrm>
          <a:prstGeom prst="rect">
            <a:avLst/>
          </a:prstGeom>
        </p:spPr>
      </p:pic>
      <p:sp>
        <p:nvSpPr>
          <p:cNvPr id="8" name="Text 4"/>
          <p:cNvSpPr/>
          <p:nvPr/>
        </p:nvSpPr>
        <p:spPr>
          <a:xfrm>
            <a:off x="2183011" y="2528649"/>
            <a:ext cx="2835235" cy="354330"/>
          </a:xfrm>
          <a:prstGeom prst="rect">
            <a:avLst/>
          </a:prstGeom>
          <a:noFill/>
          <a:ln/>
        </p:spPr>
        <p:txBody>
          <a:bodyPr wrap="none" lIns="0" tIns="0" rIns="0" bIns="0" rtlCol="0" anchor="t"/>
          <a:lstStyle/>
          <a:p>
            <a:pPr marL="0" indent="0" algn="l">
              <a:lnSpc>
                <a:spcPts val="275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Kiểm tra Critter</a:t>
            </a:r>
            <a:endParaRPr lang="en-US" sz="2800" dirty="0">
              <a:latin typeface="Times New Roman" panose="02020603050405020304" pitchFamily="18" charset="0"/>
              <a:cs typeface="Times New Roman" panose="02020603050405020304" pitchFamily="18" charset="0"/>
            </a:endParaRPr>
          </a:p>
        </p:txBody>
      </p:sp>
      <p:sp>
        <p:nvSpPr>
          <p:cNvPr id="9" name="Text 5"/>
          <p:cNvSpPr/>
          <p:nvPr/>
        </p:nvSpPr>
        <p:spPr>
          <a:xfrm>
            <a:off x="2183011" y="3019068"/>
            <a:ext cx="6167199" cy="362903"/>
          </a:xfrm>
          <a:prstGeom prst="rect">
            <a:avLst/>
          </a:prstGeom>
          <a:noFill/>
          <a:ln/>
        </p:spPr>
        <p:txBody>
          <a:bodyPr wrap="none" lIns="0" tIns="0" rIns="0" bIns="0" rtlCol="0" anchor="t"/>
          <a:lstStyle/>
          <a:p>
            <a:pPr marL="0" indent="0" algn="l">
              <a:lnSpc>
                <a:spcPts val="285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Xác nhận Critter không ngủ hoặc đã chết.</a:t>
            </a:r>
            <a:endParaRPr lang="en-US" sz="2000" dirty="0">
              <a:latin typeface="Times New Roman" panose="02020603050405020304" pitchFamily="18" charset="0"/>
              <a:cs typeface="Times New Roman" panose="02020603050405020304" pitchFamily="18" charset="0"/>
            </a:endParaRPr>
          </a:p>
        </p:txBody>
      </p:sp>
      <p:sp>
        <p:nvSpPr>
          <p:cNvPr id="10" name="Shape 6"/>
          <p:cNvSpPr/>
          <p:nvPr/>
        </p:nvSpPr>
        <p:spPr>
          <a:xfrm>
            <a:off x="1273612" y="4075509"/>
            <a:ext cx="680442" cy="30480"/>
          </a:xfrm>
          <a:prstGeom prst="roundRect">
            <a:avLst>
              <a:gd name="adj" fmla="val 312558"/>
            </a:avLst>
          </a:prstGeom>
          <a:solidFill>
            <a:srgbClr val="BCDBD4"/>
          </a:solidFill>
          <a:ln/>
        </p:spPr>
      </p:sp>
      <p:sp>
        <p:nvSpPr>
          <p:cNvPr id="11" name="Shape 7"/>
          <p:cNvSpPr/>
          <p:nvPr/>
        </p:nvSpPr>
        <p:spPr>
          <a:xfrm>
            <a:off x="793790" y="3835598"/>
            <a:ext cx="510302" cy="510302"/>
          </a:xfrm>
          <a:prstGeom prst="roundRect">
            <a:avLst>
              <a:gd name="adj" fmla="val 18669"/>
            </a:avLst>
          </a:prstGeom>
          <a:solidFill>
            <a:srgbClr val="D6F5EE"/>
          </a:solidFill>
          <a:ln w="7620">
            <a:solidFill>
              <a:srgbClr val="BCDBD4"/>
            </a:solidFill>
            <a:prstDash val="solid"/>
          </a:ln>
        </p:spPr>
      </p:sp>
      <p:pic>
        <p:nvPicPr>
          <p:cNvPr id="12" name="Image 2" descr="preencoded.png"/>
          <p:cNvPicPr>
            <a:picLocks noChangeAspect="1"/>
          </p:cNvPicPr>
          <p:nvPr/>
        </p:nvPicPr>
        <p:blipFill>
          <a:blip r:embed="rId5"/>
          <a:stretch>
            <a:fillRect/>
          </a:stretch>
        </p:blipFill>
        <p:spPr>
          <a:xfrm>
            <a:off x="878860" y="3878104"/>
            <a:ext cx="340162" cy="425291"/>
          </a:xfrm>
          <a:prstGeom prst="rect">
            <a:avLst/>
          </a:prstGeom>
        </p:spPr>
      </p:pic>
      <p:sp>
        <p:nvSpPr>
          <p:cNvPr id="13" name="Text 8"/>
          <p:cNvSpPr/>
          <p:nvPr/>
        </p:nvSpPr>
        <p:spPr>
          <a:xfrm>
            <a:off x="2183011" y="3913465"/>
            <a:ext cx="3677007" cy="354330"/>
          </a:xfrm>
          <a:prstGeom prst="rect">
            <a:avLst/>
          </a:prstGeom>
          <a:noFill/>
          <a:ln/>
        </p:spPr>
        <p:txBody>
          <a:bodyPr wrap="none" lIns="0" tIns="0" rIns="0" bIns="0" rtlCol="0" anchor="t"/>
          <a:lstStyle/>
          <a:p>
            <a:pPr marL="0" indent="0" algn="l">
              <a:lnSpc>
                <a:spcPts val="275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Kích hoạt chế độ ngủ</a:t>
            </a:r>
            <a:endParaRPr lang="en-US" sz="2800" dirty="0">
              <a:latin typeface="Times New Roman" panose="02020603050405020304" pitchFamily="18" charset="0"/>
              <a:cs typeface="Times New Roman" panose="02020603050405020304" pitchFamily="18" charset="0"/>
            </a:endParaRPr>
          </a:p>
        </p:txBody>
      </p:sp>
      <p:sp>
        <p:nvSpPr>
          <p:cNvPr id="14" name="Text 9"/>
          <p:cNvSpPr/>
          <p:nvPr/>
        </p:nvSpPr>
        <p:spPr>
          <a:xfrm>
            <a:off x="2183011" y="4403884"/>
            <a:ext cx="6167199" cy="362903"/>
          </a:xfrm>
          <a:prstGeom prst="rect">
            <a:avLst/>
          </a:prstGeom>
          <a:noFill/>
          <a:ln/>
        </p:spPr>
        <p:txBody>
          <a:bodyPr wrap="none" lIns="0" tIns="0" rIns="0" bIns="0" rtlCol="0" anchor="t"/>
          <a:lstStyle/>
          <a:p>
            <a:pPr marL="0" indent="0" algn="l">
              <a:lnSpc>
                <a:spcPts val="285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Đặt cờ is_sleeping và vô hiệu hóa nút.</a:t>
            </a:r>
            <a:endParaRPr lang="en-US" sz="2000" dirty="0">
              <a:latin typeface="Times New Roman" panose="02020603050405020304" pitchFamily="18" charset="0"/>
              <a:cs typeface="Times New Roman" panose="02020603050405020304" pitchFamily="18" charset="0"/>
            </a:endParaRPr>
          </a:p>
        </p:txBody>
      </p:sp>
      <p:sp>
        <p:nvSpPr>
          <p:cNvPr id="15" name="Shape 10"/>
          <p:cNvSpPr/>
          <p:nvPr/>
        </p:nvSpPr>
        <p:spPr>
          <a:xfrm>
            <a:off x="1273612" y="5460325"/>
            <a:ext cx="680442" cy="30480"/>
          </a:xfrm>
          <a:prstGeom prst="roundRect">
            <a:avLst>
              <a:gd name="adj" fmla="val 312558"/>
            </a:avLst>
          </a:prstGeom>
          <a:solidFill>
            <a:srgbClr val="BCDBD4"/>
          </a:solidFill>
          <a:ln/>
        </p:spPr>
      </p:sp>
      <p:sp>
        <p:nvSpPr>
          <p:cNvPr id="16" name="Shape 11"/>
          <p:cNvSpPr/>
          <p:nvPr/>
        </p:nvSpPr>
        <p:spPr>
          <a:xfrm>
            <a:off x="793790" y="5220414"/>
            <a:ext cx="510302" cy="510302"/>
          </a:xfrm>
          <a:prstGeom prst="roundRect">
            <a:avLst>
              <a:gd name="adj" fmla="val 18669"/>
            </a:avLst>
          </a:prstGeom>
          <a:solidFill>
            <a:srgbClr val="D6F5EE"/>
          </a:solidFill>
          <a:ln w="7620">
            <a:solidFill>
              <a:srgbClr val="BCDBD4"/>
            </a:solidFill>
            <a:prstDash val="solid"/>
          </a:ln>
        </p:spPr>
      </p:sp>
      <p:pic>
        <p:nvPicPr>
          <p:cNvPr id="17" name="Image 3" descr="preencoded.png"/>
          <p:cNvPicPr>
            <a:picLocks noChangeAspect="1"/>
          </p:cNvPicPr>
          <p:nvPr/>
        </p:nvPicPr>
        <p:blipFill>
          <a:blip r:embed="rId6"/>
          <a:stretch>
            <a:fillRect/>
          </a:stretch>
        </p:blipFill>
        <p:spPr>
          <a:xfrm>
            <a:off x="878860" y="5262920"/>
            <a:ext cx="340162" cy="425291"/>
          </a:xfrm>
          <a:prstGeom prst="rect">
            <a:avLst/>
          </a:prstGeom>
        </p:spPr>
      </p:pic>
      <p:sp>
        <p:nvSpPr>
          <p:cNvPr id="18" name="Text 12"/>
          <p:cNvSpPr/>
          <p:nvPr/>
        </p:nvSpPr>
        <p:spPr>
          <a:xfrm>
            <a:off x="2183011" y="5298281"/>
            <a:ext cx="2835235" cy="354330"/>
          </a:xfrm>
          <a:prstGeom prst="rect">
            <a:avLst/>
          </a:prstGeom>
          <a:noFill/>
          <a:ln/>
        </p:spPr>
        <p:txBody>
          <a:bodyPr wrap="none" lIns="0" tIns="0" rIns="0" bIns="0" rtlCol="0" anchor="t"/>
          <a:lstStyle/>
          <a:p>
            <a:pPr marL="0" indent="0" algn="l">
              <a:lnSpc>
                <a:spcPts val="275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Đếm ngược</a:t>
            </a:r>
            <a:endParaRPr lang="en-US" sz="2800" dirty="0">
              <a:latin typeface="Times New Roman" panose="02020603050405020304" pitchFamily="18" charset="0"/>
              <a:cs typeface="Times New Roman" panose="02020603050405020304" pitchFamily="18" charset="0"/>
            </a:endParaRPr>
          </a:p>
        </p:txBody>
      </p:sp>
      <p:sp>
        <p:nvSpPr>
          <p:cNvPr id="19" name="Text 13"/>
          <p:cNvSpPr/>
          <p:nvPr/>
        </p:nvSpPr>
        <p:spPr>
          <a:xfrm>
            <a:off x="2183011" y="5788700"/>
            <a:ext cx="6167199" cy="362903"/>
          </a:xfrm>
          <a:prstGeom prst="rect">
            <a:avLst/>
          </a:prstGeom>
          <a:noFill/>
          <a:ln/>
        </p:spPr>
        <p:txBody>
          <a:bodyPr wrap="none" lIns="0" tIns="0" rIns="0" bIns="0" rtlCol="0" anchor="t"/>
          <a:lstStyle/>
          <a:p>
            <a:pPr marL="0" indent="0" algn="l">
              <a:lnSpc>
                <a:spcPts val="285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Thời gian ngủ của Critter là 3 giây.</a:t>
            </a:r>
            <a:endParaRPr lang="en-US" sz="2000" dirty="0">
              <a:latin typeface="Times New Roman" panose="02020603050405020304" pitchFamily="18" charset="0"/>
              <a:cs typeface="Times New Roman" panose="02020603050405020304" pitchFamily="18" charset="0"/>
            </a:endParaRPr>
          </a:p>
        </p:txBody>
      </p:sp>
      <p:sp>
        <p:nvSpPr>
          <p:cNvPr id="20" name="Shape 14"/>
          <p:cNvSpPr/>
          <p:nvPr/>
        </p:nvSpPr>
        <p:spPr>
          <a:xfrm>
            <a:off x="1273612" y="6845141"/>
            <a:ext cx="680442" cy="30480"/>
          </a:xfrm>
          <a:prstGeom prst="roundRect">
            <a:avLst>
              <a:gd name="adj" fmla="val 312558"/>
            </a:avLst>
          </a:prstGeom>
          <a:solidFill>
            <a:srgbClr val="BCDBD4"/>
          </a:solidFill>
          <a:ln/>
        </p:spPr>
      </p:sp>
      <p:sp>
        <p:nvSpPr>
          <p:cNvPr id="21" name="Shape 15"/>
          <p:cNvSpPr/>
          <p:nvPr/>
        </p:nvSpPr>
        <p:spPr>
          <a:xfrm>
            <a:off x="793790" y="6605230"/>
            <a:ext cx="510302" cy="510302"/>
          </a:xfrm>
          <a:prstGeom prst="roundRect">
            <a:avLst>
              <a:gd name="adj" fmla="val 18669"/>
            </a:avLst>
          </a:prstGeom>
          <a:solidFill>
            <a:srgbClr val="D6F5EE"/>
          </a:solidFill>
          <a:ln w="7620">
            <a:solidFill>
              <a:srgbClr val="BCDBD4"/>
            </a:solidFill>
            <a:prstDash val="solid"/>
          </a:ln>
        </p:spPr>
      </p:sp>
      <p:pic>
        <p:nvPicPr>
          <p:cNvPr id="22" name="Image 4" descr="preencoded.png"/>
          <p:cNvPicPr>
            <a:picLocks noChangeAspect="1"/>
          </p:cNvPicPr>
          <p:nvPr/>
        </p:nvPicPr>
        <p:blipFill>
          <a:blip r:embed="rId7"/>
          <a:stretch>
            <a:fillRect/>
          </a:stretch>
        </p:blipFill>
        <p:spPr>
          <a:xfrm>
            <a:off x="878860" y="6647736"/>
            <a:ext cx="340162" cy="425291"/>
          </a:xfrm>
          <a:prstGeom prst="rect">
            <a:avLst/>
          </a:prstGeom>
        </p:spPr>
      </p:pic>
      <p:sp>
        <p:nvSpPr>
          <p:cNvPr id="23" name="Text 16"/>
          <p:cNvSpPr/>
          <p:nvPr/>
        </p:nvSpPr>
        <p:spPr>
          <a:xfrm>
            <a:off x="2183011" y="6683097"/>
            <a:ext cx="2835235" cy="354330"/>
          </a:xfrm>
          <a:prstGeom prst="rect">
            <a:avLst/>
          </a:prstGeom>
          <a:noFill/>
          <a:ln/>
        </p:spPr>
        <p:txBody>
          <a:bodyPr wrap="none" lIns="0" tIns="0" rIns="0" bIns="0" rtlCol="0" anchor="t"/>
          <a:lstStyle/>
          <a:p>
            <a:pPr marL="0" indent="0" algn="l">
              <a:lnSpc>
                <a:spcPts val="275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Mở khóa nút</a:t>
            </a:r>
            <a:endParaRPr lang="en-US" sz="2800" dirty="0">
              <a:latin typeface="Times New Roman" panose="02020603050405020304" pitchFamily="18" charset="0"/>
              <a:cs typeface="Times New Roman" panose="02020603050405020304" pitchFamily="18" charset="0"/>
            </a:endParaRPr>
          </a:p>
        </p:txBody>
      </p:sp>
      <p:sp>
        <p:nvSpPr>
          <p:cNvPr id="24" name="Text 17"/>
          <p:cNvSpPr/>
          <p:nvPr/>
        </p:nvSpPr>
        <p:spPr>
          <a:xfrm>
            <a:off x="2183011" y="7173516"/>
            <a:ext cx="6167199" cy="362903"/>
          </a:xfrm>
          <a:prstGeom prst="rect">
            <a:avLst/>
          </a:prstGeom>
          <a:noFill/>
          <a:ln/>
        </p:spPr>
        <p:txBody>
          <a:bodyPr wrap="none" lIns="0" tIns="0" rIns="0" bIns="0" rtlCol="0" anchor="t"/>
          <a:lstStyle/>
          <a:p>
            <a:pPr marL="0" indent="0" algn="l">
              <a:lnSpc>
                <a:spcPts val="285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Sau khi ngủ xong, kích hoạt lại các nút điều khiển.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26731" y="582216"/>
            <a:ext cx="7663339" cy="1322070"/>
          </a:xfrm>
          <a:prstGeom prst="rect">
            <a:avLst/>
          </a:prstGeom>
          <a:noFill/>
          <a:ln/>
        </p:spPr>
        <p:txBody>
          <a:bodyPr wrap="square" lIns="0" tIns="0" rIns="0" bIns="0" rtlCol="0" anchor="t"/>
          <a:lstStyle/>
          <a:p>
            <a:pPr marL="0" indent="0" algn="l">
              <a:lnSpc>
                <a:spcPts val="5200"/>
              </a:lnSpc>
              <a:buNone/>
            </a:pPr>
            <a:r>
              <a:rPr lang="en-US" sz="4800" b="1" dirty="0">
                <a:solidFill>
                  <a:srgbClr val="333F70"/>
                </a:solidFill>
                <a:latin typeface="Times New Roman" panose="02020603050405020304" pitchFamily="18" charset="0"/>
                <a:ea typeface="Unbounded Bold" pitchFamily="34" charset="-122"/>
                <a:cs typeface="Times New Roman" panose="02020603050405020304" pitchFamily="18" charset="0"/>
              </a:rPr>
              <a:t>Sơ đồ thuật toán - Cập nhật tự động</a:t>
            </a:r>
            <a:endParaRPr lang="en-US" sz="4800" dirty="0">
              <a:latin typeface="Times New Roman" panose="02020603050405020304" pitchFamily="18" charset="0"/>
              <a:cs typeface="Times New Roman" panose="02020603050405020304" pitchFamily="18" charset="0"/>
            </a:endParaRPr>
          </a:p>
        </p:txBody>
      </p:sp>
      <p:sp>
        <p:nvSpPr>
          <p:cNvPr id="4" name="Text 1"/>
          <p:cNvSpPr/>
          <p:nvPr/>
        </p:nvSpPr>
        <p:spPr>
          <a:xfrm>
            <a:off x="6226731" y="2221587"/>
            <a:ext cx="7663339" cy="676989"/>
          </a:xfrm>
          <a:prstGeom prst="rect">
            <a:avLst/>
          </a:prstGeom>
          <a:noFill/>
          <a:ln/>
        </p:spPr>
        <p:txBody>
          <a:bodyPr wrap="square" lIns="0" tIns="0" rIns="0" bIns="0" rtlCol="0" anchor="t"/>
          <a:lstStyle/>
          <a:p>
            <a:pPr marL="0" indent="0" algn="l">
              <a:lnSpc>
                <a:spcPts val="265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Hàm auto_increase_hunger() và auto_increase_boredom() tự động tăng chỉ số đói và buồn chán.</a:t>
            </a:r>
            <a:endParaRPr lang="en-US" sz="2000" dirty="0">
              <a:latin typeface="Times New Roman" panose="02020603050405020304" pitchFamily="18" charset="0"/>
              <a:cs typeface="Times New Roman" panose="02020603050405020304" pitchFamily="18" charset="0"/>
            </a:endParaRPr>
          </a:p>
        </p:txBody>
      </p:sp>
      <p:pic>
        <p:nvPicPr>
          <p:cNvPr id="5" name="Image 1" descr="preencoded.png"/>
          <p:cNvPicPr>
            <a:picLocks noChangeAspect="1"/>
          </p:cNvPicPr>
          <p:nvPr/>
        </p:nvPicPr>
        <p:blipFill>
          <a:blip r:embed="rId4"/>
          <a:stretch>
            <a:fillRect/>
          </a:stretch>
        </p:blipFill>
        <p:spPr>
          <a:xfrm>
            <a:off x="6226731" y="3136463"/>
            <a:ext cx="528757" cy="528757"/>
          </a:xfrm>
          <a:prstGeom prst="rect">
            <a:avLst/>
          </a:prstGeom>
        </p:spPr>
      </p:pic>
      <p:sp>
        <p:nvSpPr>
          <p:cNvPr id="6" name="Text 2"/>
          <p:cNvSpPr/>
          <p:nvPr/>
        </p:nvSpPr>
        <p:spPr>
          <a:xfrm>
            <a:off x="6226731" y="3876675"/>
            <a:ext cx="2378154" cy="330517"/>
          </a:xfrm>
          <a:prstGeom prst="rect">
            <a:avLst/>
          </a:prstGeom>
          <a:noFill/>
          <a:ln/>
        </p:spPr>
        <p:txBody>
          <a:bodyPr wrap="none" lIns="0" tIns="0" rIns="0" bIns="0" rtlCol="0" anchor="t"/>
          <a:lstStyle/>
          <a:p>
            <a:pPr marL="0" indent="0" algn="l">
              <a:lnSpc>
                <a:spcPts val="260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Tăng đói</a:t>
            </a:r>
            <a:endParaRPr lang="en-US" sz="2800" dirty="0">
              <a:latin typeface="Times New Roman" panose="02020603050405020304" pitchFamily="18" charset="0"/>
              <a:cs typeface="Times New Roman" panose="02020603050405020304" pitchFamily="18" charset="0"/>
            </a:endParaRPr>
          </a:p>
        </p:txBody>
      </p:sp>
      <p:sp>
        <p:nvSpPr>
          <p:cNvPr id="7" name="Text 3"/>
          <p:cNvSpPr/>
          <p:nvPr/>
        </p:nvSpPr>
        <p:spPr>
          <a:xfrm>
            <a:off x="6226731" y="4334113"/>
            <a:ext cx="2378154" cy="676989"/>
          </a:xfrm>
          <a:prstGeom prst="rect">
            <a:avLst/>
          </a:prstGeom>
          <a:noFill/>
          <a:ln/>
        </p:spPr>
        <p:txBody>
          <a:bodyPr wrap="square" lIns="0" tIns="0" rIns="0" bIns="0" rtlCol="0" anchor="t"/>
          <a:lstStyle/>
          <a:p>
            <a:pPr marL="0" indent="0" algn="l">
              <a:lnSpc>
                <a:spcPts val="265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Tăng 1 điểm đói mỗi 10 giây.</a:t>
            </a:r>
            <a:endParaRPr lang="en-US" sz="2000" dirty="0">
              <a:latin typeface="Times New Roman" panose="02020603050405020304" pitchFamily="18" charset="0"/>
              <a:cs typeface="Times New Roman" panose="02020603050405020304" pitchFamily="18" charset="0"/>
            </a:endParaRPr>
          </a:p>
        </p:txBody>
      </p:sp>
      <p:pic>
        <p:nvPicPr>
          <p:cNvPr id="8" name="Image 2" descr="preencoded.png"/>
          <p:cNvPicPr>
            <a:picLocks noChangeAspect="1"/>
          </p:cNvPicPr>
          <p:nvPr/>
        </p:nvPicPr>
        <p:blipFill>
          <a:blip r:embed="rId5"/>
          <a:stretch>
            <a:fillRect/>
          </a:stretch>
        </p:blipFill>
        <p:spPr>
          <a:xfrm>
            <a:off x="8869204" y="3136463"/>
            <a:ext cx="528757" cy="528757"/>
          </a:xfrm>
          <a:prstGeom prst="rect">
            <a:avLst/>
          </a:prstGeom>
        </p:spPr>
      </p:pic>
      <p:sp>
        <p:nvSpPr>
          <p:cNvPr id="9" name="Text 4"/>
          <p:cNvSpPr/>
          <p:nvPr/>
        </p:nvSpPr>
        <p:spPr>
          <a:xfrm>
            <a:off x="8869204" y="3876675"/>
            <a:ext cx="2378273" cy="330517"/>
          </a:xfrm>
          <a:prstGeom prst="rect">
            <a:avLst/>
          </a:prstGeom>
          <a:noFill/>
          <a:ln/>
        </p:spPr>
        <p:txBody>
          <a:bodyPr wrap="none" lIns="0" tIns="0" rIns="0" bIns="0" rtlCol="0" anchor="t"/>
          <a:lstStyle/>
          <a:p>
            <a:pPr marL="0" indent="0" algn="l">
              <a:lnSpc>
                <a:spcPts val="260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Cảnh báo đói</a:t>
            </a:r>
            <a:endParaRPr lang="en-US" sz="2800" dirty="0">
              <a:latin typeface="Times New Roman" panose="02020603050405020304" pitchFamily="18" charset="0"/>
              <a:cs typeface="Times New Roman" panose="02020603050405020304" pitchFamily="18" charset="0"/>
            </a:endParaRPr>
          </a:p>
        </p:txBody>
      </p:sp>
      <p:sp>
        <p:nvSpPr>
          <p:cNvPr id="10" name="Text 5"/>
          <p:cNvSpPr/>
          <p:nvPr/>
        </p:nvSpPr>
        <p:spPr>
          <a:xfrm>
            <a:off x="8869204" y="4334113"/>
            <a:ext cx="2378273" cy="1015484"/>
          </a:xfrm>
          <a:prstGeom prst="rect">
            <a:avLst/>
          </a:prstGeom>
          <a:noFill/>
          <a:ln/>
        </p:spPr>
        <p:txBody>
          <a:bodyPr wrap="square" lIns="0" tIns="0" rIns="0" bIns="0" rtlCol="0" anchor="t"/>
          <a:lstStyle/>
          <a:p>
            <a:pPr marL="0" indent="0" algn="l">
              <a:lnSpc>
                <a:spcPts val="265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Cảnh báo khi đói ≥ 5, và nguy hiểm hơn khi đói ≥ 10.</a:t>
            </a:r>
            <a:endParaRPr lang="en-US" sz="2000" dirty="0">
              <a:latin typeface="Times New Roman" panose="02020603050405020304" pitchFamily="18" charset="0"/>
              <a:cs typeface="Times New Roman" panose="02020603050405020304" pitchFamily="18" charset="0"/>
            </a:endParaRPr>
          </a:p>
        </p:txBody>
      </p:sp>
      <p:pic>
        <p:nvPicPr>
          <p:cNvPr id="11" name="Image 3" descr="preencoded.png"/>
          <p:cNvPicPr>
            <a:picLocks noChangeAspect="1"/>
          </p:cNvPicPr>
          <p:nvPr/>
        </p:nvPicPr>
        <p:blipFill>
          <a:blip r:embed="rId6"/>
          <a:stretch>
            <a:fillRect/>
          </a:stretch>
        </p:blipFill>
        <p:spPr>
          <a:xfrm>
            <a:off x="11511796" y="3136463"/>
            <a:ext cx="528757" cy="528757"/>
          </a:xfrm>
          <a:prstGeom prst="rect">
            <a:avLst/>
          </a:prstGeom>
        </p:spPr>
      </p:pic>
      <p:sp>
        <p:nvSpPr>
          <p:cNvPr id="12" name="Text 6"/>
          <p:cNvSpPr/>
          <p:nvPr/>
        </p:nvSpPr>
        <p:spPr>
          <a:xfrm>
            <a:off x="11511796" y="3876675"/>
            <a:ext cx="2378154" cy="661035"/>
          </a:xfrm>
          <a:prstGeom prst="rect">
            <a:avLst/>
          </a:prstGeom>
          <a:noFill/>
          <a:ln/>
        </p:spPr>
        <p:txBody>
          <a:bodyPr wrap="square" lIns="0" tIns="0" rIns="0" bIns="0" rtlCol="0" anchor="t"/>
          <a:lstStyle/>
          <a:p>
            <a:pPr marL="0" indent="0" algn="l">
              <a:lnSpc>
                <a:spcPts val="260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Tăng buồn chán</a:t>
            </a:r>
            <a:endParaRPr lang="en-US" sz="2800" dirty="0">
              <a:latin typeface="Times New Roman" panose="02020603050405020304" pitchFamily="18" charset="0"/>
              <a:cs typeface="Times New Roman" panose="02020603050405020304" pitchFamily="18" charset="0"/>
            </a:endParaRPr>
          </a:p>
        </p:txBody>
      </p:sp>
      <p:sp>
        <p:nvSpPr>
          <p:cNvPr id="13" name="Text 7"/>
          <p:cNvSpPr/>
          <p:nvPr/>
        </p:nvSpPr>
        <p:spPr>
          <a:xfrm>
            <a:off x="11511796" y="4664631"/>
            <a:ext cx="2378154" cy="676989"/>
          </a:xfrm>
          <a:prstGeom prst="rect">
            <a:avLst/>
          </a:prstGeom>
          <a:noFill/>
          <a:ln/>
        </p:spPr>
        <p:txBody>
          <a:bodyPr wrap="square" lIns="0" tIns="0" rIns="0" bIns="0" rtlCol="0" anchor="t"/>
          <a:lstStyle/>
          <a:p>
            <a:pPr marL="0" indent="0" algn="l">
              <a:lnSpc>
                <a:spcPts val="265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Tăng 1 điểm buồn chán mỗi 20 giây.</a:t>
            </a:r>
            <a:endParaRPr lang="en-US" sz="2000" dirty="0">
              <a:latin typeface="Times New Roman" panose="02020603050405020304" pitchFamily="18" charset="0"/>
              <a:cs typeface="Times New Roman" panose="02020603050405020304" pitchFamily="18" charset="0"/>
            </a:endParaRPr>
          </a:p>
        </p:txBody>
      </p:sp>
      <p:pic>
        <p:nvPicPr>
          <p:cNvPr id="14" name="Image 4" descr="preencoded.png"/>
          <p:cNvPicPr>
            <a:picLocks noChangeAspect="1"/>
          </p:cNvPicPr>
          <p:nvPr/>
        </p:nvPicPr>
        <p:blipFill>
          <a:blip r:embed="rId7"/>
          <a:stretch>
            <a:fillRect/>
          </a:stretch>
        </p:blipFill>
        <p:spPr>
          <a:xfrm>
            <a:off x="6226731" y="5772626"/>
            <a:ext cx="528757" cy="528757"/>
          </a:xfrm>
          <a:prstGeom prst="rect">
            <a:avLst/>
          </a:prstGeom>
        </p:spPr>
      </p:pic>
      <p:sp>
        <p:nvSpPr>
          <p:cNvPr id="15" name="Text 8"/>
          <p:cNvSpPr/>
          <p:nvPr/>
        </p:nvSpPr>
        <p:spPr>
          <a:xfrm>
            <a:off x="6226731" y="6512838"/>
            <a:ext cx="2378154" cy="330517"/>
          </a:xfrm>
          <a:prstGeom prst="rect">
            <a:avLst/>
          </a:prstGeom>
          <a:noFill/>
          <a:ln/>
        </p:spPr>
        <p:txBody>
          <a:bodyPr wrap="none" lIns="0" tIns="0" rIns="0" bIns="0" rtlCol="0" anchor="t"/>
          <a:lstStyle/>
          <a:p>
            <a:pPr marL="0" indent="0" algn="l">
              <a:lnSpc>
                <a:spcPts val="260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Chết</a:t>
            </a:r>
            <a:endParaRPr lang="en-US" sz="2800" dirty="0">
              <a:latin typeface="Times New Roman" panose="02020603050405020304" pitchFamily="18" charset="0"/>
              <a:cs typeface="Times New Roman" panose="02020603050405020304" pitchFamily="18" charset="0"/>
            </a:endParaRPr>
          </a:p>
        </p:txBody>
      </p:sp>
      <p:sp>
        <p:nvSpPr>
          <p:cNvPr id="16" name="Text 9"/>
          <p:cNvSpPr/>
          <p:nvPr/>
        </p:nvSpPr>
        <p:spPr>
          <a:xfrm>
            <a:off x="6226731" y="6970276"/>
            <a:ext cx="2378154" cy="676989"/>
          </a:xfrm>
          <a:prstGeom prst="rect">
            <a:avLst/>
          </a:prstGeom>
          <a:noFill/>
          <a:ln/>
        </p:spPr>
        <p:txBody>
          <a:bodyPr wrap="square" lIns="0" tIns="0" rIns="0" bIns="0" rtlCol="0" anchor="t"/>
          <a:lstStyle/>
          <a:p>
            <a:pPr marL="0" indent="0" algn="l">
              <a:lnSpc>
                <a:spcPts val="265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Critter chết khi đói đạt ≥ 15 điểm.</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28869"/>
            <a:ext cx="5670590" cy="708779"/>
          </a:xfrm>
          <a:prstGeom prst="rect">
            <a:avLst/>
          </a:prstGeom>
          <a:noFill/>
          <a:ln/>
        </p:spPr>
        <p:txBody>
          <a:bodyPr wrap="none" lIns="0" tIns="0" rIns="0" bIns="0" rtlCol="0" anchor="t"/>
          <a:lstStyle/>
          <a:p>
            <a:pPr marL="0" indent="0" algn="just">
              <a:lnSpc>
                <a:spcPts val="5550"/>
              </a:lnSpc>
              <a:buNone/>
            </a:pPr>
            <a:r>
              <a:rPr lang="en-US" sz="5400" b="1" dirty="0">
                <a:solidFill>
                  <a:srgbClr val="333F70"/>
                </a:solidFill>
                <a:latin typeface="Times New Roman" panose="02020603050405020304" pitchFamily="18" charset="0"/>
                <a:ea typeface="Unbounded Bold" pitchFamily="34" charset="-122"/>
                <a:cs typeface="Times New Roman" panose="02020603050405020304" pitchFamily="18" charset="0"/>
              </a:rPr>
              <a:t>Kết luận</a:t>
            </a:r>
            <a:endParaRPr lang="en-US" sz="5400" dirty="0">
              <a:latin typeface="Times New Roman" panose="02020603050405020304" pitchFamily="18" charset="0"/>
              <a:cs typeface="Times New Roman" panose="02020603050405020304" pitchFamily="18" charset="0"/>
            </a:endParaRPr>
          </a:p>
        </p:txBody>
      </p:sp>
      <p:sp>
        <p:nvSpPr>
          <p:cNvPr id="4" name="Shape 1"/>
          <p:cNvSpPr/>
          <p:nvPr/>
        </p:nvSpPr>
        <p:spPr>
          <a:xfrm>
            <a:off x="793790" y="2477810"/>
            <a:ext cx="7556421" cy="2047994"/>
          </a:xfrm>
          <a:prstGeom prst="roundRect">
            <a:avLst>
              <a:gd name="adj" fmla="val 4652"/>
            </a:avLst>
          </a:prstGeom>
          <a:solidFill>
            <a:srgbClr val="D6F5EE"/>
          </a:solidFill>
          <a:ln w="7620">
            <a:solidFill>
              <a:srgbClr val="BCDBD4"/>
            </a:solidFill>
            <a:prstDash val="solid"/>
          </a:ln>
        </p:spPr>
      </p:sp>
      <p:sp>
        <p:nvSpPr>
          <p:cNvPr id="5" name="Text 2"/>
          <p:cNvSpPr/>
          <p:nvPr/>
        </p:nvSpPr>
        <p:spPr>
          <a:xfrm>
            <a:off x="1028224" y="2712244"/>
            <a:ext cx="3655814" cy="354330"/>
          </a:xfrm>
          <a:prstGeom prst="rect">
            <a:avLst/>
          </a:prstGeom>
          <a:noFill/>
          <a:ln/>
        </p:spPr>
        <p:txBody>
          <a:bodyPr wrap="none" lIns="0" tIns="0" rIns="0" bIns="0" rtlCol="0" anchor="t"/>
          <a:lstStyle/>
          <a:p>
            <a:pPr marL="0" indent="0" algn="just">
              <a:lnSpc>
                <a:spcPts val="275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Kết quả thực nghiệm</a:t>
            </a:r>
            <a:endParaRPr lang="en-US" sz="2800" dirty="0">
              <a:latin typeface="Times New Roman" panose="02020603050405020304" pitchFamily="18" charset="0"/>
              <a:cs typeface="Times New Roman" panose="02020603050405020304" pitchFamily="18" charset="0"/>
            </a:endParaRPr>
          </a:p>
        </p:txBody>
      </p:sp>
      <p:sp>
        <p:nvSpPr>
          <p:cNvPr id="6" name="Text 3"/>
          <p:cNvSpPr/>
          <p:nvPr/>
        </p:nvSpPr>
        <p:spPr>
          <a:xfrm>
            <a:off x="1028224" y="3202662"/>
            <a:ext cx="7087553" cy="1088708"/>
          </a:xfrm>
          <a:prstGeom prst="rect">
            <a:avLst/>
          </a:prstGeom>
          <a:noFill/>
          <a:ln/>
        </p:spPr>
        <p:txBody>
          <a:bodyPr wrap="square" lIns="0" tIns="0" rIns="0" bIns="0" rtlCol="0" anchor="t"/>
          <a:lstStyle/>
          <a:p>
            <a:pPr marL="0" indent="0" algn="just">
              <a:lnSpc>
                <a:spcPts val="285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Ứng dụng chạy ổn định, đáp ứng tốt các yêu cầu tạo và chăm sóc Critter. Giao diện trực quan, emoji sống động và nhạc nền mượt mà. Hiệu suất tốt trên Windows 10, phản hồi nhanh chóng.</a:t>
            </a:r>
            <a:endParaRPr lang="en-US" sz="2000" dirty="0">
              <a:latin typeface="Times New Roman" panose="02020603050405020304" pitchFamily="18" charset="0"/>
              <a:cs typeface="Times New Roman" panose="02020603050405020304" pitchFamily="18" charset="0"/>
            </a:endParaRPr>
          </a:p>
        </p:txBody>
      </p:sp>
      <p:sp>
        <p:nvSpPr>
          <p:cNvPr id="7" name="Shape 4"/>
          <p:cNvSpPr/>
          <p:nvPr/>
        </p:nvSpPr>
        <p:spPr>
          <a:xfrm>
            <a:off x="793790" y="4752618"/>
            <a:ext cx="7556421" cy="2047994"/>
          </a:xfrm>
          <a:prstGeom prst="roundRect">
            <a:avLst>
              <a:gd name="adj" fmla="val 4652"/>
            </a:avLst>
          </a:prstGeom>
          <a:solidFill>
            <a:srgbClr val="D6F5EE"/>
          </a:solidFill>
          <a:ln w="7620">
            <a:solidFill>
              <a:srgbClr val="BCDBD4"/>
            </a:solidFill>
            <a:prstDash val="solid"/>
          </a:ln>
        </p:spPr>
      </p:sp>
      <p:sp>
        <p:nvSpPr>
          <p:cNvPr id="8" name="Text 5"/>
          <p:cNvSpPr/>
          <p:nvPr/>
        </p:nvSpPr>
        <p:spPr>
          <a:xfrm>
            <a:off x="1028224" y="4987052"/>
            <a:ext cx="3025616" cy="354330"/>
          </a:xfrm>
          <a:prstGeom prst="rect">
            <a:avLst/>
          </a:prstGeom>
          <a:noFill/>
          <a:ln/>
        </p:spPr>
        <p:txBody>
          <a:bodyPr wrap="none" lIns="0" tIns="0" rIns="0" bIns="0" rtlCol="0" anchor="t"/>
          <a:lstStyle/>
          <a:p>
            <a:pPr marL="0" indent="0" algn="just">
              <a:lnSpc>
                <a:spcPts val="2750"/>
              </a:lnSpc>
              <a:buNone/>
            </a:pPr>
            <a:r>
              <a:rPr lang="en-US" sz="2800" b="1" dirty="0">
                <a:solidFill>
                  <a:srgbClr val="333F70"/>
                </a:solidFill>
                <a:latin typeface="Times New Roman" panose="02020603050405020304" pitchFamily="18" charset="0"/>
                <a:ea typeface="Unbounded Bold" pitchFamily="34" charset="-122"/>
                <a:cs typeface="Times New Roman" panose="02020603050405020304" pitchFamily="18" charset="0"/>
              </a:rPr>
              <a:t>Hướng phát triển</a:t>
            </a:r>
            <a:endParaRPr lang="en-US" sz="2800" dirty="0">
              <a:latin typeface="Times New Roman" panose="02020603050405020304" pitchFamily="18" charset="0"/>
              <a:cs typeface="Times New Roman" panose="02020603050405020304" pitchFamily="18" charset="0"/>
            </a:endParaRPr>
          </a:p>
        </p:txBody>
      </p:sp>
      <p:sp>
        <p:nvSpPr>
          <p:cNvPr id="9" name="Text 6"/>
          <p:cNvSpPr/>
          <p:nvPr/>
        </p:nvSpPr>
        <p:spPr>
          <a:xfrm>
            <a:off x="1028224" y="5477470"/>
            <a:ext cx="7087553" cy="1088708"/>
          </a:xfrm>
          <a:prstGeom prst="rect">
            <a:avLst/>
          </a:prstGeom>
          <a:noFill/>
          <a:ln/>
        </p:spPr>
        <p:txBody>
          <a:bodyPr wrap="square" lIns="0" tIns="0" rIns="0" bIns="0" rtlCol="0" anchor="t"/>
          <a:lstStyle/>
          <a:p>
            <a:pPr marL="0" indent="0" algn="just">
              <a:lnSpc>
                <a:spcPts val="2850"/>
              </a:lnSpc>
              <a:buNone/>
            </a:pPr>
            <a:r>
              <a:rPr lang="en-US" sz="2000" dirty="0">
                <a:solidFill>
                  <a:srgbClr val="333F70"/>
                </a:solidFill>
                <a:latin typeface="Times New Roman" panose="02020603050405020304" pitchFamily="18" charset="0"/>
                <a:ea typeface="Open Sans" pitchFamily="34" charset="-122"/>
                <a:cs typeface="Times New Roman" panose="02020603050405020304" pitchFamily="18" charset="0"/>
              </a:rPr>
              <a:t>Trong tương lai, ứng dụng sẽ được cải tiến để lưu trạng thái vào file JSON và hỗ trợ nhiều Critter hơn. Ngoài ra, sẽ thêm hành động và tích hợp hình ảnh động với giao diện ttk.</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579</Words>
  <Application>Microsoft Office PowerPoint</Application>
  <PresentationFormat>Custom</PresentationFormat>
  <Paragraphs>79</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Đinh Đạt</cp:lastModifiedBy>
  <cp:revision>4</cp:revision>
  <dcterms:created xsi:type="dcterms:W3CDTF">2025-06-08T03:55:23Z</dcterms:created>
  <dcterms:modified xsi:type="dcterms:W3CDTF">2025-06-08T14:51:24Z</dcterms:modified>
</cp:coreProperties>
</file>