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Spline Sans"/>
      <p:regular r:id="rId23"/>
      <p:bold r:id="rId24"/>
    </p:embeddedFont>
    <p:embeddedFont>
      <p:font typeface="Roboto Thin"/>
      <p:regular r:id="rId25"/>
      <p:bold r:id="rId26"/>
      <p:italic r:id="rId27"/>
      <p:boldItalic r:id="rId28"/>
    </p:embeddedFont>
    <p:embeddedFont>
      <p:font typeface="Lexend Light"/>
      <p:regular r:id="rId29"/>
      <p:bold r:id="rId30"/>
    </p:embeddedFont>
    <p:embeddedFont>
      <p:font typeface="Roboto Medium"/>
      <p:regular r:id="rId31"/>
      <p:bold r:id="rId32"/>
      <p:italic r:id="rId33"/>
      <p:boldItalic r:id="rId34"/>
    </p:embeddedFont>
    <p:embeddedFont>
      <p:font typeface="Roboto"/>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plineSans-bold.fntdata"/><Relationship Id="rId23" Type="http://schemas.openxmlformats.org/officeDocument/2006/relationships/font" Target="fonts/Spline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bold.fntdata"/><Relationship Id="rId25" Type="http://schemas.openxmlformats.org/officeDocument/2006/relationships/font" Target="fonts/RobotoThin-regular.fntdata"/><Relationship Id="rId28" Type="http://schemas.openxmlformats.org/officeDocument/2006/relationships/font" Target="fonts/RobotoThin-boldItalic.fntdata"/><Relationship Id="rId27" Type="http://schemas.openxmlformats.org/officeDocument/2006/relationships/font" Target="fonts/RobotoTh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font" Target="fonts/LexendLight-bold.fntdata"/><Relationship Id="rId11" Type="http://schemas.openxmlformats.org/officeDocument/2006/relationships/slide" Target="slides/slide6.xml"/><Relationship Id="rId33" Type="http://schemas.openxmlformats.org/officeDocument/2006/relationships/font" Target="fonts/RobotoMedium-italic.fntdata"/><Relationship Id="rId10" Type="http://schemas.openxmlformats.org/officeDocument/2006/relationships/slide" Target="slides/slide5.xml"/><Relationship Id="rId32" Type="http://schemas.openxmlformats.org/officeDocument/2006/relationships/font" Target="fonts/RobotoMedium-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Medium-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Lexend-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1fd19fc8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1fd19fc8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1fd19fc8db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1fd19fc8db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first phase, we predicted the range and location of the eye of the storm.</a:t>
            </a:r>
            <a:endParaRPr/>
          </a:p>
          <a:p>
            <a:pPr indent="-298450" lvl="0" marL="457200" rtl="0" algn="l">
              <a:spcBef>
                <a:spcPts val="0"/>
              </a:spcBef>
              <a:spcAft>
                <a:spcPts val="0"/>
              </a:spcAft>
              <a:buSzPts val="1100"/>
              <a:buChar char="-"/>
            </a:pPr>
            <a:r>
              <a:rPr lang="en"/>
              <a:t>These attributes are important to start the second phase of the project, which is estimating the financial damage caused by storm from the center of the storm.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1fd19fc8d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1fd19fc8d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Initial stage; we wanted to retrieve data at the street level or atleast at the zipcode level. However, Zillow and US census dataset did not have data at the level that we wanted.</a:t>
            </a:r>
            <a:endParaRPr/>
          </a:p>
          <a:p>
            <a:pPr indent="-298450" lvl="0" marL="457200" rtl="0" algn="l">
              <a:spcBef>
                <a:spcPts val="0"/>
              </a:spcBef>
              <a:spcAft>
                <a:spcPts val="0"/>
              </a:spcAft>
              <a:buSzPts val="1100"/>
              <a:buChar char="-"/>
            </a:pPr>
            <a:r>
              <a:rPr lang="en"/>
              <a:t>As such, we zoomed out and worked with estimating the damage at the county level.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Different kinds of </a:t>
            </a:r>
            <a:r>
              <a:rPr lang="en"/>
              <a:t>houses</a:t>
            </a:r>
            <a:r>
              <a:rPr lang="en"/>
              <a:t> such as apartments, mobile homes and individual houses.</a:t>
            </a:r>
            <a:endParaRPr/>
          </a:p>
          <a:p>
            <a:pPr indent="-298450" lvl="0" marL="457200" rtl="0" algn="l">
              <a:spcBef>
                <a:spcPts val="0"/>
              </a:spcBef>
              <a:spcAft>
                <a:spcPts val="0"/>
              </a:spcAft>
              <a:buSzPts val="1100"/>
              <a:buChar char="-"/>
            </a:pPr>
            <a:r>
              <a:rPr lang="en"/>
              <a:t>Our estimations focused largely on the individual houses</a:t>
            </a:r>
            <a:endParaRPr/>
          </a:p>
          <a:p>
            <a:pPr indent="-298450" lvl="0" marL="457200" rtl="0" algn="l">
              <a:spcBef>
                <a:spcPts val="0"/>
              </a:spcBef>
              <a:spcAft>
                <a:spcPts val="0"/>
              </a:spcAft>
              <a:buSzPts val="1100"/>
              <a:buChar char="-"/>
            </a:pPr>
            <a:r>
              <a:rPr lang="en"/>
              <a:t>Reduced the property valuation for apartment-style housing and </a:t>
            </a:r>
            <a:r>
              <a:rPr lang="en"/>
              <a:t>obviated </a:t>
            </a:r>
            <a:r>
              <a:rPr lang="en"/>
              <a:t>mobile homes</a:t>
            </a:r>
            <a:r>
              <a:rPr lang="en"/>
              <a:t> entirely (as these do not fall into category of insured households)</a:t>
            </a:r>
            <a:r>
              <a:rPr lang="en"/>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Even based on county, it was difficult to find the “one dataset that meets them all”. SEPHER 2.0 came very close to it, having aggregated </a:t>
            </a:r>
            <a:r>
              <a:rPr lang="en"/>
              <a:t>multiple</a:t>
            </a:r>
            <a:r>
              <a:rPr lang="en"/>
              <a:t> datasets into one but in the end, we decided on merging smaller datasets to satisfy our requirements better.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1fd19fc8db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1fd19fc8db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still utilized SEPHER 2.0 to retrieve a few statistics on the ratios of apartments and the number of mobile homes in counties affected by the storm circle.</a:t>
            </a:r>
            <a:endParaRPr/>
          </a:p>
          <a:p>
            <a:pPr indent="0" lvl="0" marL="0" rtl="0" algn="l">
              <a:spcBef>
                <a:spcPts val="0"/>
              </a:spcBef>
              <a:spcAft>
                <a:spcPts val="0"/>
              </a:spcAft>
              <a:buNone/>
            </a:pPr>
            <a:r>
              <a:rPr lang="en"/>
              <a:t>The US County boundaries was used to retrieve the polygonal shape of the counties present within Florida.</a:t>
            </a:r>
            <a:endParaRPr/>
          </a:p>
          <a:p>
            <a:pPr indent="0" lvl="0" marL="0" rtl="0" algn="l">
              <a:spcBef>
                <a:spcPts val="0"/>
              </a:spcBef>
              <a:spcAft>
                <a:spcPts val="0"/>
              </a:spcAft>
              <a:buNone/>
            </a:pPr>
            <a:r>
              <a:rPr lang="en"/>
              <a:t>The Florida County Boundaries dataset was used to determine which counties are coastline and thus have higher chances of being damaged by the storm.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County Median Home Prices was utilized to retrieve the mean valuation of a home in the county.</a:t>
            </a:r>
            <a:endParaRPr/>
          </a:p>
          <a:p>
            <a:pPr indent="0" lvl="0" marL="0" rtl="0" algn="l">
              <a:spcBef>
                <a:spcPts val="0"/>
              </a:spcBef>
              <a:spcAft>
                <a:spcPts val="0"/>
              </a:spcAft>
              <a:buNone/>
            </a:pPr>
            <a:r>
              <a:rPr lang="en"/>
              <a:t>The NSCU is used to determine the number of </a:t>
            </a:r>
            <a:r>
              <a:rPr lang="en"/>
              <a:t>houses</a:t>
            </a:r>
            <a:r>
              <a:rPr lang="en"/>
              <a:t> present within the county. This is further filtered out using the SEPHER dataset.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1fd19fc8db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1fd19fc8db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1fd19fc8db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1fd19fc8db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1fd19fc8db_0_1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31fd19fc8db_0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202c25080c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202c25080c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1fd19fc8d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1fd19fc8d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fd19fc8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1fd19fc8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idea is inspired by the news about hurricanes and the damage they caused in the state of florida and other coastal regions. We aim to predict the area of effect of hurricane and thus estimate the economic damage by counties. Doing so serves both the local residents and the insurance companies providing services to this region, as it allows them to better estimate their losses and react upon this information.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202c25080c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202c25080c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divided our project into two phases. In the </a:t>
            </a:r>
            <a:r>
              <a:rPr lang="en"/>
              <a:t>first</a:t>
            </a:r>
            <a:r>
              <a:rPr lang="en"/>
              <a:t> phase, we aim to predict the both the area of damage and the location of the hurricane in latitude and longitude from the existing data of the current hurricane. In the second phase, we will combine the output of the first phase with the housing value data to visualize the affected area and estimate corresponding damage.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1fd19fc8db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1fd19fc8db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1fd19fc8db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1fd19fc8db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using the dataset gathered from ibtracks hurricane dataset. Some important parameters we use are Rmax, R64, R50, and R34. If the max speed is not exceeding certain speed, then we dont have a radius for that speed.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higher the speed, the smaller its radius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the specific feature selection in the next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1fd19fc8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1fd19fc8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missing:</a:t>
            </a:r>
            <a:br>
              <a:rPr lang="en"/>
            </a:br>
            <a:r>
              <a:rPr lang="en"/>
              <a:t>1. If max wind speed is below a certain </a:t>
            </a:r>
            <a:r>
              <a:rPr lang="en"/>
              <a:t>range, the corresponding R will be missing, it can be fixed by setting this value to 0 as it makes intuitive sense to do so</a:t>
            </a:r>
            <a:endParaRPr/>
          </a:p>
          <a:p>
            <a:pPr indent="0" lvl="0" marL="0" rtl="0" algn="l">
              <a:spcBef>
                <a:spcPts val="0"/>
              </a:spcBef>
              <a:spcAft>
                <a:spcPts val="0"/>
              </a:spcAft>
              <a:buNone/>
            </a:pPr>
            <a:r>
              <a:rPr lang="en"/>
              <a:t>2. Otherwise, data is missing randomly and we are not clear what caused it as we dont know about the data collection process, the only thing we can do is to remove these data since we can’t fix them in any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not using pca:</a:t>
            </a:r>
            <a:br>
              <a:rPr lang="en"/>
            </a:br>
            <a:r>
              <a:rPr lang="en"/>
              <a:t>1. Pca doesnt work well for non linear data(is it so? I forget)</a:t>
            </a:r>
            <a:endParaRPr/>
          </a:p>
          <a:p>
            <a:pPr indent="0" lvl="0" marL="0" rtl="0" algn="l">
              <a:spcBef>
                <a:spcPts val="0"/>
              </a:spcBef>
              <a:spcAft>
                <a:spcPts val="0"/>
              </a:spcAft>
              <a:buNone/>
            </a:pPr>
            <a:r>
              <a:rPr lang="en"/>
              <a:t>2. The features we selected exists </a:t>
            </a:r>
            <a:r>
              <a:rPr lang="en"/>
              <a:t>across</a:t>
            </a:r>
            <a:r>
              <a:rPr lang="en"/>
              <a:t> different datasets, thus can be extended well</a:t>
            </a:r>
            <a:endParaRPr/>
          </a:p>
          <a:p>
            <a:pPr indent="0" lvl="0" marL="0" rtl="0" algn="l">
              <a:spcBef>
                <a:spcPts val="0"/>
              </a:spcBef>
              <a:spcAft>
                <a:spcPts val="0"/>
              </a:spcAft>
              <a:buNone/>
            </a:pPr>
            <a:r>
              <a:rPr lang="en"/>
              <a:t>3. Compared with PCA, thus features are selected by experts and may have some meaning academically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1fd19fc8db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1fd19fc8db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approach we tried is directly estimating Rmax from the features including location and wind speed using Random Forest Regression. It works better than very simple models such as linear regression as the correlation between our data is clearly non-linear. On the other hand, we prefer using a random forest over deep learning as it is more suitable for the amount of computational resource we have and the relatively small data size in our hands. As shown by the graph, we achieved a mean absolute percentage error of 24.2%.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1fd19fc8db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1fd19fc8db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our previous prediction, we used an existing study that provides an equation to estimate R_max. From this equation, we can predict Mmax and use it to calculate Rmax, and the </a:t>
            </a:r>
            <a:r>
              <a:rPr lang="en"/>
              <a:t>result</a:t>
            </a:r>
            <a:r>
              <a:rPr lang="en"/>
              <a:t> is more </a:t>
            </a:r>
            <a:r>
              <a:rPr lang="en"/>
              <a:t>accurate</a:t>
            </a:r>
            <a:r>
              <a:rPr lang="en"/>
              <a:t> with this approach as it achieves a MAPE of 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further discovered that the same estimation formula can predict R64 with a similar accuracy.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fd19fc8db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fd19fc8db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predicted the eye of the storm’</a:t>
            </a:r>
            <a:r>
              <a:rPr lang="en"/>
              <a:t>s location in the next time stamp based on the past information of the hurricane such as past movements. We used the LSTM model because it remembers patterns over time, making it a good choice in this situation. Our result generally correlates with the actual values linearly. Yet we still observe some extremely far outliers and a large average deviation from the ideal fit, suggesting that higher precision is needed for our model to be useful in practice.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2"/>
          <p:cNvGrpSpPr/>
          <p:nvPr/>
        </p:nvGrpSpPr>
        <p:grpSpPr>
          <a:xfrm>
            <a:off x="0" y="-125"/>
            <a:ext cx="9144300" cy="5143500"/>
            <a:chOff x="0" y="-125"/>
            <a:chExt cx="9144300" cy="5143500"/>
          </a:xfrm>
        </p:grpSpPr>
        <p:sp>
          <p:nvSpPr>
            <p:cNvPr id="12" name="Google Shape;12;p2"/>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3" name="Google Shape;13;p2"/>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5" name="Google Shape;15;p2"/>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6" name="Google Shape;16;p2"/>
          <p:cNvGrpSpPr/>
          <p:nvPr/>
        </p:nvGrpSpPr>
        <p:grpSpPr>
          <a:xfrm>
            <a:off x="537556" y="689375"/>
            <a:ext cx="8068563" cy="3764713"/>
            <a:chOff x="537556" y="689375"/>
            <a:chExt cx="8068563" cy="3764713"/>
          </a:xfrm>
        </p:grpSpPr>
        <p:sp>
          <p:nvSpPr>
            <p:cNvPr id="17" name="Google Shape;17;p2"/>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 name="Google Shape;18;p2"/>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 name="Google Shape;19;p2"/>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 name="Google Shape;20;p2"/>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 name="Google Shape;21;p2"/>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 name="Google Shape;22;p2"/>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 name="Google Shape;23;p2"/>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 name="Google Shape;24;p2"/>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2"/>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 name="Google Shape;26;p2"/>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 name="Google Shape;27;p2"/>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 name="Google Shape;28;p2"/>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 name="Google Shape;29;p2"/>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 name="Google Shape;30;p2"/>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 name="Google Shape;31;p2"/>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 name="Google Shape;32;p2"/>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 name="Google Shape;33;p2"/>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 name="Google Shape;34;p2"/>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 name="Google Shape;35;p2"/>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 name="Google Shape;36;p2"/>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 name="Google Shape;37;p2"/>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 name="Google Shape;38;p2"/>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 name="Google Shape;39;p2"/>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 name="Google Shape;40;p2"/>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 name="Google Shape;41;p2"/>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 name="Google Shape;42;p2"/>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3" name="Google Shape;43;p2"/>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 name="Google Shape;44;p2"/>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5" name="Google Shape;45;p2"/>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6" name="Google Shape;46;p2"/>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 name="Google Shape;47;p2"/>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 name="Google Shape;48;p2"/>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 name="Google Shape;49;p2"/>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 name="Google Shape;50;p2"/>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 name="Google Shape;51;p2"/>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 name="Google Shape;52;p2"/>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3" name="Google Shape;53;p2"/>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4" name="Google Shape;54;p2"/>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 name="Google Shape;55;p2"/>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 name="Google Shape;56;p2"/>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 name="Google Shape;57;p2"/>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 name="Google Shape;58;p2"/>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 name="Google Shape;59;p2"/>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 name="Google Shape;60;p2"/>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1" name="Google Shape;61;p2"/>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2" name="Google Shape;62;p2"/>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 name="Google Shape;63;p2"/>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4" name="Google Shape;64;p2"/>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 name="Google Shape;65;p2"/>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6" name="Google Shape;66;p2"/>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 name="Google Shape;67;p2"/>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8" name="Google Shape;68;p2"/>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9" name="Google Shape;69;p2"/>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 name="Google Shape;70;p2"/>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 name="Google Shape;71;p2"/>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 name="Google Shape;72;p2"/>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 name="Google Shape;73;p2"/>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 name="Google Shape;74;p2"/>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75" name="Google Shape;75;p2"/>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 name="Google Shape;76;p2"/>
          <p:cNvSpPr txBox="1"/>
          <p:nvPr>
            <p:ph idx="1" type="subTitle"/>
          </p:nvPr>
        </p:nvSpPr>
        <p:spPr>
          <a:xfrm>
            <a:off x="1810800" y="2904800"/>
            <a:ext cx="5522700" cy="3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SECTION_HEADER_3">
    <p:spTree>
      <p:nvGrpSpPr>
        <p:cNvPr id="204" name="Shape 204"/>
        <p:cNvGrpSpPr/>
        <p:nvPr/>
      </p:nvGrpSpPr>
      <p:grpSpPr>
        <a:xfrm>
          <a:off x="0" y="0"/>
          <a:ext cx="0" cy="0"/>
          <a:chOff x="0" y="0"/>
          <a:chExt cx="0" cy="0"/>
        </a:xfrm>
      </p:grpSpPr>
      <p:sp>
        <p:nvSpPr>
          <p:cNvPr id="205" name="Google Shape;205;p11"/>
          <p:cNvSpPr/>
          <p:nvPr/>
        </p:nvSpPr>
        <p:spPr>
          <a:xfrm>
            <a:off x="0" y="1370900"/>
            <a:ext cx="4569600" cy="187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6" name="Google Shape;20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11"/>
          <p:cNvSpPr/>
          <p:nvPr/>
        </p:nvSpPr>
        <p:spPr>
          <a:xfrm>
            <a:off x="4569600" y="1370900"/>
            <a:ext cx="4574400" cy="187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8" name="Google Shape;208;p11"/>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09" name="Google Shape;209;p11"/>
          <p:cNvSpPr/>
          <p:nvPr/>
        </p:nvSpPr>
        <p:spPr>
          <a:xfrm>
            <a:off x="0" y="3241100"/>
            <a:ext cx="4569600" cy="190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0" name="Google Shape;210;p11"/>
          <p:cNvSpPr txBox="1"/>
          <p:nvPr>
            <p:ph idx="1" type="subTitle"/>
          </p:nvPr>
        </p:nvSpPr>
        <p:spPr>
          <a:xfrm>
            <a:off x="452100" y="353060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1" name="Google Shape;211;p11"/>
          <p:cNvSpPr txBox="1"/>
          <p:nvPr>
            <p:ph idx="2" type="body"/>
          </p:nvPr>
        </p:nvSpPr>
        <p:spPr>
          <a:xfrm>
            <a:off x="452100" y="415380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2" name="Google Shape;212;p11"/>
          <p:cNvSpPr/>
          <p:nvPr/>
        </p:nvSpPr>
        <p:spPr>
          <a:xfrm>
            <a:off x="4569600" y="3241100"/>
            <a:ext cx="4574400" cy="19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3" name="Google Shape;213;p11"/>
          <p:cNvSpPr txBox="1"/>
          <p:nvPr>
            <p:ph idx="3" type="subTitle"/>
          </p:nvPr>
        </p:nvSpPr>
        <p:spPr>
          <a:xfrm>
            <a:off x="452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4" name="Google Shape;214;p11"/>
          <p:cNvSpPr txBox="1"/>
          <p:nvPr>
            <p:ph idx="4" type="body"/>
          </p:nvPr>
        </p:nvSpPr>
        <p:spPr>
          <a:xfrm>
            <a:off x="452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5" name="Google Shape;215;p11"/>
          <p:cNvSpPr txBox="1"/>
          <p:nvPr>
            <p:ph idx="5" type="subTitle"/>
          </p:nvPr>
        </p:nvSpPr>
        <p:spPr>
          <a:xfrm>
            <a:off x="4979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6" name="Google Shape;216;p11"/>
          <p:cNvSpPr txBox="1"/>
          <p:nvPr>
            <p:ph idx="6" type="body"/>
          </p:nvPr>
        </p:nvSpPr>
        <p:spPr>
          <a:xfrm>
            <a:off x="4979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7" name="Google Shape;217;p11"/>
          <p:cNvSpPr txBox="1"/>
          <p:nvPr>
            <p:ph idx="7" type="subTitle"/>
          </p:nvPr>
        </p:nvSpPr>
        <p:spPr>
          <a:xfrm>
            <a:off x="4979100" y="34597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8" name="Google Shape;218;p11"/>
          <p:cNvSpPr txBox="1"/>
          <p:nvPr>
            <p:ph idx="8" type="body"/>
          </p:nvPr>
        </p:nvSpPr>
        <p:spPr>
          <a:xfrm>
            <a:off x="4979100" y="40829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SECTION_HEADER_2">
    <p:spTree>
      <p:nvGrpSpPr>
        <p:cNvPr id="219" name="Shape 219"/>
        <p:cNvGrpSpPr/>
        <p:nvPr/>
      </p:nvGrpSpPr>
      <p:grpSpPr>
        <a:xfrm>
          <a:off x="0" y="0"/>
          <a:ext cx="0" cy="0"/>
          <a:chOff x="0" y="0"/>
          <a:chExt cx="0" cy="0"/>
        </a:xfrm>
      </p:grpSpPr>
      <p:sp>
        <p:nvSpPr>
          <p:cNvPr id="220" name="Google Shape;220;p12"/>
          <p:cNvSpPr/>
          <p:nvPr/>
        </p:nvSpPr>
        <p:spPr>
          <a:xfrm>
            <a:off x="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1" name="Google Shape;22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2" name="Google Shape;222;p12"/>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3" name="Google Shape;223;p12"/>
          <p:cNvSpPr/>
          <p:nvPr/>
        </p:nvSpPr>
        <p:spPr>
          <a:xfrm>
            <a:off x="3048000" y="1370900"/>
            <a:ext cx="30480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4" name="Google Shape;224;p12"/>
          <p:cNvSpPr/>
          <p:nvPr/>
        </p:nvSpPr>
        <p:spPr>
          <a:xfrm>
            <a:off x="609600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5" name="Google Shape;225;p12"/>
          <p:cNvSpPr txBox="1"/>
          <p:nvPr>
            <p:ph idx="1" type="subTitle"/>
          </p:nvPr>
        </p:nvSpPr>
        <p:spPr>
          <a:xfrm>
            <a:off x="33822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6" name="Google Shape;226;p12"/>
          <p:cNvSpPr txBox="1"/>
          <p:nvPr>
            <p:ph idx="2" type="body"/>
          </p:nvPr>
        </p:nvSpPr>
        <p:spPr>
          <a:xfrm>
            <a:off x="33822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 name="Google Shape;227;p12"/>
          <p:cNvSpPr txBox="1"/>
          <p:nvPr>
            <p:ph idx="3" type="subTitle"/>
          </p:nvPr>
        </p:nvSpPr>
        <p:spPr>
          <a:xfrm>
            <a:off x="3411300"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8" name="Google Shape;228;p12"/>
          <p:cNvSpPr txBox="1"/>
          <p:nvPr>
            <p:ph idx="4" type="body"/>
          </p:nvPr>
        </p:nvSpPr>
        <p:spPr>
          <a:xfrm>
            <a:off x="3411300"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9" name="Google Shape;229;p12"/>
          <p:cNvSpPr txBox="1"/>
          <p:nvPr>
            <p:ph idx="5" type="subTitle"/>
          </p:nvPr>
        </p:nvSpPr>
        <p:spPr>
          <a:xfrm>
            <a:off x="648437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0" name="Google Shape;230;p12"/>
          <p:cNvSpPr txBox="1"/>
          <p:nvPr>
            <p:ph idx="6" type="body"/>
          </p:nvPr>
        </p:nvSpPr>
        <p:spPr>
          <a:xfrm>
            <a:off x="648437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SECTION_HEADER_1">
    <p:spTree>
      <p:nvGrpSpPr>
        <p:cNvPr id="231" name="Shape 231"/>
        <p:cNvGrpSpPr/>
        <p:nvPr/>
      </p:nvGrpSpPr>
      <p:grpSpPr>
        <a:xfrm>
          <a:off x="0" y="0"/>
          <a:ext cx="0" cy="0"/>
          <a:chOff x="0" y="0"/>
          <a:chExt cx="0" cy="0"/>
        </a:xfrm>
      </p:grpSpPr>
      <p:sp>
        <p:nvSpPr>
          <p:cNvPr id="232" name="Google Shape;232;p13"/>
          <p:cNvSpPr/>
          <p:nvPr/>
        </p:nvSpPr>
        <p:spPr>
          <a:xfrm>
            <a:off x="0" y="1374200"/>
            <a:ext cx="4569600" cy="376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3" name="Google Shape;23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13"/>
          <p:cNvSpPr/>
          <p:nvPr>
            <p:ph idx="2" type="pic"/>
          </p:nvPr>
        </p:nvSpPr>
        <p:spPr>
          <a:xfrm>
            <a:off x="4569600" y="1374200"/>
            <a:ext cx="4574400" cy="3769200"/>
          </a:xfrm>
          <a:prstGeom prst="rect">
            <a:avLst/>
          </a:prstGeom>
          <a:noFill/>
          <a:ln>
            <a:noFill/>
          </a:ln>
        </p:spPr>
      </p:sp>
      <p:sp>
        <p:nvSpPr>
          <p:cNvPr id="235" name="Google Shape;235;p1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6" name="Google Shape;236;p13"/>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7" name="Google Shape;237;p13"/>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1_1">
    <p:spTree>
      <p:nvGrpSpPr>
        <p:cNvPr id="238" name="Shape 238"/>
        <p:cNvGrpSpPr/>
        <p:nvPr/>
      </p:nvGrpSpPr>
      <p:grpSpPr>
        <a:xfrm>
          <a:off x="0" y="0"/>
          <a:ext cx="0" cy="0"/>
          <a:chOff x="0" y="0"/>
          <a:chExt cx="0" cy="0"/>
        </a:xfrm>
      </p:grpSpPr>
      <p:sp>
        <p:nvSpPr>
          <p:cNvPr id="239" name="Google Shape;23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0" name="Google Shape;240;p14"/>
          <p:cNvSpPr/>
          <p:nvPr>
            <p:ph idx="2" type="pic"/>
          </p:nvPr>
        </p:nvSpPr>
        <p:spPr>
          <a:xfrm>
            <a:off x="0" y="1374200"/>
            <a:ext cx="9144000" cy="3791400"/>
          </a:xfrm>
          <a:prstGeom prst="rect">
            <a:avLst/>
          </a:prstGeom>
          <a:noFill/>
          <a:ln>
            <a:noFill/>
          </a:ln>
        </p:spPr>
      </p:sp>
      <p:sp>
        <p:nvSpPr>
          <p:cNvPr id="241" name="Google Shape;241;p1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ody and image " type="tx">
  <p:cSld name="TITLE_AND_BODY">
    <p:spTree>
      <p:nvGrpSpPr>
        <p:cNvPr id="242" name="Shape 242"/>
        <p:cNvGrpSpPr/>
        <p:nvPr/>
      </p:nvGrpSpPr>
      <p:grpSpPr>
        <a:xfrm>
          <a:off x="0" y="0"/>
          <a:ext cx="0" cy="0"/>
          <a:chOff x="0" y="0"/>
          <a:chExt cx="0" cy="0"/>
        </a:xfrm>
      </p:grpSpPr>
      <p:sp>
        <p:nvSpPr>
          <p:cNvPr id="243" name="Google Shape;24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4" name="Google Shape;244;p15"/>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5" name="Google Shape;245;p15"/>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46" name="Google Shape;246;p15"/>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7" name="Google Shape;247;p15"/>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8" name="Google Shape;248;p15"/>
          <p:cNvSpPr/>
          <p:nvPr>
            <p:ph idx="4" type="pic"/>
          </p:nvPr>
        </p:nvSpPr>
        <p:spPr>
          <a:xfrm>
            <a:off x="4907150" y="0"/>
            <a:ext cx="4236900" cy="5153400"/>
          </a:xfrm>
          <a:prstGeom prst="rect">
            <a:avLst/>
          </a:prstGeom>
          <a:noFill/>
          <a:ln>
            <a:noFill/>
          </a:ln>
        </p:spPr>
      </p:sp>
      <p:sp>
        <p:nvSpPr>
          <p:cNvPr id="249" name="Google Shape;249;p15"/>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BODY_1">
    <p:spTree>
      <p:nvGrpSpPr>
        <p:cNvPr id="250" name="Shape 250"/>
        <p:cNvGrpSpPr/>
        <p:nvPr/>
      </p:nvGrpSpPr>
      <p:grpSpPr>
        <a:xfrm>
          <a:off x="0" y="0"/>
          <a:ext cx="0" cy="0"/>
          <a:chOff x="0" y="0"/>
          <a:chExt cx="0" cy="0"/>
        </a:xfrm>
      </p:grpSpPr>
      <p:sp>
        <p:nvSpPr>
          <p:cNvPr id="251" name="Google Shape;25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16"/>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3" name="Google Shape;253;p16"/>
          <p:cNvSpPr/>
          <p:nvPr/>
        </p:nvSpPr>
        <p:spPr>
          <a:xfrm>
            <a:off x="4909625" y="-100"/>
            <a:ext cx="4234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4" name="Google Shape;254;p16"/>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5" name="Google Shape;255;p16"/>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16"/>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57" name="Google Shape;257;p16"/>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woColTx">
  <p:cSld name="TITLE_AND_TWO_COLUMNS">
    <p:spTree>
      <p:nvGrpSpPr>
        <p:cNvPr id="258" name="Shape 258"/>
        <p:cNvGrpSpPr/>
        <p:nvPr/>
      </p:nvGrpSpPr>
      <p:grpSpPr>
        <a:xfrm>
          <a:off x="0" y="0"/>
          <a:ext cx="0" cy="0"/>
          <a:chOff x="0" y="0"/>
          <a:chExt cx="0" cy="0"/>
        </a:xfrm>
      </p:grpSpPr>
      <p:sp>
        <p:nvSpPr>
          <p:cNvPr id="259" name="Google Shape;259;p17"/>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60" name="Google Shape;260;p17"/>
          <p:cNvGrpSpPr/>
          <p:nvPr/>
        </p:nvGrpSpPr>
        <p:grpSpPr>
          <a:xfrm>
            <a:off x="-300" y="-104"/>
            <a:ext cx="9144304" cy="5143511"/>
            <a:chOff x="-300" y="-104"/>
            <a:chExt cx="9144304" cy="5143511"/>
          </a:xfrm>
        </p:grpSpPr>
        <p:sp>
          <p:nvSpPr>
            <p:cNvPr id="261" name="Google Shape;261;p17"/>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2" name="Google Shape;262;p17"/>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17"/>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17"/>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5" name="Google Shape;265;p17"/>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6" name="Google Shape;266;p17"/>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17"/>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17"/>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9" name="Google Shape;269;p17"/>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0" name="Google Shape;270;p17"/>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17"/>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2" name="Google Shape;272;p17"/>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17"/>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4" name="Google Shape;274;p17"/>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17"/>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6" name="Google Shape;276;p17"/>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17"/>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8" name="Google Shape;278;p17"/>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17"/>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17"/>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17"/>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2" name="Google Shape;282;p17"/>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3" name="Google Shape;283;p17"/>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17"/>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17"/>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6" name="Google Shape;286;p17"/>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7" name="Google Shape;287;p17"/>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17"/>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9" name="Google Shape;289;p17"/>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17"/>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17"/>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2" name="Google Shape;292;p17"/>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3" name="Google Shape;293;p17"/>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17"/>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17"/>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6" name="Google Shape;296;p17"/>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7" name="Google Shape;297;p17"/>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17"/>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9" name="Google Shape;299;p17"/>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17"/>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1" name="Google Shape;301;p17"/>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17"/>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3" name="Google Shape;303;p17"/>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17"/>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5" name="Google Shape;305;p17"/>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17"/>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7" name="Google Shape;307;p17"/>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8" name="Google Shape;308;p17"/>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17"/>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17"/>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1" name="Google Shape;311;p17"/>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2" name="Google Shape;312;p17"/>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13" name="Google Shape;313;p1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TITLE_AND_TWO_COLUMNS_1">
    <p:spTree>
      <p:nvGrpSpPr>
        <p:cNvPr id="314" name="Shape 314"/>
        <p:cNvGrpSpPr/>
        <p:nvPr/>
      </p:nvGrpSpPr>
      <p:grpSpPr>
        <a:xfrm>
          <a:off x="0" y="0"/>
          <a:ext cx="0" cy="0"/>
          <a:chOff x="0" y="0"/>
          <a:chExt cx="0" cy="0"/>
        </a:xfrm>
      </p:grpSpPr>
      <p:sp>
        <p:nvSpPr>
          <p:cNvPr id="315" name="Google Shape;315;p18"/>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16" name="Google Shape;316;p18"/>
          <p:cNvGrpSpPr/>
          <p:nvPr/>
        </p:nvGrpSpPr>
        <p:grpSpPr>
          <a:xfrm>
            <a:off x="-300" y="-104"/>
            <a:ext cx="9144304" cy="5143511"/>
            <a:chOff x="-300" y="-104"/>
            <a:chExt cx="9144304" cy="5143511"/>
          </a:xfrm>
        </p:grpSpPr>
        <p:sp>
          <p:nvSpPr>
            <p:cNvPr id="317" name="Google Shape;317;p18"/>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8" name="Google Shape;318;p18"/>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18"/>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18"/>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1" name="Google Shape;321;p18"/>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2" name="Google Shape;322;p18"/>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18"/>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18"/>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5" name="Google Shape;325;p18"/>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6" name="Google Shape;326;p18"/>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18"/>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8" name="Google Shape;328;p18"/>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18"/>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0" name="Google Shape;330;p18"/>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18"/>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2" name="Google Shape;332;p18"/>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18"/>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4" name="Google Shape;334;p18"/>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18"/>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18"/>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18"/>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8" name="Google Shape;338;p18"/>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9" name="Google Shape;339;p18"/>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18"/>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18"/>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2" name="Google Shape;342;p18"/>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3" name="Google Shape;343;p18"/>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18"/>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5" name="Google Shape;345;p18"/>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18"/>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18"/>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8" name="Google Shape;348;p18"/>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9" name="Google Shape;349;p18"/>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18"/>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18"/>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2" name="Google Shape;352;p18"/>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3" name="Google Shape;353;p18"/>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18"/>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5" name="Google Shape;355;p18"/>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18"/>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7" name="Google Shape;357;p18"/>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18"/>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9" name="Google Shape;359;p18"/>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18"/>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1" name="Google Shape;361;p18"/>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18"/>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3" name="Google Shape;363;p18"/>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4" name="Google Shape;364;p18"/>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18"/>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18"/>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7" name="Google Shape;367;p18"/>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8" name="Google Shape;368;p18"/>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9" name="Google Shape;369;p18"/>
          <p:cNvSpPr txBox="1"/>
          <p:nvPr>
            <p:ph type="title"/>
          </p:nvPr>
        </p:nvSpPr>
        <p:spPr>
          <a:xfrm>
            <a:off x="1319000" y="94220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0" name="Google Shape;370;p18"/>
          <p:cNvSpPr txBox="1"/>
          <p:nvPr>
            <p:ph idx="1" type="body"/>
          </p:nvPr>
        </p:nvSpPr>
        <p:spPr>
          <a:xfrm>
            <a:off x="885050" y="2505325"/>
            <a:ext cx="7528800" cy="172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TITLE_ONLY_3">
    <p:spTree>
      <p:nvGrpSpPr>
        <p:cNvPr id="371" name="Shape 371"/>
        <p:cNvGrpSpPr/>
        <p:nvPr/>
      </p:nvGrpSpPr>
      <p:grpSpPr>
        <a:xfrm>
          <a:off x="0" y="0"/>
          <a:ext cx="0" cy="0"/>
          <a:chOff x="0" y="0"/>
          <a:chExt cx="0" cy="0"/>
        </a:xfrm>
      </p:grpSpPr>
      <p:sp>
        <p:nvSpPr>
          <p:cNvPr id="372" name="Google Shape;37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73" name="Google Shape;373;p19"/>
          <p:cNvGrpSpPr/>
          <p:nvPr/>
        </p:nvGrpSpPr>
        <p:grpSpPr>
          <a:xfrm>
            <a:off x="0" y="-125"/>
            <a:ext cx="9144300" cy="5143500"/>
            <a:chOff x="0" y="-125"/>
            <a:chExt cx="9144300" cy="5143500"/>
          </a:xfrm>
        </p:grpSpPr>
        <p:sp>
          <p:nvSpPr>
            <p:cNvPr id="374" name="Google Shape;374;p19"/>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5" name="Google Shape;375;p19"/>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6" name="Google Shape;376;p19"/>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7" name="Google Shape;377;p19"/>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78" name="Google Shape;378;p19"/>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3_1">
    <p:spTree>
      <p:nvGrpSpPr>
        <p:cNvPr id="379" name="Shape 379"/>
        <p:cNvGrpSpPr/>
        <p:nvPr/>
      </p:nvGrpSpPr>
      <p:grpSpPr>
        <a:xfrm>
          <a:off x="0" y="0"/>
          <a:ext cx="0" cy="0"/>
          <a:chOff x="0" y="0"/>
          <a:chExt cx="0" cy="0"/>
        </a:xfrm>
      </p:grpSpPr>
      <p:sp>
        <p:nvSpPr>
          <p:cNvPr id="380" name="Google Shape;3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81" name="Google Shape;381;p20"/>
          <p:cNvGrpSpPr/>
          <p:nvPr/>
        </p:nvGrpSpPr>
        <p:grpSpPr>
          <a:xfrm>
            <a:off x="0" y="-125"/>
            <a:ext cx="9144300" cy="5143500"/>
            <a:chOff x="0" y="-125"/>
            <a:chExt cx="9144300" cy="5143500"/>
          </a:xfrm>
        </p:grpSpPr>
        <p:sp>
          <p:nvSpPr>
            <p:cNvPr id="382" name="Google Shape;382;p20"/>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3" name="Google Shape;383;p20"/>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4" name="Google Shape;384;p20"/>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5" name="Google Shape;385;p20"/>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86" name="Google Shape;386;p20"/>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7" name="Google Shape;387;p20"/>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77" name="Shape 77"/>
        <p:cNvGrpSpPr/>
        <p:nvPr/>
      </p:nvGrpSpPr>
      <p:grpSpPr>
        <a:xfrm>
          <a:off x="0" y="0"/>
          <a:ext cx="0" cy="0"/>
          <a:chOff x="0" y="0"/>
          <a:chExt cx="0" cy="0"/>
        </a:xfrm>
      </p:grpSpPr>
      <p:sp>
        <p:nvSpPr>
          <p:cNvPr id="78" name="Google Shape;78;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9" name="Google Shape;79;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_1_1">
    <p:spTree>
      <p:nvGrpSpPr>
        <p:cNvPr id="388" name="Shape 388"/>
        <p:cNvGrpSpPr/>
        <p:nvPr/>
      </p:nvGrpSpPr>
      <p:grpSpPr>
        <a:xfrm>
          <a:off x="0" y="0"/>
          <a:ext cx="0" cy="0"/>
          <a:chOff x="0" y="0"/>
          <a:chExt cx="0" cy="0"/>
        </a:xfrm>
      </p:grpSpPr>
      <p:sp>
        <p:nvSpPr>
          <p:cNvPr id="389" name="Google Shape;3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90" name="Google Shape;390;p21"/>
          <p:cNvGrpSpPr/>
          <p:nvPr/>
        </p:nvGrpSpPr>
        <p:grpSpPr>
          <a:xfrm>
            <a:off x="0" y="-125"/>
            <a:ext cx="9144300" cy="5143500"/>
            <a:chOff x="0" y="-125"/>
            <a:chExt cx="9144300" cy="5143500"/>
          </a:xfrm>
        </p:grpSpPr>
        <p:sp>
          <p:nvSpPr>
            <p:cNvPr id="391" name="Google Shape;391;p21"/>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2" name="Google Shape;392;p21"/>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3" name="Google Shape;393;p21"/>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4" name="Google Shape;394;p21"/>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95" name="Google Shape;395;p21"/>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6" name="Google Shape;396;p21"/>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7" name="Google Shape;397;p21"/>
          <p:cNvSpPr txBox="1"/>
          <p:nvPr>
            <p:ph idx="2" type="body"/>
          </p:nvPr>
        </p:nvSpPr>
        <p:spPr>
          <a:xfrm>
            <a:off x="48533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ONLY_2">
    <p:spTree>
      <p:nvGrpSpPr>
        <p:cNvPr id="398" name="Shape 398"/>
        <p:cNvGrpSpPr/>
        <p:nvPr/>
      </p:nvGrpSpPr>
      <p:grpSpPr>
        <a:xfrm>
          <a:off x="0" y="0"/>
          <a:ext cx="0" cy="0"/>
          <a:chOff x="0" y="0"/>
          <a:chExt cx="0" cy="0"/>
        </a:xfrm>
      </p:grpSpPr>
      <p:sp>
        <p:nvSpPr>
          <p:cNvPr id="399" name="Google Shape;3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00" name="Google Shape;400;p22"/>
          <p:cNvGrpSpPr/>
          <p:nvPr/>
        </p:nvGrpSpPr>
        <p:grpSpPr>
          <a:xfrm>
            <a:off x="0" y="-125"/>
            <a:ext cx="9144300" cy="5143500"/>
            <a:chOff x="0" y="-125"/>
            <a:chExt cx="9144300" cy="5143500"/>
          </a:xfrm>
        </p:grpSpPr>
        <p:sp>
          <p:nvSpPr>
            <p:cNvPr id="401" name="Google Shape;401;p22"/>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2" name="Google Shape;402;p22"/>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3" name="Google Shape;403;p22"/>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4" name="Google Shape;404;p22"/>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2_1">
    <p:spTree>
      <p:nvGrpSpPr>
        <p:cNvPr id="405" name="Shape 405"/>
        <p:cNvGrpSpPr/>
        <p:nvPr/>
      </p:nvGrpSpPr>
      <p:grpSpPr>
        <a:xfrm>
          <a:off x="0" y="0"/>
          <a:ext cx="0" cy="0"/>
          <a:chOff x="0" y="0"/>
          <a:chExt cx="0" cy="0"/>
        </a:xfrm>
      </p:grpSpPr>
      <p:sp>
        <p:nvSpPr>
          <p:cNvPr id="406" name="Google Shape;406;p23"/>
          <p:cNvSpPr/>
          <p:nvPr>
            <p:ph idx="2" type="pic"/>
          </p:nvPr>
        </p:nvSpPr>
        <p:spPr>
          <a:xfrm>
            <a:off x="86925" y="86600"/>
            <a:ext cx="8970600" cy="4970100"/>
          </a:xfrm>
          <a:prstGeom prst="rect">
            <a:avLst/>
          </a:prstGeom>
          <a:noFill/>
          <a:ln>
            <a:noFill/>
          </a:ln>
        </p:spPr>
      </p:sp>
      <p:sp>
        <p:nvSpPr>
          <p:cNvPr id="407" name="Google Shape;40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08" name="Google Shape;408;p23"/>
          <p:cNvGrpSpPr/>
          <p:nvPr/>
        </p:nvGrpSpPr>
        <p:grpSpPr>
          <a:xfrm>
            <a:off x="0" y="-125"/>
            <a:ext cx="9144300" cy="5143500"/>
            <a:chOff x="0" y="-125"/>
            <a:chExt cx="9144300" cy="5143500"/>
          </a:xfrm>
        </p:grpSpPr>
        <p:sp>
          <p:nvSpPr>
            <p:cNvPr id="409" name="Google Shape;409;p23"/>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0" name="Google Shape;410;p23"/>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1" name="Google Shape;411;p23"/>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2" name="Google Shape;412;p23"/>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2_1_1">
    <p:spTree>
      <p:nvGrpSpPr>
        <p:cNvPr id="413" name="Shape 413"/>
        <p:cNvGrpSpPr/>
        <p:nvPr/>
      </p:nvGrpSpPr>
      <p:grpSpPr>
        <a:xfrm>
          <a:off x="0" y="0"/>
          <a:ext cx="0" cy="0"/>
          <a:chOff x="0" y="0"/>
          <a:chExt cx="0" cy="0"/>
        </a:xfrm>
      </p:grpSpPr>
      <p:grpSp>
        <p:nvGrpSpPr>
          <p:cNvPr id="414" name="Google Shape;414;p24"/>
          <p:cNvGrpSpPr/>
          <p:nvPr/>
        </p:nvGrpSpPr>
        <p:grpSpPr>
          <a:xfrm>
            <a:off x="0" y="-125"/>
            <a:ext cx="9144300" cy="5143500"/>
            <a:chOff x="0" y="-125"/>
            <a:chExt cx="9144300" cy="5143500"/>
          </a:xfrm>
        </p:grpSpPr>
        <p:sp>
          <p:nvSpPr>
            <p:cNvPr id="415" name="Google Shape;415;p24"/>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6" name="Google Shape;416;p24"/>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7" name="Google Shape;417;p24"/>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8" name="Google Shape;418;p24"/>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19" name="Google Shape;41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0" name="Google Shape;420;p24"/>
          <p:cNvSpPr/>
          <p:nvPr/>
        </p:nvSpPr>
        <p:spPr>
          <a:xfrm>
            <a:off x="93700"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1" name="Google Shape;421;p24"/>
          <p:cNvSpPr/>
          <p:nvPr/>
        </p:nvSpPr>
        <p:spPr>
          <a:xfrm>
            <a:off x="3085137" y="1076175"/>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2" name="Google Shape;422;p24"/>
          <p:cNvSpPr/>
          <p:nvPr/>
        </p:nvSpPr>
        <p:spPr>
          <a:xfrm>
            <a:off x="6076575"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3" name="Google Shape;423;p24"/>
          <p:cNvSpPr/>
          <p:nvPr/>
        </p:nvSpPr>
        <p:spPr>
          <a:xfrm>
            <a:off x="93700"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4" name="Google Shape;424;p24"/>
          <p:cNvSpPr/>
          <p:nvPr/>
        </p:nvSpPr>
        <p:spPr>
          <a:xfrm>
            <a:off x="3085137" y="2403242"/>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5" name="Google Shape;425;p24"/>
          <p:cNvSpPr/>
          <p:nvPr/>
        </p:nvSpPr>
        <p:spPr>
          <a:xfrm>
            <a:off x="6076575"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6" name="Google Shape;426;p24"/>
          <p:cNvSpPr/>
          <p:nvPr/>
        </p:nvSpPr>
        <p:spPr>
          <a:xfrm>
            <a:off x="93700"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7" name="Google Shape;427;p24"/>
          <p:cNvSpPr/>
          <p:nvPr/>
        </p:nvSpPr>
        <p:spPr>
          <a:xfrm>
            <a:off x="3085137" y="3729768"/>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8" name="Google Shape;428;p24"/>
          <p:cNvSpPr/>
          <p:nvPr/>
        </p:nvSpPr>
        <p:spPr>
          <a:xfrm>
            <a:off x="6076575"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9" name="Google Shape;429;p24"/>
          <p:cNvSpPr txBox="1"/>
          <p:nvPr>
            <p:ph type="title"/>
          </p:nvPr>
        </p:nvSpPr>
        <p:spPr>
          <a:xfrm>
            <a:off x="408650" y="19395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30" name="Google Shape;430;p24"/>
          <p:cNvSpPr/>
          <p:nvPr>
            <p:ph idx="2" type="pic"/>
          </p:nvPr>
        </p:nvSpPr>
        <p:spPr>
          <a:xfrm>
            <a:off x="205750" y="1171125"/>
            <a:ext cx="2745900" cy="1122000"/>
          </a:xfrm>
          <a:prstGeom prst="rect">
            <a:avLst/>
          </a:prstGeom>
          <a:noFill/>
          <a:ln>
            <a:noFill/>
          </a:ln>
        </p:spPr>
      </p:sp>
      <p:sp>
        <p:nvSpPr>
          <p:cNvPr id="431" name="Google Shape;431;p24"/>
          <p:cNvSpPr/>
          <p:nvPr>
            <p:ph idx="3" type="pic"/>
          </p:nvPr>
        </p:nvSpPr>
        <p:spPr>
          <a:xfrm>
            <a:off x="3207988" y="1171125"/>
            <a:ext cx="2745900" cy="1122000"/>
          </a:xfrm>
          <a:prstGeom prst="rect">
            <a:avLst/>
          </a:prstGeom>
          <a:noFill/>
          <a:ln>
            <a:noFill/>
          </a:ln>
        </p:spPr>
      </p:sp>
      <p:sp>
        <p:nvSpPr>
          <p:cNvPr id="432" name="Google Shape;432;p24"/>
          <p:cNvSpPr/>
          <p:nvPr>
            <p:ph idx="4" type="pic"/>
          </p:nvPr>
        </p:nvSpPr>
        <p:spPr>
          <a:xfrm>
            <a:off x="6210188" y="1171125"/>
            <a:ext cx="2745900" cy="1122000"/>
          </a:xfrm>
          <a:prstGeom prst="rect">
            <a:avLst/>
          </a:prstGeom>
          <a:noFill/>
          <a:ln>
            <a:noFill/>
          </a:ln>
        </p:spPr>
      </p:sp>
      <p:sp>
        <p:nvSpPr>
          <p:cNvPr id="433" name="Google Shape;433;p24"/>
          <p:cNvSpPr/>
          <p:nvPr>
            <p:ph idx="5" type="pic"/>
          </p:nvPr>
        </p:nvSpPr>
        <p:spPr>
          <a:xfrm>
            <a:off x="205750" y="2505575"/>
            <a:ext cx="2745900" cy="1122000"/>
          </a:xfrm>
          <a:prstGeom prst="rect">
            <a:avLst/>
          </a:prstGeom>
          <a:noFill/>
          <a:ln>
            <a:noFill/>
          </a:ln>
        </p:spPr>
      </p:sp>
      <p:sp>
        <p:nvSpPr>
          <p:cNvPr id="434" name="Google Shape;434;p24"/>
          <p:cNvSpPr/>
          <p:nvPr>
            <p:ph idx="6" type="pic"/>
          </p:nvPr>
        </p:nvSpPr>
        <p:spPr>
          <a:xfrm>
            <a:off x="3207988" y="2505575"/>
            <a:ext cx="2745900" cy="1122000"/>
          </a:xfrm>
          <a:prstGeom prst="rect">
            <a:avLst/>
          </a:prstGeom>
          <a:noFill/>
          <a:ln>
            <a:noFill/>
          </a:ln>
        </p:spPr>
      </p:sp>
      <p:sp>
        <p:nvSpPr>
          <p:cNvPr id="435" name="Google Shape;435;p24"/>
          <p:cNvSpPr/>
          <p:nvPr>
            <p:ph idx="7" type="pic"/>
          </p:nvPr>
        </p:nvSpPr>
        <p:spPr>
          <a:xfrm>
            <a:off x="6210188" y="2505575"/>
            <a:ext cx="2745900" cy="1122000"/>
          </a:xfrm>
          <a:prstGeom prst="rect">
            <a:avLst/>
          </a:prstGeom>
          <a:noFill/>
          <a:ln>
            <a:noFill/>
          </a:ln>
        </p:spPr>
      </p:sp>
      <p:sp>
        <p:nvSpPr>
          <p:cNvPr id="436" name="Google Shape;436;p24"/>
          <p:cNvSpPr/>
          <p:nvPr>
            <p:ph idx="8" type="pic"/>
          </p:nvPr>
        </p:nvSpPr>
        <p:spPr>
          <a:xfrm>
            <a:off x="205750" y="3840575"/>
            <a:ext cx="2745900" cy="1122000"/>
          </a:xfrm>
          <a:prstGeom prst="rect">
            <a:avLst/>
          </a:prstGeom>
          <a:noFill/>
          <a:ln>
            <a:noFill/>
          </a:ln>
        </p:spPr>
      </p:sp>
      <p:sp>
        <p:nvSpPr>
          <p:cNvPr id="437" name="Google Shape;437;p24"/>
          <p:cNvSpPr/>
          <p:nvPr>
            <p:ph idx="9" type="pic"/>
          </p:nvPr>
        </p:nvSpPr>
        <p:spPr>
          <a:xfrm>
            <a:off x="3207988" y="3840575"/>
            <a:ext cx="2745900" cy="1122000"/>
          </a:xfrm>
          <a:prstGeom prst="rect">
            <a:avLst/>
          </a:prstGeom>
          <a:noFill/>
          <a:ln>
            <a:noFill/>
          </a:ln>
        </p:spPr>
      </p:sp>
      <p:sp>
        <p:nvSpPr>
          <p:cNvPr id="438" name="Google Shape;438;p24"/>
          <p:cNvSpPr/>
          <p:nvPr>
            <p:ph idx="13" type="pic"/>
          </p:nvPr>
        </p:nvSpPr>
        <p:spPr>
          <a:xfrm>
            <a:off x="6210188" y="3840575"/>
            <a:ext cx="2745900" cy="11220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1">
    <p:spTree>
      <p:nvGrpSpPr>
        <p:cNvPr id="439" name="Shape 439"/>
        <p:cNvGrpSpPr/>
        <p:nvPr/>
      </p:nvGrpSpPr>
      <p:grpSpPr>
        <a:xfrm>
          <a:off x="0" y="0"/>
          <a:ext cx="0" cy="0"/>
          <a:chOff x="0" y="0"/>
          <a:chExt cx="0" cy="0"/>
        </a:xfrm>
      </p:grpSpPr>
      <p:sp>
        <p:nvSpPr>
          <p:cNvPr id="440" name="Google Shape;4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41" name="Google Shape;441;p25"/>
          <p:cNvGrpSpPr/>
          <p:nvPr/>
        </p:nvGrpSpPr>
        <p:grpSpPr>
          <a:xfrm>
            <a:off x="0" y="-125"/>
            <a:ext cx="9144300" cy="5143500"/>
            <a:chOff x="0" y="-125"/>
            <a:chExt cx="9144300" cy="5143500"/>
          </a:xfrm>
        </p:grpSpPr>
        <p:sp>
          <p:nvSpPr>
            <p:cNvPr id="442" name="Google Shape;442;p25"/>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3" name="Google Shape;443;p25"/>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4" name="Google Shape;444;p25"/>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5" name="Google Shape;445;p25"/>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46" name="Google Shape;446;p25"/>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_2">
    <p:spTree>
      <p:nvGrpSpPr>
        <p:cNvPr id="447" name="Shape 447"/>
        <p:cNvGrpSpPr/>
        <p:nvPr/>
      </p:nvGrpSpPr>
      <p:grpSpPr>
        <a:xfrm>
          <a:off x="0" y="0"/>
          <a:ext cx="0" cy="0"/>
          <a:chOff x="0" y="0"/>
          <a:chExt cx="0" cy="0"/>
        </a:xfrm>
      </p:grpSpPr>
      <p:sp>
        <p:nvSpPr>
          <p:cNvPr id="448" name="Google Shape;448;p26"/>
          <p:cNvSpPr/>
          <p:nvPr/>
        </p:nvSpPr>
        <p:spPr>
          <a:xfrm>
            <a:off x="332700" y="1182025"/>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49" name="Google Shape;44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0" name="Google Shape;450;p26"/>
          <p:cNvSpPr txBox="1"/>
          <p:nvPr>
            <p:ph type="title"/>
          </p:nvPr>
        </p:nvSpPr>
        <p:spPr>
          <a:xfrm>
            <a:off x="265500" y="297100"/>
            <a:ext cx="8471100" cy="737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1" name="Google Shape;451;p26"/>
          <p:cNvSpPr txBox="1"/>
          <p:nvPr>
            <p:ph idx="1" type="subTitle"/>
          </p:nvPr>
        </p:nvSpPr>
        <p:spPr>
          <a:xfrm>
            <a:off x="46470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grpSp>
        <p:nvGrpSpPr>
          <p:cNvPr id="452" name="Google Shape;452;p26"/>
          <p:cNvGrpSpPr/>
          <p:nvPr/>
        </p:nvGrpSpPr>
        <p:grpSpPr>
          <a:xfrm>
            <a:off x="0" y="-125"/>
            <a:ext cx="9144300" cy="5143500"/>
            <a:chOff x="0" y="-125"/>
            <a:chExt cx="9144300" cy="5143500"/>
          </a:xfrm>
        </p:grpSpPr>
        <p:sp>
          <p:nvSpPr>
            <p:cNvPr id="453" name="Google Shape;453;p26"/>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4" name="Google Shape;454;p26"/>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5" name="Google Shape;455;p26"/>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6" name="Google Shape;456;p26"/>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57" name="Google Shape;457;p26"/>
          <p:cNvSpPr/>
          <p:nvPr/>
        </p:nvSpPr>
        <p:spPr>
          <a:xfrm>
            <a:off x="4572000" y="1182025"/>
            <a:ext cx="4239300" cy="12678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58" name="Google Shape;458;p26"/>
          <p:cNvSpPr txBox="1"/>
          <p:nvPr>
            <p:ph idx="2" type="subTitle"/>
          </p:nvPr>
        </p:nvSpPr>
        <p:spPr>
          <a:xfrm>
            <a:off x="472455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59" name="Google Shape;459;p26"/>
          <p:cNvSpPr/>
          <p:nvPr/>
        </p:nvSpPr>
        <p:spPr>
          <a:xfrm>
            <a:off x="332700" y="2386993"/>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60" name="Google Shape;460;p26"/>
          <p:cNvSpPr txBox="1"/>
          <p:nvPr>
            <p:ph idx="3" type="subTitle"/>
          </p:nvPr>
        </p:nvSpPr>
        <p:spPr>
          <a:xfrm>
            <a:off x="4647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1" name="Google Shape;461;p26"/>
          <p:cNvSpPr/>
          <p:nvPr/>
        </p:nvSpPr>
        <p:spPr>
          <a:xfrm>
            <a:off x="4572000" y="2386993"/>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62" name="Google Shape;462;p26"/>
          <p:cNvSpPr txBox="1"/>
          <p:nvPr>
            <p:ph idx="4" type="subTitle"/>
          </p:nvPr>
        </p:nvSpPr>
        <p:spPr>
          <a:xfrm>
            <a:off x="47040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3" name="Google Shape;463;p26"/>
          <p:cNvSpPr/>
          <p:nvPr/>
        </p:nvSpPr>
        <p:spPr>
          <a:xfrm>
            <a:off x="332700" y="3591961"/>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64" name="Google Shape;464;p26"/>
          <p:cNvSpPr txBox="1"/>
          <p:nvPr>
            <p:ph idx="5" type="subTitle"/>
          </p:nvPr>
        </p:nvSpPr>
        <p:spPr>
          <a:xfrm>
            <a:off x="46470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5" name="Google Shape;465;p26"/>
          <p:cNvSpPr/>
          <p:nvPr/>
        </p:nvSpPr>
        <p:spPr>
          <a:xfrm>
            <a:off x="4572000" y="3591961"/>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66" name="Google Shape;466;p26"/>
          <p:cNvSpPr txBox="1"/>
          <p:nvPr>
            <p:ph idx="6" type="subTitle"/>
          </p:nvPr>
        </p:nvSpPr>
        <p:spPr>
          <a:xfrm>
            <a:off x="472455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_1">
    <p:spTree>
      <p:nvGrpSpPr>
        <p:cNvPr id="467" name="Shape 467"/>
        <p:cNvGrpSpPr/>
        <p:nvPr/>
      </p:nvGrpSpPr>
      <p:grpSpPr>
        <a:xfrm>
          <a:off x="0" y="0"/>
          <a:ext cx="0" cy="0"/>
          <a:chOff x="0" y="0"/>
          <a:chExt cx="0" cy="0"/>
        </a:xfrm>
      </p:grpSpPr>
      <p:sp>
        <p:nvSpPr>
          <p:cNvPr id="468" name="Google Shape;46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69" name="Google Shape;469;p27"/>
          <p:cNvGrpSpPr/>
          <p:nvPr/>
        </p:nvGrpSpPr>
        <p:grpSpPr>
          <a:xfrm>
            <a:off x="0" y="-125"/>
            <a:ext cx="9144300" cy="5143500"/>
            <a:chOff x="0" y="-125"/>
            <a:chExt cx="9144300" cy="5143500"/>
          </a:xfrm>
        </p:grpSpPr>
        <p:sp>
          <p:nvSpPr>
            <p:cNvPr id="470" name="Google Shape;470;p2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1" name="Google Shape;471;p2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2" name="Google Shape;472;p2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3" name="Google Shape;473;p2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74" name="Google Shape;474;p27"/>
          <p:cNvSpPr txBox="1"/>
          <p:nvPr>
            <p:ph idx="1" type="body"/>
          </p:nvPr>
        </p:nvSpPr>
        <p:spPr>
          <a:xfrm>
            <a:off x="261775" y="4039275"/>
            <a:ext cx="5958300" cy="838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1">
  <p:cSld name="ONE_COLUMN_TEXT">
    <p:bg>
      <p:bgPr>
        <a:solidFill>
          <a:schemeClr val="dk2"/>
        </a:solidFill>
      </p:bgPr>
    </p:bg>
    <p:spTree>
      <p:nvGrpSpPr>
        <p:cNvPr id="475" name="Shape 475"/>
        <p:cNvGrpSpPr/>
        <p:nvPr/>
      </p:nvGrpSpPr>
      <p:grpSpPr>
        <a:xfrm>
          <a:off x="0" y="0"/>
          <a:ext cx="0" cy="0"/>
          <a:chOff x="0" y="0"/>
          <a:chExt cx="0" cy="0"/>
        </a:xfrm>
      </p:grpSpPr>
      <p:sp>
        <p:nvSpPr>
          <p:cNvPr id="476" name="Google Shape;47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28"/>
          <p:cNvSpPr/>
          <p:nvPr/>
        </p:nvSpPr>
        <p:spPr>
          <a:xfrm>
            <a:off x="0" y="1765150"/>
            <a:ext cx="9144000" cy="33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8" name="Google Shape;478;p28"/>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479" name="Google Shape;479;p28"/>
          <p:cNvSpPr txBox="1"/>
          <p:nvPr>
            <p:ph idx="2" type="subTitle"/>
          </p:nvPr>
        </p:nvSpPr>
        <p:spPr>
          <a:xfrm>
            <a:off x="433550" y="2197100"/>
            <a:ext cx="7148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480" name="Google Shape;480;p28"/>
          <p:cNvSpPr txBox="1"/>
          <p:nvPr>
            <p:ph idx="3" type="body"/>
          </p:nvPr>
        </p:nvSpPr>
        <p:spPr>
          <a:xfrm>
            <a:off x="433550" y="2914750"/>
            <a:ext cx="7148400" cy="174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1" name="Google Shape;481;p28"/>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2" name="Google Shape;482;p28"/>
          <p:cNvSpPr/>
          <p:nvPr/>
        </p:nvSpPr>
        <p:spPr>
          <a:xfrm>
            <a:off x="537600" y="689575"/>
            <a:ext cx="537900" cy="1079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483" name="Google Shape;483;p28"/>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2">
  <p:cSld name="ONE_COLUMN_TEXT_1">
    <p:bg>
      <p:bgPr>
        <a:solidFill>
          <a:schemeClr val="dk2"/>
        </a:solidFill>
      </p:bgPr>
    </p:bg>
    <p:spTree>
      <p:nvGrpSpPr>
        <p:cNvPr id="484" name="Shape 484"/>
        <p:cNvGrpSpPr/>
        <p:nvPr/>
      </p:nvGrpSpPr>
      <p:grpSpPr>
        <a:xfrm>
          <a:off x="0" y="0"/>
          <a:ext cx="0" cy="0"/>
          <a:chOff x="0" y="0"/>
          <a:chExt cx="0" cy="0"/>
        </a:xfrm>
      </p:grpSpPr>
      <p:sp>
        <p:nvSpPr>
          <p:cNvPr id="485" name="Google Shape;485;p29"/>
          <p:cNvSpPr/>
          <p:nvPr/>
        </p:nvSpPr>
        <p:spPr>
          <a:xfrm>
            <a:off x="0" y="1227375"/>
            <a:ext cx="9144000" cy="39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7" name="Google Shape;487;p29"/>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488" name="Google Shape;488;p29"/>
          <p:cNvSpPr txBox="1"/>
          <p:nvPr>
            <p:ph idx="2" type="subTitle"/>
          </p:nvPr>
        </p:nvSpPr>
        <p:spPr>
          <a:xfrm>
            <a:off x="433550" y="1673375"/>
            <a:ext cx="4100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489" name="Google Shape;489;p29"/>
          <p:cNvSpPr txBox="1"/>
          <p:nvPr>
            <p:ph idx="3" type="body"/>
          </p:nvPr>
        </p:nvSpPr>
        <p:spPr>
          <a:xfrm>
            <a:off x="433550" y="2391025"/>
            <a:ext cx="3795600" cy="238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0" name="Google Shape;490;p29"/>
          <p:cNvSpPr txBox="1"/>
          <p:nvPr>
            <p:ph idx="4" type="body"/>
          </p:nvPr>
        </p:nvSpPr>
        <p:spPr>
          <a:xfrm>
            <a:off x="1181100" y="692750"/>
            <a:ext cx="6934200" cy="537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1" name="Google Shape;491;p29"/>
          <p:cNvSpPr/>
          <p:nvPr/>
        </p:nvSpPr>
        <p:spPr>
          <a:xfrm>
            <a:off x="537600" y="689575"/>
            <a:ext cx="537900" cy="537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492" name="Google Shape;492;p29"/>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MAIN_POINT">
    <p:spTree>
      <p:nvGrpSpPr>
        <p:cNvPr id="493" name="Shape 493"/>
        <p:cNvGrpSpPr/>
        <p:nvPr/>
      </p:nvGrpSpPr>
      <p:grpSpPr>
        <a:xfrm>
          <a:off x="0" y="0"/>
          <a:ext cx="0" cy="0"/>
          <a:chOff x="0" y="0"/>
          <a:chExt cx="0" cy="0"/>
        </a:xfrm>
      </p:grpSpPr>
      <p:sp>
        <p:nvSpPr>
          <p:cNvPr id="494" name="Google Shape;4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5" name="Google Shape;495;p30"/>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81" name="Shape 81"/>
        <p:cNvGrpSpPr/>
        <p:nvPr/>
      </p:nvGrpSpPr>
      <p:grpSpPr>
        <a:xfrm>
          <a:off x="0" y="0"/>
          <a:ext cx="0" cy="0"/>
          <a:chOff x="0" y="0"/>
          <a:chExt cx="0" cy="0"/>
        </a:xfrm>
      </p:grpSpPr>
      <p:sp>
        <p:nvSpPr>
          <p:cNvPr id="82" name="Google Shape;82;p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3" name="Google Shape;8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TITLE_AND_DESCRIPTION">
    <p:spTree>
      <p:nvGrpSpPr>
        <p:cNvPr id="496" name="Shape 496"/>
        <p:cNvGrpSpPr/>
        <p:nvPr/>
      </p:nvGrpSpPr>
      <p:grpSpPr>
        <a:xfrm>
          <a:off x="0" y="0"/>
          <a:ext cx="0" cy="0"/>
          <a:chOff x="0" y="0"/>
          <a:chExt cx="0" cy="0"/>
        </a:xfrm>
      </p:grpSpPr>
      <p:sp>
        <p:nvSpPr>
          <p:cNvPr id="497" name="Google Shape;497;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9" name="Google Shape;499;p3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0" name="Google Shape;50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4" name="Shape 84"/>
        <p:cNvGrpSpPr/>
        <p:nvPr/>
      </p:nvGrpSpPr>
      <p:grpSpPr>
        <a:xfrm>
          <a:off x="0" y="0"/>
          <a:ext cx="0" cy="0"/>
          <a:chOff x="0" y="0"/>
          <a:chExt cx="0" cy="0"/>
        </a:xfrm>
      </p:grpSpPr>
      <p:sp>
        <p:nvSpPr>
          <p:cNvPr id="85" name="Google Shape;85;p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5"/>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8" name="Google Shape;88;p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9" name="Google Shape;8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90" name="Shape 90"/>
        <p:cNvGrpSpPr/>
        <p:nvPr/>
      </p:nvGrpSpPr>
      <p:grpSpPr>
        <a:xfrm>
          <a:off x="0" y="0"/>
          <a:ext cx="0" cy="0"/>
          <a:chOff x="0" y="0"/>
          <a:chExt cx="0" cy="0"/>
        </a:xfrm>
      </p:grpSpPr>
      <p:sp>
        <p:nvSpPr>
          <p:cNvPr id="91" name="Google Shape;9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2" name="Google Shape;92;p6"/>
          <p:cNvSpPr txBox="1"/>
          <p:nvPr>
            <p:ph idx="1" type="body"/>
          </p:nvPr>
        </p:nvSpPr>
        <p:spPr>
          <a:xfrm>
            <a:off x="311700" y="1152475"/>
            <a:ext cx="4473900" cy="3416400"/>
          </a:xfrm>
          <a:prstGeom prst="rect">
            <a:avLst/>
          </a:prstGeom>
        </p:spPr>
        <p:txBody>
          <a:bodyPr anchorCtr="0" anchor="t" bIns="91425" lIns="91425" spcFirstLastPara="1" rIns="953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3" name="Google Shape;93;p6"/>
          <p:cNvSpPr/>
          <p:nvPr>
            <p:ph idx="2" type="pic"/>
          </p:nvPr>
        </p:nvSpPr>
        <p:spPr>
          <a:xfrm>
            <a:off x="4992024" y="1152775"/>
            <a:ext cx="3840300" cy="3416400"/>
          </a:xfrm>
          <a:prstGeom prst="rect">
            <a:avLst/>
          </a:prstGeom>
          <a:noFill/>
          <a:ln>
            <a:noFill/>
          </a:ln>
        </p:spPr>
      </p:sp>
      <p:sp>
        <p:nvSpPr>
          <p:cNvPr id="94" name="Google Shape;9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2_1">
    <p:spTree>
      <p:nvGrpSpPr>
        <p:cNvPr id="95" name="Shape 95"/>
        <p:cNvGrpSpPr/>
        <p:nvPr/>
      </p:nvGrpSpPr>
      <p:grpSpPr>
        <a:xfrm>
          <a:off x="0" y="0"/>
          <a:ext cx="0" cy="0"/>
          <a:chOff x="0" y="0"/>
          <a:chExt cx="0" cy="0"/>
        </a:xfrm>
      </p:grpSpPr>
      <p:sp>
        <p:nvSpPr>
          <p:cNvPr id="96" name="Google Shape;9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7" name="Google Shape;97;p7"/>
          <p:cNvGrpSpPr/>
          <p:nvPr/>
        </p:nvGrpSpPr>
        <p:grpSpPr>
          <a:xfrm>
            <a:off x="0" y="-125"/>
            <a:ext cx="9144300" cy="5143500"/>
            <a:chOff x="0" y="-125"/>
            <a:chExt cx="9144300" cy="5143500"/>
          </a:xfrm>
        </p:grpSpPr>
        <p:sp>
          <p:nvSpPr>
            <p:cNvPr id="98" name="Google Shape;98;p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9" name="Google Shape;99;p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00" name="Google Shape;100;p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01" name="Google Shape;101;p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02" name="Google Shape;102;p7"/>
          <p:cNvGrpSpPr/>
          <p:nvPr/>
        </p:nvGrpSpPr>
        <p:grpSpPr>
          <a:xfrm>
            <a:off x="537556" y="689375"/>
            <a:ext cx="8068563" cy="3764713"/>
            <a:chOff x="537556" y="689375"/>
            <a:chExt cx="8068563" cy="3764713"/>
          </a:xfrm>
        </p:grpSpPr>
        <p:sp>
          <p:nvSpPr>
            <p:cNvPr id="103" name="Google Shape;103;p7"/>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4" name="Google Shape;104;p7"/>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5" name="Google Shape;105;p7"/>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6" name="Google Shape;106;p7"/>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7"/>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8" name="Google Shape;108;p7"/>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9" name="Google Shape;109;p7"/>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0" name="Google Shape;110;p7"/>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1" name="Google Shape;111;p7"/>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2" name="Google Shape;112;p7"/>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3" name="Google Shape;113;p7"/>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4" name="Google Shape;114;p7"/>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5" name="Google Shape;115;p7"/>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6" name="Google Shape;116;p7"/>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7" name="Google Shape;117;p7"/>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8" name="Google Shape;118;p7"/>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9" name="Google Shape;119;p7"/>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0" name="Google Shape;120;p7"/>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1" name="Google Shape;121;p7"/>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2" name="Google Shape;122;p7"/>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3" name="Google Shape;123;p7"/>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4" name="Google Shape;124;p7"/>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5" name="Google Shape;125;p7"/>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6" name="Google Shape;126;p7"/>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7" name="Google Shape;127;p7"/>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 name="Google Shape;128;p7"/>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 name="Google Shape;129;p7"/>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0" name="Google Shape;130;p7"/>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 name="Google Shape;131;p7"/>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 name="Google Shape;132;p7"/>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3" name="Google Shape;133;p7"/>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4" name="Google Shape;134;p7"/>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5" name="Google Shape;135;p7"/>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6" name="Google Shape;136;p7"/>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7" name="Google Shape;137;p7"/>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8" name="Google Shape;138;p7"/>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9" name="Google Shape;139;p7"/>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0" name="Google Shape;140;p7"/>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1" name="Google Shape;141;p7"/>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2" name="Google Shape;142;p7"/>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3" name="Google Shape;143;p7"/>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4" name="Google Shape;144;p7"/>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5" name="Google Shape;145;p7"/>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6" name="Google Shape;146;p7"/>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7" name="Google Shape;147;p7"/>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8" name="Google Shape;148;p7"/>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9" name="Google Shape;149;p7"/>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0" name="Google Shape;150;p7"/>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1" name="Google Shape;151;p7"/>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2" name="Google Shape;152;p7"/>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3" name="Google Shape;153;p7"/>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4" name="Google Shape;154;p7"/>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5" name="Google Shape;155;p7"/>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6" name="Google Shape;156;p7"/>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7" name="Google Shape;157;p7"/>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8" name="Google Shape;158;p7"/>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9" name="Google Shape;159;p7"/>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0" name="Google Shape;160;p7"/>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61" name="Google Shape;161;p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2" name="Google Shape;162;p7"/>
          <p:cNvSpPr txBox="1"/>
          <p:nvPr>
            <p:ph idx="1" type="body"/>
          </p:nvPr>
        </p:nvSpPr>
        <p:spPr>
          <a:xfrm>
            <a:off x="421035" y="224850"/>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163" name="Google Shape;163;p7"/>
          <p:cNvSpPr txBox="1"/>
          <p:nvPr>
            <p:ph idx="2" type="body"/>
          </p:nvPr>
        </p:nvSpPr>
        <p:spPr>
          <a:xfrm>
            <a:off x="6772321" y="224850"/>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
        <p:nvSpPr>
          <p:cNvPr id="164" name="Google Shape;164;p7"/>
          <p:cNvSpPr txBox="1"/>
          <p:nvPr>
            <p:ph idx="3" type="body"/>
          </p:nvPr>
        </p:nvSpPr>
        <p:spPr>
          <a:xfrm>
            <a:off x="421035" y="4573625"/>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165" name="Google Shape;165;p7"/>
          <p:cNvSpPr txBox="1"/>
          <p:nvPr>
            <p:ph idx="4" type="body"/>
          </p:nvPr>
        </p:nvSpPr>
        <p:spPr>
          <a:xfrm>
            <a:off x="6772321" y="4573625"/>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
    <p:spTree>
      <p:nvGrpSpPr>
        <p:cNvPr id="166" name="Shape 166"/>
        <p:cNvGrpSpPr/>
        <p:nvPr/>
      </p:nvGrpSpPr>
      <p:grpSpPr>
        <a:xfrm>
          <a:off x="0" y="0"/>
          <a:ext cx="0" cy="0"/>
          <a:chOff x="0" y="0"/>
          <a:chExt cx="0" cy="0"/>
        </a:xfrm>
      </p:grpSpPr>
      <p:sp>
        <p:nvSpPr>
          <p:cNvPr id="167" name="Google Shape;167;p8"/>
          <p:cNvSpPr/>
          <p:nvPr>
            <p:ph idx="2" type="pic"/>
          </p:nvPr>
        </p:nvSpPr>
        <p:spPr>
          <a:xfrm>
            <a:off x="320135" y="3180164"/>
            <a:ext cx="2833200" cy="1635300"/>
          </a:xfrm>
          <a:prstGeom prst="rect">
            <a:avLst/>
          </a:prstGeom>
          <a:noFill/>
          <a:ln>
            <a:noFill/>
          </a:ln>
        </p:spPr>
      </p:sp>
      <p:sp>
        <p:nvSpPr>
          <p:cNvPr id="168" name="Google Shape;168;p8"/>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69" name="Google Shape;169;p8"/>
          <p:cNvSpPr/>
          <p:nvPr/>
        </p:nvSpPr>
        <p:spPr>
          <a:xfrm>
            <a:off x="320100"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0" name="Google Shape;170;p8"/>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1" name="Google Shape;171;p8"/>
          <p:cNvSpPr txBox="1"/>
          <p:nvPr>
            <p:ph idx="3" type="body"/>
          </p:nvPr>
        </p:nvSpPr>
        <p:spPr>
          <a:xfrm>
            <a:off x="382576"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2" name="Google Shape;172;p8"/>
          <p:cNvSpPr/>
          <p:nvPr>
            <p:ph idx="4" type="pic"/>
          </p:nvPr>
        </p:nvSpPr>
        <p:spPr>
          <a:xfrm>
            <a:off x="3153490" y="3180164"/>
            <a:ext cx="2833200" cy="1635300"/>
          </a:xfrm>
          <a:prstGeom prst="rect">
            <a:avLst/>
          </a:prstGeom>
          <a:noFill/>
          <a:ln>
            <a:noFill/>
          </a:ln>
        </p:spPr>
      </p:sp>
      <p:sp>
        <p:nvSpPr>
          <p:cNvPr id="173" name="Google Shape;173;p8"/>
          <p:cNvSpPr/>
          <p:nvPr/>
        </p:nvSpPr>
        <p:spPr>
          <a:xfrm>
            <a:off x="3153490"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4" name="Google Shape;174;p8"/>
          <p:cNvSpPr/>
          <p:nvPr/>
        </p:nvSpPr>
        <p:spPr>
          <a:xfrm>
            <a:off x="3153455" y="1963005"/>
            <a:ext cx="28332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5" name="Google Shape;175;p8"/>
          <p:cNvSpPr txBox="1"/>
          <p:nvPr>
            <p:ph idx="5" type="subTitle"/>
          </p:nvPr>
        </p:nvSpPr>
        <p:spPr>
          <a:xfrm>
            <a:off x="321593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6" name="Google Shape;176;p8"/>
          <p:cNvSpPr txBox="1"/>
          <p:nvPr>
            <p:ph idx="6" type="body"/>
          </p:nvPr>
        </p:nvSpPr>
        <p:spPr>
          <a:xfrm>
            <a:off x="321593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7" name="Google Shape;177;p8"/>
          <p:cNvSpPr/>
          <p:nvPr>
            <p:ph idx="7" type="pic"/>
          </p:nvPr>
        </p:nvSpPr>
        <p:spPr>
          <a:xfrm>
            <a:off x="5986869" y="3180164"/>
            <a:ext cx="2833200" cy="1635300"/>
          </a:xfrm>
          <a:prstGeom prst="rect">
            <a:avLst/>
          </a:prstGeom>
          <a:noFill/>
          <a:ln>
            <a:noFill/>
          </a:ln>
        </p:spPr>
      </p:sp>
      <p:sp>
        <p:nvSpPr>
          <p:cNvPr id="178" name="Google Shape;178;p8"/>
          <p:cNvSpPr/>
          <p:nvPr/>
        </p:nvSpPr>
        <p:spPr>
          <a:xfrm>
            <a:off x="5986869"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9" name="Google Shape;179;p8"/>
          <p:cNvSpPr/>
          <p:nvPr/>
        </p:nvSpPr>
        <p:spPr>
          <a:xfrm>
            <a:off x="5986834"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0" name="Google Shape;180;p8"/>
          <p:cNvSpPr txBox="1"/>
          <p:nvPr>
            <p:ph idx="8" type="subTitle"/>
          </p:nvPr>
        </p:nvSpPr>
        <p:spPr>
          <a:xfrm>
            <a:off x="604931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1" name="Google Shape;181;p8"/>
          <p:cNvSpPr txBox="1"/>
          <p:nvPr>
            <p:ph idx="9" type="body"/>
          </p:nvPr>
        </p:nvSpPr>
        <p:spPr>
          <a:xfrm>
            <a:off x="604931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2" name="Google Shape;182;p8"/>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
    <p:spTree>
      <p:nvGrpSpPr>
        <p:cNvPr id="183" name="Shape 183"/>
        <p:cNvGrpSpPr/>
        <p:nvPr/>
      </p:nvGrpSpPr>
      <p:grpSpPr>
        <a:xfrm>
          <a:off x="0" y="0"/>
          <a:ext cx="0" cy="0"/>
          <a:chOff x="0" y="0"/>
          <a:chExt cx="0" cy="0"/>
        </a:xfrm>
      </p:grpSpPr>
      <p:sp>
        <p:nvSpPr>
          <p:cNvPr id="184" name="Google Shape;184;p9"/>
          <p:cNvSpPr/>
          <p:nvPr>
            <p:ph idx="2" type="pic"/>
          </p:nvPr>
        </p:nvSpPr>
        <p:spPr>
          <a:xfrm>
            <a:off x="320153" y="3180166"/>
            <a:ext cx="4249800" cy="1635300"/>
          </a:xfrm>
          <a:prstGeom prst="rect">
            <a:avLst/>
          </a:prstGeom>
          <a:noFill/>
          <a:ln>
            <a:noFill/>
          </a:ln>
        </p:spPr>
      </p:sp>
      <p:sp>
        <p:nvSpPr>
          <p:cNvPr id="185" name="Google Shape;185;p9"/>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6" name="Google Shape;186;p9"/>
          <p:cNvSpPr/>
          <p:nvPr/>
        </p:nvSpPr>
        <p:spPr>
          <a:xfrm>
            <a:off x="320100" y="1963000"/>
            <a:ext cx="42498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7" name="Google Shape;187;p9"/>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8" name="Google Shape;188;p9"/>
          <p:cNvSpPr txBox="1"/>
          <p:nvPr>
            <p:ph idx="3" type="body"/>
          </p:nvPr>
        </p:nvSpPr>
        <p:spPr>
          <a:xfrm>
            <a:off x="413816"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9" name="Google Shape;189;p9"/>
          <p:cNvSpPr/>
          <p:nvPr>
            <p:ph idx="4" type="pic"/>
          </p:nvPr>
        </p:nvSpPr>
        <p:spPr>
          <a:xfrm>
            <a:off x="4570230" y="3180166"/>
            <a:ext cx="4249800" cy="1635300"/>
          </a:xfrm>
          <a:prstGeom prst="rect">
            <a:avLst/>
          </a:prstGeom>
          <a:noFill/>
          <a:ln>
            <a:noFill/>
          </a:ln>
        </p:spPr>
      </p:sp>
      <p:sp>
        <p:nvSpPr>
          <p:cNvPr id="190" name="Google Shape;190;p9"/>
          <p:cNvSpPr/>
          <p:nvPr/>
        </p:nvSpPr>
        <p:spPr>
          <a:xfrm>
            <a:off x="4570578"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1" name="Google Shape;191;p9"/>
          <p:cNvSpPr/>
          <p:nvPr/>
        </p:nvSpPr>
        <p:spPr>
          <a:xfrm>
            <a:off x="4570177" y="1963000"/>
            <a:ext cx="42498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2" name="Google Shape;192;p9"/>
          <p:cNvSpPr txBox="1"/>
          <p:nvPr>
            <p:ph idx="5" type="subTitle"/>
          </p:nvPr>
        </p:nvSpPr>
        <p:spPr>
          <a:xfrm>
            <a:off x="4633019"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93" name="Google Shape;193;p9"/>
          <p:cNvSpPr txBox="1"/>
          <p:nvPr>
            <p:ph idx="6" type="body"/>
          </p:nvPr>
        </p:nvSpPr>
        <p:spPr>
          <a:xfrm>
            <a:off x="4663893"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4" name="Google Shape;194;p9"/>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extLst>
    <p:ext uri="{DCECCB84-F9BA-43D5-87BE-67443E8EF086}">
      <p15:sldGuideLst>
        <p15:guide id="1" orient="horz" pos="3033">
          <p15:clr>
            <a:srgbClr val="E46962"/>
          </p15:clr>
        </p15:guide>
        <p15:guide id="2" pos="202">
          <p15:clr>
            <a:srgbClr val="E46962"/>
          </p15:clr>
        </p15:guide>
        <p15:guide id="3" pos="5556">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type="secHead">
  <p:cSld name="SECTION_HEADER">
    <p:spTree>
      <p:nvGrpSpPr>
        <p:cNvPr id="195" name="Shape 195"/>
        <p:cNvGrpSpPr/>
        <p:nvPr/>
      </p:nvGrpSpPr>
      <p:grpSpPr>
        <a:xfrm>
          <a:off x="0" y="0"/>
          <a:ext cx="0" cy="0"/>
          <a:chOff x="0" y="0"/>
          <a:chExt cx="0" cy="0"/>
        </a:xfrm>
      </p:grpSpPr>
      <p:sp>
        <p:nvSpPr>
          <p:cNvPr id="196" name="Google Shape;196;p10"/>
          <p:cNvSpPr/>
          <p:nvPr/>
        </p:nvSpPr>
        <p:spPr>
          <a:xfrm>
            <a:off x="0" y="1370900"/>
            <a:ext cx="45696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7" name="Google Shape;19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10"/>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99" name="Google Shape;199;p10"/>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0" name="Google Shape;200;p10"/>
          <p:cNvSpPr/>
          <p:nvPr/>
        </p:nvSpPr>
        <p:spPr>
          <a:xfrm>
            <a:off x="4574400" y="1370900"/>
            <a:ext cx="45696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1" name="Google Shape;201;p10"/>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02" name="Google Shape;202;p10"/>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3" name="Google Shape;203;p1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1pPr>
            <a:lvl2pPr lvl="1">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2pPr>
            <a:lvl3pPr lvl="2">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3pPr>
            <a:lvl4pPr lvl="3">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4pPr>
            <a:lvl5pPr lvl="4">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5pPr>
            <a:lvl6pPr lvl="5">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6pPr>
            <a:lvl7pPr lvl="6">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7pPr>
            <a:lvl8pPr lvl="7">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8pPr>
            <a:lvl9pPr lvl="8">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9pPr>
          </a:lstStyle>
          <a:p/>
        </p:txBody>
      </p:sp>
      <p:sp>
        <p:nvSpPr>
          <p:cNvPr id="7" name="Google Shape;7;p1"/>
          <p:cNvSpPr txBox="1"/>
          <p:nvPr>
            <p:ph idx="1" type="body"/>
          </p:nvPr>
        </p:nvSpPr>
        <p:spPr>
          <a:xfrm>
            <a:off x="311700" y="2221525"/>
            <a:ext cx="8520600" cy="24417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exend Light"/>
              <a:buChar char="●"/>
              <a:defRPr sz="1800">
                <a:solidFill>
                  <a:schemeClr val="dk1"/>
                </a:solidFill>
                <a:latin typeface="Lexend Light"/>
                <a:ea typeface="Lexend Light"/>
                <a:cs typeface="Lexend Light"/>
                <a:sym typeface="Lexend Light"/>
              </a:defRPr>
            </a:lvl1pPr>
            <a:lvl2pPr indent="-317500" lvl="1" marL="914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exend"/>
                <a:ea typeface="Lexend"/>
                <a:cs typeface="Lexend"/>
                <a:sym typeface="Lexend"/>
              </a:defRPr>
            </a:lvl1pPr>
            <a:lvl2pPr lvl="1" algn="r">
              <a:buNone/>
              <a:defRPr sz="1000">
                <a:solidFill>
                  <a:schemeClr val="dk2"/>
                </a:solidFill>
                <a:latin typeface="Lexend"/>
                <a:ea typeface="Lexend"/>
                <a:cs typeface="Lexend"/>
                <a:sym typeface="Lexend"/>
              </a:defRPr>
            </a:lvl2pPr>
            <a:lvl3pPr lvl="2" algn="r">
              <a:buNone/>
              <a:defRPr sz="1000">
                <a:solidFill>
                  <a:schemeClr val="dk2"/>
                </a:solidFill>
                <a:latin typeface="Lexend"/>
                <a:ea typeface="Lexend"/>
                <a:cs typeface="Lexend"/>
                <a:sym typeface="Lexend"/>
              </a:defRPr>
            </a:lvl3pPr>
            <a:lvl4pPr lvl="3" algn="r">
              <a:buNone/>
              <a:defRPr sz="1000">
                <a:solidFill>
                  <a:schemeClr val="dk2"/>
                </a:solidFill>
                <a:latin typeface="Lexend"/>
                <a:ea typeface="Lexend"/>
                <a:cs typeface="Lexend"/>
                <a:sym typeface="Lexend"/>
              </a:defRPr>
            </a:lvl4pPr>
            <a:lvl5pPr lvl="4" algn="r">
              <a:buNone/>
              <a:defRPr sz="1000">
                <a:solidFill>
                  <a:schemeClr val="dk2"/>
                </a:solidFill>
                <a:latin typeface="Lexend"/>
                <a:ea typeface="Lexend"/>
                <a:cs typeface="Lexend"/>
                <a:sym typeface="Lexend"/>
              </a:defRPr>
            </a:lvl5pPr>
            <a:lvl6pPr lvl="5" algn="r">
              <a:buNone/>
              <a:defRPr sz="1000">
                <a:solidFill>
                  <a:schemeClr val="dk2"/>
                </a:solidFill>
                <a:latin typeface="Lexend"/>
                <a:ea typeface="Lexend"/>
                <a:cs typeface="Lexend"/>
                <a:sym typeface="Lexend"/>
              </a:defRPr>
            </a:lvl6pPr>
            <a:lvl7pPr lvl="6" algn="r">
              <a:buNone/>
              <a:defRPr sz="1000">
                <a:solidFill>
                  <a:schemeClr val="dk2"/>
                </a:solidFill>
                <a:latin typeface="Lexend"/>
                <a:ea typeface="Lexend"/>
                <a:cs typeface="Lexend"/>
                <a:sym typeface="Lexend"/>
              </a:defRPr>
            </a:lvl7pPr>
            <a:lvl8pPr lvl="7" algn="r">
              <a:buNone/>
              <a:defRPr sz="1000">
                <a:solidFill>
                  <a:schemeClr val="dk2"/>
                </a:solidFill>
                <a:latin typeface="Lexend"/>
                <a:ea typeface="Lexend"/>
                <a:cs typeface="Lexend"/>
                <a:sym typeface="Lexend"/>
              </a:defRPr>
            </a:lvl8pPr>
            <a:lvl9pPr lvl="8" algn="r">
              <a:buNone/>
              <a:defRPr sz="1000">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2.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2"/>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Orkanskader</a:t>
            </a:r>
            <a:endParaRPr/>
          </a:p>
        </p:txBody>
      </p:sp>
      <p:sp>
        <p:nvSpPr>
          <p:cNvPr id="506" name="Google Shape;506;p32"/>
          <p:cNvSpPr txBox="1"/>
          <p:nvPr>
            <p:ph idx="1" type="body"/>
          </p:nvPr>
        </p:nvSpPr>
        <p:spPr>
          <a:xfrm>
            <a:off x="421035" y="224850"/>
            <a:ext cx="19476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EN.601.675</a:t>
            </a:r>
            <a:endParaRPr/>
          </a:p>
        </p:txBody>
      </p:sp>
      <p:sp>
        <p:nvSpPr>
          <p:cNvPr id="507" name="Google Shape;507;p32"/>
          <p:cNvSpPr txBox="1"/>
          <p:nvPr>
            <p:ph idx="2" type="body"/>
          </p:nvPr>
        </p:nvSpPr>
        <p:spPr>
          <a:xfrm>
            <a:off x="6772321" y="224850"/>
            <a:ext cx="1947600" cy="400200"/>
          </a:xfrm>
          <a:prstGeom prst="rect">
            <a:avLst/>
          </a:prstGeom>
        </p:spPr>
        <p:txBody>
          <a:bodyPr anchorCtr="0" anchor="t" bIns="91425" lIns="91425" spcFirstLastPara="1" rIns="91425" wrap="square" tIns="91425">
            <a:spAutoFit/>
          </a:bodyPr>
          <a:lstStyle/>
          <a:p>
            <a:pPr indent="0" lvl="0" marL="0" rtl="0" algn="r">
              <a:spcBef>
                <a:spcPts val="0"/>
              </a:spcBef>
              <a:spcAft>
                <a:spcPts val="1200"/>
              </a:spcAft>
              <a:buNone/>
            </a:pPr>
            <a:r>
              <a:rPr lang="en"/>
              <a:t>Machine Learning</a:t>
            </a:r>
            <a:endParaRPr/>
          </a:p>
        </p:txBody>
      </p:sp>
      <p:sp>
        <p:nvSpPr>
          <p:cNvPr id="508" name="Google Shape;508;p32"/>
          <p:cNvSpPr txBox="1"/>
          <p:nvPr>
            <p:ph idx="3" type="body"/>
          </p:nvPr>
        </p:nvSpPr>
        <p:spPr>
          <a:xfrm>
            <a:off x="421035" y="4573625"/>
            <a:ext cx="19476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Fall Semester</a:t>
            </a:r>
            <a:endParaRPr/>
          </a:p>
        </p:txBody>
      </p:sp>
      <p:sp>
        <p:nvSpPr>
          <p:cNvPr id="509" name="Google Shape;509;p32"/>
          <p:cNvSpPr txBox="1"/>
          <p:nvPr>
            <p:ph idx="4" type="body"/>
          </p:nvPr>
        </p:nvSpPr>
        <p:spPr>
          <a:xfrm>
            <a:off x="2131684" y="4573625"/>
            <a:ext cx="6588300" cy="400200"/>
          </a:xfrm>
          <a:prstGeom prst="rect">
            <a:avLst/>
          </a:prstGeom>
        </p:spPr>
        <p:txBody>
          <a:bodyPr anchorCtr="0" anchor="t" bIns="91425" lIns="91425" spcFirstLastPara="1" rIns="91425" wrap="square" tIns="91425">
            <a:spAutoFit/>
          </a:bodyPr>
          <a:lstStyle/>
          <a:p>
            <a:pPr indent="0" lvl="0" marL="0" rtl="0" algn="r">
              <a:spcBef>
                <a:spcPts val="0"/>
              </a:spcBef>
              <a:spcAft>
                <a:spcPts val="1200"/>
              </a:spcAft>
              <a:buNone/>
            </a:pPr>
            <a:r>
              <a:rPr lang="en"/>
              <a:t>v</a:t>
            </a:r>
            <a:r>
              <a:rPr lang="en"/>
              <a:t>gadham1, mbrownr1, ywen15, rzhang89</a:t>
            </a:r>
            <a:endParaRPr/>
          </a:p>
        </p:txBody>
      </p:sp>
      <p:sp>
        <p:nvSpPr>
          <p:cNvPr id="510" name="Google Shape;510;p32"/>
          <p:cNvSpPr txBox="1"/>
          <p:nvPr/>
        </p:nvSpPr>
        <p:spPr>
          <a:xfrm>
            <a:off x="2199600" y="2905100"/>
            <a:ext cx="4744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exend Light"/>
                <a:ea typeface="Lexend Light"/>
                <a:cs typeface="Lexend Light"/>
                <a:sym typeface="Lexend Light"/>
              </a:rPr>
              <a:t>Hurricane Damage Estimation</a:t>
            </a:r>
            <a:endParaRPr sz="1800">
              <a:solidFill>
                <a:schemeClr val="dk1"/>
              </a:solidFill>
              <a:latin typeface="Lexend Light"/>
              <a:ea typeface="Lexend Light"/>
              <a:cs typeface="Lexend Light"/>
              <a:sym typeface="Lexen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1"/>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Phase Two:</a:t>
            </a:r>
            <a:endParaRPr/>
          </a:p>
          <a:p>
            <a:pPr indent="0" lvl="0" marL="0" rtl="0" algn="ctr">
              <a:spcBef>
                <a:spcPts val="0"/>
              </a:spcBef>
              <a:spcAft>
                <a:spcPts val="0"/>
              </a:spcAft>
              <a:buNone/>
            </a:pPr>
            <a:r>
              <a:rPr lang="en"/>
              <a:t>Damage Estimation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2"/>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Phase Two</a:t>
            </a:r>
            <a:endParaRPr/>
          </a:p>
        </p:txBody>
      </p:sp>
      <p:sp>
        <p:nvSpPr>
          <p:cNvPr id="591" name="Google Shape;591;p4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Lexend"/>
                <a:ea typeface="Lexend"/>
                <a:cs typeface="Lexend"/>
                <a:sym typeface="Lexend"/>
              </a:rPr>
              <a:t>Missing data</a:t>
            </a:r>
            <a:r>
              <a:rPr lang="en"/>
              <a:t>: Evaluating by street or zip codes within the city was near impossible.​</a:t>
            </a:r>
            <a:endParaRPr b="1">
              <a:latin typeface="Lexend"/>
              <a:ea typeface="Lexend"/>
              <a:cs typeface="Lexend"/>
              <a:sym typeface="Lexend"/>
            </a:endParaRPr>
          </a:p>
          <a:p>
            <a:pPr indent="0" lvl="0" marL="0" rtl="0" algn="l">
              <a:spcBef>
                <a:spcPts val="1200"/>
              </a:spcBef>
              <a:spcAft>
                <a:spcPts val="0"/>
              </a:spcAft>
              <a:buClr>
                <a:schemeClr val="dk1"/>
              </a:buClr>
              <a:buSzPts val="1100"/>
              <a:buFont typeface="Arial"/>
              <a:buNone/>
            </a:pPr>
            <a:r>
              <a:rPr b="1" lang="en">
                <a:latin typeface="Lexend"/>
                <a:ea typeface="Lexend"/>
                <a:cs typeface="Lexend"/>
                <a:sym typeface="Lexend"/>
              </a:rPr>
              <a:t>Representative samples</a:t>
            </a:r>
            <a:r>
              <a:rPr lang="en"/>
              <a:t>: Apartment housing and mobile homes are valued differently.​</a:t>
            </a:r>
            <a:endParaRPr/>
          </a:p>
          <a:p>
            <a:pPr indent="0" lvl="0" marL="0" rtl="0" algn="l">
              <a:spcBef>
                <a:spcPts val="1200"/>
              </a:spcBef>
              <a:spcAft>
                <a:spcPts val="1200"/>
              </a:spcAft>
              <a:buClr>
                <a:schemeClr val="dk1"/>
              </a:buClr>
              <a:buSzPts val="1100"/>
              <a:buFont typeface="Arial"/>
              <a:buNone/>
            </a:pPr>
            <a:r>
              <a:rPr b="1" lang="en">
                <a:latin typeface="Lexend"/>
                <a:ea typeface="Lexend"/>
                <a:cs typeface="Lexend"/>
                <a:sym typeface="Lexend"/>
              </a:rPr>
              <a:t>Data unavailability</a:t>
            </a:r>
            <a:r>
              <a:rPr lang="en"/>
              <a:t>: </a:t>
            </a:r>
            <a:r>
              <a:rPr lang="en"/>
              <a:t>No "directly" available dataset for the financial valuation of county-based residential property. (even in SEPHER 2.0!)</a:t>
            </a:r>
            <a:endParaRPr/>
          </a:p>
        </p:txBody>
      </p:sp>
      <p:sp>
        <p:nvSpPr>
          <p:cNvPr id="592" name="Google Shape;592;p4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598" name="Google Shape;598;p4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datasets that have been utilized to extract attributes for visualization and damage estimation.</a:t>
            </a:r>
            <a:endParaRPr/>
          </a:p>
          <a:p>
            <a:pPr indent="0" lvl="0" marL="0" rtl="0" algn="l">
              <a:spcBef>
                <a:spcPts val="1200"/>
              </a:spcBef>
              <a:spcAft>
                <a:spcPts val="1200"/>
              </a:spcAft>
              <a:buNone/>
            </a:pPr>
            <a:r>
              <a:rPr lang="en"/>
              <a:t>To solve the issue of missing data and the lack of a “one true dataset”, we decided to merge </a:t>
            </a:r>
            <a:r>
              <a:rPr lang="en"/>
              <a:t>multiple datasets.</a:t>
            </a:r>
            <a:endParaRPr/>
          </a:p>
        </p:txBody>
      </p:sp>
      <p:grpSp>
        <p:nvGrpSpPr>
          <p:cNvPr id="599" name="Google Shape;599;p43"/>
          <p:cNvGrpSpPr/>
          <p:nvPr/>
        </p:nvGrpSpPr>
        <p:grpSpPr>
          <a:xfrm>
            <a:off x="3427296" y="3470294"/>
            <a:ext cx="5381839" cy="585199"/>
            <a:chOff x="1593000" y="2322568"/>
            <a:chExt cx="5957975" cy="643500"/>
          </a:xfrm>
        </p:grpSpPr>
        <p:sp>
          <p:nvSpPr>
            <p:cNvPr id="600" name="Google Shape;600;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National, State, and County Housing Unit</a:t>
              </a:r>
              <a:endParaRPr sz="1000">
                <a:solidFill>
                  <a:srgbClr val="FFFFFF"/>
                </a:solidFill>
                <a:latin typeface="Roboto"/>
                <a:ea typeface="Roboto"/>
                <a:cs typeface="Roboto"/>
                <a:sym typeface="Roboto"/>
              </a:endParaRPr>
            </a:p>
          </p:txBody>
        </p:sp>
        <p:sp>
          <p:nvSpPr>
            <p:cNvPr id="604" name="Google Shape;604;p4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606" name="Google Shape;606;p4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Measurement: Census Data </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All Housing Units (including apartments)</a:t>
              </a:r>
              <a:endParaRPr sz="800">
                <a:solidFill>
                  <a:srgbClr val="A7291E"/>
                </a:solidFill>
                <a:latin typeface="Roboto"/>
                <a:ea typeface="Roboto"/>
                <a:cs typeface="Roboto"/>
                <a:sym typeface="Roboto"/>
              </a:endParaRPr>
            </a:p>
          </p:txBody>
        </p:sp>
      </p:grpSp>
      <p:grpSp>
        <p:nvGrpSpPr>
          <p:cNvPr id="607" name="Google Shape;607;p43"/>
          <p:cNvGrpSpPr/>
          <p:nvPr/>
        </p:nvGrpSpPr>
        <p:grpSpPr>
          <a:xfrm>
            <a:off x="3427296" y="2874731"/>
            <a:ext cx="5381839" cy="585199"/>
            <a:chOff x="1593000" y="2322568"/>
            <a:chExt cx="5957975" cy="643500"/>
          </a:xfrm>
        </p:grpSpPr>
        <p:sp>
          <p:nvSpPr>
            <p:cNvPr id="608" name="Google Shape;608;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County Median Home Prices and Monthly Mortgage Payment</a:t>
              </a:r>
              <a:endParaRPr sz="1000">
                <a:solidFill>
                  <a:srgbClr val="FFFFFF"/>
                </a:solidFill>
                <a:latin typeface="Roboto"/>
                <a:ea typeface="Roboto"/>
                <a:cs typeface="Roboto"/>
                <a:sym typeface="Roboto"/>
              </a:endParaRPr>
            </a:p>
          </p:txBody>
        </p:sp>
        <p:sp>
          <p:nvSpPr>
            <p:cNvPr id="612" name="Google Shape;612;p4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614" name="Google Shape;614;p4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Measurement: Valuation ($)</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Price of a home in a county</a:t>
              </a:r>
              <a:endParaRPr sz="800">
                <a:solidFill>
                  <a:srgbClr val="A7291E"/>
                </a:solidFill>
                <a:latin typeface="Roboto"/>
                <a:ea typeface="Roboto"/>
                <a:cs typeface="Roboto"/>
                <a:sym typeface="Roboto"/>
              </a:endParaRPr>
            </a:p>
          </p:txBody>
        </p:sp>
      </p:grpSp>
      <p:grpSp>
        <p:nvGrpSpPr>
          <p:cNvPr id="615" name="Google Shape;615;p43"/>
          <p:cNvGrpSpPr/>
          <p:nvPr/>
        </p:nvGrpSpPr>
        <p:grpSpPr>
          <a:xfrm>
            <a:off x="3427296" y="2279144"/>
            <a:ext cx="5381839" cy="585199"/>
            <a:chOff x="1593000" y="2322568"/>
            <a:chExt cx="5957975" cy="643500"/>
          </a:xfrm>
        </p:grpSpPr>
        <p:sp>
          <p:nvSpPr>
            <p:cNvPr id="616" name="Google Shape;616;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Florida County Boundaries</a:t>
              </a:r>
              <a:endParaRPr sz="1000">
                <a:solidFill>
                  <a:srgbClr val="FFFFFF"/>
                </a:solidFill>
                <a:latin typeface="Roboto"/>
                <a:ea typeface="Roboto"/>
                <a:cs typeface="Roboto"/>
                <a:sym typeface="Roboto"/>
              </a:endParaRPr>
            </a:p>
          </p:txBody>
        </p:sp>
        <p:sp>
          <p:nvSpPr>
            <p:cNvPr id="620" name="Google Shape;620;p4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622" name="Google Shape;622;p4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Measurement: Shapefile </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Denotes which counties are coastline</a:t>
              </a:r>
              <a:endParaRPr sz="800">
                <a:solidFill>
                  <a:srgbClr val="A7291E"/>
                </a:solidFill>
                <a:latin typeface="Roboto"/>
                <a:ea typeface="Roboto"/>
                <a:cs typeface="Roboto"/>
                <a:sym typeface="Roboto"/>
              </a:endParaRPr>
            </a:p>
          </p:txBody>
        </p:sp>
      </p:grpSp>
      <p:grpSp>
        <p:nvGrpSpPr>
          <p:cNvPr id="623" name="Google Shape;623;p43"/>
          <p:cNvGrpSpPr/>
          <p:nvPr/>
        </p:nvGrpSpPr>
        <p:grpSpPr>
          <a:xfrm>
            <a:off x="3427296" y="1683589"/>
            <a:ext cx="5381839" cy="585199"/>
            <a:chOff x="1593000" y="2322568"/>
            <a:chExt cx="5957975" cy="643500"/>
          </a:xfrm>
        </p:grpSpPr>
        <p:sp>
          <p:nvSpPr>
            <p:cNvPr id="624" name="Google Shape;624;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US County Boundaries​</a:t>
              </a:r>
              <a:endParaRPr sz="1000">
                <a:solidFill>
                  <a:srgbClr val="FFFFFF"/>
                </a:solidFill>
                <a:latin typeface="Roboto"/>
                <a:ea typeface="Roboto"/>
                <a:cs typeface="Roboto"/>
                <a:sym typeface="Roboto"/>
              </a:endParaRPr>
            </a:p>
          </p:txBody>
        </p:sp>
        <p:sp>
          <p:nvSpPr>
            <p:cNvPr id="628" name="Google Shape;628;p4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630" name="Google Shape;630;p4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Measurement: Shapefile</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Shapes of all Counties in Florida​ </a:t>
              </a:r>
              <a:endParaRPr sz="800">
                <a:solidFill>
                  <a:srgbClr val="A7291E"/>
                </a:solidFill>
                <a:latin typeface="Roboto"/>
                <a:ea typeface="Roboto"/>
                <a:cs typeface="Roboto"/>
                <a:sym typeface="Roboto"/>
              </a:endParaRPr>
            </a:p>
          </p:txBody>
        </p:sp>
      </p:grpSp>
      <p:grpSp>
        <p:nvGrpSpPr>
          <p:cNvPr id="631" name="Google Shape;631;p43"/>
          <p:cNvGrpSpPr/>
          <p:nvPr/>
        </p:nvGrpSpPr>
        <p:grpSpPr>
          <a:xfrm>
            <a:off x="3427296" y="1088019"/>
            <a:ext cx="5381839" cy="585199"/>
            <a:chOff x="1593000" y="2322568"/>
            <a:chExt cx="5957975" cy="643500"/>
          </a:xfrm>
        </p:grpSpPr>
        <p:sp>
          <p:nvSpPr>
            <p:cNvPr id="632" name="Google Shape;632;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SEPHER 2.0	</a:t>
              </a:r>
              <a:endParaRPr sz="1000">
                <a:solidFill>
                  <a:srgbClr val="FFFFFF"/>
                </a:solidFill>
                <a:latin typeface="Roboto"/>
                <a:ea typeface="Roboto"/>
                <a:cs typeface="Roboto"/>
                <a:sym typeface="Roboto"/>
              </a:endParaRPr>
            </a:p>
          </p:txBody>
        </p:sp>
        <p:sp>
          <p:nvSpPr>
            <p:cNvPr id="636" name="Google Shape;636;p4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638" name="Google Shape;638;p4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Measurement: Percentage%</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n" sz="800">
                  <a:solidFill>
                    <a:srgbClr val="A7291E"/>
                  </a:solidFill>
                  <a:latin typeface="Roboto"/>
                  <a:ea typeface="Roboto"/>
                  <a:cs typeface="Roboto"/>
                  <a:sym typeface="Roboto"/>
                </a:rPr>
                <a:t>Percentage of individual housing units</a:t>
              </a:r>
              <a:endParaRPr sz="800">
                <a:solidFill>
                  <a:srgbClr val="A7291E"/>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Assumptions</a:t>
            </a:r>
            <a:endParaRPr/>
          </a:p>
        </p:txBody>
      </p:sp>
      <p:sp>
        <p:nvSpPr>
          <p:cNvPr id="644" name="Google Shape;644;p44"/>
          <p:cNvSpPr txBox="1"/>
          <p:nvPr>
            <p:ph idx="4294967295" type="body"/>
          </p:nvPr>
        </p:nvSpPr>
        <p:spPr>
          <a:xfrm>
            <a:off x="4878325" y="667875"/>
            <a:ext cx="3924000" cy="41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Median Home Prices are Gaussian variates</a:t>
            </a:r>
            <a:endParaRPr sz="1700"/>
          </a:p>
          <a:p>
            <a:pPr indent="-336550" lvl="0" marL="457200" rtl="0" algn="l">
              <a:spcBef>
                <a:spcPts val="1000"/>
              </a:spcBef>
              <a:spcAft>
                <a:spcPts val="0"/>
              </a:spcAft>
              <a:buSzPts val="1700"/>
              <a:buChar char="●"/>
            </a:pPr>
            <a:r>
              <a:rPr lang="en" sz="1700"/>
              <a:t>National Average, 62% of Housing Units are single family homes.​</a:t>
            </a:r>
            <a:endParaRPr sz="1700"/>
          </a:p>
          <a:p>
            <a:pPr indent="-336550" lvl="0" marL="457200" rtl="0" algn="l">
              <a:spcBef>
                <a:spcPts val="1000"/>
              </a:spcBef>
              <a:spcAft>
                <a:spcPts val="0"/>
              </a:spcAft>
              <a:buSzPts val="1700"/>
              <a:buChar char="●"/>
            </a:pPr>
            <a:r>
              <a:rPr lang="en" sz="1700"/>
              <a:t>Insurance Payouts are </a:t>
            </a:r>
            <a:r>
              <a:rPr lang="en" sz="1700"/>
              <a:t>Gaussian variates of Home Value</a:t>
            </a:r>
            <a:endParaRPr sz="1700"/>
          </a:p>
          <a:p>
            <a:pPr indent="-317500" lvl="1" marL="914400" rtl="0" algn="l">
              <a:spcBef>
                <a:spcPts val="1000"/>
              </a:spcBef>
              <a:spcAft>
                <a:spcPts val="0"/>
              </a:spcAft>
              <a:buSzPts val="1400"/>
              <a:buChar char="○"/>
            </a:pPr>
            <a:r>
              <a:rPr lang="en"/>
              <a:t>rmax_coastal damage,</a:t>
            </a:r>
            <a:endParaRPr/>
          </a:p>
          <a:p>
            <a:pPr indent="-317500" lvl="2" marL="1371600" rtl="0" algn="l">
              <a:spcBef>
                <a:spcPts val="0"/>
              </a:spcBef>
              <a:spcAft>
                <a:spcPts val="0"/>
              </a:spcAft>
              <a:buSzPts val="1400"/>
              <a:buChar char="■"/>
            </a:pPr>
            <a:r>
              <a:rPr lang="en"/>
              <a:t>N(2.5%, 10%, #homes)</a:t>
            </a:r>
            <a:r>
              <a:rPr lang="en"/>
              <a:t>​</a:t>
            </a:r>
            <a:endParaRPr/>
          </a:p>
          <a:p>
            <a:pPr indent="-317500" lvl="1" marL="914400" rtl="0" algn="l">
              <a:spcBef>
                <a:spcPts val="0"/>
              </a:spcBef>
              <a:spcAft>
                <a:spcPts val="0"/>
              </a:spcAft>
              <a:buSzPts val="1400"/>
              <a:buChar char="○"/>
            </a:pPr>
            <a:r>
              <a:rPr lang="en"/>
              <a:t>rmax damage​</a:t>
            </a:r>
            <a:endParaRPr/>
          </a:p>
          <a:p>
            <a:pPr indent="-317500" lvl="2" marL="1371600" rtl="0" algn="l">
              <a:spcBef>
                <a:spcPts val="0"/>
              </a:spcBef>
              <a:spcAft>
                <a:spcPts val="0"/>
              </a:spcAft>
              <a:buSzPts val="1400"/>
              <a:buChar char="■"/>
            </a:pPr>
            <a:r>
              <a:rPr lang="en"/>
              <a:t>N(1.5%, 10%, #homes)</a:t>
            </a:r>
            <a:endParaRPr/>
          </a:p>
          <a:p>
            <a:pPr indent="-317500" lvl="1" marL="914400" rtl="0" algn="l">
              <a:spcBef>
                <a:spcPts val="0"/>
              </a:spcBef>
              <a:spcAft>
                <a:spcPts val="0"/>
              </a:spcAft>
              <a:buSzPts val="1400"/>
              <a:buChar char="○"/>
            </a:pPr>
            <a:r>
              <a:rPr lang="en"/>
              <a:t>r64 damage​</a:t>
            </a:r>
            <a:endParaRPr/>
          </a:p>
          <a:p>
            <a:pPr indent="-317500" lvl="2" marL="1371600" rtl="0" algn="l">
              <a:spcBef>
                <a:spcPts val="0"/>
              </a:spcBef>
              <a:spcAft>
                <a:spcPts val="0"/>
              </a:spcAft>
              <a:buSzPts val="1400"/>
              <a:buChar char="■"/>
            </a:pPr>
            <a:r>
              <a:rPr lang="en"/>
              <a:t>N(1.0%, 10%, #homes) </a:t>
            </a:r>
            <a:endParaRPr/>
          </a:p>
        </p:txBody>
      </p:sp>
      <p:sp>
        <p:nvSpPr>
          <p:cNvPr id="645" name="Google Shape;645;p44"/>
          <p:cNvSpPr txBox="1"/>
          <p:nvPr>
            <p:ph idx="4294967295" type="body"/>
          </p:nvPr>
        </p:nvSpPr>
        <p:spPr>
          <a:xfrm>
            <a:off x="433560" y="295600"/>
            <a:ext cx="1803300" cy="16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Phase Two</a:t>
            </a:r>
            <a:endParaRPr/>
          </a:p>
        </p:txBody>
      </p:sp>
      <p:sp>
        <p:nvSpPr>
          <p:cNvPr id="646" name="Google Shape;646;p44"/>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distribution; diverse house types; insurance payout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45"/>
          <p:cNvPicPr preferRelativeResize="0"/>
          <p:nvPr/>
        </p:nvPicPr>
        <p:blipFill>
          <a:blip r:embed="rId3">
            <a:alphaModFix/>
          </a:blip>
          <a:stretch>
            <a:fillRect/>
          </a:stretch>
        </p:blipFill>
        <p:spPr>
          <a:xfrm>
            <a:off x="152400" y="646800"/>
            <a:ext cx="8839204" cy="38498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6"/>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Given an R_64 value and the R_max value</a:t>
            </a:r>
            <a:r>
              <a:rPr lang="en" sz="1300"/>
              <a:t> </a:t>
            </a:r>
            <a:r>
              <a:rPr lang="en" sz="1300"/>
              <a:t>generated from </a:t>
            </a:r>
            <a:r>
              <a:rPr i="1" lang="en" sz="1300"/>
              <a:t>phase one</a:t>
            </a:r>
            <a:r>
              <a:rPr lang="en" sz="1300"/>
              <a:t>, we can model predicted damage.​</a:t>
            </a:r>
            <a:endParaRPr sz="1300"/>
          </a:p>
          <a:p>
            <a:pPr indent="-304800" lvl="0" marL="457200" rtl="0" algn="l">
              <a:spcBef>
                <a:spcPts val="1200"/>
              </a:spcBef>
              <a:spcAft>
                <a:spcPts val="0"/>
              </a:spcAft>
              <a:buSzPts val="1200"/>
              <a:buChar char="●"/>
            </a:pPr>
            <a:r>
              <a:rPr b="1" lang="en" sz="1300">
                <a:latin typeface="Lexend"/>
                <a:ea typeface="Lexend"/>
                <a:cs typeface="Lexend"/>
                <a:sym typeface="Lexend"/>
              </a:rPr>
              <a:t>Total County Valuation:</a:t>
            </a:r>
            <a:r>
              <a:rPr b="1" lang="en">
                <a:latin typeface="Lexend"/>
                <a:ea typeface="Lexend"/>
                <a:cs typeface="Lexend"/>
                <a:sym typeface="Lexend"/>
              </a:rPr>
              <a:t> </a:t>
            </a:r>
            <a:r>
              <a:rPr lang="en"/>
              <a:t>$367,822,158,492.00</a:t>
            </a:r>
            <a:endParaRPr/>
          </a:p>
          <a:p>
            <a:pPr indent="-304800" lvl="0" marL="457200" rtl="0" algn="l">
              <a:spcBef>
                <a:spcPts val="1200"/>
              </a:spcBef>
              <a:spcAft>
                <a:spcPts val="0"/>
              </a:spcAft>
              <a:buSzPts val="1200"/>
              <a:buChar char="●"/>
            </a:pPr>
            <a:r>
              <a:rPr b="1" lang="en" sz="1300">
                <a:latin typeface="Lexend"/>
                <a:ea typeface="Lexend"/>
                <a:cs typeface="Lexend"/>
                <a:sym typeface="Lexend"/>
              </a:rPr>
              <a:t>Total Damage:</a:t>
            </a:r>
            <a:r>
              <a:rPr lang="en"/>
              <a:t> 			$6,678,643,324.56</a:t>
            </a:r>
            <a:endParaRPr/>
          </a:p>
          <a:p>
            <a:pPr indent="-304800" lvl="0" marL="457200" rtl="0" algn="l">
              <a:spcBef>
                <a:spcPts val="1000"/>
              </a:spcBef>
              <a:spcAft>
                <a:spcPts val="1200"/>
              </a:spcAft>
              <a:buSzPts val="1200"/>
              <a:buChar char="●"/>
            </a:pPr>
            <a:r>
              <a:rPr b="1" lang="en" sz="1300">
                <a:latin typeface="Lexend"/>
                <a:ea typeface="Lexend"/>
                <a:cs typeface="Lexend"/>
                <a:sym typeface="Lexend"/>
              </a:rPr>
              <a:t>Compare to Hurricane Wilma (2005):</a:t>
            </a:r>
            <a:r>
              <a:rPr b="1" lang="en">
                <a:latin typeface="Lexend"/>
                <a:ea typeface="Lexend"/>
                <a:cs typeface="Lexend"/>
                <a:sym typeface="Lexend"/>
              </a:rPr>
              <a:t> </a:t>
            </a:r>
            <a:r>
              <a:rPr lang="en"/>
              <a:t>~$19 billion dollars​</a:t>
            </a:r>
            <a:endParaRPr/>
          </a:p>
        </p:txBody>
      </p:sp>
      <p:sp>
        <p:nvSpPr>
          <p:cNvPr id="657" name="Google Shape;657;p46"/>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Damage Estimation and Modelling</a:t>
            </a:r>
            <a:endParaRPr/>
          </a:p>
        </p:txBody>
      </p:sp>
      <p:sp>
        <p:nvSpPr>
          <p:cNvPr id="658" name="Google Shape;658;p46"/>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Phase Two</a:t>
            </a:r>
            <a:endParaRPr/>
          </a:p>
        </p:txBody>
      </p:sp>
      <p:pic>
        <p:nvPicPr>
          <p:cNvPr id="659" name="Google Shape;659;p46"/>
          <p:cNvPicPr preferRelativeResize="0"/>
          <p:nvPr/>
        </p:nvPicPr>
        <p:blipFill>
          <a:blip r:embed="rId3">
            <a:alphaModFix/>
          </a:blip>
          <a:stretch>
            <a:fillRect/>
          </a:stretch>
        </p:blipFill>
        <p:spPr>
          <a:xfrm>
            <a:off x="4724625" y="1379562"/>
            <a:ext cx="4283002" cy="375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7"/>
          <p:cNvSpPr/>
          <p:nvPr>
            <p:ph idx="2" type="pic"/>
          </p:nvPr>
        </p:nvSpPr>
        <p:spPr>
          <a:xfrm>
            <a:off x="4569600" y="1374200"/>
            <a:ext cx="4574400" cy="3769200"/>
          </a:xfrm>
          <a:prstGeom prst="rect">
            <a:avLst/>
          </a:prstGeom>
        </p:spPr>
      </p:sp>
      <p:sp>
        <p:nvSpPr>
          <p:cNvPr id="665" name="Google Shape;665;p47"/>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666" name="Google Shape;666;p47"/>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Current approach is single-point, can support time series later on.</a:t>
            </a:r>
            <a:endParaRPr/>
          </a:p>
          <a:p>
            <a:pPr indent="-304800" lvl="0" marL="457200" rtl="0" algn="l">
              <a:spcBef>
                <a:spcPts val="0"/>
              </a:spcBef>
              <a:spcAft>
                <a:spcPts val="0"/>
              </a:spcAft>
              <a:buSzPts val="1200"/>
              <a:buChar char="●"/>
            </a:pPr>
            <a:r>
              <a:rPr lang="en"/>
              <a:t>Linkage with insurance and company claims.</a:t>
            </a:r>
            <a:endParaRPr/>
          </a:p>
          <a:p>
            <a:pPr indent="-304800" lvl="0" marL="457200" rtl="0" algn="l">
              <a:spcBef>
                <a:spcPts val="0"/>
              </a:spcBef>
              <a:spcAft>
                <a:spcPts val="0"/>
              </a:spcAft>
              <a:buSzPts val="1200"/>
              <a:buChar char="●"/>
            </a:pPr>
            <a:r>
              <a:rPr lang="en"/>
              <a:t>Real-time prediction and valuation estimation.</a:t>
            </a:r>
            <a:endParaRPr/>
          </a:p>
          <a:p>
            <a:pPr indent="-304800" lvl="0" marL="457200" rtl="0" algn="l">
              <a:spcBef>
                <a:spcPts val="0"/>
              </a:spcBef>
              <a:spcAft>
                <a:spcPts val="0"/>
              </a:spcAft>
              <a:buSzPts val="1200"/>
              <a:buChar char="●"/>
            </a:pPr>
            <a:r>
              <a:rPr lang="en"/>
              <a:t>Localization support with </a:t>
            </a:r>
            <a:r>
              <a:rPr lang="en"/>
              <a:t>zip codes</a:t>
            </a:r>
            <a:r>
              <a:rPr lang="en"/>
              <a:t> instead of counties.</a:t>
            </a:r>
            <a:endParaRPr/>
          </a:p>
        </p:txBody>
      </p:sp>
      <p:sp>
        <p:nvSpPr>
          <p:cNvPr id="667" name="Google Shape;667;p47"/>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Phase Two</a:t>
            </a:r>
            <a:endParaRPr/>
          </a:p>
        </p:txBody>
      </p:sp>
      <p:pic>
        <p:nvPicPr>
          <p:cNvPr id="668" name="Google Shape;668;p47"/>
          <p:cNvPicPr preferRelativeResize="0"/>
          <p:nvPr/>
        </p:nvPicPr>
        <p:blipFill>
          <a:blip r:embed="rId3">
            <a:alphaModFix/>
          </a:blip>
          <a:stretch>
            <a:fillRect/>
          </a:stretch>
        </p:blipFill>
        <p:spPr>
          <a:xfrm>
            <a:off x="4569600" y="1374300"/>
            <a:ext cx="4574401" cy="376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8"/>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3"/>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impact of hurricanes and what we seek to do</a:t>
            </a:r>
            <a:endParaRPr/>
          </a:p>
        </p:txBody>
      </p:sp>
      <p:sp>
        <p:nvSpPr>
          <p:cNvPr id="516" name="Google Shape;516;p33"/>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frequency and intensity of hurricanes have posed incremental challenges for coastal regions, specifically in the state of Florida. Devastating to the local economy and infrastructure.​</a:t>
            </a:r>
            <a:endParaRPr/>
          </a:p>
          <a:p>
            <a:pPr indent="0" lvl="0" marL="0" rtl="0" algn="l">
              <a:spcBef>
                <a:spcPts val="1200"/>
              </a:spcBef>
              <a:spcAft>
                <a:spcPts val="1200"/>
              </a:spcAft>
              <a:buNone/>
            </a:pPr>
            <a:r>
              <a:rPr lang="en"/>
              <a:t>We seek to</a:t>
            </a:r>
            <a:r>
              <a:rPr lang="en"/>
              <a:t> </a:t>
            </a:r>
            <a:r>
              <a:rPr b="1" lang="en">
                <a:latin typeface="Lexend"/>
                <a:ea typeface="Lexend"/>
                <a:cs typeface="Lexend"/>
                <a:sym typeface="Lexend"/>
              </a:rPr>
              <a:t>determine the area-of-effect</a:t>
            </a:r>
            <a:r>
              <a:rPr lang="en"/>
              <a:t> for counties based on their proximity to the eye of the storm. Further leading into </a:t>
            </a:r>
            <a:r>
              <a:rPr b="1" lang="en">
                <a:latin typeface="Lexend"/>
                <a:ea typeface="Lexend"/>
                <a:cs typeface="Lexend"/>
                <a:sym typeface="Lexend"/>
              </a:rPr>
              <a:t>estimating the financial damage</a:t>
            </a:r>
            <a:r>
              <a:rPr lang="en"/>
              <a:t> done by the hurricanes to residential properties.​</a:t>
            </a:r>
            <a:endParaRPr/>
          </a:p>
        </p:txBody>
      </p:sp>
      <p:sp>
        <p:nvSpPr>
          <p:cNvPr id="517" name="Google Shape;517;p33"/>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Prediction &amp; Application</a:t>
            </a:r>
            <a:endParaRPr/>
          </a:p>
        </p:txBody>
      </p:sp>
      <p:sp>
        <p:nvSpPr>
          <p:cNvPr id="518" name="Google Shape;518;p33"/>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 </a:t>
            </a:r>
            <a:r>
              <a:rPr b="1" lang="en">
                <a:latin typeface="Lexend"/>
                <a:ea typeface="Lexend"/>
                <a:cs typeface="Lexend"/>
                <a:sym typeface="Lexend"/>
              </a:rPr>
              <a:t>Phase I: predicting the hurricane’s affected area radius</a:t>
            </a:r>
            <a:r>
              <a:rPr lang="en"/>
              <a:t> based on latitude, longitude, sea level, wind speed, and pressure.​</a:t>
            </a:r>
            <a:endParaRPr/>
          </a:p>
          <a:p>
            <a:pPr indent="0" lvl="0" marL="0" rtl="0" algn="l">
              <a:spcBef>
                <a:spcPts val="1200"/>
              </a:spcBef>
              <a:spcAft>
                <a:spcPts val="1200"/>
              </a:spcAft>
              <a:buClr>
                <a:schemeClr val="dk1"/>
              </a:buClr>
              <a:buSzPts val="1100"/>
              <a:buNone/>
            </a:pPr>
            <a:r>
              <a:rPr lang="en"/>
              <a:t>• </a:t>
            </a:r>
            <a:r>
              <a:rPr b="1" lang="en">
                <a:latin typeface="Lexend"/>
                <a:ea typeface="Lexend"/>
                <a:cs typeface="Lexend"/>
                <a:sym typeface="Lexend"/>
              </a:rPr>
              <a:t>Phase II: estimating the damage to residential property</a:t>
            </a:r>
            <a:r>
              <a:rPr lang="en"/>
              <a:t> in relation to the proximity to the eye of the storm, represented by the hurricane’s radial impact.​</a:t>
            </a:r>
            <a:endParaRPr/>
          </a:p>
        </p:txBody>
      </p:sp>
      <p:sp>
        <p:nvSpPr>
          <p:cNvPr id="519" name="Google Shape;519;p3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34"/>
          <p:cNvPicPr preferRelativeResize="0"/>
          <p:nvPr>
            <p:ph idx="2" type="pic"/>
          </p:nvPr>
        </p:nvPicPr>
        <p:blipFill rotWithShape="1">
          <a:blip r:embed="rId3">
            <a:alphaModFix/>
          </a:blip>
          <a:srcRect b="0" l="9" r="0" t="0"/>
          <a:stretch/>
        </p:blipFill>
        <p:spPr>
          <a:xfrm>
            <a:off x="112351" y="629363"/>
            <a:ext cx="8919301" cy="3884776"/>
          </a:xfrm>
          <a:prstGeom prst="rect">
            <a:avLst/>
          </a:prstGeom>
          <a:noFill/>
          <a:ln>
            <a:noFill/>
          </a:ln>
        </p:spPr>
      </p:pic>
      <p:sp>
        <p:nvSpPr>
          <p:cNvPr id="525" name="Google Shape;525;p34"/>
          <p:cNvSpPr txBox="1"/>
          <p:nvPr/>
        </p:nvSpPr>
        <p:spPr>
          <a:xfrm>
            <a:off x="168825" y="4767850"/>
            <a:ext cx="57606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Lexend Light"/>
                <a:ea typeface="Lexend Light"/>
                <a:cs typeface="Lexend Light"/>
                <a:sym typeface="Lexend Light"/>
              </a:rPr>
              <a:t>*IBTrACS stands for International Best Track Archive for Climate Stewardship</a:t>
            </a:r>
            <a:endParaRPr sz="900">
              <a:solidFill>
                <a:schemeClr val="dk1"/>
              </a:solidFill>
              <a:latin typeface="Lexend Light"/>
              <a:ea typeface="Lexend Light"/>
              <a:cs typeface="Lexend Light"/>
              <a:sym typeface="Lexen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5"/>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Phase One:</a:t>
            </a:r>
            <a:endParaRPr/>
          </a:p>
          <a:p>
            <a:pPr indent="0" lvl="0" marL="0" rtl="0" algn="ctr">
              <a:spcBef>
                <a:spcPts val="0"/>
              </a:spcBef>
              <a:spcAft>
                <a:spcPts val="0"/>
              </a:spcAft>
              <a:buNone/>
            </a:pPr>
            <a:r>
              <a:rPr lang="en"/>
              <a:t>Hurricane Impact Area Prediction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6"/>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pic>
        <p:nvPicPr>
          <p:cNvPr descr="A screenshot of a computer&#10;&#10;Description automatically generated" id="536" name="Google Shape;536;p36"/>
          <p:cNvPicPr preferRelativeResize="0"/>
          <p:nvPr/>
        </p:nvPicPr>
        <p:blipFill>
          <a:blip r:embed="rId3">
            <a:alphaModFix/>
          </a:blip>
          <a:stretch>
            <a:fillRect/>
          </a:stretch>
        </p:blipFill>
        <p:spPr>
          <a:xfrm>
            <a:off x="55375" y="1262775"/>
            <a:ext cx="9144000" cy="1704975"/>
          </a:xfrm>
          <a:prstGeom prst="rect">
            <a:avLst/>
          </a:prstGeom>
          <a:noFill/>
          <a:ln>
            <a:noFill/>
          </a:ln>
        </p:spPr>
      </p:pic>
      <p:sp>
        <p:nvSpPr>
          <p:cNvPr id="537" name="Google Shape;537;p36"/>
          <p:cNvSpPr txBox="1"/>
          <p:nvPr>
            <p:ph idx="4294967295" type="body"/>
          </p:nvPr>
        </p:nvSpPr>
        <p:spPr>
          <a:xfrm>
            <a:off x="433560" y="295600"/>
            <a:ext cx="1803300" cy="16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Phase One</a:t>
            </a:r>
            <a:endParaRPr/>
          </a:p>
        </p:txBody>
      </p:sp>
      <p:sp>
        <p:nvSpPr>
          <p:cNvPr id="538" name="Google Shape;538;p36"/>
          <p:cNvSpPr txBox="1"/>
          <p:nvPr/>
        </p:nvSpPr>
        <p:spPr>
          <a:xfrm>
            <a:off x="83727" y="3144193"/>
            <a:ext cx="1648200" cy="12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descr="A diagram of a pie chart&#10;&#10;Description automatically generated" id="539" name="Google Shape;539;p36"/>
          <p:cNvPicPr preferRelativeResize="0"/>
          <p:nvPr/>
        </p:nvPicPr>
        <p:blipFill>
          <a:blip r:embed="rId4">
            <a:alphaModFix/>
          </a:blip>
          <a:stretch>
            <a:fillRect/>
          </a:stretch>
        </p:blipFill>
        <p:spPr>
          <a:xfrm>
            <a:off x="881410" y="2987250"/>
            <a:ext cx="2293964" cy="2050800"/>
          </a:xfrm>
          <a:prstGeom prst="rect">
            <a:avLst/>
          </a:prstGeom>
          <a:noFill/>
          <a:ln>
            <a:noFill/>
          </a:ln>
        </p:spPr>
      </p:pic>
      <p:pic>
        <p:nvPicPr>
          <p:cNvPr descr="A diagram of a pie chart&#10;&#10;Description automatically generated" id="540" name="Google Shape;540;p36"/>
          <p:cNvPicPr preferRelativeResize="0"/>
          <p:nvPr/>
        </p:nvPicPr>
        <p:blipFill>
          <a:blip r:embed="rId5">
            <a:alphaModFix/>
          </a:blip>
          <a:stretch>
            <a:fillRect/>
          </a:stretch>
        </p:blipFill>
        <p:spPr>
          <a:xfrm>
            <a:off x="5050975" y="3193801"/>
            <a:ext cx="1975000" cy="1797700"/>
          </a:xfrm>
          <a:prstGeom prst="rect">
            <a:avLst/>
          </a:prstGeom>
          <a:noFill/>
          <a:ln>
            <a:noFill/>
          </a:ln>
        </p:spPr>
      </p:pic>
      <p:sp>
        <p:nvSpPr>
          <p:cNvPr id="541" name="Google Shape;541;p36"/>
          <p:cNvSpPr txBox="1"/>
          <p:nvPr/>
        </p:nvSpPr>
        <p:spPr>
          <a:xfrm>
            <a:off x="5109057" y="2838757"/>
            <a:ext cx="1694400" cy="16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42" name="Google Shape;542;p36"/>
          <p:cNvSpPr txBox="1"/>
          <p:nvPr/>
        </p:nvSpPr>
        <p:spPr>
          <a:xfrm>
            <a:off x="1135575" y="4902925"/>
            <a:ext cx="1974900" cy="1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Lexend Light"/>
                <a:ea typeface="Lexend Light"/>
                <a:cs typeface="Lexend Light"/>
                <a:sym typeface="Lexend Light"/>
              </a:rPr>
              <a:t>Max Wind Speed &gt;= 64 knots </a:t>
            </a:r>
            <a:endParaRPr sz="900">
              <a:solidFill>
                <a:schemeClr val="dk1"/>
              </a:solidFill>
              <a:latin typeface="Lexend Light"/>
              <a:ea typeface="Lexend Light"/>
              <a:cs typeface="Lexend Light"/>
              <a:sym typeface="Lexend Light"/>
            </a:endParaRPr>
          </a:p>
        </p:txBody>
      </p:sp>
      <p:sp>
        <p:nvSpPr>
          <p:cNvPr id="543" name="Google Shape;543;p36"/>
          <p:cNvSpPr txBox="1"/>
          <p:nvPr/>
        </p:nvSpPr>
        <p:spPr>
          <a:xfrm>
            <a:off x="4968800" y="4902925"/>
            <a:ext cx="1974900" cy="1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Lexend Light"/>
                <a:ea typeface="Lexend Light"/>
                <a:cs typeface="Lexend Light"/>
                <a:sym typeface="Lexend Light"/>
              </a:rPr>
              <a:t>Max Wind Speed &lt; 64 knots </a:t>
            </a:r>
            <a:endParaRPr sz="900">
              <a:solidFill>
                <a:schemeClr val="dk1"/>
              </a:solidFill>
              <a:latin typeface="Lexend Light"/>
              <a:ea typeface="Lexend Light"/>
              <a:cs typeface="Lexend Light"/>
              <a:sym typeface="Lexend Light"/>
            </a:endParaRPr>
          </a:p>
        </p:txBody>
      </p:sp>
      <p:sp>
        <p:nvSpPr>
          <p:cNvPr id="544" name="Google Shape;544;p36"/>
          <p:cNvSpPr txBox="1"/>
          <p:nvPr/>
        </p:nvSpPr>
        <p:spPr>
          <a:xfrm>
            <a:off x="148575" y="987375"/>
            <a:ext cx="796800" cy="1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Lexend Light"/>
                <a:ea typeface="Lexend Light"/>
                <a:cs typeface="Lexend Light"/>
                <a:sym typeface="Lexend Light"/>
              </a:rPr>
              <a:t>IBTrACS</a:t>
            </a:r>
            <a:endParaRPr sz="1800">
              <a:solidFill>
                <a:schemeClr val="dk1"/>
              </a:solidFill>
              <a:latin typeface="Lexend Light"/>
              <a:ea typeface="Lexend Light"/>
              <a:cs typeface="Lexend Light"/>
              <a:sym typeface="Lexen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7"/>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550" name="Google Shape;550;p37"/>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Phase One</a:t>
            </a:r>
            <a:endParaRPr/>
          </a:p>
        </p:txBody>
      </p:sp>
      <p:sp>
        <p:nvSpPr>
          <p:cNvPr id="551" name="Google Shape;551;p37"/>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Missing Data; High dimension</a:t>
            </a:r>
            <a:endParaRPr/>
          </a:p>
        </p:txBody>
      </p:sp>
      <p:sp>
        <p:nvSpPr>
          <p:cNvPr id="552" name="Google Shape;552;p37"/>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Data missing</a:t>
            </a:r>
            <a:endParaRPr/>
          </a:p>
          <a:p>
            <a:pPr indent="-304800" lvl="1" marL="914400" rtl="0" algn="l">
              <a:spcBef>
                <a:spcPts val="0"/>
              </a:spcBef>
              <a:spcAft>
                <a:spcPts val="0"/>
              </a:spcAft>
              <a:buSzPts val="1200"/>
              <a:buChar char="○"/>
            </a:pPr>
            <a:r>
              <a:rPr lang="en"/>
              <a:t>R64 missing when maximal wind speed &lt; 64 - able to impute</a:t>
            </a:r>
            <a:endParaRPr/>
          </a:p>
          <a:p>
            <a:pPr indent="-304800" lvl="1" marL="914400" rtl="0" algn="l">
              <a:spcBef>
                <a:spcPts val="0"/>
              </a:spcBef>
              <a:spcAft>
                <a:spcPts val="0"/>
              </a:spcAft>
              <a:buSzPts val="1200"/>
              <a:buChar char="○"/>
            </a:pPr>
            <a:r>
              <a:rPr lang="en"/>
              <a:t>Random missing of other parameters​ - need to remove row</a:t>
            </a:r>
            <a:endParaRPr/>
          </a:p>
          <a:p>
            <a:pPr indent="-304800" lvl="0" marL="457200" rtl="0" algn="l">
              <a:spcBef>
                <a:spcPts val="0"/>
              </a:spcBef>
              <a:spcAft>
                <a:spcPts val="0"/>
              </a:spcAft>
              <a:buSzPts val="1200"/>
              <a:buChar char="●"/>
            </a:pPr>
            <a:r>
              <a:rPr lang="en"/>
              <a:t>Too many features</a:t>
            </a:r>
            <a:endParaRPr/>
          </a:p>
          <a:p>
            <a:pPr indent="-304800" lvl="1" marL="914400" rtl="0" algn="l">
              <a:spcBef>
                <a:spcPts val="0"/>
              </a:spcBef>
              <a:spcAft>
                <a:spcPts val="0"/>
              </a:spcAft>
              <a:buSzPts val="1200"/>
              <a:buChar char="○"/>
            </a:pPr>
            <a:r>
              <a:rPr lang="en"/>
              <a:t>Why not PCA? Nonlinearity, low transferability</a:t>
            </a:r>
            <a:endParaRPr/>
          </a:p>
          <a:p>
            <a:pPr indent="-304800" lvl="1" marL="914400" rtl="0" algn="l">
              <a:spcBef>
                <a:spcPts val="0"/>
              </a:spcBef>
              <a:spcAft>
                <a:spcPts val="0"/>
              </a:spcAft>
              <a:buSzPts val="1200"/>
              <a:buChar char="○"/>
            </a:pPr>
            <a:r>
              <a:rPr lang="en"/>
              <a:t>Used commonly used features from literature </a:t>
            </a:r>
            <a:endParaRPr/>
          </a:p>
        </p:txBody>
      </p:sp>
      <p:pic>
        <p:nvPicPr>
          <p:cNvPr id="553" name="Google Shape;553;p37"/>
          <p:cNvPicPr preferRelativeResize="0"/>
          <p:nvPr/>
        </p:nvPicPr>
        <p:blipFill rotWithShape="1">
          <a:blip r:embed="rId3">
            <a:alphaModFix/>
          </a:blip>
          <a:srcRect b="0" l="5834" r="35171" t="0"/>
          <a:stretch/>
        </p:blipFill>
        <p:spPr>
          <a:xfrm>
            <a:off x="4914275" y="0"/>
            <a:ext cx="422972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8"/>
          <p:cNvSpPr txBox="1"/>
          <p:nvPr>
            <p:ph idx="1" type="body"/>
          </p:nvPr>
        </p:nvSpPr>
        <p:spPr>
          <a:xfrm>
            <a:off x="452100" y="1627350"/>
            <a:ext cx="3755400" cy="3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attributes that were utilized or calculate for this phase are listed as below:</a:t>
            </a:r>
            <a:endParaRPr/>
          </a:p>
          <a:p>
            <a:pPr indent="-304800" lvl="0" marL="457200" rtl="0" algn="l">
              <a:spcBef>
                <a:spcPts val="1200"/>
              </a:spcBef>
              <a:spcAft>
                <a:spcPts val="0"/>
              </a:spcAft>
              <a:buSzPts val="1200"/>
              <a:buChar char="●"/>
            </a:pPr>
            <a:r>
              <a:rPr b="1" lang="en">
                <a:latin typeface="Lexend"/>
                <a:ea typeface="Lexend"/>
                <a:cs typeface="Lexend"/>
                <a:sym typeface="Lexend"/>
              </a:rPr>
              <a:t>Features</a:t>
            </a:r>
            <a:r>
              <a:rPr lang="en"/>
              <a:t>: </a:t>
            </a:r>
            <a:endParaRPr/>
          </a:p>
          <a:p>
            <a:pPr indent="-304800" lvl="1" marL="914400" rtl="0" algn="l">
              <a:spcBef>
                <a:spcPts val="0"/>
              </a:spcBef>
              <a:spcAft>
                <a:spcPts val="0"/>
              </a:spcAft>
              <a:buSzPts val="1200"/>
              <a:buChar char="○"/>
            </a:pPr>
            <a:r>
              <a:rPr lang="en"/>
              <a:t>LAT</a:t>
            </a:r>
            <a:endParaRPr/>
          </a:p>
          <a:p>
            <a:pPr indent="-304800" lvl="1" marL="914400" rtl="0" algn="l">
              <a:spcBef>
                <a:spcPts val="0"/>
              </a:spcBef>
              <a:spcAft>
                <a:spcPts val="0"/>
              </a:spcAft>
              <a:buSzPts val="1200"/>
              <a:buChar char="○"/>
            </a:pPr>
            <a:r>
              <a:rPr lang="en"/>
              <a:t>LON</a:t>
            </a:r>
            <a:endParaRPr/>
          </a:p>
          <a:p>
            <a:pPr indent="-304800" lvl="1" marL="914400" rtl="0" algn="l">
              <a:spcBef>
                <a:spcPts val="0"/>
              </a:spcBef>
              <a:spcAft>
                <a:spcPts val="0"/>
              </a:spcAft>
              <a:buSzPts val="1200"/>
              <a:buChar char="○"/>
            </a:pPr>
            <a:r>
              <a:rPr lang="en"/>
              <a:t>USA_WIND</a:t>
            </a:r>
            <a:endParaRPr/>
          </a:p>
          <a:p>
            <a:pPr indent="-304800" lvl="1" marL="914400" rtl="0" algn="l">
              <a:spcBef>
                <a:spcPts val="0"/>
              </a:spcBef>
              <a:spcAft>
                <a:spcPts val="0"/>
              </a:spcAft>
              <a:buSzPts val="1200"/>
              <a:buChar char="○"/>
            </a:pPr>
            <a:r>
              <a:rPr lang="en"/>
              <a:t>USA_R34_NE</a:t>
            </a:r>
            <a:endParaRPr/>
          </a:p>
          <a:p>
            <a:pPr indent="-304800" lvl="1" marL="914400" rtl="0" algn="l">
              <a:spcBef>
                <a:spcPts val="0"/>
              </a:spcBef>
              <a:spcAft>
                <a:spcPts val="0"/>
              </a:spcAft>
              <a:buSzPts val="1200"/>
              <a:buChar char="○"/>
            </a:pPr>
            <a:r>
              <a:rPr lang="en"/>
              <a:t>USA_R50_NE</a:t>
            </a:r>
            <a:endParaRPr/>
          </a:p>
          <a:p>
            <a:pPr indent="-304800" lvl="1" marL="914400" rtl="0" algn="l">
              <a:spcBef>
                <a:spcPts val="0"/>
              </a:spcBef>
              <a:spcAft>
                <a:spcPts val="0"/>
              </a:spcAft>
              <a:buSzPts val="1200"/>
              <a:buChar char="○"/>
            </a:pPr>
            <a:r>
              <a:rPr lang="en"/>
              <a:t>USA_R64_NE​</a:t>
            </a:r>
            <a:endParaRPr/>
          </a:p>
          <a:p>
            <a:pPr indent="-304800" lvl="0" marL="457200" rtl="0" algn="l">
              <a:spcBef>
                <a:spcPts val="0"/>
              </a:spcBef>
              <a:spcAft>
                <a:spcPts val="0"/>
              </a:spcAft>
              <a:buSzPts val="1200"/>
              <a:buChar char="●"/>
            </a:pPr>
            <a:r>
              <a:rPr b="1" lang="en">
                <a:latin typeface="Lexend"/>
                <a:ea typeface="Lexend"/>
                <a:cs typeface="Lexend"/>
                <a:sym typeface="Lexend"/>
              </a:rPr>
              <a:t>Target</a:t>
            </a:r>
            <a:r>
              <a:rPr lang="en"/>
              <a:t>: ['USA_RMW']​</a:t>
            </a:r>
            <a:endParaRPr/>
          </a:p>
          <a:p>
            <a:pPr indent="-304800" lvl="0" marL="457200" rtl="0" algn="l">
              <a:spcBef>
                <a:spcPts val="0"/>
              </a:spcBef>
              <a:spcAft>
                <a:spcPts val="0"/>
              </a:spcAft>
              <a:buSzPts val="1200"/>
              <a:buChar char="●"/>
            </a:pPr>
            <a:r>
              <a:rPr b="1" lang="en">
                <a:latin typeface="Lexend"/>
                <a:ea typeface="Lexend"/>
                <a:cs typeface="Lexend"/>
                <a:sym typeface="Lexend"/>
              </a:rPr>
              <a:t>Data Split</a:t>
            </a:r>
            <a:r>
              <a:rPr lang="en"/>
              <a:t>: ​80% Train, </a:t>
            </a:r>
            <a:r>
              <a:rPr lang="en"/>
              <a:t>2</a:t>
            </a:r>
            <a:r>
              <a:rPr lang="en"/>
              <a:t>0% Test</a:t>
            </a:r>
            <a:endParaRPr/>
          </a:p>
          <a:p>
            <a:pPr indent="-304800" lvl="0" marL="457200" rtl="0" algn="l">
              <a:spcBef>
                <a:spcPts val="0"/>
              </a:spcBef>
              <a:spcAft>
                <a:spcPts val="0"/>
              </a:spcAft>
              <a:buSzPts val="1200"/>
              <a:buChar char="●"/>
            </a:pPr>
            <a:r>
              <a:rPr b="1" lang="en">
                <a:latin typeface="Lexend"/>
                <a:ea typeface="Lexend"/>
                <a:cs typeface="Lexend"/>
                <a:sym typeface="Lexend"/>
              </a:rPr>
              <a:t>Parameters</a:t>
            </a:r>
            <a:r>
              <a:rPr lang="en"/>
              <a:t>: ​n=100</a:t>
            </a:r>
            <a:endParaRPr/>
          </a:p>
          <a:p>
            <a:pPr indent="-304800" lvl="0" marL="457200" rtl="0" algn="l">
              <a:spcBef>
                <a:spcPts val="0"/>
              </a:spcBef>
              <a:spcAft>
                <a:spcPts val="0"/>
              </a:spcAft>
              <a:buSzPts val="1200"/>
              <a:buChar char="●"/>
            </a:pPr>
            <a:r>
              <a:rPr lang="en"/>
              <a:t>*</a:t>
            </a:r>
            <a:r>
              <a:rPr b="1" lang="en">
                <a:latin typeface="Lexend"/>
                <a:ea typeface="Lexend"/>
                <a:cs typeface="Lexend"/>
                <a:sym typeface="Lexend"/>
              </a:rPr>
              <a:t>MAPE</a:t>
            </a:r>
            <a:r>
              <a:rPr lang="en"/>
              <a:t>: </a:t>
            </a:r>
            <a:r>
              <a:rPr lang="en" u="sng"/>
              <a:t>24.2%</a:t>
            </a:r>
            <a:endParaRPr u="sng"/>
          </a:p>
          <a:p>
            <a:pPr indent="0" lvl="0" marL="0" rtl="0" algn="l">
              <a:spcBef>
                <a:spcPts val="1200"/>
              </a:spcBef>
              <a:spcAft>
                <a:spcPts val="1200"/>
              </a:spcAft>
              <a:buNone/>
            </a:pPr>
            <a:r>
              <a:rPr lang="en"/>
              <a:t>*MAPE, or Mean Absolute Percentage Error, is calculated as:</a:t>
            </a:r>
            <a:endParaRPr/>
          </a:p>
        </p:txBody>
      </p:sp>
      <p:sp>
        <p:nvSpPr>
          <p:cNvPr id="559" name="Google Shape;559;p38"/>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Direct Fit</a:t>
            </a:r>
            <a:endParaRPr/>
          </a:p>
        </p:txBody>
      </p:sp>
      <p:sp>
        <p:nvSpPr>
          <p:cNvPr id="560" name="Google Shape;560;p38"/>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Phase One</a:t>
            </a:r>
            <a:endParaRPr/>
          </a:p>
        </p:txBody>
      </p:sp>
      <p:pic>
        <p:nvPicPr>
          <p:cNvPr descr="A graph with a red line and blue dots&#10;&#10;Description automatically generated" id="561" name="Google Shape;561;p38"/>
          <p:cNvPicPr preferRelativeResize="0"/>
          <p:nvPr/>
        </p:nvPicPr>
        <p:blipFill rotWithShape="1">
          <a:blip r:embed="rId3">
            <a:alphaModFix/>
          </a:blip>
          <a:srcRect b="0" l="0" r="5855" t="0"/>
          <a:stretch/>
        </p:blipFill>
        <p:spPr>
          <a:xfrm>
            <a:off x="4572000" y="1372450"/>
            <a:ext cx="4572000" cy="3771049"/>
          </a:xfrm>
          <a:prstGeom prst="rect">
            <a:avLst/>
          </a:prstGeom>
          <a:noFill/>
          <a:ln>
            <a:noFill/>
          </a:ln>
        </p:spPr>
      </p:pic>
      <p:pic>
        <p:nvPicPr>
          <p:cNvPr descr="A mathematical equation with numbers and symbols&#10;&#10;Description automatically generated" id="562" name="Google Shape;562;p38"/>
          <p:cNvPicPr preferRelativeResize="0"/>
          <p:nvPr/>
        </p:nvPicPr>
        <p:blipFill>
          <a:blip r:embed="rId4">
            <a:alphaModFix/>
          </a:blip>
          <a:stretch>
            <a:fillRect/>
          </a:stretch>
        </p:blipFill>
        <p:spPr>
          <a:xfrm>
            <a:off x="1584100" y="4583775"/>
            <a:ext cx="1032625" cy="36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9"/>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Formula </a:t>
            </a:r>
            <a:endParaRPr/>
          </a:p>
        </p:txBody>
      </p:sp>
      <p:sp>
        <p:nvSpPr>
          <p:cNvPr id="568" name="Google Shape;568;p39"/>
          <p:cNvSpPr txBox="1"/>
          <p:nvPr>
            <p:ph idx="1" type="body"/>
          </p:nvPr>
        </p:nvSpPr>
        <p:spPr>
          <a:xfrm>
            <a:off x="433550" y="4190650"/>
            <a:ext cx="3755400" cy="892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lang="en" sz="1000">
                <a:latin typeface="Lexend"/>
                <a:ea typeface="Lexend"/>
                <a:cs typeface="Lexend"/>
                <a:sym typeface="Lexend"/>
              </a:rPr>
              <a:t>Features</a:t>
            </a:r>
            <a:r>
              <a:rPr lang="en" sz="1000"/>
              <a:t>: ['LAT','LON', 'USA_WIND','USA_R34_NE']​</a:t>
            </a:r>
            <a:endParaRPr sz="1000"/>
          </a:p>
          <a:p>
            <a:pPr indent="-292100" lvl="0" marL="457200" rtl="0" algn="l">
              <a:spcBef>
                <a:spcPts val="0"/>
              </a:spcBef>
              <a:spcAft>
                <a:spcPts val="0"/>
              </a:spcAft>
              <a:buSzPts val="1000"/>
              <a:buChar char="●"/>
            </a:pPr>
            <a:r>
              <a:rPr b="1" lang="en" sz="1000">
                <a:latin typeface="Lexend"/>
                <a:ea typeface="Lexend"/>
                <a:cs typeface="Lexend"/>
                <a:sym typeface="Lexend"/>
              </a:rPr>
              <a:t>Target</a:t>
            </a:r>
            <a:r>
              <a:rPr lang="en" sz="1000"/>
              <a:t>: ['USA_RMW']​</a:t>
            </a:r>
            <a:endParaRPr sz="1000"/>
          </a:p>
          <a:p>
            <a:pPr indent="-292100" lvl="0" marL="457200" rtl="0" algn="l">
              <a:spcBef>
                <a:spcPts val="0"/>
              </a:spcBef>
              <a:spcAft>
                <a:spcPts val="0"/>
              </a:spcAft>
              <a:buSzPts val="1000"/>
              <a:buChar char="●"/>
            </a:pPr>
            <a:r>
              <a:rPr b="1" lang="en" sz="1000">
                <a:latin typeface="Lexend"/>
                <a:ea typeface="Lexend"/>
                <a:cs typeface="Lexend"/>
                <a:sym typeface="Lexend"/>
              </a:rPr>
              <a:t>Data Split</a:t>
            </a:r>
            <a:r>
              <a:rPr lang="en" sz="1000"/>
              <a:t>: ​80% Train, </a:t>
            </a:r>
            <a:r>
              <a:rPr lang="en" sz="1000"/>
              <a:t>2</a:t>
            </a:r>
            <a:r>
              <a:rPr lang="en" sz="1000"/>
              <a:t>0% Test ​</a:t>
            </a:r>
            <a:endParaRPr sz="1000"/>
          </a:p>
          <a:p>
            <a:pPr indent="-292100" lvl="0" marL="457200" rtl="0" algn="l">
              <a:spcBef>
                <a:spcPts val="0"/>
              </a:spcBef>
              <a:spcAft>
                <a:spcPts val="0"/>
              </a:spcAft>
              <a:buSzPts val="1000"/>
              <a:buChar char="●"/>
            </a:pPr>
            <a:r>
              <a:rPr b="1" lang="en" sz="1000">
                <a:latin typeface="Lexend"/>
                <a:ea typeface="Lexend"/>
                <a:cs typeface="Lexend"/>
                <a:sym typeface="Lexend"/>
              </a:rPr>
              <a:t>Parameters</a:t>
            </a:r>
            <a:r>
              <a:rPr lang="en" sz="1000"/>
              <a:t>: ​n=100 ​</a:t>
            </a:r>
            <a:endParaRPr sz="1000"/>
          </a:p>
          <a:p>
            <a:pPr indent="-292100" lvl="0" marL="457200" rtl="0" algn="l">
              <a:spcBef>
                <a:spcPts val="0"/>
              </a:spcBef>
              <a:spcAft>
                <a:spcPts val="0"/>
              </a:spcAft>
              <a:buSzPts val="1000"/>
              <a:buChar char="●"/>
            </a:pPr>
            <a:r>
              <a:rPr b="1" lang="en" sz="1000">
                <a:latin typeface="Lexend"/>
                <a:ea typeface="Lexend"/>
                <a:cs typeface="Lexend"/>
                <a:sym typeface="Lexend"/>
              </a:rPr>
              <a:t>MAPE</a:t>
            </a:r>
            <a:r>
              <a:rPr lang="en" sz="1000"/>
              <a:t>: </a:t>
            </a:r>
            <a:r>
              <a:rPr b="1" i="1" lang="en" sz="1000" u="sng">
                <a:latin typeface="Lexend"/>
                <a:ea typeface="Lexend"/>
                <a:cs typeface="Lexend"/>
                <a:sym typeface="Lexend"/>
              </a:rPr>
              <a:t>3.6% ​</a:t>
            </a:r>
            <a:endParaRPr b="1" i="1" sz="1000" u="sng">
              <a:latin typeface="Lexend"/>
              <a:ea typeface="Lexend"/>
              <a:cs typeface="Lexend"/>
              <a:sym typeface="Lexend"/>
            </a:endParaRPr>
          </a:p>
        </p:txBody>
      </p:sp>
      <p:sp>
        <p:nvSpPr>
          <p:cNvPr id="569" name="Google Shape;569;p39"/>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Phase One</a:t>
            </a:r>
            <a:endParaRPr/>
          </a:p>
        </p:txBody>
      </p:sp>
      <p:pic>
        <p:nvPicPr>
          <p:cNvPr id="570" name="Google Shape;570;p39"/>
          <p:cNvPicPr preferRelativeResize="0"/>
          <p:nvPr/>
        </p:nvPicPr>
        <p:blipFill>
          <a:blip r:embed="rId3">
            <a:alphaModFix/>
          </a:blip>
          <a:stretch>
            <a:fillRect/>
          </a:stretch>
        </p:blipFill>
        <p:spPr>
          <a:xfrm>
            <a:off x="4572000" y="1384525"/>
            <a:ext cx="4572001" cy="3758975"/>
          </a:xfrm>
          <a:prstGeom prst="rect">
            <a:avLst/>
          </a:prstGeom>
          <a:noFill/>
          <a:ln>
            <a:noFill/>
          </a:ln>
        </p:spPr>
      </p:pic>
      <p:pic>
        <p:nvPicPr>
          <p:cNvPr descr="A group of math equations&#10;&#10;Description automatically generated" id="571" name="Google Shape;571;p39"/>
          <p:cNvPicPr preferRelativeResize="0"/>
          <p:nvPr/>
        </p:nvPicPr>
        <p:blipFill>
          <a:blip r:embed="rId4">
            <a:alphaModFix/>
          </a:blip>
          <a:stretch>
            <a:fillRect/>
          </a:stretch>
        </p:blipFill>
        <p:spPr>
          <a:xfrm>
            <a:off x="433550" y="1411000"/>
            <a:ext cx="2911399" cy="2169100"/>
          </a:xfrm>
          <a:prstGeom prst="rect">
            <a:avLst/>
          </a:prstGeom>
          <a:noFill/>
          <a:ln>
            <a:noFill/>
          </a:ln>
        </p:spPr>
      </p:pic>
      <p:pic>
        <p:nvPicPr>
          <p:cNvPr id="572" name="Google Shape;572;p39"/>
          <p:cNvPicPr preferRelativeResize="0"/>
          <p:nvPr/>
        </p:nvPicPr>
        <p:blipFill>
          <a:blip r:embed="rId5">
            <a:alphaModFix/>
          </a:blip>
          <a:stretch>
            <a:fillRect/>
          </a:stretch>
        </p:blipFill>
        <p:spPr>
          <a:xfrm>
            <a:off x="408650" y="3600748"/>
            <a:ext cx="3925776" cy="62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Coordinate prediction</a:t>
            </a:r>
            <a:endParaRPr/>
          </a:p>
        </p:txBody>
      </p:sp>
      <p:sp>
        <p:nvSpPr>
          <p:cNvPr id="578" name="Google Shape;578;p40"/>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Phase One</a:t>
            </a:r>
            <a:endParaRPr/>
          </a:p>
        </p:txBody>
      </p:sp>
      <p:sp>
        <p:nvSpPr>
          <p:cNvPr id="579" name="Google Shape;579;p40"/>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the next eye of the storm is of utmost importance for preparation, evacuation, and initial damage estimation.</a:t>
            </a:r>
            <a:endParaRPr/>
          </a:p>
          <a:p>
            <a:pPr indent="0" lvl="0" marL="0" rtl="0" algn="l">
              <a:spcBef>
                <a:spcPts val="1200"/>
              </a:spcBef>
              <a:spcAft>
                <a:spcPts val="0"/>
              </a:spcAft>
              <a:buNone/>
            </a:pPr>
            <a:r>
              <a:rPr lang="en"/>
              <a:t>Potential thread of investigation: </a:t>
            </a:r>
            <a:r>
              <a:rPr b="1" lang="en">
                <a:latin typeface="Lexend"/>
                <a:ea typeface="Lexend"/>
                <a:cs typeface="Lexend"/>
                <a:sym typeface="Lexend"/>
              </a:rPr>
              <a:t>Predicting the hurricane’s future lat and lon</a:t>
            </a:r>
            <a:r>
              <a:rPr lang="en"/>
              <a:t> from existing data using an </a:t>
            </a:r>
            <a:r>
              <a:rPr b="1" lang="en">
                <a:latin typeface="Lexend"/>
                <a:ea typeface="Lexend"/>
                <a:cs typeface="Lexend"/>
                <a:sym typeface="Lexend"/>
              </a:rPr>
              <a:t>LSTM</a:t>
            </a:r>
            <a:r>
              <a:rPr lang="en"/>
              <a:t> model.</a:t>
            </a:r>
            <a:endParaRPr/>
          </a:p>
          <a:p>
            <a:pPr indent="-304800" lvl="0" marL="457200" rtl="0" algn="l">
              <a:spcBef>
                <a:spcPts val="1200"/>
              </a:spcBef>
              <a:spcAft>
                <a:spcPts val="0"/>
              </a:spcAft>
              <a:buSzPts val="1200"/>
              <a:buChar char="●"/>
            </a:pPr>
            <a:r>
              <a:rPr lang="en"/>
              <a:t>Predicted values are linearly correlated to the actual values​.</a:t>
            </a:r>
            <a:endParaRPr/>
          </a:p>
          <a:p>
            <a:pPr indent="-304800" lvl="0" marL="457200" rtl="0" algn="l">
              <a:spcBef>
                <a:spcPts val="0"/>
              </a:spcBef>
              <a:spcAft>
                <a:spcPts val="0"/>
              </a:spcAft>
              <a:buSzPts val="1200"/>
              <a:buChar char="●"/>
            </a:pPr>
            <a:r>
              <a:rPr lang="en"/>
              <a:t>Higher precisions needed to be useful in practice</a:t>
            </a:r>
            <a:endParaRPr/>
          </a:p>
        </p:txBody>
      </p:sp>
      <p:pic>
        <p:nvPicPr>
          <p:cNvPr descr="A screenshot of a graph&#10;&#10;Description automatically generated" id="580" name="Google Shape;580;p40"/>
          <p:cNvPicPr preferRelativeResize="0"/>
          <p:nvPr/>
        </p:nvPicPr>
        <p:blipFill>
          <a:blip r:embed="rId3">
            <a:alphaModFix/>
          </a:blip>
          <a:stretch>
            <a:fillRect/>
          </a:stretch>
        </p:blipFill>
        <p:spPr>
          <a:xfrm>
            <a:off x="4572000" y="1380950"/>
            <a:ext cx="4572000" cy="376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ignment #2">
  <a:themeElements>
    <a:clrScheme name="Simple Light">
      <a:dk1>
        <a:srgbClr val="000000"/>
      </a:dk1>
      <a:lt1>
        <a:srgbClr val="FCF9F6"/>
      </a:lt1>
      <a:dk2>
        <a:srgbClr val="DE7E5D"/>
      </a:dk2>
      <a:lt2>
        <a:srgbClr val="FFB185"/>
      </a:lt2>
      <a:accent1>
        <a:srgbClr val="FFE5D6"/>
      </a:accent1>
      <a:accent2>
        <a:srgbClr val="FFCCAF"/>
      </a:accent2>
      <a:accent3>
        <a:srgbClr val="CAF0F8"/>
      </a:accent3>
      <a:accent4>
        <a:srgbClr val="00B4D8"/>
      </a:accent4>
      <a:accent5>
        <a:srgbClr val="0077B6"/>
      </a:accent5>
      <a:accent6>
        <a:srgbClr val="03045E"/>
      </a:accent6>
      <a:hlink>
        <a:srgbClr val="001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