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DM Sans" pitchFamily="2" charset="0"/>
      <p:regular r:id="rId6"/>
    </p:embeddedFont>
    <p:embeddedFont>
      <p:font typeface="DM Sans Italics" panose="020B0604020202020204" charset="0"/>
      <p:regular r:id="rId7"/>
    </p:embeddedFont>
    <p:embeddedFont>
      <p:font typeface="Now Bold" panose="020B0604020202020204" charset="0"/>
      <p:regular r:id="rId8"/>
    </p:embeddedFont>
    <p:embeddedFont>
      <p:font typeface="Open Sa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58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Gatto" userId="e70c04c9d0c1f41f" providerId="LiveId" clId="{A9779C81-B218-499F-8C23-6BAE10CABC66}"/>
    <pc:docChg chg="undo custSel modSld">
      <pc:chgData name="Matteo Gatto" userId="e70c04c9d0c1f41f" providerId="LiveId" clId="{A9779C81-B218-499F-8C23-6BAE10CABC66}" dt="2024-01-10T15:07:00.017" v="2" actId="20577"/>
      <pc:docMkLst>
        <pc:docMk/>
      </pc:docMkLst>
      <pc:sldChg chg="modSp mod">
        <pc:chgData name="Matteo Gatto" userId="e70c04c9d0c1f41f" providerId="LiveId" clId="{A9779C81-B218-499F-8C23-6BAE10CABC66}" dt="2024-01-10T15:07:00.017" v="2" actId="20577"/>
        <pc:sldMkLst>
          <pc:docMk/>
          <pc:sldMk cId="0" sldId="258"/>
        </pc:sldMkLst>
        <pc:spChg chg="mod">
          <ac:chgData name="Matteo Gatto" userId="e70c04c9d0c1f41f" providerId="LiveId" clId="{A9779C81-B218-499F-8C23-6BAE10CABC66}" dt="2024-01-10T15:06:20.647" v="1" actId="14100"/>
          <ac:spMkLst>
            <pc:docMk/>
            <pc:sldMk cId="0" sldId="258"/>
            <ac:spMk id="6" creationId="{00000000-0000-0000-0000-000000000000}"/>
          </ac:spMkLst>
        </pc:spChg>
        <pc:spChg chg="mod">
          <ac:chgData name="Matteo Gatto" userId="e70c04c9d0c1f41f" providerId="LiveId" clId="{A9779C81-B218-499F-8C23-6BAE10CABC66}" dt="2024-01-10T15:07:00.017" v="2" actId="20577"/>
          <ac:spMkLst>
            <pc:docMk/>
            <pc:sldMk cId="0" sldId="258"/>
            <ac:spMk id="2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800240" y="3134465"/>
            <a:ext cx="4018070" cy="4018070"/>
            <a:chOff x="0" y="0"/>
            <a:chExt cx="14840029" cy="14840029"/>
          </a:xfrm>
        </p:grpSpPr>
        <p:sp>
          <p:nvSpPr>
            <p:cNvPr id="8" name="Freeform 8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lin ang="21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Freeform 9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2B151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223" r="223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4634" y="633375"/>
            <a:ext cx="4419777" cy="790649"/>
          </a:xfrm>
          <a:custGeom>
            <a:avLst/>
            <a:gdLst/>
            <a:ahLst/>
            <a:cxnLst/>
            <a:rect l="l" t="t" r="r" b="b"/>
            <a:pathLst>
              <a:path w="4419777" h="790649">
                <a:moveTo>
                  <a:pt x="0" y="0"/>
                </a:moveTo>
                <a:lnTo>
                  <a:pt x="4419777" y="0"/>
                </a:lnTo>
                <a:lnTo>
                  <a:pt x="4419777" y="790650"/>
                </a:lnTo>
                <a:lnTo>
                  <a:pt x="0" y="7906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8452489" y="6716757"/>
            <a:ext cx="1215639" cy="1125985"/>
          </a:xfrm>
          <a:custGeom>
            <a:avLst/>
            <a:gdLst/>
            <a:ahLst/>
            <a:cxnLst/>
            <a:rect l="l" t="t" r="r" b="b"/>
            <a:pathLst>
              <a:path w="1215639" h="1125985">
                <a:moveTo>
                  <a:pt x="0" y="0"/>
                </a:moveTo>
                <a:lnTo>
                  <a:pt x="1215639" y="0"/>
                </a:lnTo>
                <a:lnTo>
                  <a:pt x="1215639" y="1125985"/>
                </a:lnTo>
                <a:lnTo>
                  <a:pt x="0" y="1125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TextBox 13"/>
          <p:cNvSpPr txBox="1"/>
          <p:nvPr/>
        </p:nvSpPr>
        <p:spPr>
          <a:xfrm>
            <a:off x="1674634" y="4512209"/>
            <a:ext cx="8547187" cy="226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231"/>
              </a:lnSpc>
            </a:pPr>
            <a:r>
              <a:rPr lang="en-US" sz="13307">
                <a:solidFill>
                  <a:srgbClr val="B100E8"/>
                </a:solidFill>
                <a:latin typeface="Now Bold"/>
              </a:rPr>
              <a:t>REACT.JS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4634" y="3479638"/>
            <a:ext cx="9019444" cy="1023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40"/>
              </a:lnSpc>
            </a:pPr>
            <a:r>
              <a:rPr lang="en-US" sz="6000">
                <a:solidFill>
                  <a:srgbClr val="048AFF"/>
                </a:solidFill>
                <a:latin typeface="Now Bold"/>
              </a:rPr>
              <a:t>INTRODUCTION TO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91593" y="6716757"/>
            <a:ext cx="7827699" cy="88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83"/>
              </a:lnSpc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Presented by: Matteo Gatto</a:t>
            </a:r>
          </a:p>
          <a:p>
            <a:pPr marL="0" lvl="0" indent="0" algn="l">
              <a:lnSpc>
                <a:spcPts val="3583"/>
              </a:lnSpc>
              <a:spcBef>
                <a:spcPct val="0"/>
              </a:spcBef>
            </a:pPr>
            <a:r>
              <a:rPr lang="en-US" sz="2913">
                <a:solidFill>
                  <a:srgbClr val="FFFAEB"/>
                </a:solidFill>
                <a:latin typeface="DM Sans Italics"/>
              </a:rPr>
              <a:t>FS 17 - Teacher Assistant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-689719" y="-1276542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9589607" y="0"/>
            <a:ext cx="8698393" cy="10400373"/>
            <a:chOff x="0" y="0"/>
            <a:chExt cx="8603361" cy="10286746"/>
          </a:xfrm>
        </p:grpSpPr>
        <p:sp>
          <p:nvSpPr>
            <p:cNvPr id="5" name="Freeform 5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40069" r="-40069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6" name="Freeform 6"/>
          <p:cNvSpPr/>
          <p:nvPr/>
        </p:nvSpPr>
        <p:spPr>
          <a:xfrm>
            <a:off x="7584476" y="8616204"/>
            <a:ext cx="4010261" cy="4005248"/>
          </a:xfrm>
          <a:custGeom>
            <a:avLst/>
            <a:gdLst/>
            <a:ahLst/>
            <a:cxnLst/>
            <a:rect l="l" t="t" r="r" b="b"/>
            <a:pathLst>
              <a:path w="4010261" h="4005248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2943795" y="2689780"/>
            <a:ext cx="5959541" cy="873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89"/>
              </a:lnSpc>
            </a:pPr>
            <a:r>
              <a:rPr lang="en-US" sz="5100">
                <a:solidFill>
                  <a:srgbClr val="048AFF"/>
                </a:solidFill>
                <a:latin typeface="Now Bold"/>
              </a:rPr>
              <a:t>What is React.JS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669" y="3832802"/>
            <a:ext cx="6157357" cy="366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4878" lvl="1" indent="-242439">
              <a:lnSpc>
                <a:spcPts val="3278"/>
              </a:lnSpc>
              <a:buFont typeface="Arial"/>
              <a:buChar char="•"/>
            </a:pPr>
            <a:r>
              <a:rPr lang="en-US" sz="2245">
                <a:solidFill>
                  <a:srgbClr val="FFFFFF"/>
                </a:solidFill>
                <a:latin typeface="DM Sans"/>
              </a:rPr>
              <a:t>React is a famous JavaScript library widely used in web development and for building UI, based on the idea of “components”.</a:t>
            </a:r>
          </a:p>
          <a:p>
            <a:pPr>
              <a:lnSpc>
                <a:spcPts val="3278"/>
              </a:lnSpc>
            </a:pPr>
            <a:endParaRPr lang="en-US" sz="2245">
              <a:solidFill>
                <a:srgbClr val="FFFFFF"/>
              </a:solidFill>
              <a:latin typeface="DM Sans"/>
            </a:endParaRPr>
          </a:p>
          <a:p>
            <a:pPr marL="484878" lvl="1" indent="-242439">
              <a:lnSpc>
                <a:spcPts val="3278"/>
              </a:lnSpc>
              <a:buFont typeface="Arial"/>
              <a:buChar char="•"/>
            </a:pPr>
            <a:r>
              <a:rPr lang="en-US" sz="2245">
                <a:solidFill>
                  <a:srgbClr val="FFFFFF"/>
                </a:solidFill>
                <a:latin typeface="DM Sans"/>
              </a:rPr>
              <a:t>Each component it’s built as a reusable UI element, to make code updating easier.</a:t>
            </a:r>
          </a:p>
          <a:p>
            <a:pPr>
              <a:lnSpc>
                <a:spcPts val="3278"/>
              </a:lnSpc>
            </a:pPr>
            <a:endParaRPr lang="en-US" sz="2245">
              <a:solidFill>
                <a:srgbClr val="FFFFFF"/>
              </a:solidFill>
              <a:latin typeface="DM Sans"/>
            </a:endParaRPr>
          </a:p>
          <a:p>
            <a:pPr marL="484878" lvl="1" indent="-242439">
              <a:lnSpc>
                <a:spcPts val="3278"/>
              </a:lnSpc>
              <a:buFont typeface="Arial"/>
              <a:buChar char="•"/>
            </a:pPr>
            <a:r>
              <a:rPr lang="en-US" sz="2245">
                <a:solidFill>
                  <a:srgbClr val="FFFFFF"/>
                </a:solidFill>
                <a:latin typeface="DM Sans"/>
              </a:rPr>
              <a:t>Whit it’s declarative approach simplifies the coding process.</a:t>
            </a:r>
          </a:p>
        </p:txBody>
      </p:sp>
      <p:sp>
        <p:nvSpPr>
          <p:cNvPr id="9" name="Freeform 9"/>
          <p:cNvSpPr/>
          <p:nvPr/>
        </p:nvSpPr>
        <p:spPr>
          <a:xfrm>
            <a:off x="-855821" y="769658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14792965" y="-4982246"/>
            <a:ext cx="8083465" cy="8073361"/>
          </a:xfrm>
          <a:custGeom>
            <a:avLst/>
            <a:gdLst/>
            <a:ahLst/>
            <a:cxnLst/>
            <a:rect l="l" t="t" r="r" b="b"/>
            <a:pathLst>
              <a:path w="8083465" h="8073361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674634" y="633375"/>
            <a:ext cx="4419777" cy="790649"/>
          </a:xfrm>
          <a:custGeom>
            <a:avLst/>
            <a:gdLst/>
            <a:ahLst/>
            <a:cxnLst/>
            <a:rect l="l" t="t" r="r" b="b"/>
            <a:pathLst>
              <a:path w="4419777" h="790649">
                <a:moveTo>
                  <a:pt x="0" y="0"/>
                </a:moveTo>
                <a:lnTo>
                  <a:pt x="4419777" y="0"/>
                </a:lnTo>
                <a:lnTo>
                  <a:pt x="4419777" y="790650"/>
                </a:lnTo>
                <a:lnTo>
                  <a:pt x="0" y="7906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-1041088" y="0"/>
            <a:ext cx="6782652" cy="10287000"/>
            <a:chOff x="0" y="0"/>
            <a:chExt cx="178637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6377" cy="2709333"/>
            </a:xfrm>
            <a:custGeom>
              <a:avLst/>
              <a:gdLst/>
              <a:ahLst/>
              <a:cxnLst/>
              <a:rect l="l" t="t" r="r" b="b"/>
              <a:pathLst>
                <a:path w="1786377" h="2709333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1486492">
            <a:off x="15563637" y="8055643"/>
            <a:ext cx="3391326" cy="3387087"/>
          </a:xfrm>
          <a:custGeom>
            <a:avLst/>
            <a:gdLst/>
            <a:ahLst/>
            <a:cxnLst/>
            <a:rect l="l" t="t" r="r" b="b"/>
            <a:pathLst>
              <a:path w="3391326" h="3387087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 rot="1973881">
            <a:off x="12869941" y="-1899995"/>
            <a:ext cx="3391326" cy="3387087"/>
          </a:xfrm>
          <a:custGeom>
            <a:avLst/>
            <a:gdLst/>
            <a:ahLst/>
            <a:cxnLst/>
            <a:rect l="l" t="t" r="r" b="b"/>
            <a:pathLst>
              <a:path w="3391326" h="3387087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8" name="Group 8"/>
          <p:cNvGrpSpPr/>
          <p:nvPr/>
        </p:nvGrpSpPr>
        <p:grpSpPr>
          <a:xfrm>
            <a:off x="4803638" y="2859040"/>
            <a:ext cx="1757360" cy="175736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803638" y="5181410"/>
            <a:ext cx="1757360" cy="17573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803638" y="7500940"/>
            <a:ext cx="1757360" cy="175736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74634" y="633375"/>
            <a:ext cx="4419777" cy="790649"/>
          </a:xfrm>
          <a:custGeom>
            <a:avLst/>
            <a:gdLst/>
            <a:ahLst/>
            <a:cxnLst/>
            <a:rect l="l" t="t" r="r" b="b"/>
            <a:pathLst>
              <a:path w="4419777" h="790649">
                <a:moveTo>
                  <a:pt x="0" y="0"/>
                </a:moveTo>
                <a:lnTo>
                  <a:pt x="4419777" y="0"/>
                </a:lnTo>
                <a:lnTo>
                  <a:pt x="4419777" y="790650"/>
                </a:lnTo>
                <a:lnTo>
                  <a:pt x="0" y="790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TextBox 18"/>
          <p:cNvSpPr txBox="1"/>
          <p:nvPr/>
        </p:nvSpPr>
        <p:spPr>
          <a:xfrm>
            <a:off x="6171003" y="1481477"/>
            <a:ext cx="7967978" cy="873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88"/>
              </a:lnSpc>
              <a:spcBef>
                <a:spcPct val="0"/>
              </a:spcBef>
            </a:pPr>
            <a:r>
              <a:rPr lang="en-US" sz="5099">
                <a:solidFill>
                  <a:srgbClr val="048AFF"/>
                </a:solidFill>
                <a:latin typeface="Now Bold"/>
              </a:rPr>
              <a:t>In today’s lesson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19414" y="3343784"/>
            <a:ext cx="7194808" cy="101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3"/>
              </a:lnSpc>
            </a:pPr>
            <a:r>
              <a:rPr lang="en-US" sz="1899">
                <a:solidFill>
                  <a:srgbClr val="FFFFFF"/>
                </a:solidFill>
                <a:latin typeface="DM Sans"/>
              </a:rPr>
              <a:t>This hook lets you keep track and update the state of</a:t>
            </a:r>
          </a:p>
          <a:p>
            <a:pPr>
              <a:lnSpc>
                <a:spcPts val="2773"/>
              </a:lnSpc>
            </a:pPr>
            <a:r>
              <a:rPr lang="en-US" sz="1899">
                <a:solidFill>
                  <a:srgbClr val="FFFFFF"/>
                </a:solidFill>
                <a:latin typeface="DM Sans"/>
              </a:rPr>
              <a:t>a component.</a:t>
            </a:r>
          </a:p>
          <a:p>
            <a:pPr>
              <a:lnSpc>
                <a:spcPts val="2773"/>
              </a:lnSpc>
            </a:pPr>
            <a:r>
              <a:rPr lang="en-US" sz="1899">
                <a:solidFill>
                  <a:srgbClr val="00D8FF"/>
                </a:solidFill>
                <a:latin typeface="DM Sans"/>
              </a:rPr>
              <a:t>const [</a:t>
            </a:r>
            <a:r>
              <a:rPr lang="en-US" sz="1899">
                <a:solidFill>
                  <a:srgbClr val="00D8FF"/>
                </a:solidFill>
                <a:latin typeface="DM Sans Italics"/>
              </a:rPr>
              <a:t>state, setState</a:t>
            </a:r>
            <a:r>
              <a:rPr lang="en-US" sz="1899">
                <a:solidFill>
                  <a:srgbClr val="00D8FF"/>
                </a:solidFill>
                <a:latin typeface="DM Sans"/>
              </a:rPr>
              <a:t>] = useState(</a:t>
            </a:r>
            <a:r>
              <a:rPr lang="en-US" sz="1899">
                <a:solidFill>
                  <a:srgbClr val="00D8FF"/>
                </a:solidFill>
                <a:latin typeface="DM Sans Italics"/>
              </a:rPr>
              <a:t>initialState</a:t>
            </a:r>
            <a:r>
              <a:rPr lang="en-US" sz="1899">
                <a:solidFill>
                  <a:srgbClr val="00D8FF"/>
                </a:solidFill>
                <a:latin typeface="DM Sans"/>
              </a:rPr>
              <a:t>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19414" y="2801890"/>
            <a:ext cx="3054282" cy="46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useState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19414" y="5762754"/>
            <a:ext cx="7194808" cy="141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1900" dirty="0">
                <a:solidFill>
                  <a:srgbClr val="FFFFFF"/>
                </a:solidFill>
                <a:latin typeface="DM Sans"/>
              </a:rPr>
              <a:t>This hook lets you perform  side effects in a component, triggering them after the initial render or whenever it’s specified dependencies changes.</a:t>
            </a:r>
          </a:p>
          <a:p>
            <a:pPr>
              <a:lnSpc>
                <a:spcPts val="2773"/>
              </a:lnSpc>
            </a:pPr>
            <a:r>
              <a:rPr lang="en-US" sz="1899" dirty="0" err="1">
                <a:solidFill>
                  <a:srgbClr val="00D8FF"/>
                </a:solidFill>
                <a:latin typeface="DM Sans"/>
              </a:rPr>
              <a:t>useEffect</a:t>
            </a:r>
            <a:r>
              <a:rPr lang="en-US" sz="1899" dirty="0">
                <a:solidFill>
                  <a:srgbClr val="00D8FF"/>
                </a:solidFill>
                <a:latin typeface="DM Sans"/>
              </a:rPr>
              <a:t>(() =&gt; {</a:t>
            </a:r>
            <a:r>
              <a:rPr lang="en-US" sz="1899" dirty="0" err="1">
                <a:solidFill>
                  <a:srgbClr val="00D8FF"/>
                </a:solidFill>
                <a:latin typeface="DM Sans Italics"/>
              </a:rPr>
              <a:t>functionToExecute</a:t>
            </a:r>
            <a:r>
              <a:rPr lang="en-US" sz="1899" dirty="0">
                <a:solidFill>
                  <a:srgbClr val="00D8FF"/>
                </a:solidFill>
                <a:latin typeface="DM Sans"/>
              </a:rPr>
              <a:t>}, [</a:t>
            </a:r>
            <a:r>
              <a:rPr lang="en-US" sz="1899" dirty="0" err="1">
                <a:solidFill>
                  <a:srgbClr val="00D8FF"/>
                </a:solidFill>
                <a:latin typeface="DM Sans Italics"/>
              </a:rPr>
              <a:t>valuesToObserve</a:t>
            </a:r>
            <a:r>
              <a:rPr lang="en-US" sz="1899" dirty="0">
                <a:solidFill>
                  <a:srgbClr val="00D8FF"/>
                </a:solidFill>
                <a:latin typeface="DM Sans"/>
              </a:rPr>
              <a:t>]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719414" y="5220860"/>
            <a:ext cx="3054282" cy="46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useEffect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719414" y="8082284"/>
            <a:ext cx="7194808" cy="670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1900">
                <a:solidFill>
                  <a:srgbClr val="FFFFFF"/>
                </a:solidFill>
                <a:latin typeface="DM Sans"/>
              </a:rPr>
              <a:t>Combining </a:t>
            </a:r>
            <a:r>
              <a:rPr lang="en-US" sz="1900">
                <a:solidFill>
                  <a:srgbClr val="00D8FF"/>
                </a:solidFill>
                <a:latin typeface="DM Sans"/>
              </a:rPr>
              <a:t>useState</a:t>
            </a:r>
            <a:r>
              <a:rPr lang="en-US" sz="1900">
                <a:solidFill>
                  <a:srgbClr val="FFFFFF"/>
                </a:solidFill>
                <a:latin typeface="DM Sans"/>
              </a:rPr>
              <a:t> and </a:t>
            </a:r>
            <a:r>
              <a:rPr lang="en-US" sz="1900">
                <a:solidFill>
                  <a:srgbClr val="00D8FF"/>
                </a:solidFill>
                <a:latin typeface="DM Sans"/>
              </a:rPr>
              <a:t>useEffect </a:t>
            </a:r>
            <a:r>
              <a:rPr lang="en-US" sz="1900">
                <a:solidFill>
                  <a:srgbClr val="FFFFFF"/>
                </a:solidFill>
                <a:latin typeface="DM Sans"/>
              </a:rPr>
              <a:t>we can fetch data from an API and keep track of them.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719414" y="7540390"/>
            <a:ext cx="4173327" cy="46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9"/>
              </a:lnSpc>
            </a:pPr>
            <a:r>
              <a:rPr lang="en-US" sz="2611">
                <a:solidFill>
                  <a:srgbClr val="B100E8"/>
                </a:solidFill>
                <a:latin typeface="Now Bold"/>
              </a:rPr>
              <a:t>Fetching from an API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168960" y="3246547"/>
            <a:ext cx="102671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4001E"/>
                </a:solidFill>
                <a:latin typeface="Open Sans Bold"/>
              </a:rPr>
              <a:t>&lt;/&gt;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168960" y="5568918"/>
            <a:ext cx="102671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4001E"/>
                </a:solidFill>
                <a:latin typeface="Open Sans Bold"/>
              </a:rPr>
              <a:t>&lt;/&gt;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168960" y="7888448"/>
            <a:ext cx="102671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4001E"/>
                </a:solidFill>
                <a:latin typeface="Open Sans Bold"/>
              </a:rPr>
              <a:t>&lt;/&gt;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 rot="2223819">
            <a:off x="-4572963" y="4006074"/>
            <a:ext cx="9665112" cy="8771089"/>
          </a:xfrm>
          <a:custGeom>
            <a:avLst/>
            <a:gdLst/>
            <a:ahLst/>
            <a:cxnLst/>
            <a:rect l="l" t="t" r="r" b="b"/>
            <a:pathLst>
              <a:path w="9665112" h="8771089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5971740" y="1648649"/>
            <a:ext cx="6344521" cy="7111957"/>
            <a:chOff x="0" y="0"/>
            <a:chExt cx="1670985" cy="1873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70985" cy="1873108"/>
            </a:xfrm>
            <a:custGeom>
              <a:avLst/>
              <a:gdLst/>
              <a:ahLst/>
              <a:cxnLst/>
              <a:rect l="l" t="t" r="r" b="b"/>
              <a:pathLst>
                <a:path w="1670985" h="1873108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132358" y="7708556"/>
            <a:ext cx="1769644" cy="1711728"/>
          </a:xfrm>
          <a:custGeom>
            <a:avLst/>
            <a:gdLst/>
            <a:ahLst/>
            <a:cxnLst/>
            <a:rect l="l" t="t" r="r" b="b"/>
            <a:pathLst>
              <a:path w="1769644" h="1711728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8" name="Group 8"/>
          <p:cNvGrpSpPr/>
          <p:nvPr/>
        </p:nvGrpSpPr>
        <p:grpSpPr>
          <a:xfrm>
            <a:off x="16017180" y="-1431186"/>
            <a:ext cx="3656258" cy="365625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1674634" y="633375"/>
            <a:ext cx="4419777" cy="790649"/>
          </a:xfrm>
          <a:custGeom>
            <a:avLst/>
            <a:gdLst/>
            <a:ahLst/>
            <a:cxnLst/>
            <a:rect l="l" t="t" r="r" b="b"/>
            <a:pathLst>
              <a:path w="4419777" h="790649">
                <a:moveTo>
                  <a:pt x="0" y="0"/>
                </a:moveTo>
                <a:lnTo>
                  <a:pt x="4419777" y="0"/>
                </a:lnTo>
                <a:lnTo>
                  <a:pt x="4419777" y="790650"/>
                </a:lnTo>
                <a:lnTo>
                  <a:pt x="0" y="7906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11288688" y="1687947"/>
            <a:ext cx="1204011" cy="1080599"/>
          </a:xfrm>
          <a:custGeom>
            <a:avLst/>
            <a:gdLst/>
            <a:ahLst/>
            <a:cxnLst/>
            <a:rect l="l" t="t" r="r" b="b"/>
            <a:pathLst>
              <a:path w="1204011" h="1080599">
                <a:moveTo>
                  <a:pt x="0" y="0"/>
                </a:moveTo>
                <a:lnTo>
                  <a:pt x="1204010" y="0"/>
                </a:lnTo>
                <a:lnTo>
                  <a:pt x="1204010" y="1080600"/>
                </a:lnTo>
                <a:lnTo>
                  <a:pt x="0" y="1080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6330632" y="3914675"/>
            <a:ext cx="5626736" cy="428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000">
                <a:solidFill>
                  <a:srgbClr val="00D8FF"/>
                </a:solidFill>
                <a:latin typeface="DM Sans Italics"/>
              </a:rPr>
              <a:t>1.</a:t>
            </a:r>
            <a:r>
              <a:rPr lang="en-US" sz="2000">
                <a:solidFill>
                  <a:srgbClr val="FFFAEB"/>
                </a:solidFill>
                <a:latin typeface="DM Sans Italics"/>
              </a:rPr>
              <a:t> Create a React component that fetches data from the following API: https://pokeapi.co/api/v2/pokemon/ ;</a:t>
            </a:r>
          </a:p>
          <a:p>
            <a:pPr>
              <a:lnSpc>
                <a:spcPts val="3120"/>
              </a:lnSpc>
            </a:pPr>
            <a:endParaRPr lang="en-US" sz="2000">
              <a:solidFill>
                <a:srgbClr val="FFFAEB"/>
              </a:solidFill>
              <a:latin typeface="DM Sans Italics"/>
            </a:endParaRPr>
          </a:p>
          <a:p>
            <a:pPr>
              <a:lnSpc>
                <a:spcPts val="3120"/>
              </a:lnSpc>
            </a:pPr>
            <a:r>
              <a:rPr lang="en-US" sz="2000">
                <a:solidFill>
                  <a:srgbClr val="00D8FF"/>
                </a:solidFill>
                <a:latin typeface="DM Sans Italics"/>
              </a:rPr>
              <a:t>2.</a:t>
            </a:r>
            <a:r>
              <a:rPr lang="en-US" sz="2000">
                <a:solidFill>
                  <a:srgbClr val="FFFAEB"/>
                </a:solidFill>
                <a:latin typeface="DM Sans Italics"/>
              </a:rPr>
              <a:t> Implement a button and a text-type input. In the text-type input we'll write the Pokémon name and when we press the button it'll trigger the fetch;</a:t>
            </a:r>
          </a:p>
          <a:p>
            <a:pPr>
              <a:lnSpc>
                <a:spcPts val="3120"/>
              </a:lnSpc>
            </a:pPr>
            <a:endParaRPr lang="en-US" sz="2000">
              <a:solidFill>
                <a:srgbClr val="FFFAEB"/>
              </a:solidFill>
              <a:latin typeface="DM Sans Italics"/>
            </a:endParaRPr>
          </a:p>
          <a:p>
            <a:pPr algn="l">
              <a:lnSpc>
                <a:spcPts val="3120"/>
              </a:lnSpc>
            </a:pPr>
            <a:r>
              <a:rPr lang="en-US" sz="2000">
                <a:solidFill>
                  <a:srgbClr val="00D8FF"/>
                </a:solidFill>
                <a:latin typeface="DM Sans Italics"/>
              </a:rPr>
              <a:t>3.</a:t>
            </a:r>
            <a:r>
              <a:rPr lang="en-US" sz="2000">
                <a:solidFill>
                  <a:srgbClr val="FFFAEB"/>
                </a:solidFill>
                <a:latin typeface="DM Sans Italics"/>
              </a:rPr>
              <a:t> From the data we have to extract: Pokémon Name, Sprite, Base Experience and Abilities.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28644" y="1794630"/>
            <a:ext cx="4830711" cy="78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spc="311">
                <a:solidFill>
                  <a:srgbClr val="048AFF"/>
                </a:solidFill>
                <a:latin typeface="Now Bold"/>
              </a:rPr>
              <a:t>Exercise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30632" y="3039804"/>
            <a:ext cx="5626736" cy="69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000" spc="136">
                <a:solidFill>
                  <a:srgbClr val="00D8FF"/>
                </a:solidFill>
                <a:latin typeface="Now Bold"/>
              </a:rPr>
              <a:t>Fetching Data from PokéApi with a React Component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242</Words>
  <Application>Microsoft Office PowerPoint</Application>
  <PresentationFormat>Personalizzato</PresentationFormat>
  <Paragraphs>30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Calibri</vt:lpstr>
      <vt:lpstr>DM Sans</vt:lpstr>
      <vt:lpstr>Now Bold</vt:lpstr>
      <vt:lpstr>Arial</vt:lpstr>
      <vt:lpstr>Open Sans Bold</vt:lpstr>
      <vt:lpstr>DM Sans Italics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Matteo Gatto</dc:title>
  <cp:lastModifiedBy>Matteo Gatto</cp:lastModifiedBy>
  <cp:revision>1</cp:revision>
  <dcterms:created xsi:type="dcterms:W3CDTF">2006-08-16T00:00:00Z</dcterms:created>
  <dcterms:modified xsi:type="dcterms:W3CDTF">2024-01-10T15:13:43Z</dcterms:modified>
  <dc:identifier>DAF5fqhlLSM</dc:identifier>
</cp:coreProperties>
</file>