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</p:sldIdLst>
  <p:sldSz cy="32004000" cx="502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0">
          <p15:clr>
            <a:srgbClr val="A4A3A4"/>
          </p15:clr>
        </p15:guide>
        <p15:guide id="2" pos="15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89B999-826F-491E-8A58-4DB22E1654EA}">
  <a:tblStyle styleId="{9589B999-826F-491E-8A58-4DB22E1654E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fill>
          <a:solidFill>
            <a:srgbClr val="D0D0D0"/>
          </a:solidFill>
        </a:fill>
      </a:tcStyle>
    </a:band1H>
    <a:band2H>
      <a:tcTxStyle/>
    </a:band2H>
    <a:band1V>
      <a:tcTxStyle/>
      <a:tcStyle>
        <a:fill>
          <a:solidFill>
            <a:srgbClr val="D0D0D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0" orient="horz"/>
        <p:guide pos="15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3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La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35080" y="685800"/>
            <a:ext cx="538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3a3ecd47_4_77:notes"/>
          <p:cNvSpPr/>
          <p:nvPr>
            <p:ph idx="2" type="sldImg"/>
          </p:nvPr>
        </p:nvSpPr>
        <p:spPr>
          <a:xfrm>
            <a:off x="735013" y="685800"/>
            <a:ext cx="53879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b13a3ecd47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735080" y="685800"/>
            <a:ext cx="538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1b78440e_0_10:notes"/>
          <p:cNvSpPr/>
          <p:nvPr>
            <p:ph idx="2" type="sldImg"/>
          </p:nvPr>
        </p:nvSpPr>
        <p:spPr>
          <a:xfrm>
            <a:off x="735105" y="685800"/>
            <a:ext cx="5388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1b7844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4011975" y="8228578"/>
            <a:ext cx="42284700" cy="10358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012951" y="19742489"/>
            <a:ext cx="42284700" cy="33672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4567155" y="25941225"/>
            <a:ext cx="4101698" cy="28514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4011975" y="4566800"/>
            <a:ext cx="42286200" cy="7744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011975" y="14142414"/>
            <a:ext cx="42286200" cy="98334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Char char="●"/>
              <a:defRPr>
                <a:solidFill>
                  <a:schemeClr val="lt1"/>
                </a:solidFill>
              </a:defRPr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91" name="Google Shape;91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5"/>
          <p:cNvSpPr txBox="1"/>
          <p:nvPr>
            <p:ph type="title"/>
          </p:nvPr>
        </p:nvSpPr>
        <p:spPr>
          <a:xfrm>
            <a:off x="4011975" y="8204933"/>
            <a:ext cx="42287999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011975" y="12935222"/>
            <a:ext cx="42287999" cy="14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99" name="Google Shape;9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 txBox="1"/>
          <p:nvPr>
            <p:ph type="ctrTitle"/>
          </p:nvPr>
        </p:nvSpPr>
        <p:spPr>
          <a:xfrm>
            <a:off x="4011975" y="8228578"/>
            <a:ext cx="42284700" cy="10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4012951" y="19742489"/>
            <a:ext cx="422847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106" name="Google Shape;106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7"/>
          <p:cNvSpPr txBox="1"/>
          <p:nvPr>
            <p:ph type="title"/>
          </p:nvPr>
        </p:nvSpPr>
        <p:spPr>
          <a:xfrm>
            <a:off x="4011975" y="8228578"/>
            <a:ext cx="42286200" cy="9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113" name="Google Shape;11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8"/>
          <p:cNvSpPr txBox="1"/>
          <p:nvPr>
            <p:ph type="title"/>
          </p:nvPr>
        </p:nvSpPr>
        <p:spPr>
          <a:xfrm>
            <a:off x="4011975" y="8204933"/>
            <a:ext cx="422862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011288" y="12935222"/>
            <a:ext cx="20758800" cy="14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25539819" y="12935222"/>
            <a:ext cx="20758800" cy="14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122" name="Google Shape;12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9"/>
          <p:cNvSpPr txBox="1"/>
          <p:nvPr>
            <p:ph type="title"/>
          </p:nvPr>
        </p:nvSpPr>
        <p:spPr>
          <a:xfrm>
            <a:off x="4011975" y="8204933"/>
            <a:ext cx="422862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129" name="Google Shape;129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0"/>
          <p:cNvSpPr txBox="1"/>
          <p:nvPr>
            <p:ph type="title"/>
          </p:nvPr>
        </p:nvSpPr>
        <p:spPr>
          <a:xfrm>
            <a:off x="4015000" y="8204933"/>
            <a:ext cx="18155100" cy="8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966738" y="17308511"/>
            <a:ext cx="18155100" cy="9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1"/>
          <p:cNvGrpSpPr/>
          <p:nvPr/>
        </p:nvGrpSpPr>
        <p:grpSpPr>
          <a:xfrm>
            <a:off x="4567155" y="25941223"/>
            <a:ext cx="4101698" cy="285141"/>
            <a:chOff x="4580561" y="2589004"/>
            <a:chExt cx="1064464" cy="25200"/>
          </a:xfrm>
        </p:grpSpPr>
        <p:sp>
          <p:nvSpPr>
            <p:cNvPr id="136" name="Google Shape;136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4011975" y="5377867"/>
            <a:ext cx="38616600" cy="18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4011975" y="8228578"/>
            <a:ext cx="42286200" cy="9449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0" y="0"/>
            <a:ext cx="25146000" cy="32004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567155" y="7412226"/>
            <a:ext cx="4101698" cy="285141"/>
            <a:chOff x="4580561" y="2589004"/>
            <a:chExt cx="1064464" cy="25200"/>
          </a:xfrm>
        </p:grpSpPr>
        <p:sp>
          <p:nvSpPr>
            <p:cNvPr id="143" name="Google Shape;14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2"/>
          <p:cNvSpPr txBox="1"/>
          <p:nvPr>
            <p:ph type="title"/>
          </p:nvPr>
        </p:nvSpPr>
        <p:spPr>
          <a:xfrm>
            <a:off x="4015000" y="8204933"/>
            <a:ext cx="18155100" cy="10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3987225" y="19671711"/>
            <a:ext cx="18155100" cy="4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28458238" y="8416333"/>
            <a:ext cx="18559200" cy="18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987225" y="27206984"/>
            <a:ext cx="42335701" cy="28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4"/>
          <p:cNvGrpSpPr/>
          <p:nvPr/>
        </p:nvGrpSpPr>
        <p:grpSpPr>
          <a:xfrm>
            <a:off x="4567155" y="25941223"/>
            <a:ext cx="4101698" cy="285141"/>
            <a:chOff x="4580561" y="2589004"/>
            <a:chExt cx="1064464" cy="25200"/>
          </a:xfrm>
        </p:grpSpPr>
        <p:sp>
          <p:nvSpPr>
            <p:cNvPr id="154" name="Google Shape;154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4"/>
          <p:cNvSpPr txBox="1"/>
          <p:nvPr>
            <p:ph hasCustomPrompt="1" type="title"/>
          </p:nvPr>
        </p:nvSpPr>
        <p:spPr>
          <a:xfrm>
            <a:off x="4011975" y="4566800"/>
            <a:ext cx="42286200" cy="7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011975" y="14142414"/>
            <a:ext cx="42286200" cy="9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Char char="●"/>
              <a:defRPr>
                <a:solidFill>
                  <a:schemeClr val="lt1"/>
                </a:solidFill>
              </a:defRPr>
            </a:lvl1pPr>
            <a:lvl2pPr indent="-628650" lvl="1" marL="914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2pPr>
            <a:lvl3pPr indent="-628650" lvl="2" marL="1371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3pPr>
            <a:lvl4pPr indent="-628650" lvl="3" marL="18288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4pPr>
            <a:lvl5pPr indent="-628650" lvl="4" marL="22860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5pPr>
            <a:lvl6pPr indent="-628650" lvl="5" marL="27432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6pPr>
            <a:lvl7pPr indent="-628650" lvl="6" marL="32004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7pPr>
            <a:lvl8pPr indent="-628650" lvl="7" marL="365760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8pPr>
            <a:lvl9pPr indent="-628650" lvl="8" marL="411480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4011975" y="8204933"/>
            <a:ext cx="42288000" cy="33300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011975" y="12935222"/>
            <a:ext cx="42288000" cy="14069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4011975" y="8204933"/>
            <a:ext cx="42286200" cy="33300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011288" y="12935222"/>
            <a:ext cx="20758800" cy="14069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25539819" y="12935222"/>
            <a:ext cx="20758800" cy="14069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4011975" y="8204933"/>
            <a:ext cx="42286200" cy="33300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50292000" cy="303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4015000" y="8204933"/>
            <a:ext cx="18155100" cy="85962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966738" y="17308511"/>
            <a:ext cx="18155100" cy="99402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4567155" y="25941225"/>
            <a:ext cx="4101698" cy="28514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4011975" y="5377867"/>
            <a:ext cx="38616600" cy="185733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25146000" cy="320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4567155" y="7412228"/>
            <a:ext cx="4101698" cy="28514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4015000" y="8204933"/>
            <a:ext cx="18155100" cy="104982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3987225" y="19671711"/>
            <a:ext cx="18155100" cy="47226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28458238" y="8416333"/>
            <a:ext cx="18559200" cy="188256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987225" y="27206985"/>
            <a:ext cx="42335700" cy="28653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14350" y="7170956"/>
            <a:ext cx="46863300" cy="21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Lato"/>
              <a:buChar char="●"/>
              <a:defRPr sz="7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628650" lvl="1" marL="9144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628650" lvl="2" marL="13716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628650" lvl="3" marL="18288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628650" lvl="4" marL="22860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628650" lvl="5" marL="27432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628650" lvl="6" marL="32004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628650" lvl="7" marL="36576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628650" lvl="8" marL="4114800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6949663" y="29554627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714350" y="2769044"/>
            <a:ext cx="46863301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  <a:defRPr b="1" i="0" sz="1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714350" y="7170956"/>
            <a:ext cx="46863301" cy="212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>
            <a:lvl1pPr indent="-698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Lato"/>
              <a:buChar char="●"/>
              <a:defRPr b="0" i="0" sz="7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628650" lvl="1" marL="9144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628650" lvl="2" marL="13716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628650" lvl="3" marL="18288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628650" lvl="4" marL="22860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628650" lvl="5" marL="27432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628650" lvl="6" marL="32004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628650" lvl="7" marL="3657600" marR="0" rtl="0" algn="l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628650" lvl="8" marL="4114800" marR="0" rtl="0" algn="l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accent1"/>
              </a:buClr>
              <a:buSzPts val="6300"/>
              <a:buFont typeface="Lato"/>
              <a:buChar char="■"/>
              <a:defRPr b="0" i="0" sz="6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46949663" y="29554628"/>
            <a:ext cx="3018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8.png"/><Relationship Id="rId22" Type="http://schemas.openxmlformats.org/officeDocument/2006/relationships/image" Target="../media/image32.png"/><Relationship Id="rId10" Type="http://schemas.openxmlformats.org/officeDocument/2006/relationships/image" Target="../media/image5.png"/><Relationship Id="rId21" Type="http://schemas.openxmlformats.org/officeDocument/2006/relationships/image" Target="../media/image20.png"/><Relationship Id="rId13" Type="http://schemas.openxmlformats.org/officeDocument/2006/relationships/image" Target="../media/image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5" Type="http://schemas.openxmlformats.org/officeDocument/2006/relationships/image" Target="../media/image4.png"/><Relationship Id="rId14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18.png"/><Relationship Id="rId5" Type="http://schemas.openxmlformats.org/officeDocument/2006/relationships/image" Target="../media/image3.png"/><Relationship Id="rId19" Type="http://schemas.openxmlformats.org/officeDocument/2006/relationships/image" Target="../media/image16.png"/><Relationship Id="rId6" Type="http://schemas.openxmlformats.org/officeDocument/2006/relationships/image" Target="../media/image10.png"/><Relationship Id="rId18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0.png"/><Relationship Id="rId13" Type="http://schemas.openxmlformats.org/officeDocument/2006/relationships/image" Target="../media/image25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5" Type="http://schemas.openxmlformats.org/officeDocument/2006/relationships/image" Target="../media/image31.png"/><Relationship Id="rId14" Type="http://schemas.openxmlformats.org/officeDocument/2006/relationships/image" Target="../media/image34.png"/><Relationship Id="rId17" Type="http://schemas.openxmlformats.org/officeDocument/2006/relationships/image" Target="../media/image36.png"/><Relationship Id="rId16" Type="http://schemas.openxmlformats.org/officeDocument/2006/relationships/image" Target="../media/image33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18" Type="http://schemas.openxmlformats.org/officeDocument/2006/relationships/image" Target="../media/image35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4294967295" type="ctrTitle"/>
          </p:nvPr>
        </p:nvSpPr>
        <p:spPr>
          <a:xfrm>
            <a:off x="3423673" y="-10951"/>
            <a:ext cx="435255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Raleway"/>
              <a:buNone/>
            </a:pPr>
            <a:r>
              <a:rPr b="1" i="0" lang="en" sz="8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FLIGHT DELAY PREDICTION</a:t>
            </a:r>
            <a:endParaRPr b="1" i="0" sz="8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1825" y="2563500"/>
            <a:ext cx="11318400" cy="2923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2015 US flight delays dataset includes information about flight delays. This project aims to predict the flight delays.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Exploration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Preparation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Algorithm evaluations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Final model - NN 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 Evaluation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Challenges/Improvement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AutoNum type="arabicPeriod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exploration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Airports data</a:t>
            </a:r>
            <a:endParaRPr b="1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 columns, 3 of which are about geo information of airports and one the naming of the airport ID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Mainly categorical variables, numerical location (long-lat) can also be transformed to categorical.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Flights data</a:t>
            </a:r>
            <a:endParaRPr b="1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15 columns, mainly temporal, numerical variables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Contains airport, airline, travel information + scheduled arrival-departure and actual arrival-departure time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Temporal data needs to be formatted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preparation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Remove NaN and invalid values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Remove non-useful variables: ['FLIGHT_NUMBER', 'TAIL_NUMBER']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Transform variables (arrival-departure time)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Remove outliers from ARRIVAL_DELAY variable using IQR: 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Leave only variables to be used in modelling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One-Hot encoding (categorical values for the model)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8080625" y="2563500"/>
            <a:ext cx="11628300" cy="2923410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Final model - 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After struggling with regression and LGB we finally stoppedwith NN model.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methodology for NN  [</a:t>
            </a:r>
            <a:r>
              <a:rPr b="0" i="1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 and Shavin can you elaborate here</a:t>
            </a: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]: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Smth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Smth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smth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 and discussion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After using several model we finally stopped on Neural Networks model. It  had a pretty stable performance and the least problems during testing and training. [</a:t>
            </a:r>
            <a:r>
              <a:rPr b="0" i="1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 you guys discuss the results here]</a:t>
            </a:r>
            <a:endParaRPr b="0" i="1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Despite our tutorial practice and model prediction and MSE on train set  was good enough, there were some challenges on model prediction  for train set. Main problems we had: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Computational power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Poor MSE score for LGB, which was hard to improve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Issues with implementing linear regression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Difficulty improving the overall MSE score, also for NN model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 the end, we learned that for each model prediction there are always production issues that are not always straightforward to solve. We learned that: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need to try several models, even we think model performance is good enough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Never give up on problems and push hard to solve them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Pay attention to data exploration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-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Good feature engineering and model choice  is a key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b="0" i="1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 LightGBM, How to implement it? How to fine tune the parameters?  </a:t>
            </a: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From: https://medium.com</a:t>
            </a:r>
            <a:endParaRPr b="0" i="0" sz="34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24" y="25967138"/>
            <a:ext cx="85915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24" y="15191850"/>
            <a:ext cx="8755075" cy="16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0" l="12762" r="0" t="0"/>
          <a:stretch/>
        </p:blipFill>
        <p:spPr>
          <a:xfrm>
            <a:off x="580524" y="28815428"/>
            <a:ext cx="8398649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2089588" y="2563500"/>
            <a:ext cx="25438911" cy="2923410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i="0" sz="36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distributions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Delay difference for DOMESTIC-INTERNATIONAL travel using origin and </a:t>
            </a:r>
            <a:endParaRPr/>
          </a:p>
          <a:p>
            <a: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arrival state columns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Temporal variability in delays (Airport, Airline, Departure Time and date)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Correlations</a:t>
            </a:r>
            <a:endParaRPr/>
          </a:p>
          <a:p>
            <a:pPr indent="0" lvl="0" marL="38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28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 features</a:t>
            </a:r>
            <a:endParaRPr/>
          </a:p>
          <a:p>
            <a:pPr indent="-419100" lvl="2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Departure time </a:t>
            </a:r>
            <a:endParaRPr/>
          </a:p>
          <a:p>
            <a:pPr indent="-419100" lvl="2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….</a:t>
            </a:r>
            <a:endParaRPr/>
          </a:p>
          <a:p>
            <a:pPr indent="-419100" lvl="2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….</a:t>
            </a:r>
            <a:r>
              <a:rPr b="1" i="0" lang="en" sz="3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Modelling - Algorithm evaluations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Initial try of models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 the linear regression and polynomial model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 the model on train and test data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Obtained final MSE of 40 for the test 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Modelling – Hyperparameter tuning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Pipelines (run preprocessing, avoid leaking training data)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 (multivariate data mean = 0 standard deviation = 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RandomizedSearchCV (Help narrow down hyperparameters)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GridSearchCV (help optimise hyperparameter combinations)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0" name="Google Shape;170;p25"/>
          <p:cNvGrpSpPr/>
          <p:nvPr/>
        </p:nvGrpSpPr>
        <p:grpSpPr>
          <a:xfrm>
            <a:off x="25289799" y="19230833"/>
            <a:ext cx="11999505" cy="2152864"/>
            <a:chOff x="20853375" y="21018825"/>
            <a:chExt cx="16216238" cy="2909400"/>
          </a:xfrm>
        </p:grpSpPr>
        <p:pic>
          <p:nvPicPr>
            <p:cNvPr id="171" name="Google Shape;171;p25"/>
            <p:cNvPicPr preferRelativeResize="0"/>
            <p:nvPr/>
          </p:nvPicPr>
          <p:blipFill rotWithShape="1">
            <a:blip r:embed="rId6">
              <a:alphaModFix/>
            </a:blip>
            <a:srcRect b="60877" l="0" r="7313" t="0"/>
            <a:stretch/>
          </p:blipFill>
          <p:spPr>
            <a:xfrm>
              <a:off x="20853375" y="21018825"/>
              <a:ext cx="7784450" cy="29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5"/>
            <p:cNvPicPr preferRelativeResize="0"/>
            <p:nvPr/>
          </p:nvPicPr>
          <p:blipFill rotWithShape="1">
            <a:blip r:embed="rId6">
              <a:alphaModFix/>
            </a:blip>
            <a:srcRect b="23291" l="0" r="3352" t="39120"/>
            <a:stretch/>
          </p:blipFill>
          <p:spPr>
            <a:xfrm>
              <a:off x="28952788" y="21075963"/>
              <a:ext cx="8116825" cy="2795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" name="Google Shape;173;p25"/>
          <p:cNvGrpSpPr/>
          <p:nvPr/>
        </p:nvGrpSpPr>
        <p:grpSpPr>
          <a:xfrm>
            <a:off x="23558639" y="26523175"/>
            <a:ext cx="19567534" cy="4921158"/>
            <a:chOff x="12732700" y="20040600"/>
            <a:chExt cx="19985225" cy="5266650"/>
          </a:xfrm>
        </p:grpSpPr>
        <p:pic>
          <p:nvPicPr>
            <p:cNvPr id="174" name="Google Shape;174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732700" y="20040600"/>
              <a:ext cx="8591551" cy="5266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800500" y="20040600"/>
              <a:ext cx="10917425" cy="5266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5"/>
          <p:cNvGrpSpPr/>
          <p:nvPr/>
        </p:nvGrpSpPr>
        <p:grpSpPr>
          <a:xfrm>
            <a:off x="23558656" y="23956480"/>
            <a:ext cx="21455100" cy="4121050"/>
            <a:chOff x="12732700" y="14592300"/>
            <a:chExt cx="21455100" cy="4121050"/>
          </a:xfrm>
        </p:grpSpPr>
        <p:pic>
          <p:nvPicPr>
            <p:cNvPr id="177" name="Google Shape;177;p25"/>
            <p:cNvPicPr preferRelativeResize="0"/>
            <p:nvPr/>
          </p:nvPicPr>
          <p:blipFill rotWithShape="1">
            <a:blip r:embed="rId9">
              <a:alphaModFix/>
            </a:blip>
            <a:srcRect b="0" l="0" r="4341" t="0"/>
            <a:stretch/>
          </p:blipFill>
          <p:spPr>
            <a:xfrm>
              <a:off x="30999950" y="14592300"/>
              <a:ext cx="3187850" cy="4121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732700" y="14592300"/>
              <a:ext cx="6858000" cy="209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5"/>
            <p:cNvPicPr preferRelativeResize="0"/>
            <p:nvPr/>
          </p:nvPicPr>
          <p:blipFill rotWithShape="1">
            <a:blip r:embed="rId11">
              <a:alphaModFix/>
            </a:blip>
            <a:srcRect b="52865" l="0" r="0" t="0"/>
            <a:stretch/>
          </p:blipFill>
          <p:spPr>
            <a:xfrm>
              <a:off x="19590700" y="14592300"/>
              <a:ext cx="5927787" cy="209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5"/>
            <p:cNvPicPr preferRelativeResize="0"/>
            <p:nvPr/>
          </p:nvPicPr>
          <p:blipFill rotWithShape="1">
            <a:blip r:embed="rId11">
              <a:alphaModFix/>
            </a:blip>
            <a:srcRect b="-2294" l="0" r="0" t="51872"/>
            <a:stretch/>
          </p:blipFill>
          <p:spPr>
            <a:xfrm>
              <a:off x="25230050" y="14687544"/>
              <a:ext cx="5541301" cy="209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019297" y="19957947"/>
            <a:ext cx="7849387" cy="3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341856" y="4311885"/>
            <a:ext cx="6375552" cy="56527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5"/>
          <p:cNvGraphicFramePr/>
          <p:nvPr/>
        </p:nvGraphicFramePr>
        <p:xfrm>
          <a:off x="12352539" y="23011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{9589B999-826F-491E-8A58-4DB22E1654EA}</a:tableStyleId>
              </a:tblPr>
              <a:tblGrid>
                <a:gridCol w="6416950"/>
                <a:gridCol w="6416950"/>
              </a:tblGrid>
              <a:tr h="81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/>
                        <a:t>Light Gradient Boosting (LGB)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/>
                        <a:t>Ridge Regression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8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303030"/>
                          </a:solidFill>
                        </a:rPr>
                        <a:t>MSE: 109.66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303030"/>
                          </a:solidFill>
                        </a:rPr>
                        <a:t>MSE: 177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84" name="Google Shape;184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5802458" y="19957952"/>
            <a:ext cx="5623953" cy="2538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5"/>
          <p:cNvGrpSpPr/>
          <p:nvPr/>
        </p:nvGrpSpPr>
        <p:grpSpPr>
          <a:xfrm>
            <a:off x="12101738" y="10066410"/>
            <a:ext cx="25254117" cy="6838084"/>
            <a:chOff x="12416966" y="6386136"/>
            <a:chExt cx="24095141" cy="6524267"/>
          </a:xfrm>
        </p:grpSpPr>
        <p:grpSp>
          <p:nvGrpSpPr>
            <p:cNvPr id="186" name="Google Shape;186;p25"/>
            <p:cNvGrpSpPr/>
            <p:nvPr/>
          </p:nvGrpSpPr>
          <p:grpSpPr>
            <a:xfrm>
              <a:off x="12416966" y="6386136"/>
              <a:ext cx="24095141" cy="6524267"/>
              <a:chOff x="12416966" y="6157536"/>
              <a:chExt cx="24095141" cy="6524267"/>
            </a:xfrm>
          </p:grpSpPr>
          <p:grpSp>
            <p:nvGrpSpPr>
              <p:cNvPr id="187" name="Google Shape;187;p25"/>
              <p:cNvGrpSpPr/>
              <p:nvPr/>
            </p:nvGrpSpPr>
            <p:grpSpPr>
              <a:xfrm>
                <a:off x="12416966" y="6157536"/>
                <a:ext cx="17586455" cy="6524267"/>
                <a:chOff x="12751750" y="8572500"/>
                <a:chExt cx="23272100" cy="6416575"/>
              </a:xfrm>
            </p:grpSpPr>
            <p:pic>
              <p:nvPicPr>
                <p:cNvPr id="188" name="Google Shape;188;p25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12751750" y="8572500"/>
                  <a:ext cx="7010423" cy="6264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9" name="Google Shape;189;p25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5589" r="0" t="0"/>
                <a:stretch/>
              </p:blipFill>
              <p:spPr>
                <a:xfrm>
                  <a:off x="19859577" y="8683300"/>
                  <a:ext cx="9326101" cy="615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0" name="Google Shape;190;p25"/>
                <p:cNvGrpSpPr/>
                <p:nvPr/>
              </p:nvGrpSpPr>
              <p:grpSpPr>
                <a:xfrm>
                  <a:off x="29403675" y="8572500"/>
                  <a:ext cx="6620175" cy="6416575"/>
                  <a:chOff x="29403675" y="8572500"/>
                  <a:chExt cx="6620175" cy="6416575"/>
                </a:xfrm>
              </p:grpSpPr>
              <p:grpSp>
                <p:nvGrpSpPr>
                  <p:cNvPr id="191" name="Google Shape;191;p25"/>
                  <p:cNvGrpSpPr/>
                  <p:nvPr/>
                </p:nvGrpSpPr>
                <p:grpSpPr>
                  <a:xfrm>
                    <a:off x="29403675" y="8661850"/>
                    <a:ext cx="4691350" cy="6174826"/>
                    <a:chOff x="29403675" y="8661850"/>
                    <a:chExt cx="4691350" cy="6174826"/>
                  </a:xfrm>
                </p:grpSpPr>
                <p:pic>
                  <p:nvPicPr>
                    <p:cNvPr id="192" name="Google Shape;192;p25"/>
                    <p:cNvPicPr preferRelativeResize="0"/>
                    <p:nvPr/>
                  </p:nvPicPr>
                  <p:blipFill rotWithShape="1">
                    <a:blip r:embed="rId17">
                      <a:alphaModFix/>
                    </a:blip>
                    <a:srcRect b="0" l="0" r="0" t="3901"/>
                    <a:stretch/>
                  </p:blipFill>
                  <p:spPr>
                    <a:xfrm>
                      <a:off x="29403675" y="8661850"/>
                      <a:ext cx="2584538" cy="6174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93" name="Google Shape;193;p25"/>
                    <p:cNvPicPr preferRelativeResize="0"/>
                    <p:nvPr/>
                  </p:nvPicPr>
                  <p:blipFill rotWithShape="1">
                    <a:blip r:embed="rId18">
                      <a:alphaModFix/>
                    </a:blip>
                    <a:srcRect b="0" l="11933" r="0" t="0"/>
                    <a:stretch/>
                  </p:blipFill>
                  <p:spPr>
                    <a:xfrm>
                      <a:off x="32018575" y="8683300"/>
                      <a:ext cx="2076450" cy="61533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194" name="Google Shape;194;p25"/>
                  <p:cNvPicPr preferRelativeResize="0"/>
                  <p:nvPr/>
                </p:nvPicPr>
                <p:blipFill rotWithShape="1">
                  <a:blip r:embed="rId19">
                    <a:alphaModFix/>
                  </a:blip>
                  <a:srcRect b="-2398" l="0" r="0" t="-1898"/>
                  <a:stretch/>
                </p:blipFill>
                <p:spPr>
                  <a:xfrm>
                    <a:off x="34095025" y="8572500"/>
                    <a:ext cx="1928825" cy="64165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pic>
            <p:nvPicPr>
              <p:cNvPr id="195" name="Google Shape;195;p2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0137922" y="6229338"/>
                <a:ext cx="6374185" cy="30207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6" name="Google Shape;196;p2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0137922" y="9631039"/>
              <a:ext cx="6374185" cy="31506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2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1957781" y="4311885"/>
            <a:ext cx="5332700" cy="565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4294967295" type="ctrTitle"/>
          </p:nvPr>
        </p:nvSpPr>
        <p:spPr>
          <a:xfrm>
            <a:off x="2373250" y="508200"/>
            <a:ext cx="43525500" cy="22530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Flight delay prediction</a:t>
            </a:r>
            <a:endParaRPr sz="8000"/>
          </a:p>
        </p:txBody>
      </p:sp>
      <p:sp>
        <p:nvSpPr>
          <p:cNvPr id="203" name="Google Shape;203;p26"/>
          <p:cNvSpPr txBox="1"/>
          <p:nvPr/>
        </p:nvSpPr>
        <p:spPr>
          <a:xfrm>
            <a:off x="365400" y="2563500"/>
            <a:ext cx="11164800" cy="2923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2015 US flight delays dataset includes information about flight delays. This project aims to predict the flight delays.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Data Exploration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Data Preparation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Feature Engineering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Algorithm evaluations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Final model - NN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Results Evaluation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Challenges/Improvement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AutoNum type="arabicPeriod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Conclusion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Data exploration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Airports data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5 columns, 3 of which are about geo information of airports and one the naming of the airport ID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Mainly categorical variables, numerical location (long-lat) can also be transformed to categorical.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Flights data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15 columns, mainly temporal, numerical variables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Contains airport, airline, travel information + scheduled arrival-departure and actual arrival-departure time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Temporal data needs to be formatted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Data preparation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Remove NaN and invalid values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Remove outliers and missing values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Remove non-useful variables: ['FLIGHT_NUMBER', 'TAIL_NUMBER']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Transform variables (arrival-departure time)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Remove outliers from ARRIVAL_DELAY variable using IQR: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Leave only variables to be used in modelling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One-Hot encoding (categorical values for the model)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8080625" y="2563500"/>
            <a:ext cx="11628300" cy="2923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Results and discussion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After using several model we finally stopped on Neural Networks model. It  had a pretty stable performance and the least problems during testing and training. [</a:t>
            </a:r>
            <a:r>
              <a:rPr i="1" lang="en" sz="3000">
                <a:latin typeface="Lato"/>
                <a:ea typeface="Lato"/>
                <a:cs typeface="Lato"/>
                <a:sym typeface="Lato"/>
              </a:rPr>
              <a:t>Can you guys discuss the results here]</a:t>
            </a:r>
            <a:endParaRPr i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Challenges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Despite our tutorial practice and model prediction and MSE on train set  was good enough, there were some challenges on model prediction  for train set. Main problems we had: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Poor MSE score for LGB, which was hard to improve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Issues with implementing linear regression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Difficulty improving the overall MSE score, also for NN model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At the end, we learned that for each model prediction there are always production issues that are not always straightforward to solve. We learned that: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We need to try several models, even we think model performance is good enough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Never give up on problems and push hard to solve them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Pay attention to data exploration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Good feature engineering and model choice  is a key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[1] </a:t>
            </a:r>
            <a:r>
              <a:rPr i="1" lang="en" sz="3000">
                <a:latin typeface="Lato"/>
                <a:ea typeface="Lato"/>
                <a:cs typeface="Lato"/>
                <a:sym typeface="Lato"/>
              </a:rPr>
              <a:t>What is LightGBM, How to implement it? How to fine tune the parameters? 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From: https://medium.com</a:t>
            </a:r>
            <a:endParaRPr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13" y="24269175"/>
            <a:ext cx="85915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3" y="14302225"/>
            <a:ext cx="8755075" cy="16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5">
            <a:alphaModFix/>
          </a:blip>
          <a:srcRect b="0" l="12762" r="0" t="0"/>
          <a:stretch/>
        </p:blipFill>
        <p:spPr>
          <a:xfrm>
            <a:off x="676975" y="26765250"/>
            <a:ext cx="8398649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11937188" y="2563500"/>
            <a:ext cx="24939300" cy="2923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We used Kaggle tutorial for a good start of and understanding of the data and model. We did data exploration, preparation and modelling with the tutorial data and obtained interesting results.  We: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looked at the data distribution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made data exploration and preparation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looked at delay difference for DOMESTIC-INTERNATIONAL travel using origin and arrival state columns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Temporal variability in results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Initial try of models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Fit the linear regression and polynomial model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Fit the model on train and test data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Obtained final MSE of 40 for the test set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Algorithm evaluations 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Ridge Regression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Light Grade Boosting (LGB)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 LGB the algorithm of which uses tree based learning [1], polynomial regression and Neural Networks.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Lato"/>
                <a:ea typeface="Lato"/>
                <a:cs typeface="Lato"/>
                <a:sym typeface="Lato"/>
              </a:rPr>
              <a:t>Final model - NN</a:t>
            </a:r>
            <a:endParaRPr b="1" sz="36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After struggling with regression and LGB we finally stoppedwith NN model.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Our methodology for NN  [</a:t>
            </a:r>
            <a:r>
              <a:rPr i="1" lang="en" sz="3000">
                <a:latin typeface="Lato"/>
                <a:ea typeface="Lato"/>
                <a:cs typeface="Lato"/>
                <a:sym typeface="Lato"/>
              </a:rPr>
              <a:t>Dat and Shavin can you elaborate here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]: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Smth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Smth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smth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9" name="Google Shape;209;p26"/>
          <p:cNvGrpSpPr/>
          <p:nvPr/>
        </p:nvGrpSpPr>
        <p:grpSpPr>
          <a:xfrm>
            <a:off x="19972700" y="11840525"/>
            <a:ext cx="16216238" cy="2909400"/>
            <a:chOff x="20853375" y="21018825"/>
            <a:chExt cx="16216238" cy="2909400"/>
          </a:xfrm>
        </p:grpSpPr>
        <p:pic>
          <p:nvPicPr>
            <p:cNvPr id="210" name="Google Shape;210;p26"/>
            <p:cNvPicPr preferRelativeResize="0"/>
            <p:nvPr/>
          </p:nvPicPr>
          <p:blipFill rotWithShape="1">
            <a:blip r:embed="rId6">
              <a:alphaModFix/>
            </a:blip>
            <a:srcRect b="60877" l="0" r="7313" t="0"/>
            <a:stretch/>
          </p:blipFill>
          <p:spPr>
            <a:xfrm>
              <a:off x="20853375" y="21018825"/>
              <a:ext cx="7784450" cy="29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6"/>
            <p:cNvPicPr preferRelativeResize="0"/>
            <p:nvPr/>
          </p:nvPicPr>
          <p:blipFill rotWithShape="1">
            <a:blip r:embed="rId6">
              <a:alphaModFix/>
            </a:blip>
            <a:srcRect b="23292" l="0" r="3353" t="39120"/>
            <a:stretch/>
          </p:blipFill>
          <p:spPr>
            <a:xfrm>
              <a:off x="28952788" y="21075963"/>
              <a:ext cx="8116825" cy="2795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26"/>
          <p:cNvGrpSpPr/>
          <p:nvPr/>
        </p:nvGrpSpPr>
        <p:grpSpPr>
          <a:xfrm>
            <a:off x="12123325" y="6648450"/>
            <a:ext cx="23272100" cy="6416575"/>
            <a:chOff x="12751750" y="8572500"/>
            <a:chExt cx="23272100" cy="6416575"/>
          </a:xfrm>
        </p:grpSpPr>
        <p:pic>
          <p:nvPicPr>
            <p:cNvPr id="213" name="Google Shape;213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751750" y="8572500"/>
              <a:ext cx="7010423" cy="62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6"/>
            <p:cNvPicPr preferRelativeResize="0"/>
            <p:nvPr/>
          </p:nvPicPr>
          <p:blipFill rotWithShape="1">
            <a:blip r:embed="rId8">
              <a:alphaModFix/>
            </a:blip>
            <a:srcRect b="0" l="5589" r="0" t="0"/>
            <a:stretch/>
          </p:blipFill>
          <p:spPr>
            <a:xfrm>
              <a:off x="19859576" y="8683300"/>
              <a:ext cx="9326101" cy="61533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26"/>
            <p:cNvGrpSpPr/>
            <p:nvPr/>
          </p:nvGrpSpPr>
          <p:grpSpPr>
            <a:xfrm>
              <a:off x="29403675" y="8572500"/>
              <a:ext cx="6620175" cy="6416575"/>
              <a:chOff x="29403675" y="8572500"/>
              <a:chExt cx="6620175" cy="6416575"/>
            </a:xfrm>
          </p:grpSpPr>
          <p:grpSp>
            <p:nvGrpSpPr>
              <p:cNvPr id="216" name="Google Shape;216;p26"/>
              <p:cNvGrpSpPr/>
              <p:nvPr/>
            </p:nvGrpSpPr>
            <p:grpSpPr>
              <a:xfrm>
                <a:off x="29403675" y="8661850"/>
                <a:ext cx="4691350" cy="6174826"/>
                <a:chOff x="29403675" y="8661850"/>
                <a:chExt cx="4691350" cy="6174826"/>
              </a:xfrm>
            </p:grpSpPr>
            <p:pic>
              <p:nvPicPr>
                <p:cNvPr id="217" name="Google Shape;217;p2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3901"/>
                <a:stretch/>
              </p:blipFill>
              <p:spPr>
                <a:xfrm>
                  <a:off x="29403675" y="8661850"/>
                  <a:ext cx="2584538" cy="61748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8" name="Google Shape;218;p2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11933" r="0" t="0"/>
                <a:stretch/>
              </p:blipFill>
              <p:spPr>
                <a:xfrm>
                  <a:off x="32018575" y="8683300"/>
                  <a:ext cx="2076450" cy="615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19" name="Google Shape;219;p26"/>
              <p:cNvPicPr preferRelativeResize="0"/>
              <p:nvPr/>
            </p:nvPicPr>
            <p:blipFill rotWithShape="1">
              <a:blip r:embed="rId11">
                <a:alphaModFix/>
              </a:blip>
              <a:srcRect b="-2398" l="0" r="0" t="-1898"/>
              <a:stretch/>
            </p:blipFill>
            <p:spPr>
              <a:xfrm>
                <a:off x="34095025" y="8572500"/>
                <a:ext cx="1928825" cy="6416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6"/>
          <p:cNvGrpSpPr/>
          <p:nvPr/>
        </p:nvGrpSpPr>
        <p:grpSpPr>
          <a:xfrm>
            <a:off x="12123329" y="26645136"/>
            <a:ext cx="19567534" cy="4921158"/>
            <a:chOff x="12732700" y="20040600"/>
            <a:chExt cx="19985225" cy="5266650"/>
          </a:xfrm>
        </p:grpSpPr>
        <p:pic>
          <p:nvPicPr>
            <p:cNvPr id="221" name="Google Shape;221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2732700" y="20040600"/>
              <a:ext cx="8591551" cy="5266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1800500" y="20040600"/>
              <a:ext cx="10917425" cy="5266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6"/>
          <p:cNvGrpSpPr/>
          <p:nvPr/>
        </p:nvGrpSpPr>
        <p:grpSpPr>
          <a:xfrm>
            <a:off x="12123325" y="15120025"/>
            <a:ext cx="21455100" cy="4121050"/>
            <a:chOff x="12732700" y="14592300"/>
            <a:chExt cx="21455100" cy="4121050"/>
          </a:xfrm>
        </p:grpSpPr>
        <p:pic>
          <p:nvPicPr>
            <p:cNvPr id="224" name="Google Shape;224;p26"/>
            <p:cNvPicPr preferRelativeResize="0"/>
            <p:nvPr/>
          </p:nvPicPr>
          <p:blipFill rotWithShape="1">
            <a:blip r:embed="rId14">
              <a:alphaModFix/>
            </a:blip>
            <a:srcRect b="0" l="0" r="4342" t="0"/>
            <a:stretch/>
          </p:blipFill>
          <p:spPr>
            <a:xfrm>
              <a:off x="30999950" y="14592300"/>
              <a:ext cx="3187850" cy="4121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2732700" y="14592300"/>
              <a:ext cx="6858000" cy="209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6"/>
            <p:cNvPicPr preferRelativeResize="0"/>
            <p:nvPr/>
          </p:nvPicPr>
          <p:blipFill rotWithShape="1">
            <a:blip r:embed="rId16">
              <a:alphaModFix/>
            </a:blip>
            <a:srcRect b="52865" l="0" r="0" t="0"/>
            <a:stretch/>
          </p:blipFill>
          <p:spPr>
            <a:xfrm>
              <a:off x="19590700" y="14592300"/>
              <a:ext cx="5927787" cy="209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6"/>
            <p:cNvPicPr preferRelativeResize="0"/>
            <p:nvPr/>
          </p:nvPicPr>
          <p:blipFill rotWithShape="1">
            <a:blip r:embed="rId16">
              <a:alphaModFix/>
            </a:blip>
            <a:srcRect b="-2294" l="0" r="0" t="51873"/>
            <a:stretch/>
          </p:blipFill>
          <p:spPr>
            <a:xfrm>
              <a:off x="25230050" y="14687544"/>
              <a:ext cx="5541301" cy="209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2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123325" y="20781725"/>
            <a:ext cx="7849387" cy="3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385425" y="5710774"/>
            <a:ext cx="6913500" cy="612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948267"/>
            <a:ext cx="15520314" cy="1376090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22517688" y="948267"/>
            <a:ext cx="16500000" cy="18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Methodology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Exploration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Preparation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Feature Engineering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Trial Models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Final model - NN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Results Evaluation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Challenges/Improvement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