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2"/>
  </p:notesMasterIdLst>
  <p:sldIdLst>
    <p:sldId id="256" r:id="rId2"/>
    <p:sldId id="277" r:id="rId3"/>
    <p:sldId id="275" r:id="rId4"/>
    <p:sldId id="258" r:id="rId5"/>
    <p:sldId id="262" r:id="rId6"/>
    <p:sldId id="278" r:id="rId7"/>
    <p:sldId id="263" r:id="rId8"/>
    <p:sldId id="276" r:id="rId9"/>
    <p:sldId id="257" r:id="rId10"/>
    <p:sldId id="266" r:id="rId11"/>
    <p:sldId id="267" r:id="rId12"/>
    <p:sldId id="259" r:id="rId13"/>
    <p:sldId id="269" r:id="rId14"/>
    <p:sldId id="261" r:id="rId15"/>
    <p:sldId id="272" r:id="rId16"/>
    <p:sldId id="273" r:id="rId17"/>
    <p:sldId id="279" r:id="rId18"/>
    <p:sldId id="281" r:id="rId19"/>
    <p:sldId id="280" r:id="rId20"/>
    <p:sldId id="282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BBC737"/>
    <a:srgbClr val="99CCFF"/>
    <a:srgbClr val="FFFFFF"/>
    <a:srgbClr val="727C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738" autoAdjust="0"/>
  </p:normalViewPr>
  <p:slideViewPr>
    <p:cSldViewPr>
      <p:cViewPr varScale="1">
        <p:scale>
          <a:sx n="56" d="100"/>
          <a:sy n="56" d="100"/>
        </p:scale>
        <p:origin x="85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D729A-4754-4E64-B1AA-AAF0E27D6F62}" type="datetimeFigureOut">
              <a:rPr kumimoji="1" lang="ja-JP" altLang="en-US" smtClean="0"/>
              <a:pPr/>
              <a:t>2016/4/15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F1F43-ACFC-420E-A619-E5FDD791B57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5260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F1F43-ACFC-420E-A619-E5FDD791B57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750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なにか思い浮かぶもの？</a:t>
            </a:r>
            <a:endParaRPr kumimoji="1" lang="en-US" altLang="ja-JP" smtClean="0"/>
          </a:p>
          <a:p>
            <a:r>
              <a:rPr kumimoji="1" lang="ja-JP" altLang="en-US" smtClean="0"/>
              <a:t>・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F1F43-ACFC-420E-A619-E5FDD791B578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838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mtClean="0"/>
              <a:t>プログラマーの特性</a:t>
            </a:r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F1F43-ACFC-420E-A619-E5FDD791B578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541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コンビニや店員ではない。言われたことをマニュアル通りにする仕事ではない。創意工夫をして、新しいものを自ら創造していく仕事である。</a:t>
            </a:r>
            <a:endParaRPr kumimoji="1" lang="en-US" altLang="ja-JP" smtClean="0"/>
          </a:p>
          <a:p>
            <a:endParaRPr kumimoji="1" lang="en-US" altLang="ja-JP" smtClean="0"/>
          </a:p>
          <a:p>
            <a:r>
              <a:rPr kumimoji="1" lang="ja-JP" altLang="en-US" smtClean="0"/>
              <a:t>給料は何をするかではなく、どこで働くかで決まる。時代を見極めて、適切な場所に居られるようにする必要がある。</a:t>
            </a:r>
            <a:endParaRPr kumimoji="1" lang="en-US" altLang="ja-JP" smtClean="0"/>
          </a:p>
          <a:p>
            <a:endParaRPr kumimoji="1" lang="en-US" altLang="ja-JP" smtClean="0"/>
          </a:p>
          <a:p>
            <a:r>
              <a:rPr kumimoji="1" lang="ja-JP" altLang="en-US" smtClean="0"/>
              <a:t>常に何かを作り、発表し続けることが大切。学歴より、所属する会社より、実績がものを言う。</a:t>
            </a:r>
            <a:endParaRPr kumimoji="1" lang="en-US" altLang="ja-JP" smtClean="0"/>
          </a:p>
          <a:p>
            <a:r>
              <a:rPr kumimoji="1" lang="ja-JP" altLang="en-US" smtClean="0"/>
              <a:t>小学生のプロもいるほど、プログラマーは年齢とは無関係に儲けられる仕事。会社は常に優秀な人材を探しているので、力を見せれば仕事は取れる。</a:t>
            </a:r>
            <a:endParaRPr kumimoji="1" lang="en-US" altLang="ja-JP" smtClean="0"/>
          </a:p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F1F43-ACFC-420E-A619-E5FDD791B578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936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ゲーム開発において、プログラマーが担当する内容を紹介</a:t>
            </a:r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F1F43-ACFC-420E-A619-E5FDD791B578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946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F1F43-ACFC-420E-A619-E5FDD791B57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750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F1F43-ACFC-420E-A619-E5FDD791B57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78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mtClean="0"/>
              <a:t>Pro-gram(</a:t>
            </a:r>
            <a:r>
              <a:rPr kumimoji="1" lang="ja-JP" altLang="en-US" smtClean="0"/>
              <a:t>事前</a:t>
            </a:r>
            <a:r>
              <a:rPr kumimoji="1" lang="en-US" altLang="ja-JP" smtClean="0"/>
              <a:t>)-(</a:t>
            </a:r>
            <a:r>
              <a:rPr kumimoji="1" lang="ja-JP" altLang="en-US" smtClean="0"/>
              <a:t>文章</a:t>
            </a:r>
            <a:r>
              <a:rPr kumimoji="1" lang="en-US" altLang="ja-JP" smtClean="0"/>
              <a:t>)</a:t>
            </a:r>
          </a:p>
          <a:p>
            <a:r>
              <a:rPr kumimoji="1" lang="ja-JP" altLang="en-US" smtClean="0"/>
              <a:t>事前に用意された文章、計画書、番組表、予定表</a:t>
            </a:r>
            <a:endParaRPr kumimoji="1" lang="en-US" altLang="ja-JP" smtClean="0"/>
          </a:p>
          <a:p>
            <a:endParaRPr kumimoji="1" lang="en-US" altLang="ja-JP" smtClean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F1F43-ACFC-420E-A619-E5FDD791B578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8666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F1F43-ACFC-420E-A619-E5FDD791B578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78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予測力。想定外があったらバグとなる。原発は最悪。</a:t>
            </a:r>
            <a:endParaRPr kumimoji="1" lang="en-US" altLang="ja-JP" smtClean="0"/>
          </a:p>
          <a:p>
            <a:r>
              <a:rPr kumimoji="1" lang="ja-JP" altLang="en-US" smtClean="0"/>
              <a:t>コミュニケーション能力。人ともコンピュータともコミュニケーションする。</a:t>
            </a:r>
            <a:endParaRPr kumimoji="1" lang="en-US" altLang="ja-JP" smtClean="0"/>
          </a:p>
          <a:p>
            <a:endParaRPr kumimoji="1" lang="en-US" altLang="ja-JP" smtClean="0"/>
          </a:p>
          <a:p>
            <a:r>
              <a:rPr kumimoji="1" lang="ja-JP" altLang="en-US" smtClean="0"/>
              <a:t>これらを実現させる手段がプログラミング言語。修得する言語は、その時にもっとも効率のよいものを選ぶことになる。</a:t>
            </a:r>
            <a:endParaRPr kumimoji="1" lang="en-US" altLang="ja-JP" smtClean="0"/>
          </a:p>
          <a:p>
            <a:r>
              <a:rPr kumimoji="1" lang="ja-JP" altLang="en-US" smtClean="0"/>
              <a:t>全ての処理に最適な言語は存在しない。</a:t>
            </a:r>
            <a:endParaRPr kumimoji="1" lang="en-US" altLang="ja-JP" smtClean="0"/>
          </a:p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F1F43-ACFC-420E-A619-E5FDD791B578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567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予測力。想定外があったらバグとなる。原発は最悪。</a:t>
            </a:r>
            <a:endParaRPr kumimoji="1" lang="en-US" altLang="ja-JP" smtClean="0"/>
          </a:p>
          <a:p>
            <a:r>
              <a:rPr kumimoji="1" lang="ja-JP" altLang="en-US" smtClean="0"/>
              <a:t>コミュニケーション能力。人ともコンピュータともコミュニケーションする。</a:t>
            </a:r>
            <a:endParaRPr kumimoji="1" lang="en-US" altLang="ja-JP" smtClean="0"/>
          </a:p>
          <a:p>
            <a:endParaRPr kumimoji="1" lang="en-US" altLang="ja-JP" smtClean="0"/>
          </a:p>
          <a:p>
            <a:r>
              <a:rPr kumimoji="1" lang="ja-JP" altLang="en-US" smtClean="0"/>
              <a:t>これらを実現させる手段がプログラミング言語。修得する言語は、その時にもっとも効率のよいものを選ぶことになる。</a:t>
            </a:r>
            <a:endParaRPr kumimoji="1" lang="en-US" altLang="ja-JP" smtClean="0"/>
          </a:p>
          <a:p>
            <a:r>
              <a:rPr kumimoji="1" lang="ja-JP" altLang="en-US" smtClean="0"/>
              <a:t>全ての処理に最適な言語は存在しない。</a:t>
            </a:r>
            <a:endParaRPr kumimoji="1" lang="en-US" altLang="ja-JP" smtClean="0"/>
          </a:p>
          <a:p>
            <a:endParaRPr kumimoji="1" lang="en-US" altLang="ja-JP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F1F43-ACFC-420E-A619-E5FDD791B57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567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現在の花形は、ビッグデータ、オンライン、コミュニケーション。</a:t>
            </a:r>
            <a:endParaRPr kumimoji="1" lang="en-US" altLang="ja-JP" smtClean="0"/>
          </a:p>
          <a:p>
            <a:r>
              <a:rPr kumimoji="1" lang="ja-JP" altLang="en-US" smtClean="0"/>
              <a:t>各種研究所、グーグル、</a:t>
            </a:r>
            <a:r>
              <a:rPr kumimoji="1" lang="en-US" altLang="ja-JP" smtClean="0"/>
              <a:t>DeNA</a:t>
            </a:r>
            <a:r>
              <a:rPr kumimoji="1" lang="ja-JP" altLang="en-US" smtClean="0"/>
              <a:t>、</a:t>
            </a:r>
            <a:r>
              <a:rPr kumimoji="1" lang="en-US" altLang="ja-JP" smtClean="0"/>
              <a:t>mixi</a:t>
            </a:r>
            <a:r>
              <a:rPr kumimoji="1" lang="ja-JP" altLang="en-US" smtClean="0"/>
              <a:t>・・・。</a:t>
            </a:r>
            <a:endParaRPr kumimoji="1" lang="en-US" altLang="ja-JP" smtClean="0"/>
          </a:p>
          <a:p>
            <a:r>
              <a:rPr kumimoji="1" lang="ja-JP" altLang="en-US" smtClean="0"/>
              <a:t>高学歴。高収入。</a:t>
            </a:r>
            <a:endParaRPr kumimoji="1" lang="en-US" altLang="ja-JP" smtClean="0"/>
          </a:p>
          <a:p>
            <a:endParaRPr kumimoji="1" lang="en-US" altLang="ja-JP" smtClean="0"/>
          </a:p>
          <a:p>
            <a:endParaRPr kumimoji="1" lang="en-US" altLang="ja-JP" smtClean="0"/>
          </a:p>
          <a:p>
            <a:r>
              <a:rPr kumimoji="1" lang="ja-JP" altLang="en-US" smtClean="0"/>
              <a:t>業務用開発</a:t>
            </a:r>
            <a:endParaRPr kumimoji="1" lang="en-US" altLang="ja-JP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mtClean="0"/>
              <a:t>＞組み込み</a:t>
            </a:r>
            <a:r>
              <a:rPr kumimoji="1" lang="en-US" altLang="ja-JP" smtClean="0"/>
              <a:t>(</a:t>
            </a:r>
            <a:r>
              <a:rPr kumimoji="1" lang="ja-JP" altLang="en-US" smtClean="0"/>
              <a:t>家電、デジカメ</a:t>
            </a:r>
            <a:r>
              <a:rPr kumimoji="1" lang="en-US" altLang="ja-JP" smtClean="0"/>
              <a:t>)</a:t>
            </a:r>
          </a:p>
          <a:p>
            <a:r>
              <a:rPr kumimoji="1" lang="ja-JP" altLang="en-US" smtClean="0"/>
              <a:t>＞会計</a:t>
            </a:r>
            <a:endParaRPr kumimoji="1" lang="en-US" altLang="ja-JP" smtClean="0"/>
          </a:p>
          <a:p>
            <a:r>
              <a:rPr kumimoji="1" lang="ja-JP" altLang="en-US" smtClean="0"/>
              <a:t>＞業務改善</a:t>
            </a:r>
            <a:endParaRPr kumimoji="1" lang="en-US" altLang="ja-JP" smtClean="0"/>
          </a:p>
          <a:p>
            <a:r>
              <a:rPr kumimoji="1" lang="ja-JP" altLang="en-US" smtClean="0"/>
              <a:t>＞医療</a:t>
            </a:r>
            <a:endParaRPr kumimoji="1" lang="en-US" altLang="ja-JP" smtClean="0"/>
          </a:p>
          <a:p>
            <a:endParaRPr kumimoji="1" lang="en-US" altLang="ja-JP" smtClean="0"/>
          </a:p>
          <a:p>
            <a:endParaRPr kumimoji="1" lang="en-US" altLang="ja-JP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mtClean="0"/>
              <a:t>広報、広告</a:t>
            </a:r>
            <a:endParaRPr kumimoji="1" lang="en-US" altLang="ja-JP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mtClean="0"/>
              <a:t>＞</a:t>
            </a:r>
            <a:r>
              <a:rPr kumimoji="1" lang="en-US" altLang="ja-JP" smtClean="0"/>
              <a:t>HP</a:t>
            </a:r>
            <a:r>
              <a:rPr kumimoji="1" lang="ja-JP" altLang="en-US" smtClean="0"/>
              <a:t>開発</a:t>
            </a:r>
            <a:endParaRPr kumimoji="1" lang="en-US" altLang="ja-JP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mtClean="0"/>
              <a:t>＞不動産業</a:t>
            </a:r>
            <a:endParaRPr kumimoji="1" lang="en-US" altLang="ja-JP" smtClean="0"/>
          </a:p>
          <a:p>
            <a:endParaRPr kumimoji="1" lang="en-US" altLang="ja-JP" smtClean="0"/>
          </a:p>
          <a:p>
            <a:endParaRPr kumimoji="1" lang="en-US" altLang="ja-JP" smtClean="0"/>
          </a:p>
          <a:p>
            <a:r>
              <a:rPr kumimoji="1" lang="ja-JP" altLang="en-US" smtClean="0"/>
              <a:t>エンターテイメント</a:t>
            </a:r>
            <a:endParaRPr kumimoji="1" lang="en-US" altLang="ja-JP" smtClean="0"/>
          </a:p>
          <a:p>
            <a:r>
              <a:rPr kumimoji="1" lang="ja-JP" altLang="en-US" smtClean="0"/>
              <a:t>＞無料オンライン（ガチャ）</a:t>
            </a:r>
            <a:endParaRPr kumimoji="1" lang="en-US" altLang="ja-JP" smtClean="0"/>
          </a:p>
          <a:p>
            <a:r>
              <a:rPr kumimoji="1" lang="ja-JP" altLang="en-US" smtClean="0"/>
              <a:t>＞パチンコ</a:t>
            </a:r>
            <a:endParaRPr kumimoji="1" lang="en-US" altLang="ja-JP" smtClean="0"/>
          </a:p>
          <a:p>
            <a:endParaRPr kumimoji="1" lang="en-US" altLang="ja-JP" smtClean="0"/>
          </a:p>
          <a:p>
            <a:endParaRPr kumimoji="1" lang="en-US" altLang="ja-JP" smtClean="0"/>
          </a:p>
          <a:p>
            <a:r>
              <a:rPr kumimoji="1" lang="ja-JP" altLang="en-US" smtClean="0"/>
              <a:t>ビッグデータとは、要は「大きいデータ」のこと。</a:t>
            </a:r>
            <a:endParaRPr kumimoji="1" lang="en-US" altLang="ja-JP" smtClean="0"/>
          </a:p>
          <a:p>
            <a:r>
              <a:rPr kumimoji="1" lang="ja-JP" altLang="en-US" smtClean="0"/>
              <a:t>コンピュータは一度に扱えるデータのサイズが決まっているが、</a:t>
            </a:r>
            <a:endParaRPr kumimoji="1" lang="en-US" altLang="ja-JP" smtClean="0"/>
          </a:p>
          <a:p>
            <a:endParaRPr kumimoji="1" lang="en-US" altLang="ja-JP" smtClean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F1F43-ACFC-420E-A619-E5FDD791B578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125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なにか思い浮かぶもの？</a:t>
            </a:r>
            <a:endParaRPr kumimoji="1" lang="en-US" altLang="ja-JP" smtClean="0"/>
          </a:p>
          <a:p>
            <a:r>
              <a:rPr kumimoji="1" lang="ja-JP" altLang="en-US" smtClean="0"/>
              <a:t>・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F1F43-ACFC-420E-A619-E5FDD791B578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83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90ED720-0104-4369-84BC-D37694168613}" type="datetimeFigureOut">
              <a:rPr kumimoji="1" lang="ja-JP" altLang="en-US" smtClean="0"/>
              <a:pPr/>
              <a:t>2016/4/15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正方形/長方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正方形/長方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二等辺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2016/4/15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2016/4/15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2016/4/15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2016/4/15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2016/4/15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2016/4/15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2016/4/15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ゲームプログラミング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2016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smtClean="0"/>
              <a:t>株式会社　アミューズワン</a:t>
            </a:r>
            <a:endParaRPr lang="en-US" altLang="ja-JP" smtClean="0"/>
          </a:p>
          <a:p>
            <a:r>
              <a:rPr lang="ja-JP" altLang="en-US" smtClean="0"/>
              <a:t>田中</a:t>
            </a:r>
            <a:r>
              <a:rPr lang="ja-JP" altLang="en-US"/>
              <a:t>　</a:t>
            </a:r>
            <a:r>
              <a:rPr lang="ja-JP" altLang="en-US" smtClean="0"/>
              <a:t>雄</a:t>
            </a:r>
            <a:r>
              <a:rPr lang="en-US" altLang="ja-JP" smtClean="0"/>
              <a:t>(</a:t>
            </a:r>
            <a:r>
              <a:rPr lang="ja-JP" altLang="en-US" smtClean="0"/>
              <a:t>たな</a:t>
            </a:r>
            <a:r>
              <a:rPr lang="ja-JP" altLang="en-US"/>
              <a:t>か　</a:t>
            </a:r>
            <a:r>
              <a:rPr lang="ja-JP" altLang="en-US" smtClean="0"/>
              <a:t>ゆう</a:t>
            </a:r>
            <a:r>
              <a:rPr lang="en-US" altLang="ja-JP" smtClean="0"/>
              <a:t>)</a:t>
            </a:r>
            <a:endParaRPr kumimoji="1" lang="en-US" altLang="ja-JP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13895" y="1772816"/>
            <a:ext cx="83519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以下の</a:t>
            </a:r>
            <a:r>
              <a:rPr lang="en-US" altLang="ja-JP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ja-JP" alt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を開いてください。</a:t>
            </a:r>
            <a:endParaRPr lang="en-US" altLang="ja-JP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https</a:t>
            </a:r>
            <a:r>
              <a:rPr lang="en-US" altLang="ja-JP" sz="2800" dirty="0"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altLang="ja-JP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github.com/tanakaedu/dat16_spring</a:t>
            </a:r>
            <a:endParaRPr kumimoji="1" lang="ja-JP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99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活躍の場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kumimoji="1" lang="en-US" altLang="ja-JP" sz="2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Web</a:t>
            </a:r>
            <a:r>
              <a:rPr kumimoji="1" lang="ja-JP" altLang="en-US" sz="2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サービス</a:t>
            </a:r>
            <a:endParaRPr kumimoji="1" lang="en-US" altLang="ja-JP" sz="28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lvl="1"/>
            <a:r>
              <a:rPr lang="ja-JP" altLang="en-US" sz="24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独自</a:t>
            </a:r>
            <a:r>
              <a:rPr lang="ja-JP" altLang="en-US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のサービスを発明し、世界に展開する。</a:t>
            </a:r>
            <a:endParaRPr kumimoji="1" lang="en-US" altLang="ja-JP" sz="24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lvl="1"/>
            <a:r>
              <a:rPr lang="en-US" altLang="ja-JP" sz="24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Google / Facebook </a:t>
            </a:r>
            <a:r>
              <a:rPr lang="en-US" altLang="ja-JP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/ Line / Amazon / </a:t>
            </a:r>
            <a:r>
              <a:rPr lang="ja-JP" altLang="en-US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ガンホー</a:t>
            </a:r>
            <a:r>
              <a:rPr lang="en-US" altLang="ja-JP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 </a:t>
            </a:r>
            <a:r>
              <a:rPr lang="ja-JP" altLang="en-US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・・・</a:t>
            </a:r>
            <a:endParaRPr lang="en-US" altLang="ja-JP" sz="24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endParaRPr lang="en-US" altLang="ja-JP" sz="28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2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業務サービス</a:t>
            </a:r>
            <a:endParaRPr lang="en-US" altLang="ja-JP" sz="28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lvl="1"/>
            <a:r>
              <a:rPr kumimoji="1" lang="ja-JP" altLang="en-US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一般的に言われる</a:t>
            </a:r>
            <a:r>
              <a:rPr kumimoji="1" lang="en-US" altLang="ja-JP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SE</a:t>
            </a:r>
            <a:r>
              <a:rPr kumimoji="1" lang="ja-JP" altLang="en-US" sz="2400" dirty="0" err="1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。</a:t>
            </a:r>
            <a:r>
              <a:rPr kumimoji="1" lang="ja-JP" altLang="en-US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業務を受注して開発。</a:t>
            </a:r>
            <a:endParaRPr kumimoji="1" lang="en-US" altLang="ja-JP" sz="24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lvl="1"/>
            <a:r>
              <a:rPr kumimoji="1" lang="ja-JP" altLang="en-US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会計や業務管理ソフト </a:t>
            </a:r>
            <a:r>
              <a:rPr kumimoji="1" lang="en-US" altLang="ja-JP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/ </a:t>
            </a:r>
            <a:r>
              <a:rPr kumimoji="1" lang="ja-JP" altLang="en-US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社内ツール </a:t>
            </a:r>
            <a:r>
              <a:rPr kumimoji="1" lang="en-US" altLang="ja-JP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/ </a:t>
            </a:r>
            <a:r>
              <a:rPr kumimoji="1" lang="ja-JP" altLang="en-US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組み込み系・・・</a:t>
            </a:r>
            <a:endParaRPr kumimoji="1" lang="en-US" altLang="ja-JP" sz="24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endParaRPr lang="en-US" altLang="ja-JP" sz="28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2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エンターテイメント</a:t>
            </a:r>
            <a:endParaRPr lang="en-US" altLang="ja-JP" sz="28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lvl="1"/>
            <a:r>
              <a:rPr kumimoji="1" lang="ja-JP" altLang="en-US" sz="2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ゲーム、パチンコなど。</a:t>
            </a:r>
            <a:endParaRPr kumimoji="1" lang="en-US" altLang="ja-JP" sz="24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endParaRPr kumimoji="1" lang="en-US" altLang="ja-JP" sz="28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lvl="1"/>
            <a:endParaRPr kumimoji="1" lang="ja-JP" altLang="en-US" sz="24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733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プログラマーの技術力</a:t>
            </a:r>
            <a:r>
              <a:rPr kumimoji="1" lang="ja-JP" altLang="en-US" smtClean="0"/>
              <a:t>と収入</a:t>
            </a:r>
            <a:endParaRPr kumimoji="1"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971600" y="3789040"/>
            <a:ext cx="7057193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endCxn id="12" idx="2"/>
          </p:cNvCxnSpPr>
          <p:nvPr/>
        </p:nvCxnSpPr>
        <p:spPr>
          <a:xfrm flipV="1">
            <a:off x="4572000" y="1586409"/>
            <a:ext cx="1" cy="472291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171891" y="1124744"/>
            <a:ext cx="80021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smtClean="0">
                <a:solidFill>
                  <a:srgbClr val="FF0000"/>
                </a:solidFill>
              </a:rPr>
              <a:t>年収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028793" y="3284984"/>
            <a:ext cx="553998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400" smtClean="0">
                <a:solidFill>
                  <a:srgbClr val="0070C0"/>
                </a:solidFill>
              </a:rPr>
              <a:t>技術力</a:t>
            </a:r>
            <a:endParaRPr kumimoji="1" lang="ja-JP" altLang="en-US" sz="2400">
              <a:solidFill>
                <a:srgbClr val="0070C0"/>
              </a:solidFill>
            </a:endParaRPr>
          </a:p>
        </p:txBody>
      </p:sp>
      <p:sp>
        <p:nvSpPr>
          <p:cNvPr id="23" name="円/楕円 22"/>
          <p:cNvSpPr/>
          <p:nvPr/>
        </p:nvSpPr>
        <p:spPr>
          <a:xfrm>
            <a:off x="5720090" y="1643614"/>
            <a:ext cx="2304665" cy="2145426"/>
          </a:xfrm>
          <a:prstGeom prst="ellipse">
            <a:avLst/>
          </a:prstGeom>
          <a:solidFill>
            <a:srgbClr val="99CCFF">
              <a:alpha val="24706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Web</a:t>
            </a:r>
            <a:r>
              <a:rPr kumimoji="1" lang="ja-JP" altLang="en-US" smtClean="0"/>
              <a:t>サービス</a:t>
            </a:r>
            <a:endParaRPr kumimoji="1" lang="en-US" altLang="ja-JP" smtClean="0"/>
          </a:p>
        </p:txBody>
      </p:sp>
      <p:sp>
        <p:nvSpPr>
          <p:cNvPr id="25" name="円/楕円 24"/>
          <p:cNvSpPr/>
          <p:nvPr/>
        </p:nvSpPr>
        <p:spPr>
          <a:xfrm rot="19430094">
            <a:off x="2411760" y="2492896"/>
            <a:ext cx="4248472" cy="2592288"/>
          </a:xfrm>
          <a:prstGeom prst="ellipse">
            <a:avLst/>
          </a:prstGeom>
          <a:solidFill>
            <a:srgbClr val="BBC737">
              <a:alpha val="30196"/>
            </a:srgb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業務</a:t>
            </a:r>
            <a:r>
              <a:rPr kumimoji="1" lang="ja-JP" altLang="en-US" smtClean="0"/>
              <a:t>サービス</a:t>
            </a:r>
            <a:endParaRPr kumimoji="1" lang="en-US" altLang="ja-JP" smtClean="0"/>
          </a:p>
          <a:p>
            <a:pPr algn="ctr"/>
            <a:endParaRPr lang="en-US" altLang="ja-JP"/>
          </a:p>
          <a:p>
            <a:pPr algn="ctr"/>
            <a:endParaRPr kumimoji="1" lang="en-US" altLang="ja-JP" smtClean="0"/>
          </a:p>
        </p:txBody>
      </p:sp>
      <p:sp>
        <p:nvSpPr>
          <p:cNvPr id="28" name="フリーフォーム 27"/>
          <p:cNvSpPr/>
          <p:nvPr/>
        </p:nvSpPr>
        <p:spPr>
          <a:xfrm>
            <a:off x="4557591" y="1643614"/>
            <a:ext cx="3591555" cy="4292672"/>
          </a:xfrm>
          <a:custGeom>
            <a:avLst/>
            <a:gdLst>
              <a:gd name="connsiteX0" fmla="*/ 3405791 w 3591555"/>
              <a:gd name="connsiteY0" fmla="*/ 53419 h 4334525"/>
              <a:gd name="connsiteX1" fmla="*/ 1669589 w 3591555"/>
              <a:gd name="connsiteY1" fmla="*/ 2194735 h 4334525"/>
              <a:gd name="connsiteX2" fmla="*/ 292201 w 3591555"/>
              <a:gd name="connsiteY2" fmla="*/ 3132285 h 4334525"/>
              <a:gd name="connsiteX3" fmla="*/ 2834 w 3591555"/>
              <a:gd name="connsiteY3" fmla="*/ 3687869 h 4334525"/>
              <a:gd name="connsiteX4" fmla="*/ 164880 w 3591555"/>
              <a:gd name="connsiteY4" fmla="*/ 4000386 h 4334525"/>
              <a:gd name="connsiteX5" fmla="*/ 488971 w 3591555"/>
              <a:gd name="connsiteY5" fmla="*/ 4185581 h 4334525"/>
              <a:gd name="connsiteX6" fmla="*/ 1229751 w 3591555"/>
              <a:gd name="connsiteY6" fmla="*/ 4301328 h 4334525"/>
              <a:gd name="connsiteX7" fmla="*/ 2398794 w 3591555"/>
              <a:gd name="connsiteY7" fmla="*/ 3560548 h 4334525"/>
              <a:gd name="connsiteX8" fmla="*/ 3243746 w 3591555"/>
              <a:gd name="connsiteY8" fmla="*/ 2541976 h 4334525"/>
              <a:gd name="connsiteX9" fmla="*/ 3521538 w 3591555"/>
              <a:gd name="connsiteY9" fmla="*/ 805773 h 4334525"/>
              <a:gd name="connsiteX10" fmla="*/ 3405791 w 3591555"/>
              <a:gd name="connsiteY10" fmla="*/ 53419 h 433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91555" h="4334525">
                <a:moveTo>
                  <a:pt x="3405791" y="53419"/>
                </a:moveTo>
                <a:cubicBezTo>
                  <a:pt x="3097133" y="284913"/>
                  <a:pt x="2188521" y="1681591"/>
                  <a:pt x="1669589" y="2194735"/>
                </a:cubicBezTo>
                <a:cubicBezTo>
                  <a:pt x="1150657" y="2707879"/>
                  <a:pt x="569993" y="2883429"/>
                  <a:pt x="292201" y="3132285"/>
                </a:cubicBezTo>
                <a:cubicBezTo>
                  <a:pt x="14409" y="3381141"/>
                  <a:pt x="24054" y="3543186"/>
                  <a:pt x="2834" y="3687869"/>
                </a:cubicBezTo>
                <a:cubicBezTo>
                  <a:pt x="-18386" y="3832552"/>
                  <a:pt x="83857" y="3917434"/>
                  <a:pt x="164880" y="4000386"/>
                </a:cubicBezTo>
                <a:cubicBezTo>
                  <a:pt x="245903" y="4083338"/>
                  <a:pt x="311493" y="4135424"/>
                  <a:pt x="488971" y="4185581"/>
                </a:cubicBezTo>
                <a:cubicBezTo>
                  <a:pt x="666449" y="4235738"/>
                  <a:pt x="911447" y="4405500"/>
                  <a:pt x="1229751" y="4301328"/>
                </a:cubicBezTo>
                <a:cubicBezTo>
                  <a:pt x="1548055" y="4197156"/>
                  <a:pt x="2063128" y="3853773"/>
                  <a:pt x="2398794" y="3560548"/>
                </a:cubicBezTo>
                <a:cubicBezTo>
                  <a:pt x="2734460" y="3267323"/>
                  <a:pt x="3056622" y="3001105"/>
                  <a:pt x="3243746" y="2541976"/>
                </a:cubicBezTo>
                <a:cubicBezTo>
                  <a:pt x="3430870" y="2082847"/>
                  <a:pt x="3490672" y="1218603"/>
                  <a:pt x="3521538" y="805773"/>
                </a:cubicBezTo>
                <a:cubicBezTo>
                  <a:pt x="3552404" y="392943"/>
                  <a:pt x="3714449" y="-178075"/>
                  <a:pt x="3405791" y="53419"/>
                </a:cubicBezTo>
                <a:close/>
              </a:path>
            </a:pathLst>
          </a:custGeom>
          <a:solidFill>
            <a:srgbClr val="FF7C80">
              <a:alpha val="3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mtClean="0">
                <a:solidFill>
                  <a:srgbClr val="FF0000"/>
                </a:solidFill>
              </a:rPr>
              <a:t>エンターテイメント</a:t>
            </a:r>
            <a:endParaRPr kumimoji="1" lang="en-US" altLang="ja-JP" smtClean="0">
              <a:solidFill>
                <a:srgbClr val="FF0000"/>
              </a:solidFill>
            </a:endParaRPr>
          </a:p>
          <a:p>
            <a:pPr algn="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483768" y="176352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C00000"/>
                </a:solidFill>
              </a:rPr>
              <a:t>1</a:t>
            </a:r>
            <a:r>
              <a:rPr lang="en-US" altLang="ja-JP" smtClean="0">
                <a:solidFill>
                  <a:srgbClr val="C00000"/>
                </a:solidFill>
              </a:rPr>
              <a:t>,000</a:t>
            </a:r>
            <a:r>
              <a:rPr kumimoji="1" lang="ja-JP" altLang="en-US" smtClean="0">
                <a:solidFill>
                  <a:srgbClr val="C00000"/>
                </a:solidFill>
              </a:rPr>
              <a:t>万円</a:t>
            </a:r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699792" y="230312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C00000"/>
                </a:solidFill>
              </a:rPr>
              <a:t>600</a:t>
            </a:r>
            <a:r>
              <a:rPr kumimoji="1" lang="ja-JP" altLang="en-US" smtClean="0">
                <a:solidFill>
                  <a:srgbClr val="C00000"/>
                </a:solidFill>
              </a:rPr>
              <a:t>万円</a:t>
            </a:r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737683" y="360814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C00000"/>
                </a:solidFill>
              </a:rPr>
              <a:t>400</a:t>
            </a:r>
            <a:r>
              <a:rPr kumimoji="1" lang="ja-JP" altLang="en-US" smtClean="0">
                <a:solidFill>
                  <a:srgbClr val="C00000"/>
                </a:solidFill>
              </a:rPr>
              <a:t>万円</a:t>
            </a:r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737682" y="575162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C00000"/>
                </a:solidFill>
              </a:rPr>
              <a:t>200</a:t>
            </a:r>
            <a:r>
              <a:rPr kumimoji="1" lang="ja-JP" altLang="en-US" smtClean="0">
                <a:solidFill>
                  <a:srgbClr val="C00000"/>
                </a:solidFill>
              </a:rPr>
              <a:t>万円</a:t>
            </a:r>
            <a:endParaRPr kumimoji="1" lang="ja-JP" altLang="en-US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472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プログラマーの特性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95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プログラマーは・・・</a:t>
            </a:r>
            <a:endParaRPr kumimoji="1"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8882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ja-JP" altLang="en-US" sz="4400" dirty="0" smtClean="0">
                <a:solidFill>
                  <a:srgbClr val="FF000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クリエイター</a:t>
            </a:r>
            <a:r>
              <a:rPr lang="en-US" altLang="ja-JP" sz="4400" dirty="0">
                <a:solidFill>
                  <a:srgbClr val="FF000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(</a:t>
            </a:r>
            <a:r>
              <a:rPr lang="ja-JP" altLang="en-US" sz="4400" dirty="0">
                <a:solidFill>
                  <a:srgbClr val="FF000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創造者</a:t>
            </a:r>
            <a:r>
              <a:rPr lang="en-US" altLang="ja-JP" sz="4400" dirty="0" smtClean="0">
                <a:solidFill>
                  <a:srgbClr val="FF000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)</a:t>
            </a:r>
            <a:r>
              <a:rPr lang="ja-JP" altLang="en-US" sz="4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である</a:t>
            </a:r>
            <a:endParaRPr lang="en-US" altLang="ja-JP" sz="44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4400" dirty="0" smtClean="0">
                <a:solidFill>
                  <a:srgbClr val="FF000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個人商店</a:t>
            </a:r>
            <a:r>
              <a:rPr lang="ja-JP" altLang="en-US" sz="4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である</a:t>
            </a:r>
            <a:endParaRPr lang="en-US" altLang="ja-JP" sz="44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4400" dirty="0" smtClean="0">
                <a:solidFill>
                  <a:srgbClr val="FF000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就職しなくても</a:t>
            </a:r>
            <a:r>
              <a:rPr lang="ja-JP" altLang="en-US" sz="4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出来る仕事である</a:t>
            </a:r>
            <a:endParaRPr kumimoji="1" lang="ja-JP" altLang="en-US" sz="44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212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プログラマーの役割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278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ゲーム</a:t>
            </a:r>
            <a:r>
              <a:rPr lang="ja-JP" altLang="en-US" smtClean="0"/>
              <a:t>開発の流れ</a:t>
            </a:r>
            <a:endParaRPr kumimoji="1" lang="ja-JP" altLang="en-US"/>
          </a:p>
        </p:txBody>
      </p:sp>
      <p:pic>
        <p:nvPicPr>
          <p:cNvPr id="1026" name="Picture 2" descr="C:\Users\YuTanaka\AppData\Local\Microsoft\Windows\Temporary Internet Files\Content.IE5\608POZD5\MC90023919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28133"/>
            <a:ext cx="1224136" cy="110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755576" y="2291186"/>
            <a:ext cx="122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chemeClr val="accent2">
                    <a:lumMod val="50000"/>
                  </a:schemeClr>
                </a:solidFill>
              </a:rPr>
              <a:t>プランナー</a:t>
            </a:r>
            <a:endParaRPr kumimoji="1" lang="en-US" altLang="ja-JP" smtClean="0">
              <a:solidFill>
                <a:schemeClr val="accent2">
                  <a:lumMod val="50000"/>
                </a:schemeClr>
              </a:solidFill>
            </a:endParaRPr>
          </a:p>
          <a:p>
            <a:endParaRPr kumimoji="1" lang="ja-JP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9" name="Picture 5" descr="C:\Users\YuTanaka\AppData\Local\Microsoft\Windows\Temporary Internet Files\Content.IE5\VMBKHEKN\MP90044849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844" y="1168839"/>
            <a:ext cx="1683522" cy="112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2679807" y="2996687"/>
            <a:ext cx="176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具体的な内容を</a:t>
            </a:r>
            <a:endParaRPr lang="en-US" altLang="ja-JP" smtClean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  <a:p>
            <a:r>
              <a:rPr lang="ja-JP" altLang="en-US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決める。</a:t>
            </a:r>
            <a:endParaRPr kumimoji="1" lang="en-US" altLang="ja-JP" smtClean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496232" y="2996952"/>
            <a:ext cx="16995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ゲームの概要</a:t>
            </a:r>
            <a:r>
              <a:rPr lang="ja-JP" altLang="en-US" smtClean="0"/>
              <a:t>を</a:t>
            </a:r>
            <a:endParaRPr lang="en-US" altLang="ja-JP" smtClean="0"/>
          </a:p>
          <a:p>
            <a:r>
              <a:rPr lang="ja-JP" altLang="en-US" smtClean="0"/>
              <a:t>考える</a:t>
            </a:r>
            <a:endParaRPr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843808" y="2291187"/>
            <a:ext cx="1438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accent2">
                    <a:lumMod val="50000"/>
                  </a:schemeClr>
                </a:solidFill>
              </a:rPr>
              <a:t>プログラマー</a:t>
            </a:r>
            <a:endParaRPr lang="en-US" altLang="ja-JP">
              <a:solidFill>
                <a:schemeClr val="accent2">
                  <a:lumMod val="50000"/>
                </a:schemeClr>
              </a:solidFill>
            </a:endParaRPr>
          </a:p>
          <a:p>
            <a:endParaRPr kumimoji="1" lang="ja-JP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139170" y="2291187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chemeClr val="accent2">
                    <a:lumMod val="50000"/>
                  </a:schemeClr>
                </a:solidFill>
              </a:rPr>
              <a:t>デザイナー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2" name="直線コネクタ 21"/>
          <p:cNvCxnSpPr/>
          <p:nvPr/>
        </p:nvCxnSpPr>
        <p:spPr>
          <a:xfrm>
            <a:off x="2555776" y="1228133"/>
            <a:ext cx="0" cy="5009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4572000" y="1228133"/>
            <a:ext cx="0" cy="5009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6732240" y="1228133"/>
            <a:ext cx="0" cy="5009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:\Users\YuTanaka\AppData\Local\Microsoft\Windows\Temporary Internet Files\Content.IE5\VMBKHEKN\MC9002000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133" y="1171740"/>
            <a:ext cx="1231067" cy="111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YuTanaka\AppData\Local\Microsoft\Windows\Temporary Internet Files\Content.IE5\BJUBROIZ\MC900082515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650" y="1241248"/>
            <a:ext cx="1066633" cy="108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/>
          <p:cNvSpPr txBox="1"/>
          <p:nvPr/>
        </p:nvSpPr>
        <p:spPr>
          <a:xfrm>
            <a:off x="7092280" y="2278613"/>
            <a:ext cx="141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mtClean="0">
                <a:solidFill>
                  <a:schemeClr val="accent2">
                    <a:lumMod val="50000"/>
                  </a:schemeClr>
                </a:solidFill>
              </a:rPr>
              <a:t>サウンド</a:t>
            </a:r>
            <a:endParaRPr kumimoji="1" lang="en-US" altLang="ja-JP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kumimoji="1" lang="ja-JP" altLang="en-US" smtClean="0">
                <a:solidFill>
                  <a:schemeClr val="accent2">
                    <a:lumMod val="50000"/>
                  </a:schemeClr>
                </a:solidFill>
              </a:rPr>
              <a:t>コンポーザー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644008" y="2996952"/>
            <a:ext cx="2116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決められた仕様で</a:t>
            </a:r>
            <a:endParaRPr kumimoji="1" lang="en-US" altLang="ja-JP" smtClean="0"/>
          </a:p>
          <a:p>
            <a:r>
              <a:rPr lang="ja-JP" altLang="en-US" smtClean="0"/>
              <a:t>グラフィックを作成。</a:t>
            </a:r>
            <a:endParaRPr kumimoji="1" lang="en-US" altLang="ja-JP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885441" y="2998693"/>
            <a:ext cx="1944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決められた仕様で</a:t>
            </a:r>
            <a:endParaRPr kumimoji="1" lang="en-US" altLang="ja-JP" smtClean="0"/>
          </a:p>
          <a:p>
            <a:r>
              <a:rPr lang="ja-JP" altLang="en-US" smtClean="0"/>
              <a:t>サウンドを作成。</a:t>
            </a:r>
            <a:endParaRPr kumimoji="1" lang="en-US" altLang="ja-JP" smtClean="0"/>
          </a:p>
        </p:txBody>
      </p:sp>
      <p:sp>
        <p:nvSpPr>
          <p:cNvPr id="35" name="正方形/長方形 34"/>
          <p:cNvSpPr/>
          <p:nvPr/>
        </p:nvSpPr>
        <p:spPr>
          <a:xfrm>
            <a:off x="324055" y="4077072"/>
            <a:ext cx="19447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mtClean="0"/>
              <a:t>決められた仕様で</a:t>
            </a:r>
            <a:endParaRPr lang="en-US" altLang="ja-JP" smtClean="0"/>
          </a:p>
          <a:p>
            <a:r>
              <a:rPr lang="ja-JP" altLang="en-US" smtClean="0"/>
              <a:t>シナリオを作成。</a:t>
            </a:r>
            <a:endParaRPr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585431" y="5158933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プログラムを開発。</a:t>
            </a:r>
            <a:endParaRPr kumimoji="1" lang="en-US" altLang="ja-JP" smtClean="0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24" name="直線矢印コネクタ 23"/>
          <p:cNvCxnSpPr>
            <a:stCxn id="17" idx="3"/>
            <a:endCxn id="11" idx="1"/>
          </p:cNvCxnSpPr>
          <p:nvPr/>
        </p:nvCxnSpPr>
        <p:spPr>
          <a:xfrm flipV="1">
            <a:off x="2195736" y="3319853"/>
            <a:ext cx="484071" cy="2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11" idx="3"/>
            <a:endCxn id="33" idx="1"/>
          </p:cNvCxnSpPr>
          <p:nvPr/>
        </p:nvCxnSpPr>
        <p:spPr>
          <a:xfrm>
            <a:off x="4443431" y="3319853"/>
            <a:ext cx="200577" cy="2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11" idx="2"/>
            <a:endCxn id="35" idx="0"/>
          </p:cNvCxnSpPr>
          <p:nvPr/>
        </p:nvCxnSpPr>
        <p:spPr>
          <a:xfrm flipH="1">
            <a:off x="1296437" y="3643018"/>
            <a:ext cx="2265182" cy="43405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グループ化 54"/>
          <p:cNvGrpSpPr/>
          <p:nvPr/>
        </p:nvGrpSpPr>
        <p:grpSpPr>
          <a:xfrm>
            <a:off x="3561619" y="2780928"/>
            <a:ext cx="4296204" cy="217765"/>
            <a:chOff x="3561619" y="2780928"/>
            <a:chExt cx="4296204" cy="217765"/>
          </a:xfrm>
        </p:grpSpPr>
        <p:cxnSp>
          <p:nvCxnSpPr>
            <p:cNvPr id="38" name="直線コネクタ 37"/>
            <p:cNvCxnSpPr>
              <a:stCxn id="11" idx="0"/>
            </p:cNvCxnSpPr>
            <p:nvPr/>
          </p:nvCxnSpPr>
          <p:spPr>
            <a:xfrm flipV="1">
              <a:off x="3561619" y="2780928"/>
              <a:ext cx="1010381" cy="21575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 flipH="1">
              <a:off x="4572000" y="2780928"/>
              <a:ext cx="216024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/>
            <p:cNvCxnSpPr>
              <a:endCxn id="34" idx="0"/>
            </p:cNvCxnSpPr>
            <p:nvPr/>
          </p:nvCxnSpPr>
          <p:spPr>
            <a:xfrm>
              <a:off x="6732240" y="2780928"/>
              <a:ext cx="1125583" cy="21776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直線矢印コネクタ 53"/>
          <p:cNvCxnSpPr>
            <a:stCxn id="35" idx="2"/>
            <a:endCxn id="36" idx="0"/>
          </p:cNvCxnSpPr>
          <p:nvPr/>
        </p:nvCxnSpPr>
        <p:spPr>
          <a:xfrm>
            <a:off x="1296437" y="4723403"/>
            <a:ext cx="2318283" cy="4355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33" idx="2"/>
            <a:endCxn id="36" idx="0"/>
          </p:cNvCxnSpPr>
          <p:nvPr/>
        </p:nvCxnSpPr>
        <p:spPr>
          <a:xfrm flipH="1">
            <a:off x="3614720" y="3643283"/>
            <a:ext cx="2087431" cy="15156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34" idx="2"/>
            <a:endCxn id="36" idx="0"/>
          </p:cNvCxnSpPr>
          <p:nvPr/>
        </p:nvCxnSpPr>
        <p:spPr>
          <a:xfrm flipH="1">
            <a:off x="3614720" y="3645024"/>
            <a:ext cx="4243103" cy="151390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6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33" grpId="0"/>
      <p:bldP spid="34" grpId="0"/>
      <p:bldP spid="35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全体像</a:t>
            </a:r>
            <a:endParaRPr kumimoji="1" lang="ja-JP" altLang="en-US"/>
          </a:p>
        </p:txBody>
      </p:sp>
      <p:pic>
        <p:nvPicPr>
          <p:cNvPr id="3" name="Picture 2" descr="C:\Users\YuTanaka\AppData\Local\Microsoft\Windows\Temporary Internet Files\Content.IE5\608POZD5\MC90023919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04" y="2727726"/>
            <a:ext cx="1224136" cy="110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649612" y="3790779"/>
            <a:ext cx="122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chemeClr val="accent2">
                    <a:lumMod val="50000"/>
                  </a:schemeClr>
                </a:solidFill>
              </a:rPr>
              <a:t>プランナー</a:t>
            </a:r>
            <a:endParaRPr kumimoji="1" lang="en-US" altLang="ja-JP" smtClean="0">
              <a:solidFill>
                <a:schemeClr val="accent2">
                  <a:lumMod val="50000"/>
                </a:schemeClr>
              </a:solidFill>
            </a:endParaRPr>
          </a:p>
          <a:p>
            <a:endParaRPr kumimoji="1" lang="ja-JP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5" descr="C:\Users\YuTanaka\AppData\Local\Microsoft\Windows\Temporary Internet Files\Content.IE5\VMBKHEKN\MP90044849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880" y="2668432"/>
            <a:ext cx="1683522" cy="112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2737844" y="3790780"/>
            <a:ext cx="1438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accent2">
                    <a:lumMod val="50000"/>
                  </a:schemeClr>
                </a:solidFill>
              </a:rPr>
              <a:t>プログラマー</a:t>
            </a:r>
            <a:endParaRPr lang="en-US" altLang="ja-JP">
              <a:solidFill>
                <a:schemeClr val="accent2">
                  <a:lumMod val="50000"/>
                </a:schemeClr>
              </a:solidFill>
            </a:endParaRPr>
          </a:p>
          <a:p>
            <a:endParaRPr kumimoji="1" lang="ja-JP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33206" y="3803355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solidFill>
                  <a:schemeClr val="accent2">
                    <a:lumMod val="50000"/>
                  </a:schemeClr>
                </a:solidFill>
              </a:rPr>
              <a:t>デザイナー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Picture 6" descr="C:\Users\YuTanaka\AppData\Local\Microsoft\Windows\Temporary Internet Files\Content.IE5\VMBKHEKN\MC90020001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169" y="2683908"/>
            <a:ext cx="1231067" cy="111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C:\Users\YuTanaka\AppData\Local\Microsoft\Windows\Temporary Internet Files\Content.IE5\BJUBROIZ\MC900082515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686" y="2753416"/>
            <a:ext cx="1066633" cy="108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6986316" y="3790781"/>
            <a:ext cx="141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mtClean="0">
                <a:solidFill>
                  <a:schemeClr val="accent2">
                    <a:lumMod val="50000"/>
                  </a:schemeClr>
                </a:solidFill>
              </a:rPr>
              <a:t>サウンド</a:t>
            </a:r>
            <a:endParaRPr kumimoji="1" lang="en-US" altLang="ja-JP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kumimoji="1" lang="ja-JP" altLang="en-US" smtClean="0">
                <a:solidFill>
                  <a:schemeClr val="accent2">
                    <a:lumMod val="50000"/>
                  </a:schemeClr>
                </a:solidFill>
              </a:rPr>
              <a:t>コンポーザー</a:t>
            </a:r>
            <a:endParaRPr kumimoji="1" lang="ja-JP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050" name="Picture 2" descr="C:\Users\YuTanaka\AppData\Local\Microsoft\Windows\Temporary Internet Files\Content.IE5\608POZD5\MC900239837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661" y="2852936"/>
            <a:ext cx="1246678" cy="101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3836586" y="3851756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accent2">
                    <a:lumMod val="50000"/>
                  </a:schemeClr>
                </a:solidFill>
              </a:rPr>
              <a:t>ディレクター</a:t>
            </a:r>
            <a:endParaRPr lang="en-US" altLang="ja-JP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3" name="直線矢印コネクタ 12"/>
          <p:cNvCxnSpPr>
            <a:stCxn id="12" idx="1"/>
          </p:cNvCxnSpPr>
          <p:nvPr/>
        </p:nvCxnSpPr>
        <p:spPr>
          <a:xfrm flipH="1">
            <a:off x="1801740" y="4036422"/>
            <a:ext cx="2034846" cy="4451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>
            <a:off x="3635896" y="4188822"/>
            <a:ext cx="679507" cy="22327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4788024" y="4188822"/>
            <a:ext cx="720080" cy="22327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2" idx="3"/>
          </p:cNvCxnSpPr>
          <p:nvPr/>
        </p:nvCxnSpPr>
        <p:spPr>
          <a:xfrm>
            <a:off x="5170606" y="4036422"/>
            <a:ext cx="2353722" cy="4451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5220072" y="2852936"/>
            <a:ext cx="2648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kumimoji="1" lang="ja-JP" altLang="en-US" smtClean="0"/>
              <a:t>進捗管理</a:t>
            </a:r>
            <a:endParaRPr kumimoji="1" lang="en-US" altLang="ja-JP" smtClean="0"/>
          </a:p>
          <a:p>
            <a:pPr marL="285750" indent="-285750">
              <a:buFont typeface="Arial" pitchFamily="34" charset="0"/>
              <a:buChar char="•"/>
            </a:pPr>
            <a:r>
              <a:rPr lang="ja-JP" altLang="en-US" smtClean="0"/>
              <a:t>コミュニケーション調整</a:t>
            </a:r>
            <a:endParaRPr lang="en-US" altLang="ja-JP" smtClean="0"/>
          </a:p>
          <a:p>
            <a:pPr marL="285750" indent="-285750">
              <a:buFont typeface="Arial" pitchFamily="34" charset="0"/>
              <a:buChar char="•"/>
            </a:pPr>
            <a:r>
              <a:rPr lang="ja-JP" altLang="en-US"/>
              <a:t>問題解決</a:t>
            </a:r>
            <a:endParaRPr kumimoji="1" lang="en-US" altLang="ja-JP" smtClean="0"/>
          </a:p>
        </p:txBody>
      </p:sp>
      <p:pic>
        <p:nvPicPr>
          <p:cNvPr id="2051" name="Picture 3" descr="C:\Users\YuTanaka\AppData\Local\Microsoft\Windows\Temporary Internet Files\Content.IE5\WVHXHS0D\MC900213019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901" y="1268760"/>
            <a:ext cx="1184198" cy="94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/>
          <p:cNvSpPr txBox="1"/>
          <p:nvPr/>
        </p:nvSpPr>
        <p:spPr>
          <a:xfrm>
            <a:off x="3778353" y="2209259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accent2">
                    <a:lumMod val="50000"/>
                  </a:schemeClr>
                </a:solidFill>
              </a:rPr>
              <a:t>プロデューサー</a:t>
            </a:r>
            <a:endParaRPr lang="en-US" altLang="ja-JP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223190" y="1196752"/>
            <a:ext cx="2648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ja-JP" altLang="en-US" smtClean="0"/>
              <a:t>予算の確保</a:t>
            </a:r>
            <a:endParaRPr lang="en-US" altLang="ja-JP" smtClean="0"/>
          </a:p>
          <a:p>
            <a:pPr marL="285750" indent="-285750">
              <a:buFont typeface="Arial" pitchFamily="34" charset="0"/>
              <a:buChar char="•"/>
            </a:pPr>
            <a:r>
              <a:rPr lang="ja-JP" altLang="en-US"/>
              <a:t>人材</a:t>
            </a:r>
            <a:r>
              <a:rPr lang="ja-JP" altLang="en-US" smtClean="0"/>
              <a:t>確保</a:t>
            </a:r>
            <a:endParaRPr lang="en-US" altLang="ja-JP" smtClean="0"/>
          </a:p>
          <a:p>
            <a:pPr marL="285750" indent="-285750">
              <a:buFont typeface="Arial" pitchFamily="34" charset="0"/>
              <a:buChar char="•"/>
            </a:pPr>
            <a:r>
              <a:rPr lang="ja-JP" altLang="en-US" smtClean="0"/>
              <a:t>広告・広報戦略</a:t>
            </a:r>
            <a:endParaRPr lang="en-US" altLang="ja-JP" smtClean="0"/>
          </a:p>
          <a:p>
            <a:pPr marL="285750" indent="-285750">
              <a:buFont typeface="Arial" pitchFamily="34" charset="0"/>
              <a:buChar char="•"/>
            </a:pPr>
            <a:r>
              <a:rPr kumimoji="1" lang="ja-JP" altLang="en-US" smtClean="0"/>
              <a:t>対外</a:t>
            </a:r>
            <a:r>
              <a:rPr kumimoji="1" lang="ja-JP" altLang="en-US"/>
              <a:t>折衝</a:t>
            </a:r>
            <a:endParaRPr kumimoji="1" lang="en-US" altLang="ja-JP" smtClean="0"/>
          </a:p>
        </p:txBody>
      </p:sp>
      <p:cxnSp>
        <p:nvCxnSpPr>
          <p:cNvPr id="29" name="直線矢印コネクタ 28"/>
          <p:cNvCxnSpPr>
            <a:stCxn id="27" idx="2"/>
            <a:endCxn id="2050" idx="0"/>
          </p:cNvCxnSpPr>
          <p:nvPr/>
        </p:nvCxnSpPr>
        <p:spPr>
          <a:xfrm>
            <a:off x="4572000" y="2578591"/>
            <a:ext cx="0" cy="27434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61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93247E-6 L -0.00017 0.273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36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69103E-6 L -0.00052 0.2675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1336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22017E-6 L 0.00208 0.2703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350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69103E-6 L 5E-6 0.2675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36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8.14061E-7 L -1.94444E-6 0.2682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41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57077E-6 L -1.94444E-6 0.264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22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27567E-6 L -3.05556E-6 0.2710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55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69103E-6 L -3.05556E-6 0.2569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8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0" grpId="0"/>
      <p:bldP spid="12" grpId="0"/>
      <p:bldP spid="23" grpId="0"/>
      <p:bldP spid="27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本講義の進行予定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54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年生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Visual </a:t>
            </a:r>
            <a:r>
              <a:rPr kumimoji="1" lang="en-US" altLang="ja-JP" sz="3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C#</a:t>
            </a:r>
            <a:r>
              <a:rPr kumimoji="1" lang="ja-JP" altLang="en-US" sz="3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でプログラミングの基礎を学ぶ</a:t>
            </a:r>
            <a:endParaRPr kumimoji="1" lang="en-US" altLang="ja-JP" sz="36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lvl="1"/>
            <a:r>
              <a:rPr lang="en-US" altLang="ja-JP" sz="32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8</a:t>
            </a:r>
            <a:r>
              <a:rPr lang="ja-JP" altLang="en-US" sz="32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回程度</a:t>
            </a:r>
            <a:endParaRPr lang="en-US" altLang="ja-JP" sz="32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lvl="1"/>
            <a:endParaRPr lang="en-US" altLang="ja-JP" sz="32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kumimoji="1" lang="en-US" altLang="ja-JP" sz="3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Unity</a:t>
            </a:r>
            <a:r>
              <a:rPr lang="ja-JP" altLang="en-US" sz="3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を学ぶ</a:t>
            </a:r>
            <a:endParaRPr kumimoji="1" lang="en-US" altLang="ja-JP" sz="36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lvl="1"/>
            <a:r>
              <a:rPr lang="en-US" altLang="ja-JP" sz="32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Unity</a:t>
            </a:r>
            <a:r>
              <a:rPr lang="ja-JP" altLang="en-US" sz="32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の言語は</a:t>
            </a:r>
            <a:r>
              <a:rPr lang="en-US" altLang="ja-JP" sz="32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C#</a:t>
            </a:r>
          </a:p>
          <a:p>
            <a:pPr lvl="1"/>
            <a:r>
              <a:rPr kumimoji="1" lang="en-US" altLang="ja-JP" sz="32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5</a:t>
            </a:r>
            <a:r>
              <a:rPr kumimoji="1" lang="ja-JP" altLang="en-US" sz="32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回程度</a:t>
            </a:r>
            <a:endParaRPr kumimoji="1" lang="en-US" altLang="ja-JP" sz="32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endParaRPr lang="en-US" altLang="ja-JP" sz="36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kumimoji="1" lang="ja-JP" altLang="en-US" sz="3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応用やネットワークを学ぶ</a:t>
            </a:r>
            <a:endParaRPr kumimoji="1" lang="ja-JP" altLang="en-US" sz="36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682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年生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kumimoji="1" lang="en-US" altLang="ja-JP" sz="28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kumimoji="1" lang="ja-JP" altLang="en-US" sz="2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最低限の知識を身に付け</a:t>
            </a:r>
            <a:r>
              <a:rPr lang="ja-JP" altLang="en-US" sz="2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て</a:t>
            </a:r>
            <a:r>
              <a:rPr kumimoji="1" lang="ja-JP" altLang="en-US" sz="2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、すぐに小作品を作る！</a:t>
            </a:r>
            <a:endParaRPr kumimoji="1" lang="en-US" altLang="ja-JP" sz="28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endParaRPr lang="en-US" altLang="ja-JP" sz="28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endParaRPr lang="en-US" altLang="ja-JP" sz="28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2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大きなプログラムを作るための先人の知恵を学ぶ！</a:t>
            </a:r>
            <a:endParaRPr lang="en-US" altLang="ja-JP" sz="28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endParaRPr kumimoji="1" lang="en-US" altLang="ja-JP" sz="28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endParaRPr kumimoji="1" lang="en-US" altLang="ja-JP" sz="28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28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最新の技術に触れる！</a:t>
            </a:r>
            <a:endParaRPr kumimoji="1" lang="ja-JP" altLang="en-US" sz="28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048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今日の内容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Autofit/>
          </a:bodyPr>
          <a:lstStyle/>
          <a:p>
            <a:r>
              <a:rPr kumimoji="1" lang="en-US" altLang="ja-JP" sz="3600" dirty="0" err="1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Github</a:t>
            </a:r>
            <a:r>
              <a:rPr kumimoji="1" lang="ja-JP" altLang="en-US" sz="3600" dirty="0" err="1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への</a:t>
            </a:r>
            <a:r>
              <a:rPr kumimoji="1" lang="ja-JP" altLang="en-US" sz="3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登録</a:t>
            </a:r>
            <a:endParaRPr kumimoji="1" lang="en-US" altLang="ja-JP" sz="36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kumimoji="1" lang="ja-JP" altLang="en-US" sz="3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プログラムとは？</a:t>
            </a:r>
            <a:endParaRPr kumimoji="1" lang="en-US" altLang="ja-JP" sz="36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3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プログラマーとは？</a:t>
            </a:r>
            <a:endParaRPr lang="en-US" altLang="ja-JP" sz="36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lvl="1"/>
            <a:r>
              <a:rPr lang="ja-JP" altLang="en-US" sz="33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仕事としてのプログラマー</a:t>
            </a:r>
            <a:endParaRPr lang="en-US" altLang="ja-JP" sz="33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3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プログラマーの適性と教材の紹介</a:t>
            </a:r>
            <a:endParaRPr lang="en-US" altLang="ja-JP" sz="36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kumimoji="1" lang="en-US" altLang="ja-JP" sz="3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1</a:t>
            </a:r>
            <a:r>
              <a:rPr kumimoji="1" lang="ja-JP" altLang="en-US" sz="3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年生で目指すこと</a:t>
            </a:r>
            <a:endParaRPr kumimoji="1" lang="en-US" altLang="ja-JP" sz="36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3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各種</a:t>
            </a:r>
            <a:r>
              <a:rPr lang="ja-JP" altLang="en-US" sz="3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ツール体験</a:t>
            </a:r>
            <a:endParaRPr kumimoji="1" lang="en-US" altLang="ja-JP" sz="36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748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各種</a:t>
            </a:r>
            <a:r>
              <a:rPr lang="ja-JP" altLang="en-US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ツール体験</a:t>
            </a:r>
            <a:endParaRPr lang="en-US" altLang="ja-JP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ja-JP" sz="54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Visual </a:t>
            </a:r>
            <a:r>
              <a:rPr lang="en-US" altLang="ja-JP" sz="5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C#</a:t>
            </a:r>
            <a:r>
              <a:rPr lang="ja-JP" altLang="en-US" sz="5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の紹介</a:t>
            </a:r>
            <a:endParaRPr kumimoji="1" lang="en-US" altLang="ja-JP" sz="54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5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ドットインストール</a:t>
            </a:r>
            <a:r>
              <a:rPr kumimoji="1" lang="ja-JP" altLang="en-US" sz="5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の</a:t>
            </a:r>
            <a:r>
              <a:rPr kumimoji="1" lang="ja-JP" altLang="en-US" sz="5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紹介</a:t>
            </a:r>
            <a:endParaRPr kumimoji="1" lang="en-US" altLang="ja-JP" sz="54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5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Unity</a:t>
            </a:r>
            <a:r>
              <a:rPr lang="ja-JP" altLang="en-US" sz="5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の</a:t>
            </a:r>
            <a:r>
              <a:rPr lang="ja-JP" altLang="en-US" sz="5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紹介</a:t>
            </a:r>
            <a:endParaRPr lang="en-US" altLang="ja-JP" sz="54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540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e-typing</a:t>
            </a:r>
            <a:r>
              <a:rPr lang="ja-JP" altLang="en-US" sz="54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の登録と紹介</a:t>
            </a:r>
            <a:endParaRPr lang="en-US" altLang="ja-JP" sz="54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lnSpc>
                <a:spcPct val="150000"/>
              </a:lnSpc>
            </a:pPr>
            <a:endParaRPr kumimoji="1" lang="ja-JP" altLang="en-US" sz="54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432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講師紹介：たなかゆう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Autofit/>
          </a:bodyPr>
          <a:lstStyle/>
          <a:p>
            <a:r>
              <a:rPr kumimoji="1" lang="en-US" altLang="ja-JP" sz="3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1990</a:t>
            </a:r>
            <a:r>
              <a:rPr kumimoji="1" lang="ja-JP" altLang="en-US" sz="3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年代</a:t>
            </a:r>
            <a:endParaRPr kumimoji="1" lang="en-US" altLang="ja-JP" sz="36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lvl="1"/>
            <a:r>
              <a:rPr kumimoji="1" lang="ja-JP" altLang="en-US" sz="33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雑誌投稿</a:t>
            </a:r>
            <a:endParaRPr kumimoji="1" lang="en-US" altLang="ja-JP" sz="33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lvl="1"/>
            <a:r>
              <a:rPr kumimoji="1" lang="ja-JP" altLang="en-US" sz="33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家庭用</a:t>
            </a:r>
            <a:r>
              <a:rPr kumimoji="1" lang="en-US" altLang="ja-JP" sz="33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PC</a:t>
            </a:r>
            <a:r>
              <a:rPr kumimoji="1" lang="ja-JP" altLang="en-US" sz="33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向けゲーム開発</a:t>
            </a:r>
            <a:endParaRPr kumimoji="1" lang="en-US" altLang="ja-JP" sz="33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lvl="1"/>
            <a:r>
              <a:rPr lang="en-US" altLang="ja-JP" sz="33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Virtual Reality</a:t>
            </a:r>
            <a:r>
              <a:rPr lang="ja-JP" altLang="en-US" sz="33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コンテスト</a:t>
            </a:r>
            <a:endParaRPr kumimoji="1" lang="en-US" altLang="ja-JP" sz="33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en-US" altLang="ja-JP" sz="3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2000</a:t>
            </a:r>
            <a:r>
              <a:rPr lang="ja-JP" altLang="en-US" sz="36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年代</a:t>
            </a:r>
            <a:endParaRPr lang="en-US" altLang="ja-JP" sz="36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lvl="1"/>
            <a:r>
              <a:rPr lang="en-US" altLang="ja-JP" sz="33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PlayStation2</a:t>
            </a:r>
            <a:r>
              <a:rPr lang="ja-JP" altLang="en-US" sz="33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用のゲーム試作</a:t>
            </a:r>
            <a:endParaRPr lang="en-US" altLang="ja-JP" sz="33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lvl="1"/>
            <a:r>
              <a:rPr lang="ja-JP" altLang="en-US" sz="33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ガラケー用ゲーム企画・開発</a:t>
            </a:r>
            <a:endParaRPr lang="en-US" altLang="ja-JP" sz="33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lvl="1"/>
            <a:r>
              <a:rPr lang="ja-JP" altLang="en-US" sz="33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講師業</a:t>
            </a:r>
            <a:endParaRPr lang="en-US" altLang="ja-JP" sz="33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lvl="2"/>
            <a:r>
              <a:rPr lang="ja-JP" altLang="en-US" sz="3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デジタルアーツ東京</a:t>
            </a:r>
            <a:r>
              <a:rPr lang="en-US" altLang="ja-JP" sz="3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/</a:t>
            </a:r>
            <a:r>
              <a:rPr lang="ja-JP" altLang="en-US" sz="3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多摩大学</a:t>
            </a:r>
            <a:r>
              <a:rPr lang="en-US" altLang="ja-JP" sz="3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/</a:t>
            </a:r>
            <a:r>
              <a:rPr lang="ja-JP" altLang="en-US" sz="3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明星大学</a:t>
            </a:r>
            <a:endParaRPr lang="en-US" altLang="ja-JP" sz="3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626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プログラムとは？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8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プログラムとは？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915816" y="2971551"/>
            <a:ext cx="13440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</a:t>
            </a:r>
            <a:endParaRPr lang="ja-JP" altLang="en-US" sz="5400" b="1" cap="none" spc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115822" y="2967335"/>
            <a:ext cx="19014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gram</a:t>
            </a:r>
            <a:endParaRPr lang="ja-JP" altLang="en-US" sz="5400" b="1" cap="none" spc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907704" y="324433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事前の</a:t>
            </a:r>
            <a:endParaRPr kumimoji="1" lang="ja-JP" altLang="en-US" sz="36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652120" y="3244333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文章</a:t>
            </a:r>
            <a:endParaRPr kumimoji="1" lang="ja-JP" altLang="en-US" sz="360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448679" y="4077072"/>
            <a:ext cx="3391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ja-JP" altLang="en-US" sz="360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計画書</a:t>
            </a:r>
            <a:endParaRPr lang="en-US" altLang="ja-JP" sz="360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kumimoji="1" lang="ja-JP" altLang="en-US" sz="360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番組表</a:t>
            </a:r>
            <a:endParaRPr kumimoji="1" lang="en-US" altLang="ja-JP" sz="360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kumimoji="1" lang="ja-JP" altLang="en-US" sz="360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予定表</a:t>
            </a:r>
            <a:endParaRPr kumimoji="1" lang="ja-JP" altLang="en-US" sz="360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960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 L -0.10503 -0.105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60" y="-527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53469E-6 L 0.13507 -0.0943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3" y="-4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プログラマ</a:t>
            </a:r>
            <a:r>
              <a:rPr lang="ja-JP" altLang="en-US"/>
              <a:t>ー</a:t>
            </a:r>
            <a:r>
              <a:rPr kumimoji="1" lang="ja-JP" altLang="en-US" smtClean="0"/>
              <a:t>とは？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967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プログラマーとは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695292" y="1340768"/>
            <a:ext cx="8278228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ja-JP" altLang="en-US" sz="48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予想される状況に対して、</a:t>
            </a:r>
            <a:endParaRPr lang="en-US" altLang="ja-JP" sz="48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ja-JP" altLang="en-US" sz="48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コンピュータが何をするのか、</a:t>
            </a:r>
            <a:endParaRPr lang="en-US" altLang="ja-JP" sz="48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r>
              <a:rPr lang="ja-JP" altLang="en-US" sz="48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を事前に組み立てる人のこと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2394160" y="4077072"/>
            <a:ext cx="4355680" cy="17543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685800" indent="-685800">
              <a:buFont typeface="Wingdings" pitchFamily="2" charset="2"/>
              <a:buChar char="Ø"/>
            </a:pPr>
            <a:r>
              <a:rPr lang="ja-JP" altLang="en-US" sz="5400" b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大量の処理</a:t>
            </a:r>
            <a:endParaRPr lang="en-US" altLang="ja-JP" sz="5400" b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685800" indent="-685800">
              <a:buFont typeface="Wingdings" pitchFamily="2" charset="2"/>
              <a:buChar char="Ø"/>
            </a:pPr>
            <a:r>
              <a:rPr lang="ja-JP" altLang="en-US" sz="5400" b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自動の処理</a:t>
            </a:r>
            <a:endParaRPr lang="en-US" altLang="ja-JP" sz="5400" b="1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271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プログラミングへの期待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695292" y="1340768"/>
            <a:ext cx="7909156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ja-JP" altLang="en-US" sz="40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「プログラミング　国」のキーワードで</a:t>
            </a:r>
            <a:r>
              <a:rPr lang="ja-JP" altLang="en-US" sz="4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検索</a:t>
            </a:r>
            <a:r>
              <a:rPr lang="ja-JP" altLang="en-US" sz="40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して</a:t>
            </a:r>
            <a:r>
              <a:rPr lang="ja-JP" altLang="en-US" sz="4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みよう</a:t>
            </a:r>
            <a:endParaRPr lang="en-US" altLang="ja-JP" sz="4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571500" indent="-571500">
              <a:buFont typeface="Arial" pitchFamily="34" charset="0"/>
              <a:buChar char="•"/>
            </a:pPr>
            <a:endParaRPr lang="en-US" altLang="ja-JP" sz="4000" dirty="0" smtClean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ja-JP" altLang="en-US" sz="4000" dirty="0" smtClean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プログラミングは注目されている！</a:t>
            </a:r>
            <a:endParaRPr lang="ja-JP" altLang="en-US" sz="40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998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プログラマ</a:t>
            </a:r>
            <a:r>
              <a:rPr lang="ja-JP" altLang="en-US"/>
              <a:t>ー</a:t>
            </a:r>
            <a:r>
              <a:rPr kumimoji="1" lang="ja-JP" altLang="en-US" smtClean="0"/>
              <a:t>の活躍の場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909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8|48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47.2|59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81.3|49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172.2|70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ポップ">
      <a:majorFont>
        <a:latin typeface="HGP創英角ｺﾞｼｯｸUB"/>
        <a:ea typeface="HGP創英角ｺﾞｼｯｸUB"/>
        <a:cs typeface=""/>
      </a:majorFont>
      <a:minorFont>
        <a:latin typeface="HGP創英角ﾎﾟｯﾌﾟ体"/>
        <a:ea typeface="HGP創英角ﾎﾟｯﾌﾟ体"/>
        <a:cs typeface="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1667</TotalTime>
  <Words>813</Words>
  <Application>Microsoft Office PowerPoint</Application>
  <PresentationFormat>画面に合わせる (4:3)</PresentationFormat>
  <Paragraphs>188</Paragraphs>
  <Slides>20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30" baseType="lpstr">
      <vt:lpstr>HGP創英ﾌﾟﾚｾﾞﾝｽEB</vt:lpstr>
      <vt:lpstr>HGP創英角ｺﾞｼｯｸUB</vt:lpstr>
      <vt:lpstr>HGP創英角ﾎﾟｯﾌﾟ体</vt:lpstr>
      <vt:lpstr>ＭＳ Ｐゴシック</vt:lpstr>
      <vt:lpstr>Arial</vt:lpstr>
      <vt:lpstr>Calibri</vt:lpstr>
      <vt:lpstr>Consolas</vt:lpstr>
      <vt:lpstr>Wingdings</vt:lpstr>
      <vt:lpstr>Wingdings 3</vt:lpstr>
      <vt:lpstr>アース</vt:lpstr>
      <vt:lpstr>ゲームプログラミング 2016</vt:lpstr>
      <vt:lpstr>今日の内容</vt:lpstr>
      <vt:lpstr>講師紹介：たなかゆう</vt:lpstr>
      <vt:lpstr>プログラムとは？</vt:lpstr>
      <vt:lpstr>プログラムとは？</vt:lpstr>
      <vt:lpstr>プログラマーとは？</vt:lpstr>
      <vt:lpstr>プログラマーとは</vt:lpstr>
      <vt:lpstr>プログラミングへの期待</vt:lpstr>
      <vt:lpstr>プログラマーの活躍の場</vt:lpstr>
      <vt:lpstr>活躍の場</vt:lpstr>
      <vt:lpstr>プログラマーの技術力と収入</vt:lpstr>
      <vt:lpstr>プログラマーの特性</vt:lpstr>
      <vt:lpstr>プログラマーは・・・</vt:lpstr>
      <vt:lpstr>プログラマーの役割</vt:lpstr>
      <vt:lpstr>ゲーム開発の流れ</vt:lpstr>
      <vt:lpstr>全体像</vt:lpstr>
      <vt:lpstr>本講義の進行予定</vt:lpstr>
      <vt:lpstr>1年生</vt:lpstr>
      <vt:lpstr>1年生</vt:lpstr>
      <vt:lpstr>各種ツール体験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YuTanaka</dc:creator>
  <cp:lastModifiedBy>田中雄</cp:lastModifiedBy>
  <cp:revision>82</cp:revision>
  <dcterms:created xsi:type="dcterms:W3CDTF">2013-03-25T07:12:28Z</dcterms:created>
  <dcterms:modified xsi:type="dcterms:W3CDTF">2016-04-15T06:08:52Z</dcterms:modified>
</cp:coreProperties>
</file>