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6"/>
  </p:notesMasterIdLst>
  <p:handoutMasterIdLst>
    <p:handoutMasterId r:id="rId3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4" r:id="rId24"/>
    <p:sldId id="286" r:id="rId25"/>
    <p:sldId id="287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>
        <p:scale>
          <a:sx n="75" d="100"/>
          <a:sy n="75" d="100"/>
        </p:scale>
        <p:origin x="-54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D13E5-4CEC-3A4A-8E5D-AFCEE7512EEC}" type="slidenum">
              <a:r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04/05/2025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xmlns="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4, 2025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xmlns="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xmlns="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xmlns="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xmlns="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xmlns="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4, 2025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xmlns="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xmlns="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xmlns="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xmlns="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xmlns="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4, 2025</a:t>
            </a:fld>
            <a:endParaRPr lang="en-US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xmlns="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xmlns="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xmlns="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xmlns="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xmlns="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xmlns="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xmlns="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xmlns="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xmlns="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xmlns="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xmlns="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xmlns="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xmlns="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xmlns="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xmlns="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4, 2025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xmlns="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xmlns="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xmlns="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November 29, 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xmlns="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4, 2025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xmlns="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4, 2025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xmlns="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xmlns="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xmlns="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xmlns="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xmlns="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xmlns="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xmlns="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xmlns="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xmlns="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xmlns="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xmlns="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xmlns="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xmlns="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xmlns="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xmlns="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xmlns="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xmlns="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xmlns="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xmlns="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xmlns="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4, 2025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xmlns="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xmlns="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xmlns="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xmlns="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xmlns="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xmlns="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xmlns="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>
              <a:spcBef>
                <a:spcPts val="4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xmlns="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xmlns="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FCA8E82-58CD-E045-8B98-B7A85B79B752}" type="datetime4">
              <a:rPr lang="en-US" smtClean="0"/>
              <a:pPr/>
              <a:t>May 4, 2025</a:t>
            </a:fld>
            <a:endParaRPr lang="en-US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 xmlns="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xmlns="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xmlns="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FCA8E82-58CD-E045-8B98-B7A85B79B752}" type="datetime4">
              <a:rPr lang="en-US" smtClean="0"/>
              <a:pPr/>
              <a:t>May 4, 2025</a:t>
            </a:fld>
            <a:endParaRPr lang="en-US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xmlns="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Annual Review</a:t>
            </a:r>
            <a:endParaRPr lang="en-US" b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xmlns="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B3028A-09E0-9CD3-64DE-B48F8DF22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7367" y="-331928"/>
            <a:ext cx="8559371" cy="1514019"/>
          </a:xfrm>
        </p:spPr>
        <p:txBody>
          <a:bodyPr/>
          <a:lstStyle/>
          <a:p>
            <a:pPr algn="ctr">
              <a:lnSpc>
                <a:spcPts val="7776"/>
              </a:lnSpc>
            </a:pPr>
            <a:r>
              <a:rPr lang="en-US" sz="4000" b="1" spc="149" dirty="0">
                <a:solidFill>
                  <a:srgbClr val="1482AC"/>
                </a:solidFill>
                <a:latin typeface="Arial Bold"/>
                <a:ea typeface="Arial Bold"/>
                <a:cs typeface="Arial Bold"/>
                <a:sym typeface="Arial Bold"/>
              </a:rPr>
              <a:t>BÁO CÁO ĐỒ ÁN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8E17807-57CF-31C9-A427-0CB79A60F1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 err="1"/>
              <a:t>Nguyễn</a:t>
            </a:r>
            <a:r>
              <a:rPr lang="en-US" sz="2800" dirty="0"/>
              <a:t> Thành Đạt_23200074</a:t>
            </a:r>
          </a:p>
          <a:p>
            <a:r>
              <a:rPr lang="en-US" sz="2800" dirty="0" err="1"/>
              <a:t>Hồ</a:t>
            </a:r>
            <a:r>
              <a:rPr lang="en-US" sz="2800" dirty="0"/>
              <a:t> Quang Đại_23200069</a:t>
            </a:r>
          </a:p>
          <a:p>
            <a:r>
              <a:rPr lang="en-US" sz="2800" dirty="0" err="1"/>
              <a:t>Nguyễn</a:t>
            </a:r>
            <a:r>
              <a:rPr lang="en-US" sz="2800" dirty="0"/>
              <a:t> </a:t>
            </a:r>
            <a:r>
              <a:rPr lang="en-US" sz="2800" dirty="0" err="1"/>
              <a:t>Phước</a:t>
            </a:r>
            <a:r>
              <a:rPr lang="en-US" sz="2800" dirty="0"/>
              <a:t> Đạt_23200073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0244809-D2EC-3D27-4201-D1EAA6EC5FA6}"/>
              </a:ext>
            </a:extLst>
          </p:cNvPr>
          <p:cNvSpPr txBox="1"/>
          <p:nvPr/>
        </p:nvSpPr>
        <p:spPr>
          <a:xfrm>
            <a:off x="2980039" y="1355110"/>
            <a:ext cx="6774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VẬT LÝ LINH KIỆN ĐIỆN TỬ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358FC85-434A-7EC5-5B54-70CFBE6AA9A3}"/>
              </a:ext>
            </a:extLst>
          </p:cNvPr>
          <p:cNvSpPr txBox="1"/>
          <p:nvPr/>
        </p:nvSpPr>
        <p:spPr>
          <a:xfrm>
            <a:off x="2506251" y="2535868"/>
            <a:ext cx="7721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bg1"/>
                </a:solidFill>
              </a:rPr>
              <a:t>Chủ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đề</a:t>
            </a:r>
            <a:r>
              <a:rPr lang="en-US" sz="3200" b="1" dirty="0">
                <a:solidFill>
                  <a:schemeClr val="bg1"/>
                </a:solidFill>
              </a:rPr>
              <a:t>: </a:t>
            </a:r>
          </a:p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Đặc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tính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của</a:t>
            </a:r>
            <a:r>
              <a:rPr lang="en-US" sz="4800" b="1" dirty="0">
                <a:solidFill>
                  <a:schemeClr val="bg1"/>
                </a:solidFill>
              </a:rPr>
              <a:t> CMOS</a:t>
            </a:r>
          </a:p>
        </p:txBody>
      </p:sp>
    </p:spTree>
    <p:extLst>
      <p:ext uri="{BB962C8B-B14F-4D97-AF65-F5344CB8AC3E}">
        <p14:creationId xmlns:p14="http://schemas.microsoft.com/office/powerpoint/2010/main" val="427831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269AFD5-5D35-0A3B-6AB7-EE990BF9A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56" y="0"/>
            <a:ext cx="2117865" cy="626411"/>
          </a:xfrm>
          <a:prstGeom prst="rect">
            <a:avLst/>
          </a:prstGeom>
        </p:spPr>
      </p:pic>
      <p:pic>
        <p:nvPicPr>
          <p:cNvPr id="10" name="Picture 9" descr="A graph of a function&#10;&#10;AI-generated content may be incorrect.">
            <a:extLst>
              <a:ext uri="{FF2B5EF4-FFF2-40B4-BE49-F238E27FC236}">
                <a16:creationId xmlns:a16="http://schemas.microsoft.com/office/drawing/2014/main" xmlns="" id="{EC876313-4FA5-70AF-B047-F4DBCC74F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36" y="2210419"/>
            <a:ext cx="3853673" cy="2883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D33AF02-2344-1A9E-989F-E271037BD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752" y="5282959"/>
            <a:ext cx="3564104" cy="23825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49A72149-5BCE-6CFB-5737-35526DD5D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6754" y="711011"/>
            <a:ext cx="7968598" cy="13005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819C29FC-CD26-8599-0276-53F821239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71" y="665025"/>
            <a:ext cx="1790855" cy="35817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199F6B80-690E-4FC8-17B3-54C393D8E1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159" y="1653401"/>
            <a:ext cx="1790855" cy="358171"/>
          </a:xfrm>
          <a:prstGeom prst="rect">
            <a:avLst/>
          </a:prstGeom>
        </p:spPr>
      </p:pic>
      <p:pic>
        <p:nvPicPr>
          <p:cNvPr id="22" name="Picture 21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xmlns="" id="{9DDB1F26-444C-D0CA-0D57-9417F0AA7C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10" y="2705878"/>
            <a:ext cx="7709752" cy="2388347"/>
          </a:xfrm>
          <a:prstGeom prst="rect">
            <a:avLst/>
          </a:prstGeom>
        </p:spPr>
      </p:pic>
      <p:pic>
        <p:nvPicPr>
          <p:cNvPr id="24" name="Picture 23" descr="A white background with black and white clouds&#10;&#10;AI-generated content may be incorrect.">
            <a:extLst>
              <a:ext uri="{FF2B5EF4-FFF2-40B4-BE49-F238E27FC236}">
                <a16:creationId xmlns:a16="http://schemas.microsoft.com/office/drawing/2014/main" xmlns="" id="{92149248-064D-20EA-3D23-87830FDE06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835" y="2851308"/>
            <a:ext cx="6418180" cy="378388"/>
          </a:xfrm>
          <a:prstGeom prst="rect">
            <a:avLst/>
          </a:prstGeom>
        </p:spPr>
      </p:pic>
      <p:pic>
        <p:nvPicPr>
          <p:cNvPr id="26" name="Picture 25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xmlns="" id="{2035F6C8-8803-BC51-F270-034D8B303B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165" y="3401003"/>
            <a:ext cx="1176501" cy="413804"/>
          </a:xfrm>
          <a:prstGeom prst="rect">
            <a:avLst/>
          </a:prstGeom>
        </p:spPr>
      </p:pic>
      <p:pic>
        <p:nvPicPr>
          <p:cNvPr id="28" name="Picture 27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xmlns="" id="{5BD6AAAF-5CEC-242A-CC68-620E590C83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165" y="4509113"/>
            <a:ext cx="1176501" cy="4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4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of a graph with lines&#10;&#10;AI-generated content may be incorrect.">
            <a:extLst>
              <a:ext uri="{FF2B5EF4-FFF2-40B4-BE49-F238E27FC236}">
                <a16:creationId xmlns:a16="http://schemas.microsoft.com/office/drawing/2014/main" xmlns="" id="{F18F7E53-3138-CFF3-B320-81FB616DA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87" y="2327730"/>
            <a:ext cx="3329826" cy="29911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1078FB4-4F7B-B7E8-24C9-51CE42FE8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790" y="5460821"/>
            <a:ext cx="3779542" cy="39921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F353DB6-B238-FCE2-F75E-808152CEE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5162" y="1031799"/>
            <a:ext cx="6337908" cy="11254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F49A1866-C500-DC8F-09D0-577D2B78C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593" y="259456"/>
            <a:ext cx="2503805" cy="63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5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F6618E6-6185-BFC2-E931-3B7058C98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692" y="142039"/>
            <a:ext cx="7390606" cy="1635787"/>
          </a:xfrm>
          <a:prstGeom prst="rect">
            <a:avLst/>
          </a:prstGeom>
        </p:spPr>
      </p:pic>
      <p:pic>
        <p:nvPicPr>
          <p:cNvPr id="10" name="Picture 9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xmlns="" id="{36EC366E-E7E0-0F10-B041-ED12927475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26" y="0"/>
            <a:ext cx="1889924" cy="434378"/>
          </a:xfrm>
          <a:prstGeom prst="rect">
            <a:avLst/>
          </a:prstGeom>
        </p:spPr>
      </p:pic>
      <p:pic>
        <p:nvPicPr>
          <p:cNvPr id="12" name="Picture 11" descr="A white paper with black text&#10;&#10;AI-generated content may be incorrect.">
            <a:extLst>
              <a:ext uri="{FF2B5EF4-FFF2-40B4-BE49-F238E27FC236}">
                <a16:creationId xmlns:a16="http://schemas.microsoft.com/office/drawing/2014/main" xmlns="" id="{89F072F3-7E7C-B2B2-C94F-89BCB57A0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400" y="1818603"/>
            <a:ext cx="7137898" cy="482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34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83CE3FA-0031-92F7-3E36-9F9C79109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566F3361-72BA-46AD-D7B1-BC0D8ADB3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2: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FDDBFAEA-0318-62F0-C8E0-4D7444D6BB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/>
              <a:t>CMOS CAPACITANCE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8498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close up of text&#10;&#10;AI-generated content may be incorrect.">
            <a:extLst>
              <a:ext uri="{FF2B5EF4-FFF2-40B4-BE49-F238E27FC236}">
                <a16:creationId xmlns:a16="http://schemas.microsoft.com/office/drawing/2014/main" xmlns="" id="{19C6B505-4639-F600-7A53-CA071CAFA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80" y="264841"/>
            <a:ext cx="6112840" cy="22701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AD319584-CBA4-03DB-D785-6AEF2B4AE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013" y="264841"/>
            <a:ext cx="1066892" cy="342930"/>
          </a:xfrm>
          <a:prstGeom prst="rect">
            <a:avLst/>
          </a:prstGeom>
        </p:spPr>
      </p:pic>
      <p:pic>
        <p:nvPicPr>
          <p:cNvPr id="23" name="Picture 22" descr="A diagram of a diagram&#10;&#10;AI-generated content may be incorrect.">
            <a:extLst>
              <a:ext uri="{FF2B5EF4-FFF2-40B4-BE49-F238E27FC236}">
                <a16:creationId xmlns:a16="http://schemas.microsoft.com/office/drawing/2014/main" xmlns="" id="{ABBA83B3-964B-1198-8D9E-9657725A7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76" y="2859176"/>
            <a:ext cx="6984247" cy="34184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98DE307B-E36C-639E-F150-D1DCF02E5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121" y="5742212"/>
            <a:ext cx="1066892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1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EC88096-948D-4F34-FEE3-4BEEA683D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32" y="160801"/>
            <a:ext cx="5543352" cy="5129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FB1E2C9-C799-A494-D845-EF10A753D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04" y="1015251"/>
            <a:ext cx="6404987" cy="10194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49EB6E5-3483-1F9B-D50C-16ADD10D2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504" y="2321297"/>
            <a:ext cx="9038103" cy="716342"/>
          </a:xfrm>
          <a:prstGeom prst="rect">
            <a:avLst/>
          </a:prstGeom>
        </p:spPr>
      </p:pic>
      <p:pic>
        <p:nvPicPr>
          <p:cNvPr id="14" name="Picture 13" descr="A diagram of different types of material&#10;&#10;AI-generated content may be incorrect.">
            <a:extLst>
              <a:ext uri="{FF2B5EF4-FFF2-40B4-BE49-F238E27FC236}">
                <a16:creationId xmlns:a16="http://schemas.microsoft.com/office/drawing/2014/main" xmlns="" id="{74D1C084-A67D-58F3-CCF5-573B344979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40" y="3037639"/>
            <a:ext cx="5322535" cy="31875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36FDFA26-C2DB-0E1B-F480-BA7888096B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0921" y="3429000"/>
            <a:ext cx="6739586" cy="2378919"/>
          </a:xfrm>
          <a:prstGeom prst="rect">
            <a:avLst/>
          </a:prstGeom>
        </p:spPr>
      </p:pic>
      <p:pic>
        <p:nvPicPr>
          <p:cNvPr id="20" name="Picture 19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xmlns="" id="{9A11E3C3-4F1F-9292-ED31-1FBCE34093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0921" y="3753981"/>
            <a:ext cx="5076559" cy="406539"/>
          </a:xfrm>
          <a:prstGeom prst="rect">
            <a:avLst/>
          </a:prstGeom>
        </p:spPr>
      </p:pic>
      <p:pic>
        <p:nvPicPr>
          <p:cNvPr id="22" name="Picture 21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xmlns="" id="{C6C7C3B0-4E80-D324-EE5F-C8AA74A284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805" y="3141663"/>
            <a:ext cx="281196" cy="723963"/>
          </a:xfrm>
          <a:prstGeom prst="rect">
            <a:avLst/>
          </a:prstGeom>
        </p:spPr>
      </p:pic>
      <p:pic>
        <p:nvPicPr>
          <p:cNvPr id="24" name="Picture 23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xmlns="" id="{9D3B657B-8A86-B446-3CE6-92B4B2FE40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2895" y="3964010"/>
            <a:ext cx="589106" cy="723963"/>
          </a:xfrm>
          <a:prstGeom prst="rect">
            <a:avLst/>
          </a:prstGeom>
        </p:spPr>
      </p:pic>
      <p:pic>
        <p:nvPicPr>
          <p:cNvPr id="26" name="Picture 25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xmlns="" id="{D7A613E4-8C65-0E9D-4A30-FDB65311AD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449" y="5060901"/>
            <a:ext cx="294552" cy="723963"/>
          </a:xfrm>
          <a:prstGeom prst="rect">
            <a:avLst/>
          </a:prstGeom>
        </p:spPr>
      </p:pic>
      <p:pic>
        <p:nvPicPr>
          <p:cNvPr id="28" name="Picture 27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xmlns="" id="{4F05524C-43F8-2C51-A156-51FAC9EF3F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794" y="4631421"/>
            <a:ext cx="6425713" cy="343890"/>
          </a:xfrm>
          <a:prstGeom prst="rect">
            <a:avLst/>
          </a:prstGeom>
        </p:spPr>
      </p:pic>
      <p:pic>
        <p:nvPicPr>
          <p:cNvPr id="30" name="Picture 29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xmlns="" id="{04A2080B-A43A-61B8-D049-B0BFF925FE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556" y="5554857"/>
            <a:ext cx="5973775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0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EB711FB-BE8C-F5D3-7DF0-857CCEA15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54" y="231183"/>
            <a:ext cx="7314148" cy="556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B220CDF-8F41-7640-C90E-71F8E57F5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954" y="1526949"/>
            <a:ext cx="10973751" cy="13336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56BF39D-BC3E-D197-08DF-1EE078017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" y="3241565"/>
            <a:ext cx="11019475" cy="95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96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956BF81-C524-55DD-02D8-0C9EE3AD7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413"/>
            <a:ext cx="3901778" cy="4953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6F72190-6012-4E58-161E-E30C3711B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792" y="622201"/>
            <a:ext cx="1745131" cy="4115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3EE8AD57-BD74-97D5-E6BE-F8CA387C8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434" y="1023374"/>
            <a:ext cx="1745131" cy="6631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D69DA758-9C6A-861F-EA33-B079816FDD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3690" y="1696902"/>
            <a:ext cx="7464619" cy="100069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619E30A8-ABC1-765A-39D5-1398E57320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792" y="2604025"/>
            <a:ext cx="2606266" cy="44961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01B0F015-6A4F-08B0-911A-79092E0549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86262" y="3002435"/>
            <a:ext cx="2019475" cy="731305"/>
          </a:xfrm>
          <a:prstGeom prst="rect">
            <a:avLst/>
          </a:prstGeom>
        </p:spPr>
      </p:pic>
      <p:pic>
        <p:nvPicPr>
          <p:cNvPr id="22" name="Picture 21" descr="A math equations and formulas&#10;&#10;AI-generated content may be incorrect.">
            <a:extLst>
              <a:ext uri="{FF2B5EF4-FFF2-40B4-BE49-F238E27FC236}">
                <a16:creationId xmlns:a16="http://schemas.microsoft.com/office/drawing/2014/main" xmlns="" id="{3487A764-4A92-1C20-FFF5-6BB2E56E97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27" y="3733740"/>
            <a:ext cx="6982946" cy="1528725"/>
          </a:xfrm>
          <a:prstGeom prst="rect">
            <a:avLst/>
          </a:prstGeom>
        </p:spPr>
      </p:pic>
      <p:pic>
        <p:nvPicPr>
          <p:cNvPr id="24" name="Picture 23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xmlns="" id="{98F81C2F-CF72-0C9A-1546-11DFDCF8B9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174" y="4498102"/>
            <a:ext cx="861135" cy="66299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FBD0B868-65D0-71A7-FD2F-374A28A3CA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1792" y="5161098"/>
            <a:ext cx="2514818" cy="49534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xmlns="" id="{DDD9BD53-3063-F315-7243-4CBD872607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43416" y="5262465"/>
            <a:ext cx="1905165" cy="77730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9FD554E0-F02E-5617-C0A5-AC0E0E5D04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46209" y="5993770"/>
            <a:ext cx="2499577" cy="7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25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graph&#10;&#10;AI-generated content may be incorrect.">
            <a:extLst>
              <a:ext uri="{FF2B5EF4-FFF2-40B4-BE49-F238E27FC236}">
                <a16:creationId xmlns:a16="http://schemas.microsoft.com/office/drawing/2014/main" xmlns="" id="{FBA84E2C-AE65-777C-078E-EFD98D6582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314" y="0"/>
            <a:ext cx="3856054" cy="55859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F18A0BD4-06DB-D95F-E7CE-360B213F43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9" y="5712661"/>
            <a:ext cx="11789162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412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B45C37E6-7016-CB19-7E0E-BD3A168EF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3974"/>
            <a:ext cx="4712478" cy="5434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47CBE11-7DBC-9F47-08F7-6901C9747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865" y="1052592"/>
            <a:ext cx="4260270" cy="5834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B5F9652-6BF9-0475-AC17-9321CD09AA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461" y="1978751"/>
            <a:ext cx="6889077" cy="9754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88F83A0-939C-BA10-E16F-052378909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5175" y="3296942"/>
            <a:ext cx="8061649" cy="1120065"/>
          </a:xfrm>
          <a:prstGeom prst="rect">
            <a:avLst/>
          </a:prstGeom>
        </p:spPr>
      </p:pic>
      <p:pic>
        <p:nvPicPr>
          <p:cNvPr id="16" name="Picture 15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xmlns="" id="{AE795503-E2EE-9541-20AE-3C69ECAC44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897" y="3856974"/>
            <a:ext cx="2453853" cy="609653"/>
          </a:xfrm>
          <a:prstGeom prst="rect">
            <a:avLst/>
          </a:prstGeom>
        </p:spPr>
      </p:pic>
      <p:pic>
        <p:nvPicPr>
          <p:cNvPr id="18" name="Picture 17" descr="Diagram of a diagram of a gate and gate&#10;&#10;AI-generated content may be incorrect.">
            <a:extLst>
              <a:ext uri="{FF2B5EF4-FFF2-40B4-BE49-F238E27FC236}">
                <a16:creationId xmlns:a16="http://schemas.microsoft.com/office/drawing/2014/main" xmlns="" id="{DADE0045-091B-20D5-1202-90D29C5945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32" y="4417007"/>
            <a:ext cx="3760933" cy="227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2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DB13A1-2C8B-3F04-5ABC-848EE31A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Lục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CB2600C-C6BB-1912-C320-DE0CF054A8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tưởng</a:t>
            </a:r>
            <a:r>
              <a:rPr lang="en-US" dirty="0"/>
              <a:t>,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3BAFE5C-5EBD-5B08-4634-5138E35E2C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357628" cy="205837"/>
          </a:xfrm>
        </p:spPr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1: Lý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3208E4B7-4F7C-0516-20F0-4E408C8D3A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r>
              <a:rPr lang="en-US" dirty="0"/>
              <a:t>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dung </a:t>
            </a:r>
            <a:r>
              <a:rPr lang="en-US" dirty="0" err="1"/>
              <a:t>của</a:t>
            </a:r>
            <a:r>
              <a:rPr lang="en-US" dirty="0"/>
              <a:t> CMOS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D5FF4578-711F-5936-78DD-BC6BEA95C47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2: </a:t>
            </a:r>
            <a:r>
              <a:rPr lang="en-US" dirty="0" err="1"/>
              <a:t>Điện</a:t>
            </a:r>
            <a:r>
              <a:rPr lang="en-US" dirty="0"/>
              <a:t> dung CMOS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B168C919-8C3A-4140-F3BA-D70F493108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NMOS </a:t>
            </a:r>
            <a:r>
              <a:rPr lang="en-US" dirty="0" err="1"/>
              <a:t>và</a:t>
            </a:r>
            <a:r>
              <a:rPr lang="en-US" dirty="0"/>
              <a:t> PMOS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5141056-EC0C-1C1B-2005-C01BACCA92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496820" cy="205837"/>
          </a:xfrm>
        </p:spPr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3: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cổng</a:t>
            </a:r>
            <a:r>
              <a:rPr lang="en-US" dirty="0"/>
              <a:t> logic</a:t>
            </a:r>
          </a:p>
        </p:txBody>
      </p:sp>
      <p:pic>
        <p:nvPicPr>
          <p:cNvPr id="19" name="Picture 18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xmlns="" id="{8EAC54C5-D500-288E-1085-58C68D0EC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761" y="3670373"/>
            <a:ext cx="5593565" cy="140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311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392113"/>
            <a:ext cx="7600950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1163638"/>
            <a:ext cx="45815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088" y="1843088"/>
            <a:ext cx="4772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3101976"/>
            <a:ext cx="439102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867150"/>
            <a:ext cx="64008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0" y="1119186"/>
            <a:ext cx="3962400" cy="2505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600" y="3700463"/>
            <a:ext cx="2362200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0171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50" y="692150"/>
            <a:ext cx="9105900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233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838" y="582613"/>
            <a:ext cx="5800725" cy="360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4657725"/>
            <a:ext cx="9020175" cy="74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597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6B78BAF-C0AD-8391-889E-C9A5ED040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A4330185-71A5-76A5-8D77-2AAB0B0EA0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3: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6F4E8224-D8AB-E755-F94B-98D827BA271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/>
              <a:t>Logic gates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81117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5EAB041-306B-9A13-CBBC-A9C83B000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8" y="41988"/>
            <a:ext cx="5913632" cy="11583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592A9E60-1141-0534-3607-2B84AEA14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266" y="2109064"/>
            <a:ext cx="6782388" cy="278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15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circuit&#10;&#10;AI-generated content may be incorrect.">
            <a:extLst>
              <a:ext uri="{FF2B5EF4-FFF2-40B4-BE49-F238E27FC236}">
                <a16:creationId xmlns:a16="http://schemas.microsoft.com/office/drawing/2014/main" xmlns="" id="{456F94FE-F338-A316-60D8-16907C719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457" y="264499"/>
            <a:ext cx="4191363" cy="4145639"/>
          </a:xfrm>
          <a:prstGeom prst="rect">
            <a:avLst/>
          </a:prstGeom>
        </p:spPr>
      </p:pic>
      <p:pic>
        <p:nvPicPr>
          <p:cNvPr id="10" name="Picture 9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xmlns="" id="{A3CE9187-8480-EFF7-E488-67379A2EF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88403" cy="7620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32720837-2F9C-22DA-C643-60CABBD27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2701" y="381033"/>
            <a:ext cx="2049958" cy="1463167"/>
          </a:xfrm>
          <a:prstGeom prst="rect">
            <a:avLst/>
          </a:prstGeom>
        </p:spPr>
      </p:pic>
      <p:pic>
        <p:nvPicPr>
          <p:cNvPr id="14" name="Picture 13" descr="A diagram of a machine&#10;&#10;AI-generated content may be incorrect.">
            <a:extLst>
              <a:ext uri="{FF2B5EF4-FFF2-40B4-BE49-F238E27FC236}">
                <a16:creationId xmlns:a16="http://schemas.microsoft.com/office/drawing/2014/main" xmlns="" id="{E39C3DC4-4F93-2299-CBBA-615277236E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607" y="2245870"/>
            <a:ext cx="4938188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68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circuit&#10;&#10;AI-generated content may be incorrect.">
            <a:extLst>
              <a:ext uri="{FF2B5EF4-FFF2-40B4-BE49-F238E27FC236}">
                <a16:creationId xmlns:a16="http://schemas.microsoft.com/office/drawing/2014/main" xmlns="" id="{8F4DA276-E3F8-56D8-7C0C-FA6A994944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49" y="284288"/>
            <a:ext cx="4202652" cy="3632695"/>
          </a:xfrm>
          <a:prstGeom prst="rect">
            <a:avLst/>
          </a:prstGeom>
        </p:spPr>
      </p:pic>
      <p:pic>
        <p:nvPicPr>
          <p:cNvPr id="12" name="Picture 11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xmlns="" id="{467DE76F-5061-FA48-312C-32D08D709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48" y="433047"/>
            <a:ext cx="891617" cy="5258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5751DB11-D95F-29C6-580C-9428D6EF4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1818" y="40426"/>
            <a:ext cx="5471634" cy="2453853"/>
          </a:xfrm>
          <a:prstGeom prst="rect">
            <a:avLst/>
          </a:prstGeom>
        </p:spPr>
      </p:pic>
      <p:pic>
        <p:nvPicPr>
          <p:cNvPr id="16" name="Picture 15" descr="A diagram of a machine&#10;&#10;AI-generated content may be incorrect.">
            <a:extLst>
              <a:ext uri="{FF2B5EF4-FFF2-40B4-BE49-F238E27FC236}">
                <a16:creationId xmlns:a16="http://schemas.microsoft.com/office/drawing/2014/main" xmlns="" id="{DD3E11CA-EF4C-240B-52BE-A6AEB05F58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29" y="2628727"/>
            <a:ext cx="6020322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07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E2BE886-09B2-CBC2-A63F-D0762691F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430" y="515463"/>
            <a:ext cx="3696020" cy="3612193"/>
          </a:xfrm>
          <a:prstGeom prst="rect">
            <a:avLst/>
          </a:prstGeom>
        </p:spPr>
      </p:pic>
      <p:pic>
        <p:nvPicPr>
          <p:cNvPr id="10" name="Picture 9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xmlns="" id="{E3B343E1-371B-273D-D914-E4529CB13B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42" y="515463"/>
            <a:ext cx="1104996" cy="4343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393B145-0744-A323-0493-79B1FE878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7598" y="500221"/>
            <a:ext cx="4191363" cy="18213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0F14D9AF-A157-8109-E4F0-E805F4704B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452" y="2440760"/>
            <a:ext cx="5479255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33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DE20EC0-FA50-9572-74BE-773146A7E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263" y="750425"/>
            <a:ext cx="3612193" cy="3345470"/>
          </a:xfrm>
          <a:prstGeom prst="rect">
            <a:avLst/>
          </a:prstGeom>
        </p:spPr>
      </p:pic>
      <p:pic>
        <p:nvPicPr>
          <p:cNvPr id="10" name="Picture 9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xmlns="" id="{440AF1C6-93C4-8AB0-2F0E-CEA8BBF42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1" y="684385"/>
            <a:ext cx="1196444" cy="510584"/>
          </a:xfrm>
          <a:prstGeom prst="rect">
            <a:avLst/>
          </a:prstGeom>
        </p:spPr>
      </p:pic>
      <p:pic>
        <p:nvPicPr>
          <p:cNvPr id="12" name="Picture 11" descr="A table with letters and numbers&#10;&#10;AI-generated content may be incorrect.">
            <a:extLst>
              <a:ext uri="{FF2B5EF4-FFF2-40B4-BE49-F238E27FC236}">
                <a16:creationId xmlns:a16="http://schemas.microsoft.com/office/drawing/2014/main" xmlns="" id="{A18D2D46-4F2C-F15A-C164-47D35CAB33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347" y="563719"/>
            <a:ext cx="6058425" cy="1859441"/>
          </a:xfrm>
          <a:prstGeom prst="rect">
            <a:avLst/>
          </a:prstGeom>
        </p:spPr>
      </p:pic>
      <p:pic>
        <p:nvPicPr>
          <p:cNvPr id="14" name="Picture 13" descr="A diagram of a machine&#10;&#10;AI-generated content may be incorrect.">
            <a:extLst>
              <a:ext uri="{FF2B5EF4-FFF2-40B4-BE49-F238E27FC236}">
                <a16:creationId xmlns:a16="http://schemas.microsoft.com/office/drawing/2014/main" xmlns="" id="{FF35F8F3-DB99-B4D2-B1C7-7F4BB7C66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160" y="3049638"/>
            <a:ext cx="7200068" cy="324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927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31175AF-CF0B-8728-FF07-77E41CC91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70" y="749125"/>
            <a:ext cx="4610500" cy="4038950"/>
          </a:xfrm>
          <a:prstGeom prst="rect">
            <a:avLst/>
          </a:prstGeom>
        </p:spPr>
      </p:pic>
      <p:pic>
        <p:nvPicPr>
          <p:cNvPr id="10" name="Picture 9" descr="A white background with black and white clouds&#10;&#10;AI-generated content may be incorrect.">
            <a:extLst>
              <a:ext uri="{FF2B5EF4-FFF2-40B4-BE49-F238E27FC236}">
                <a16:creationId xmlns:a16="http://schemas.microsoft.com/office/drawing/2014/main" xmlns="" id="{3DBF2FC9-A9D8-0DAF-F91E-B33D7644D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749125"/>
            <a:ext cx="985583" cy="4953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1D3335C-0104-4019-FC85-576C15CBB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875" y="406303"/>
            <a:ext cx="7216765" cy="2225233"/>
          </a:xfrm>
          <a:prstGeom prst="rect">
            <a:avLst/>
          </a:prstGeom>
        </p:spPr>
      </p:pic>
      <p:pic>
        <p:nvPicPr>
          <p:cNvPr id="14" name="Picture 13" descr="A diagram of a machine&#10;&#10;AI-generated content may be incorrect.">
            <a:extLst>
              <a:ext uri="{FF2B5EF4-FFF2-40B4-BE49-F238E27FC236}">
                <a16:creationId xmlns:a16="http://schemas.microsoft.com/office/drawing/2014/main" xmlns="" id="{FA57CD30-B643-B03E-0D1D-AA7337AD1A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177" y="2768600"/>
            <a:ext cx="6868160" cy="38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7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69118C9B-8799-1EA9-ACF7-CACF3CB37B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 dirty="0"/>
              <a:t> 1: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xmlns="" id="{1827F040-A92D-2DC7-DCA3-EF933E594B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800" dirty="0" err="1"/>
              <a:t>Khảo</a:t>
            </a:r>
            <a:r>
              <a:rPr lang="en-US" sz="2800" dirty="0"/>
              <a:t> </a:t>
            </a:r>
            <a:r>
              <a:rPr lang="en-US" sz="2800" dirty="0" err="1"/>
              <a:t>sát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đặc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I-V CMOS</a:t>
            </a:r>
          </a:p>
        </p:txBody>
      </p:sp>
    </p:spTree>
    <p:extLst>
      <p:ext uri="{BB962C8B-B14F-4D97-AF65-F5344CB8AC3E}">
        <p14:creationId xmlns:p14="http://schemas.microsoft.com/office/powerpoint/2010/main" val="1666714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circuit&#10;&#10;AI-generated content may be incorrect.">
            <a:extLst>
              <a:ext uri="{FF2B5EF4-FFF2-40B4-BE49-F238E27FC236}">
                <a16:creationId xmlns:a16="http://schemas.microsoft.com/office/drawing/2014/main" xmlns="" id="{2F11C350-28AF-30CC-F405-F124A08B8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91" y="289317"/>
            <a:ext cx="3203130" cy="4107149"/>
          </a:xfrm>
          <a:prstGeom prst="rect">
            <a:avLst/>
          </a:prstGeom>
        </p:spPr>
      </p:pic>
      <p:pic>
        <p:nvPicPr>
          <p:cNvPr id="10" name="Picture 9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xmlns="" id="{AB91A32D-2FED-20A1-A11C-7C01AD268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" y="199364"/>
            <a:ext cx="932054" cy="5867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F7922F72-3F6C-84EC-A0E8-DDB89E609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5805" y="460588"/>
            <a:ext cx="7018628" cy="1882303"/>
          </a:xfrm>
          <a:prstGeom prst="rect">
            <a:avLst/>
          </a:prstGeom>
        </p:spPr>
      </p:pic>
      <p:pic>
        <p:nvPicPr>
          <p:cNvPr id="14" name="Picture 13" descr="A diagram of a computer&#10;&#10;AI-generated content may be incorrect.">
            <a:extLst>
              <a:ext uri="{FF2B5EF4-FFF2-40B4-BE49-F238E27FC236}">
                <a16:creationId xmlns:a16="http://schemas.microsoft.com/office/drawing/2014/main" xmlns="" id="{83CB60AE-DD19-B4C9-F193-C2C79CEBB1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598" y="2342891"/>
            <a:ext cx="5589365" cy="437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85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circuit&#10;&#10;AI-generated content may be incorrect.">
            <a:extLst>
              <a:ext uri="{FF2B5EF4-FFF2-40B4-BE49-F238E27FC236}">
                <a16:creationId xmlns:a16="http://schemas.microsoft.com/office/drawing/2014/main" xmlns="" id="{C85B87B6-DA8F-022B-C73A-586AC61B4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95" y="272855"/>
            <a:ext cx="4503810" cy="4503810"/>
          </a:xfrm>
          <a:prstGeom prst="rect">
            <a:avLst/>
          </a:prstGeom>
        </p:spPr>
      </p:pic>
      <p:pic>
        <p:nvPicPr>
          <p:cNvPr id="10" name="Picture 9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xmlns="" id="{2A6658BF-4E01-4FAC-ED2F-CE3950D97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" y="146017"/>
            <a:ext cx="922147" cy="7544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8235BC8-6E70-CEC7-E2FE-38834F011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799" y="744750"/>
            <a:ext cx="8255461" cy="1780010"/>
          </a:xfrm>
          <a:prstGeom prst="rect">
            <a:avLst/>
          </a:prstGeom>
        </p:spPr>
      </p:pic>
      <p:pic>
        <p:nvPicPr>
          <p:cNvPr id="14" name="Picture 13" descr="A diagram of a machine&#10;&#10;AI-generated content may be incorrect.">
            <a:extLst>
              <a:ext uri="{FF2B5EF4-FFF2-40B4-BE49-F238E27FC236}">
                <a16:creationId xmlns:a16="http://schemas.microsoft.com/office/drawing/2014/main" xmlns="" id="{D51547F8-6FB1-F1C2-1F4A-B24F92F11C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007" y="2524760"/>
            <a:ext cx="6104713" cy="395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56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7BC6ABF1-9E34-BA8B-5F1D-69EF837984EE}"/>
              </a:ext>
            </a:extLst>
          </p:cNvPr>
          <p:cNvSpPr txBox="1"/>
          <p:nvPr/>
        </p:nvSpPr>
        <p:spPr>
          <a:xfrm>
            <a:off x="393539" y="370390"/>
            <a:ext cx="5854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 . I-V characteristic (Shockley model)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5F50B4BD-4313-48C9-8A46-CA36F826011D}"/>
              </a:ext>
            </a:extLst>
          </p:cNvPr>
          <p:cNvSpPr txBox="1"/>
          <p:nvPr/>
        </p:nvSpPr>
        <p:spPr>
          <a:xfrm>
            <a:off x="810228" y="1053296"/>
            <a:ext cx="1097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>
                <a:solidFill>
                  <a:schemeClr val="bg1"/>
                </a:solidFill>
              </a:rPr>
              <a:t>Mô hình cho rằng dòng thông qua CMOS ở trạng thái cutoff bằng 0. Khi CMOS ở trạng thái linear (Vgs &gt; Vt) cực G thu hút các hạt tải (electron) tạo thành 1 kênh dẫn, các electron di chuyển với tốc độ tỉ lệ với điện trường giữa hai vùng S và 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9" name="Picture 28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BDB8CC25-F645-B0BF-9990-DB164FB6F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28" y="2062006"/>
            <a:ext cx="6484652" cy="459958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7DA731F-7C48-42C9-DC8E-C1FDD8BC6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8497" y="1976626"/>
            <a:ext cx="4368463" cy="34947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8E7CAFCC-6A04-466B-008D-831CF654C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3308" y="2333787"/>
            <a:ext cx="4368464" cy="767586"/>
          </a:xfrm>
          <a:prstGeom prst="rect">
            <a:avLst/>
          </a:prstGeom>
        </p:spPr>
      </p:pic>
      <p:pic>
        <p:nvPicPr>
          <p:cNvPr id="39" name="Picture 38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xmlns="" id="{60F0F5A1-7F5D-D70B-BCCF-1309626A3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86" y="6487611"/>
            <a:ext cx="2057578" cy="37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5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0DE9CE4-89A3-4D84-0A6E-72C7A14F7A97}"/>
              </a:ext>
            </a:extLst>
          </p:cNvPr>
          <p:cNvSpPr txBox="1"/>
          <p:nvPr/>
        </p:nvSpPr>
        <p:spPr>
          <a:xfrm>
            <a:off x="162560" y="335280"/>
            <a:ext cx="4754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2 . Nonideal </a:t>
            </a:r>
            <a:r>
              <a:rPr lang="en-US" sz="2400" b="1" dirty="0">
                <a:solidFill>
                  <a:schemeClr val="bg1"/>
                </a:solidFill>
              </a:rPr>
              <a:t>model</a:t>
            </a:r>
            <a:r>
              <a:rPr lang="en-US" b="1" dirty="0">
                <a:solidFill>
                  <a:schemeClr val="bg1"/>
                </a:solidFill>
              </a:rPr>
              <a:t> I-V effects</a:t>
            </a:r>
          </a:p>
        </p:txBody>
      </p:sp>
      <p:pic>
        <p:nvPicPr>
          <p:cNvPr id="9" name="Picture 8" descr="A graph of a graph showing the same function&#10;&#10;AI-generated content may be incorrect.">
            <a:extLst>
              <a:ext uri="{FF2B5EF4-FFF2-40B4-BE49-F238E27FC236}">
                <a16:creationId xmlns:a16="http://schemas.microsoft.com/office/drawing/2014/main" xmlns="" id="{A8848F3C-E17B-3E14-889A-BB5799104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4612"/>
            <a:ext cx="6287045" cy="37112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DCA4575-57F8-E5C5-F99E-640506D39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6000" cy="5047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983D15BC-05D6-AF00-D356-51DE61E47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776" y="504736"/>
            <a:ext cx="4326319" cy="5047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2D8CF8F9-9936-796F-5BD0-9902FFD1C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946615"/>
            <a:ext cx="3950826" cy="6304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6764896-D42A-BB68-4FDC-BAA3ADB6E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796" y="1437457"/>
            <a:ext cx="1404457" cy="4370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4D8F2F81-287D-AA46-8194-2D21B7CB69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8796" y="1905082"/>
            <a:ext cx="5003555" cy="4676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9DB52132-F395-A750-0C42-0F285FCB28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4834" y="2291431"/>
            <a:ext cx="1447925" cy="5486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1389B9C9-8B4D-A108-B698-4A032DE179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58796" y="2776388"/>
            <a:ext cx="2697714" cy="60965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ACB33BBF-1033-5B5C-D226-F5DFD53D21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0196" y="3268313"/>
            <a:ext cx="2507197" cy="63251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A2C11395-E3C1-ABAC-6358-7A9299EC75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2461" y="3789725"/>
            <a:ext cx="2080440" cy="56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6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D1B5091B-DF61-E6D0-08CA-D637B9BF8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05" y="0"/>
            <a:ext cx="8571837" cy="898358"/>
          </a:xfrm>
          <a:prstGeom prst="rect">
            <a:avLst/>
          </a:prstGeom>
        </p:spPr>
      </p:pic>
      <p:pic>
        <p:nvPicPr>
          <p:cNvPr id="12" name="Picture 11" descr="A math equations and formulas&#10;&#10;AI-generated content may be incorrect.">
            <a:extLst>
              <a:ext uri="{FF2B5EF4-FFF2-40B4-BE49-F238E27FC236}">
                <a16:creationId xmlns:a16="http://schemas.microsoft.com/office/drawing/2014/main" xmlns="" id="{C95B1855-ED07-0E5F-BEB5-5D4B3763A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5" y="898358"/>
            <a:ext cx="4516959" cy="27432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819E7A64-FB36-018B-2171-DA425E6BB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310" y="619345"/>
            <a:ext cx="3834063" cy="3558562"/>
          </a:xfrm>
          <a:prstGeom prst="rect">
            <a:avLst/>
          </a:prstGeom>
        </p:spPr>
      </p:pic>
      <p:pic>
        <p:nvPicPr>
          <p:cNvPr id="16" name="Picture 15" descr="A mathematical equations and formulas&#10;&#10;AI-generated content may be incorrect.">
            <a:extLst>
              <a:ext uri="{FF2B5EF4-FFF2-40B4-BE49-F238E27FC236}">
                <a16:creationId xmlns:a16="http://schemas.microsoft.com/office/drawing/2014/main" xmlns="" id="{684D80A1-0BB8-E1A2-75D5-4250C7EAB2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170" y="4069591"/>
            <a:ext cx="3834063" cy="2788409"/>
          </a:xfrm>
          <a:prstGeom prst="rect">
            <a:avLst/>
          </a:prstGeom>
        </p:spPr>
      </p:pic>
      <p:pic>
        <p:nvPicPr>
          <p:cNvPr id="17" name="Picture 16" descr="Diagram of a diagram of a body&#10;&#10;AI-generated content may be incorrect.">
            <a:extLst>
              <a:ext uri="{FF2B5EF4-FFF2-40B4-BE49-F238E27FC236}">
                <a16:creationId xmlns:a16="http://schemas.microsoft.com/office/drawing/2014/main" xmlns="" id="{C093BD17-7B9A-83FF-AD05-E24D395C16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5" y="3641655"/>
            <a:ext cx="4471657" cy="321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5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B56658F-A26D-02D2-100F-A6BD7A81A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15" y="108284"/>
            <a:ext cx="5350204" cy="934453"/>
          </a:xfrm>
          <a:prstGeom prst="rect">
            <a:avLst/>
          </a:prstGeom>
        </p:spPr>
      </p:pic>
      <p:pic>
        <p:nvPicPr>
          <p:cNvPr id="10" name="Picture 9" descr="Diagram of a diagram of a body&#10;&#10;AI-generated content may be incorrect.">
            <a:extLst>
              <a:ext uri="{FF2B5EF4-FFF2-40B4-BE49-F238E27FC236}">
                <a16:creationId xmlns:a16="http://schemas.microsoft.com/office/drawing/2014/main" xmlns="" id="{4DA808EA-2691-FDBD-D0B1-40085A3D7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67" y="1418553"/>
            <a:ext cx="4652559" cy="3346463"/>
          </a:xfrm>
          <a:prstGeom prst="rect">
            <a:avLst/>
          </a:prstGeom>
        </p:spPr>
      </p:pic>
      <p:pic>
        <p:nvPicPr>
          <p:cNvPr id="14" name="Picture 13" descr="A mathematical equation with numbers&#10;&#10;AI-generated content may be incorrect.">
            <a:extLst>
              <a:ext uri="{FF2B5EF4-FFF2-40B4-BE49-F238E27FC236}">
                <a16:creationId xmlns:a16="http://schemas.microsoft.com/office/drawing/2014/main" xmlns="" id="{C9DE39B3-2244-70B8-1A9B-994620BE70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919" y="2150632"/>
            <a:ext cx="5524979" cy="188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650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C6DEF77-81CF-5425-13E4-E6DD30875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75" y="0"/>
            <a:ext cx="5263166" cy="499513"/>
          </a:xfrm>
          <a:prstGeom prst="rect">
            <a:avLst/>
          </a:prstGeom>
        </p:spPr>
      </p:pic>
      <p:pic>
        <p:nvPicPr>
          <p:cNvPr id="10" name="Picture 9" descr="A white paper with black text and black text&#10;&#10;AI-generated content may be incorrect.">
            <a:extLst>
              <a:ext uri="{FF2B5EF4-FFF2-40B4-BE49-F238E27FC236}">
                <a16:creationId xmlns:a16="http://schemas.microsoft.com/office/drawing/2014/main" xmlns="" id="{852A6D08-AE08-5F19-C479-EB5219F6BB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40" y="499513"/>
            <a:ext cx="8527519" cy="62413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7FE4883-F246-262F-6E95-ADF0F15A80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92" y="499513"/>
            <a:ext cx="1013548" cy="2514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5819A35-B7F3-4B35-EF76-2AE9E1077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86" y="1697979"/>
            <a:ext cx="1013548" cy="2514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0F1DE841-7CC2-D7DB-E57B-07693BAF6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226" y="3303259"/>
            <a:ext cx="1013548" cy="2514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7F642EE2-0544-1979-5FEC-57DA5365FA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426" y="3620173"/>
            <a:ext cx="1013548" cy="2514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68FAD4D0-E5D8-7E00-2557-C20CD5054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86" y="4244806"/>
            <a:ext cx="1400586" cy="3475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D45B193B-B5DE-3750-AF27-F1828DA74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426" y="5124461"/>
            <a:ext cx="1013548" cy="25148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405119CA-8121-77EB-EB8D-BF418F41A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985" y="6121280"/>
            <a:ext cx="1372237" cy="34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961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329F2D1-55D8-8D56-D775-0777104B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981" y="505364"/>
            <a:ext cx="10135478" cy="2209992"/>
          </a:xfrm>
          <a:prstGeom prst="rect">
            <a:avLst/>
          </a:prstGeom>
        </p:spPr>
      </p:pic>
      <p:pic>
        <p:nvPicPr>
          <p:cNvPr id="10" name="Picture 9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xmlns="" id="{D223AF13-48F1-CCB8-9E51-6A901A7B8C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655" y="1872009"/>
            <a:ext cx="2880610" cy="777307"/>
          </a:xfrm>
          <a:prstGeom prst="rect">
            <a:avLst/>
          </a:prstGeom>
        </p:spPr>
      </p:pic>
      <p:pic>
        <p:nvPicPr>
          <p:cNvPr id="12" name="Picture 11" descr="A white background with black dots&#10;&#10;AI-generated content may be incorrect.">
            <a:extLst>
              <a:ext uri="{FF2B5EF4-FFF2-40B4-BE49-F238E27FC236}">
                <a16:creationId xmlns:a16="http://schemas.microsoft.com/office/drawing/2014/main" xmlns="" id="{DBBA722F-341A-F04C-0D56-A233B54CEB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19" y="327626"/>
            <a:ext cx="1856865" cy="7773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D851262A-42E6-C62D-43E7-96E571E73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0524" y="2568036"/>
            <a:ext cx="5870131" cy="394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6985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SwissPresentation C_Win32_MW_JS_SL_v2.potx" id="{230A82CA-9023-4220-9E5B-0E652CF31B20}" vid="{96196EC2-C392-482E-BF29-9BD12A62668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purl.org/dc/dcmitype/"/>
    <ds:schemaRef ds:uri="http://schemas.microsoft.com/office/2006/documentManagement/types"/>
    <ds:schemaRef ds:uri="http://purl.org/dc/elements/1.1/"/>
    <ds:schemaRef ds:uri="71af3243-3dd4-4a8d-8c0d-dd76da1f02a5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4F21D10-BD83-491A-AAA6-945C2DB1E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1548</TotalTime>
  <Words>184</Words>
  <Application>Microsoft Office PowerPoint</Application>
  <PresentationFormat>Custom</PresentationFormat>
  <Paragraphs>23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Theme1</vt:lpstr>
      <vt:lpstr>BÁO CÁO ĐỒ ÁN</vt:lpstr>
      <vt:lpstr>Mục Lục</vt:lpstr>
      <vt:lpstr>Chương 1: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Chương 2: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Chương 3: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</dc:title>
  <dc:creator>NGUYỄN THỊ THÚY QUỲNH</dc:creator>
  <cp:lastModifiedBy>pc</cp:lastModifiedBy>
  <cp:revision>20</cp:revision>
  <dcterms:created xsi:type="dcterms:W3CDTF">2022-11-27T10:44:23Z</dcterms:created>
  <dcterms:modified xsi:type="dcterms:W3CDTF">2025-05-04T13:38:27Z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