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62" r:id="rId6"/>
    <p:sldId id="265" r:id="rId7"/>
    <p:sldId id="276" r:id="rId8"/>
    <p:sldId id="266" r:id="rId9"/>
    <p:sldId id="263" r:id="rId10"/>
    <p:sldId id="267" r:id="rId11"/>
    <p:sldId id="268" r:id="rId12"/>
    <p:sldId id="270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5859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154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403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4559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437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7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004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01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447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46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ED6F955-47A2-4836-B486-06877D6E7865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20D62B8-387E-4DD9-847B-C0E4B2959CF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7930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64DA7-809E-8735-B3C0-8AD95C7B38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73282" y="-569239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/>
              <a:t>BÁO CÁO ĐỒ ÁN</a:t>
            </a:r>
            <a:br>
              <a:rPr lang="en-US" sz="6000" b="1" dirty="0"/>
            </a:br>
            <a:r>
              <a:rPr lang="en-US" sz="5400" b="1" dirty="0"/>
              <a:t>KHÓA TKVM TƯƠNG TỰ VỚI TANNER</a:t>
            </a:r>
            <a:endParaRPr lang="en-US" sz="6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BC40F-E538-0124-4598-80D1F52F86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7767" y="3286857"/>
            <a:ext cx="10058400" cy="1185705"/>
          </a:xfrm>
        </p:spPr>
        <p:txBody>
          <a:bodyPr>
            <a:normAutofit/>
          </a:bodyPr>
          <a:lstStyle/>
          <a:p>
            <a:pPr algn="ctr"/>
            <a:r>
              <a:rPr lang="en-US" sz="6600" b="1" dirty="0">
                <a:solidFill>
                  <a:schemeClr val="tx1"/>
                </a:solidFill>
              </a:rPr>
              <a:t>THIẾT KẾ CELL SRAM 8T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80B74-D3C3-E440-0992-B75D954AD2F4}"/>
              </a:ext>
            </a:extLst>
          </p:cNvPr>
          <p:cNvSpPr txBox="1"/>
          <p:nvPr/>
        </p:nvSpPr>
        <p:spPr>
          <a:xfrm>
            <a:off x="1889092" y="4614705"/>
            <a:ext cx="96464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latin typeface="+mj-lt"/>
                <a:cs typeface="Times New Roman" panose="02020603050405020304" pitchFamily="18" charset="0"/>
              </a:rPr>
              <a:t>Nhóm</a:t>
            </a:r>
            <a:r>
              <a:rPr lang="en-US" b="1" dirty="0">
                <a:latin typeface="+mj-lt"/>
                <a:cs typeface="Times New Roman" panose="02020603050405020304" pitchFamily="18" charset="0"/>
              </a:rPr>
              <a:t> 9:  NGUYỄN THÀNH ĐẠT – 23200074</a:t>
            </a:r>
          </a:p>
          <a:p>
            <a:r>
              <a:rPr lang="en-US" b="1" dirty="0">
                <a:latin typeface="+mj-lt"/>
                <a:cs typeface="Times New Roman" panose="02020603050405020304" pitchFamily="18" charset="0"/>
              </a:rPr>
              <a:t>                  PHẠM MAI DIỆU THẢO - 23207109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8C8DCC-047D-2FED-7ECA-266EC6CF4B6E}"/>
              </a:ext>
            </a:extLst>
          </p:cNvPr>
          <p:cNvSpPr txBox="1"/>
          <p:nvPr/>
        </p:nvSpPr>
        <p:spPr>
          <a:xfrm>
            <a:off x="2453178" y="489552"/>
            <a:ext cx="70986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vi-VN"/>
              <a:t>TRƯỜNG</a:t>
            </a:r>
            <a:r>
              <a:rPr lang="en-US"/>
              <a:t> </a:t>
            </a:r>
            <a:r>
              <a:rPr lang="vi-VN"/>
              <a:t>ĐẠI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KHOA</a:t>
            </a:r>
            <a:r>
              <a:rPr lang="en-US"/>
              <a:t> </a:t>
            </a:r>
            <a:r>
              <a:rPr lang="vi-VN"/>
              <a:t>HỌC</a:t>
            </a:r>
            <a:r>
              <a:rPr lang="en-US"/>
              <a:t> </a:t>
            </a:r>
            <a:r>
              <a:rPr lang="vi-VN"/>
              <a:t>TỰ</a:t>
            </a:r>
            <a:r>
              <a:rPr lang="en-US"/>
              <a:t> </a:t>
            </a:r>
            <a:r>
              <a:rPr lang="vi-VN"/>
              <a:t>NHIÊN</a:t>
            </a:r>
            <a:r>
              <a:rPr lang="en-US"/>
              <a:t> </a:t>
            </a:r>
            <a:r>
              <a:rPr lang="vi-VN"/>
              <a:t>–</a:t>
            </a:r>
            <a:r>
              <a:rPr lang="en-US"/>
              <a:t> </a:t>
            </a:r>
            <a:r>
              <a:rPr lang="vi-VN"/>
              <a:t>ĐHQG</a:t>
            </a:r>
            <a:r>
              <a:rPr lang="en-US"/>
              <a:t> </a:t>
            </a:r>
            <a:r>
              <a:rPr lang="vi-VN"/>
              <a:t>TPHCM </a:t>
            </a:r>
            <a:endParaRPr lang="en-US"/>
          </a:p>
          <a:p>
            <a:pPr algn="ctr"/>
            <a:r>
              <a:rPr lang="vi-VN"/>
              <a:t>KHOA</a:t>
            </a:r>
            <a:r>
              <a:rPr lang="en-US"/>
              <a:t> </a:t>
            </a:r>
            <a:r>
              <a:rPr lang="vi-VN"/>
              <a:t>ĐIỆN</a:t>
            </a:r>
            <a:r>
              <a:rPr lang="en-US"/>
              <a:t> </a:t>
            </a:r>
            <a:r>
              <a:rPr lang="vi-VN"/>
              <a:t>TỬ</a:t>
            </a:r>
            <a:r>
              <a:rPr lang="en-US"/>
              <a:t> </a:t>
            </a:r>
            <a:r>
              <a:rPr lang="vi-VN"/>
              <a:t>-</a:t>
            </a:r>
            <a:r>
              <a:rPr lang="en-US"/>
              <a:t> </a:t>
            </a:r>
            <a:r>
              <a:rPr lang="vi-VN"/>
              <a:t>VIỄN</a:t>
            </a:r>
            <a:r>
              <a:rPr lang="en-US"/>
              <a:t> </a:t>
            </a:r>
            <a:r>
              <a:rPr lang="vi-VN"/>
              <a:t>THÔNG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0458105-29E0-5774-ACBD-241574A63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786" y="230882"/>
            <a:ext cx="2248214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66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B5FCF-CAA6-EEB2-CDB3-C23AC7C9C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087A91-ACDE-D811-D66C-6B627C22CB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A1CE22-A1E2-30B2-6D49-D5F4D46A4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F3645B-C61F-0315-F91C-1EE4F084F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DE3231A-BB67-9BAE-5976-8183AA4AA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017316-909A-9F48-F9AE-959107C23E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4FE130-790D-0B55-7C84-8E5124CA6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259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Butterfly chart của mạch CELL SRAM 8T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03071B4-E8BC-E474-6134-A9E068DDD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1C426C-C177-D998-F923-7F90339ED312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marR="0" lvl="0" indent="-34290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D9687-1E84-5790-76A7-46A30D6B9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830" y="703455"/>
            <a:ext cx="6612519" cy="50977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FEC5CE-75AC-3CB3-07C1-B41C855D295A}"/>
              </a:ext>
            </a:extLst>
          </p:cNvPr>
          <p:cNvSpPr txBox="1"/>
          <p:nvPr/>
        </p:nvSpPr>
        <p:spPr>
          <a:xfrm>
            <a:off x="6875016" y="5898507"/>
            <a:ext cx="6094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Butterfly chart của </a:t>
            </a:r>
            <a:r>
              <a:rPr lang="en-US" sz="1600" i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Hold</a:t>
            </a:r>
            <a:r>
              <a:rPr lang="en-US" sz="16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margin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2606571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A6BA1F-9798-BBB6-E6A5-D125C75EC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A4F55E7-9616-4184-14A2-83EAEE4AC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C71F10F-85B6-AAC3-D155-85225581A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7A4578-6829-BF82-D937-6073610142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5D0382D-64AC-8D09-5605-32688F65A9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C6AD249-047B-BE67-FAAA-81B88130AA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B335724-36FA-83AB-ADC7-92C588984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6536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Butterfly chart của mạch CELL SRAM 8T 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2DBB74C-AE0B-5826-9483-7ED8DA8E82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309FD1-1CC6-25A6-CC4B-100DA42528F5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marR="0" lvl="0" indent="-34290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-"/>
            </a:pPr>
            <a:endParaRPr lang="en-US" sz="3200">
              <a:solidFill>
                <a:schemeClr val="tx1">
                  <a:lumMod val="75000"/>
                  <a:lumOff val="25000"/>
                </a:schemeClr>
              </a:solidFill>
              <a:effectLst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A719F6-3AD7-F61A-41B0-E4210A26630F}"/>
              </a:ext>
            </a:extLst>
          </p:cNvPr>
          <p:cNvSpPr txBox="1"/>
          <p:nvPr/>
        </p:nvSpPr>
        <p:spPr>
          <a:xfrm>
            <a:off x="6875016" y="5898507"/>
            <a:ext cx="609426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Butterfly chart của Write margin</a:t>
            </a:r>
            <a:endParaRPr lang="en-US" sz="2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F6CD2D-990D-6D2A-2B6F-B44D5A59C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1970" y="746234"/>
            <a:ext cx="6871380" cy="498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839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1146FE-FD09-248E-1FBF-0AE1914EB5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E09E96E-514E-190B-6ECF-D62764C614B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25000"/>
                    </a14:imgEffect>
                    <a14:imgEffect>
                      <a14:brightnessContrast bright="-40000" contrast="-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3145" y="1238"/>
            <a:ext cx="12103586" cy="6398324"/>
          </a:xfrm>
          <a:prstGeom prst="rect">
            <a:avLst/>
          </a:prstGeom>
          <a:effectLst>
            <a:glow>
              <a:schemeClr val="accent1"/>
            </a:glow>
          </a:effectLst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BEF1410C-0059-4192-ECDD-2971798BF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6478C2D-269A-D56A-AE9E-AFA5831048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A058B2C-1A96-BF8D-AEC4-BD3C9BFC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D67C4F0D-CCFF-2EF9-827D-9249C5F211BE}"/>
              </a:ext>
            </a:extLst>
          </p:cNvPr>
          <p:cNvSpPr txBox="1"/>
          <p:nvPr/>
        </p:nvSpPr>
        <p:spPr>
          <a:xfrm>
            <a:off x="925942" y="845630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00050" indent="-40005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Thiết kế back-end</a:t>
            </a:r>
            <a:endParaRPr lang="en-US" sz="80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FB6733-1FED-069C-4C9E-1D3CC3F20E61}"/>
              </a:ext>
            </a:extLst>
          </p:cNvPr>
          <p:cNvSpPr txBox="1"/>
          <p:nvPr/>
        </p:nvSpPr>
        <p:spPr>
          <a:xfrm>
            <a:off x="1116218" y="4478274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1" cap="all" spc="200">
                <a:solidFill>
                  <a:srgbClr val="FFFFFF"/>
                </a:solidFill>
                <a:latin typeface="+mj-lt"/>
              </a:rPr>
              <a:t>VẼ LAYOUT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E2C5A04-6CB5-DC39-E540-B0183E621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7F5E8FDD-FE38-4A9E-9D22-6DE60642D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CD7BAB94-6B74-FC92-9B23-50F985DEBF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465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61D4507-6CB3-0011-015D-0CA62AB66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25D2893-AEF4-13EE-876B-4C6D855672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44D0DD-3639-6EE1-F3F3-1FEE2365F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726AB29-672A-0B64-0A5D-D55A7AB91E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DC0211C-34FB-9D51-0498-903CE1C402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99EA1D1-C2CF-0610-F7C2-5573EE47AE82}"/>
              </a:ext>
            </a:extLst>
          </p:cNvPr>
          <p:cNvSpPr txBox="1"/>
          <p:nvPr/>
        </p:nvSpPr>
        <p:spPr>
          <a:xfrm>
            <a:off x="157708" y="0"/>
            <a:ext cx="3578053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1. Layout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5F4297B-9485-640C-BA91-155D5BFDD1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43ADC53-D63F-A0E6-5B2A-BCBC2DFFE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E1847EE-4C5A-395A-692A-9C8BC817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4289582-0843-4D8A-1D0C-2E191E7381AB}"/>
              </a:ext>
            </a:extLst>
          </p:cNvPr>
          <p:cNvCxnSpPr>
            <a:cxnSpLocks/>
          </p:cNvCxnSpPr>
          <p:nvPr/>
        </p:nvCxnSpPr>
        <p:spPr>
          <a:xfrm>
            <a:off x="157708" y="3588770"/>
            <a:ext cx="261226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8745E7A5-1B9E-E3DA-CEE9-865E2C778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472" y="457199"/>
            <a:ext cx="8714965" cy="5481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648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588862-93F5-0DEE-A3F2-755CC9E32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92D3983-388B-A384-4BED-FFE952601F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53A38EA-B4AA-A955-E0CF-E342B75A4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38B1845-7CDA-6340-949B-752F821F2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D76C22D-B407-1D05-4647-801F7A4CC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289439-9E42-DAED-8635-02C1F4F28BD1}"/>
              </a:ext>
            </a:extLst>
          </p:cNvPr>
          <p:cNvSpPr txBox="1"/>
          <p:nvPr/>
        </p:nvSpPr>
        <p:spPr>
          <a:xfrm>
            <a:off x="434032" y="588742"/>
            <a:ext cx="3436231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b="1"/>
              <a:t>2. Kết quả sau khi chạy DRC và LVS</a:t>
            </a:r>
            <a:endParaRPr lang="en-US" sz="4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1E8B68F-C5C7-DD1B-6F7B-35A83B72A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5C37CB5-AF43-C77A-50EF-A7A2D92F5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FA10C6-0B54-9EC1-7F8C-05C16FE16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1BA0DA1-76AF-AC17-5301-DE039CA6217E}"/>
              </a:ext>
            </a:extLst>
          </p:cNvPr>
          <p:cNvCxnSpPr>
            <a:cxnSpLocks/>
          </p:cNvCxnSpPr>
          <p:nvPr/>
        </p:nvCxnSpPr>
        <p:spPr>
          <a:xfrm flipV="1">
            <a:off x="434032" y="4176844"/>
            <a:ext cx="3133133" cy="62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6D8E560-B06C-A390-9593-7C479388ABA9}"/>
              </a:ext>
            </a:extLst>
          </p:cNvPr>
          <p:cNvSpPr txBox="1"/>
          <p:nvPr/>
        </p:nvSpPr>
        <p:spPr>
          <a:xfrm>
            <a:off x="6584182" y="552304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Kết quả sau khi chạy DRC</a:t>
            </a:r>
            <a:endParaRPr lang="en-US" sz="2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269100-8CE1-57E0-5DBD-10DE358A65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9862" y="708854"/>
            <a:ext cx="7539442" cy="4653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495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7D36F5-63C4-CE88-278A-3E86D8141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D64721-6E58-9212-896D-6A358DFD96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4B174F-5D9F-7639-6431-9CE067D09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E343B34-68DE-4967-E838-451CDC621F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D9493B16-186C-9DA4-BE76-29AB80D5D6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6A40B0-2A17-37E9-08ED-03FD89355C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78C81CB-EEE8-B5AB-3BC4-A648457D0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Kết quả sau khi chạy DRC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D0BC8DA-3104-FA0C-F876-DD9DC796B4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C3EC8E5-DE30-651C-FA85-98176386BE8F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z="2800"/>
              <a:t>Sau khi chạy DRC (designed rules check), màn hình hiện thông báo “Calibre Run Completed Successfully”. Thỏa mãn các yêu cầu về DRC và không báo lỗi.</a:t>
            </a:r>
          </a:p>
        </p:txBody>
      </p:sp>
    </p:spTree>
    <p:extLst>
      <p:ext uri="{BB962C8B-B14F-4D97-AF65-F5344CB8AC3E}">
        <p14:creationId xmlns:p14="http://schemas.microsoft.com/office/powerpoint/2010/main" val="41640488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CFF21-2624-7C83-4F3D-03478C035E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E6F854F-2F7B-6F95-76C2-27F33F2105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1D6C8A1-F398-86E4-9067-F68B2F0079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D364ED-919B-4B4C-B0DB-934CE5705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0C98C3CD-582A-5956-5401-106C3DF3F1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6A162E-B3CC-6D36-9D20-F2161265BF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2D588C-948B-9930-B743-9EB2FCAB9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Kết quả sau khi chạy </a:t>
            </a:r>
            <a:r>
              <a:rPr lang="en-US" sz="3600" b="1">
                <a:solidFill>
                  <a:srgbClr val="FFFFFF"/>
                </a:solidFill>
              </a:rPr>
              <a:t>LVS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5A5551-2D47-6C89-435A-F2EFD65784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468C7-E344-6A02-598F-BE41F99798CC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endParaRPr lang="en-US" sz="280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BF3DBF-1BF7-8B6F-55F9-F6AD2D166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4887" y="569431"/>
            <a:ext cx="6886110" cy="530719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B081BDB-A8D8-69CB-392A-B38EF5229AC6}"/>
              </a:ext>
            </a:extLst>
          </p:cNvPr>
          <p:cNvSpPr txBox="1"/>
          <p:nvPr/>
        </p:nvSpPr>
        <p:spPr>
          <a:xfrm>
            <a:off x="7085947" y="6025387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 quả sau khi chạy LVS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34040522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27510-1556-BFCF-D97C-9C4CD85CD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4F52A2A-D46C-2325-7814-E57DD7BF8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A8CB2C-5FAB-3179-CBC1-E6BEB09773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D60DAE-1952-ACCE-1F32-DCA7C2030A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0C320C-25C1-F7D8-5696-FDE5AC8B59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79E156-5573-C6D2-B6D0-E9F0E6AE2A5C}"/>
              </a:ext>
            </a:extLst>
          </p:cNvPr>
          <p:cNvSpPr txBox="1"/>
          <p:nvPr/>
        </p:nvSpPr>
        <p:spPr>
          <a:xfrm>
            <a:off x="490224" y="1243769"/>
            <a:ext cx="3436231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b="1"/>
              <a:t>3. Kết quả mô phỏng PEX và schematic đã trích xuất ký sinh.</a:t>
            </a:r>
            <a:endParaRPr lang="en-US" sz="4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601D532-B303-B8CB-8D2B-CAC79B4BB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597ACAE2-365A-217D-C7F5-11C033FB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1DA741F-B0CB-BB9D-BFAB-650A87FEA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09E2AF-0ACC-0642-6D3C-354428E867C8}"/>
              </a:ext>
            </a:extLst>
          </p:cNvPr>
          <p:cNvCxnSpPr>
            <a:cxnSpLocks/>
          </p:cNvCxnSpPr>
          <p:nvPr/>
        </p:nvCxnSpPr>
        <p:spPr>
          <a:xfrm flipV="1">
            <a:off x="490224" y="5091253"/>
            <a:ext cx="3133133" cy="62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32D05F5-DB7C-FF23-19E6-42D978B978D2}"/>
              </a:ext>
            </a:extLst>
          </p:cNvPr>
          <p:cNvSpPr txBox="1"/>
          <p:nvPr/>
        </p:nvSpPr>
        <p:spPr>
          <a:xfrm>
            <a:off x="6627739" y="553123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Kết quả sau khi chạy PEX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75B7BCA-94D8-B2D0-0F9A-6B2A0E81C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6679" y="457200"/>
            <a:ext cx="7285097" cy="4931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88566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1F4B44-D1E4-DA7A-CF71-34BCA24D6A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74C7942-C664-35AC-4F9B-88FCC66C1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107084-DAFE-AC35-FA96-0AFE32ADC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37BA09B-284B-F827-B263-BD515D082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F708D0C-BF8E-1EC3-7730-58AD5E8D5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B60291B-4F43-338D-EAD5-318FB45182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500B30-9740-67B4-7EAF-DD26E5836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0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Kết quả trích xuất ký sinh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B107272-E017-82BA-A427-3D8520C54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0F7986-BCF9-0BD9-DA34-25E9F8000AA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endParaRPr lang="en-US" sz="2800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550D6BF-1D04-641F-29DD-B4F17D05D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4040" y="897815"/>
            <a:ext cx="7080188" cy="43800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84DC27-6E50-7677-59AA-F0A3D1E3089F}"/>
              </a:ext>
            </a:extLst>
          </p:cNvPr>
          <p:cNvSpPr txBox="1"/>
          <p:nvPr/>
        </p:nvSpPr>
        <p:spPr>
          <a:xfrm>
            <a:off x="6729928" y="5590853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 quả trích xuất ký sinh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476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0DD8CA-737F-2773-C865-EC5152B87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E665FB2-5469-6EC5-A2AC-3DB20B9A1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CB02C07-6C68-EAF0-A11D-434173B0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5C1587-FEEA-8C6F-5CE1-5761824FD3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5243C4A1-F1BC-637F-8FC6-4A8DE274FA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BBCCD5-7247-C6D5-4B89-59B07F5AC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A1D9A4F-A159-EC92-8EAE-56D666843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40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Schematic đã trích xuất ký sinh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3EA9E-DC53-3C82-636C-33074A708E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043708-4BDC-7DD4-345B-BF5565E70C37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endParaRPr lang="en-US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C5D6C6-8F8B-3D8F-C7EF-4834B9DB3161}"/>
              </a:ext>
            </a:extLst>
          </p:cNvPr>
          <p:cNvSpPr txBox="1"/>
          <p:nvPr/>
        </p:nvSpPr>
        <p:spPr>
          <a:xfrm>
            <a:off x="6465561" y="5883015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Schematic đã</a:t>
            </a:r>
            <a:r>
              <a:rPr lang="en-US" sz="18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trích xuất ký sinh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4827F4-CCB5-94E0-63E0-0D5BC38AF0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3161" y="706521"/>
            <a:ext cx="7359658" cy="4984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8858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>
            <a:extLst>
              <a:ext uri="{FF2B5EF4-FFF2-40B4-BE49-F238E27FC236}">
                <a16:creationId xmlns:a16="http://schemas.microsoft.com/office/drawing/2014/main" id="{B2409786-56A1-F07E-C615-B86711C6E6DB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t="625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2BCCA96-567A-13FD-1766-8927A460EFB9}"/>
              </a:ext>
            </a:extLst>
          </p:cNvPr>
          <p:cNvSpPr txBox="1"/>
          <p:nvPr/>
        </p:nvSpPr>
        <p:spPr>
          <a:xfrm>
            <a:off x="1097280" y="758952"/>
            <a:ext cx="10058400" cy="356616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marL="400050" indent="-400050"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b="1" spc="-5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Thiết kế front-end</a:t>
            </a:r>
            <a:endParaRPr lang="en-US" sz="8000" spc="-5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145812-6ADB-B511-66D8-46932FA03749}"/>
              </a:ext>
            </a:extLst>
          </p:cNvPr>
          <p:cNvSpPr txBox="1"/>
          <p:nvPr/>
        </p:nvSpPr>
        <p:spPr>
          <a:xfrm>
            <a:off x="1100051" y="4455620"/>
            <a:ext cx="10058400" cy="1143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defTabSz="914400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</a:pPr>
            <a:r>
              <a:rPr lang="en-US" sz="2400" b="1" cap="all" spc="200">
                <a:solidFill>
                  <a:srgbClr val="FFFFFF"/>
                </a:solidFill>
                <a:latin typeface="+mj-lt"/>
              </a:rPr>
              <a:t>Thiết kế schematic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508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9681AF-63B9-0371-D127-71D463DB31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0FCD148-0C41-5799-9D26-E89646145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EBF58-2BCB-4779-76D0-AE56B97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598857F-E222-B2D3-2A22-F13ACC043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5BCCD98-7B4C-FB65-BEC7-F7766B400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CCF7AD-8F19-2229-5876-B2D2857E34A5}"/>
              </a:ext>
            </a:extLst>
          </p:cNvPr>
          <p:cNvSpPr txBox="1"/>
          <p:nvPr/>
        </p:nvSpPr>
        <p:spPr>
          <a:xfrm>
            <a:off x="490224" y="49472"/>
            <a:ext cx="3436231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b="1"/>
              <a:t>4. Post-layout stimulation của mạch</a:t>
            </a:r>
            <a:endParaRPr lang="en-US" sz="4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054A229-5D26-384B-4ED6-3A3960F29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53D8A9-1226-359B-439A-FC3B80A81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7F97AC0-608E-08F9-7ABA-3CD5309E5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311A3BE-AB01-4134-40A0-9AF7281449DA}"/>
              </a:ext>
            </a:extLst>
          </p:cNvPr>
          <p:cNvCxnSpPr>
            <a:cxnSpLocks/>
          </p:cNvCxnSpPr>
          <p:nvPr/>
        </p:nvCxnSpPr>
        <p:spPr>
          <a:xfrm flipV="1">
            <a:off x="456091" y="3612595"/>
            <a:ext cx="3133133" cy="6235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2DE2149-A4FE-4A7E-62B3-2FC49FABD737}"/>
              </a:ext>
            </a:extLst>
          </p:cNvPr>
          <p:cNvSpPr txBox="1"/>
          <p:nvPr/>
        </p:nvSpPr>
        <p:spPr>
          <a:xfrm>
            <a:off x="6276047" y="550717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/>
              <a:t>Post_Layout Simulation của mạch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09AD13-A447-5637-1562-A5C4F2EA2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5314" y="537643"/>
            <a:ext cx="7724729" cy="48012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E898562-4A23-615A-4019-8C0671FE3CC3}"/>
              </a:ext>
            </a:extLst>
          </p:cNvPr>
          <p:cNvSpPr txBox="1"/>
          <p:nvPr/>
        </p:nvSpPr>
        <p:spPr>
          <a:xfrm>
            <a:off x="490224" y="3984682"/>
            <a:ext cx="313313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000"/>
              <a:t>Kết quả mạch hoạt động như mong muốn. Không gặp phải lỗi logic</a:t>
            </a:r>
            <a:r>
              <a:rPr lang="en-US" sz="2000"/>
              <a:t>.  </a:t>
            </a:r>
          </a:p>
        </p:txBody>
      </p:sp>
    </p:spTree>
    <p:extLst>
      <p:ext uri="{BB962C8B-B14F-4D97-AF65-F5344CB8AC3E}">
        <p14:creationId xmlns:p14="http://schemas.microsoft.com/office/powerpoint/2010/main" val="3482268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BCC3CD-9DA0-0D51-94EA-50DBDCCFD6A8}"/>
              </a:ext>
            </a:extLst>
          </p:cNvPr>
          <p:cNvSpPr txBox="1"/>
          <p:nvPr/>
        </p:nvSpPr>
        <p:spPr>
          <a:xfrm>
            <a:off x="3356150" y="2471894"/>
            <a:ext cx="791810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93284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F76BD4-5DC5-6C6C-74CB-998A091B59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832" y="1028700"/>
            <a:ext cx="10588336" cy="513702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96EAEC-1FAC-4827-14A8-F7A67633B522}"/>
              </a:ext>
            </a:extLst>
          </p:cNvPr>
          <p:cNvSpPr txBox="1"/>
          <p:nvPr/>
        </p:nvSpPr>
        <p:spPr>
          <a:xfrm>
            <a:off x="801832" y="507613"/>
            <a:ext cx="43018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/>
              <a:t>Thiết kế schematic</a:t>
            </a:r>
          </a:p>
        </p:txBody>
      </p:sp>
    </p:spTree>
    <p:extLst>
      <p:ext uri="{BB962C8B-B14F-4D97-AF65-F5344CB8AC3E}">
        <p14:creationId xmlns:p14="http://schemas.microsoft.com/office/powerpoint/2010/main" val="345976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3789EEB-4EC8-E809-19B5-24AA39F226B9}"/>
              </a:ext>
            </a:extLst>
          </p:cNvPr>
          <p:cNvSpPr txBox="1"/>
          <p:nvPr/>
        </p:nvSpPr>
        <p:spPr>
          <a:xfrm>
            <a:off x="1135462" y="3599822"/>
            <a:ext cx="9465547" cy="25594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Cell SRAM 8T có 2 transistor M1,M2 cho phép ghi kết nối đường BL/BLB với bộ inverter (M3,M4 và M5,M6) để ghi dữ liệu. Có 2 transistor M7,M8 tạo ra đường đọc riêng cải thiện tốc độ đọc và không ảnh hưởng tới dữ liệu đã ghi.</a:t>
            </a:r>
            <a:r>
              <a:rPr lang="en-US" sz="16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Vì SRAM có cấu trúc mạch đối xứng nên W/L của M1=M2, M3=M5, M4=M6.</a:t>
            </a:r>
            <a:r>
              <a:rPr lang="en-US" sz="16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Do mobility của lỗ trống nhỏ hơn electron, PMOS (M3,M5) cần rộng hơn để cân bằng drive của inverter. Chọn W/L ≈ 2 × NMOS pull-down, tức 3 µm / 0.25 µm. Để ghi được giá trị vào Q và Q~, W/L của M1,M2 phải lớn hơn M4,M6 để giá trị không bị kéo xuống (pull down).</a:t>
            </a:r>
            <a:r>
              <a:rPr lang="en-US" sz="1600" kern="100"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Chọn W/L của M1,M2 = 3µm/250nm.</a:t>
            </a:r>
            <a:endParaRPr lang="en-US" sz="16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2865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100" kern="10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05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00D9E6-DB77-219F-2056-C34E7E262B46}"/>
              </a:ext>
            </a:extLst>
          </p:cNvPr>
          <p:cNvSpPr txBox="1"/>
          <p:nvPr/>
        </p:nvSpPr>
        <p:spPr>
          <a:xfrm>
            <a:off x="653142" y="492370"/>
            <a:ext cx="8139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/>
              <a:t>Thiết lập thông số W/L cho các transistor trong mạch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4464F-7B23-F4BC-FC34-5825EE14AFA6}"/>
                  </a:ext>
                </a:extLst>
              </p:cNvPr>
              <p:cNvSpPr txBox="1"/>
              <p:nvPr/>
            </p:nvSpPr>
            <p:spPr>
              <a:xfrm>
                <a:off x="1135462" y="1115367"/>
                <a:ext cx="8872696" cy="27885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err="1"/>
                  <a:t>Với</a:t>
                </a:r>
                <a:r>
                  <a:rPr lang="en-US" dirty="0"/>
                  <a:t> </a:t>
                </a:r>
                <a:r>
                  <a:rPr lang="en-US" dirty="0" err="1"/>
                  <a:t>công</a:t>
                </a:r>
                <a:r>
                  <a:rPr lang="en-US" dirty="0"/>
                  <a:t> </a:t>
                </a:r>
                <a:r>
                  <a:rPr lang="en-US" dirty="0" err="1"/>
                  <a:t>nghệ</a:t>
                </a:r>
                <a:r>
                  <a:rPr lang="en-US" dirty="0"/>
                  <a:t> Generic 250nm. Ta </a:t>
                </a:r>
                <a:r>
                  <a:rPr lang="en-US" dirty="0" err="1"/>
                  <a:t>thiết</a:t>
                </a:r>
                <a:r>
                  <a:rPr lang="en-US" dirty="0"/>
                  <a:t> </a:t>
                </a:r>
                <a:r>
                  <a:rPr lang="en-US" dirty="0" err="1"/>
                  <a:t>lập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</a:t>
                </a:r>
                <a:r>
                  <a:rPr lang="en-US" dirty="0" err="1"/>
                  <a:t>thông</a:t>
                </a:r>
                <a:r>
                  <a:rPr lang="en-US" dirty="0"/>
                  <a:t> </a:t>
                </a:r>
                <a:r>
                  <a:rPr lang="en-US" dirty="0" err="1"/>
                  <a:t>số</a:t>
                </a:r>
                <a:r>
                  <a:rPr lang="en-US" dirty="0"/>
                  <a:t> W/L </a:t>
                </a:r>
                <a:r>
                  <a:rPr lang="en-US" dirty="0" err="1"/>
                  <a:t>của</a:t>
                </a:r>
                <a:r>
                  <a:rPr lang="en-US" dirty="0"/>
                  <a:t> </a:t>
                </a:r>
                <a:r>
                  <a:rPr lang="en-US" dirty="0" err="1"/>
                  <a:t>các</a:t>
                </a:r>
                <a:r>
                  <a:rPr lang="en-US" dirty="0"/>
                  <a:t> transistor </a:t>
                </a:r>
                <a:r>
                  <a:rPr lang="en-US" dirty="0" err="1"/>
                  <a:t>để</a:t>
                </a:r>
                <a:r>
                  <a:rPr lang="en-US" dirty="0"/>
                  <a:t> </a:t>
                </a:r>
                <a:r>
                  <a:rPr lang="en-US" dirty="0" err="1"/>
                  <a:t>đạt</a:t>
                </a:r>
                <a:r>
                  <a:rPr lang="en-US" dirty="0"/>
                  <a:t> </a:t>
                </a:r>
                <a:r>
                  <a:rPr lang="en-US" dirty="0" err="1"/>
                  <a:t>được</a:t>
                </a:r>
                <a:r>
                  <a:rPr lang="en-US" dirty="0"/>
                  <a:t> hold margin, write margin </a:t>
                </a:r>
                <a:r>
                  <a:rPr lang="en-US" dirty="0" err="1"/>
                  <a:t>và</a:t>
                </a:r>
                <a:r>
                  <a:rPr lang="en-US" dirty="0"/>
                  <a:t> read margin </a:t>
                </a:r>
                <a:r>
                  <a:rPr lang="en-US" dirty="0" err="1"/>
                  <a:t>lớn</a:t>
                </a:r>
                <a:r>
                  <a:rPr lang="en-US" dirty="0"/>
                  <a:t>. </a:t>
                </a:r>
                <a:r>
                  <a:rPr lang="en-US" dirty="0" err="1"/>
                  <a:t>Chọn</a:t>
                </a:r>
                <a:r>
                  <a:rPr lang="en-US" dirty="0"/>
                  <a:t> M8 </a:t>
                </a:r>
                <a:r>
                  <a:rPr lang="en-US" dirty="0" err="1"/>
                  <a:t>mạnh</a:t>
                </a:r>
                <a:r>
                  <a:rPr lang="en-US" dirty="0"/>
                  <a:t> </a:t>
                </a:r>
                <a:r>
                  <a:rPr lang="en-US" dirty="0" err="1"/>
                  <a:t>hơn</a:t>
                </a:r>
                <a:r>
                  <a:rPr lang="en-US" dirty="0"/>
                  <a:t> M7, W/L </a:t>
                </a:r>
                <a:r>
                  <a:rPr lang="en-US" dirty="0" err="1"/>
                  <a:t>của</a:t>
                </a:r>
                <a:r>
                  <a:rPr lang="en-US" dirty="0"/>
                  <a:t> M1,M3,M5,M2 </a:t>
                </a:r>
                <a:r>
                  <a:rPr lang="en-US" dirty="0" err="1"/>
                  <a:t>bằng</a:t>
                </a:r>
                <a:r>
                  <a:rPr lang="en-US" dirty="0"/>
                  <a:t> </a:t>
                </a:r>
                <a:r>
                  <a:rPr lang="en-US" dirty="0" err="1"/>
                  <a:t>nhau</a:t>
                </a:r>
                <a:endParaRPr lang="en-US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8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7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>
                  <a:ea typeface="Cambria Math" panose="02040503050406030204" pitchFamily="18" charset="0"/>
                </a:endParaRPr>
              </a:p>
              <a:p>
                <a:pPr algn="ctr"/>
                <a:r>
                  <a:rPr lang="en-US" b="0" dirty="0">
                    <a:ea typeface="Cambria Math" panose="02040503050406030204" pitchFamily="18" charset="0"/>
                  </a:rPr>
                  <a:t>PR=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8E4464F-7B23-F4BC-FC34-5825EE14A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462" y="1115367"/>
                <a:ext cx="8872696" cy="2788584"/>
              </a:xfrm>
              <a:prstGeom prst="rect">
                <a:avLst/>
              </a:prstGeom>
              <a:blipFill>
                <a:blip r:embed="rId2"/>
                <a:stretch>
                  <a:fillRect l="-549" t="-1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5601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A4CD5CB-D209-4D70-8CA4-629731C59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240885-5863-9B7D-12CD-453435C57860}"/>
              </a:ext>
            </a:extLst>
          </p:cNvPr>
          <p:cNvSpPr txBox="1"/>
          <p:nvPr/>
        </p:nvSpPr>
        <p:spPr>
          <a:xfrm>
            <a:off x="782295" y="200185"/>
            <a:ext cx="3401961" cy="36860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2. Tạo Symbol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01C3F24-2DA7-E0B9-E1B2-46755582D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4256" y="1316598"/>
            <a:ext cx="7366330" cy="3793660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C6A2BAE-B461-4B55-8E1F-0722ABDD13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B4C27B90-DF2B-4D00-BA07-18ED774CD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93ACC25-C262-417A-8AA9-0641C772B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EE2F209-F248-EAF8-19FA-F32F44D47FE9}"/>
              </a:ext>
            </a:extLst>
          </p:cNvPr>
          <p:cNvCxnSpPr/>
          <p:nvPr/>
        </p:nvCxnSpPr>
        <p:spPr>
          <a:xfrm>
            <a:off x="498764" y="3886200"/>
            <a:ext cx="30549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0133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E3078FE-D51B-65EB-0117-7B70DC6CD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94126CA-32DB-21B2-1C91-F9FC75EEB5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EC25F73-BE55-FC8D-6153-91A500AC8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EBBB6A5-B364-4352-E91C-BD38A22D3A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8D561C98-63B7-3D74-C4E2-F7653E8A5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EFE8E8-16B4-5098-5ECB-A64D00136F7D}"/>
              </a:ext>
            </a:extLst>
          </p:cNvPr>
          <p:cNvSpPr txBox="1"/>
          <p:nvPr/>
        </p:nvSpPr>
        <p:spPr>
          <a:xfrm>
            <a:off x="197902" y="465906"/>
            <a:ext cx="3578053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defTabSz="914400">
              <a:lnSpc>
                <a:spcPct val="85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spc="-5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3. Tạo Testbench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381ED61-E523-3349-71CB-DC0A69EEE7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98879FEE-C8F4-5E03-EBDD-EE4633A940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3C71BFE-254E-EA49-F64D-138FA0C1CB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C3581E6-E136-A749-7814-81FB9D25775A}"/>
              </a:ext>
            </a:extLst>
          </p:cNvPr>
          <p:cNvCxnSpPr/>
          <p:nvPr/>
        </p:nvCxnSpPr>
        <p:spPr>
          <a:xfrm>
            <a:off x="261562" y="3978496"/>
            <a:ext cx="305492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C2BE0AD-CDE7-45C4-38CF-ECABDC744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615" y="668857"/>
            <a:ext cx="7897437" cy="5208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46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19098-C7B5-A508-2D90-01AC87C9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B0CC85D-370F-3987-0B24-F40CEB556F9E}"/>
              </a:ext>
            </a:extLst>
          </p:cNvPr>
          <p:cNvSpPr txBox="1"/>
          <p:nvPr/>
        </p:nvSpPr>
        <p:spPr>
          <a:xfrm>
            <a:off x="914398" y="1326052"/>
            <a:ext cx="9465547" cy="4636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xung</a:t>
            </a:r>
            <a:r>
              <a:rPr lang="en-US" sz="2800" dirty="0"/>
              <a:t> </a:t>
            </a:r>
            <a:r>
              <a:rPr lang="en-US" sz="2800" dirty="0" err="1"/>
              <a:t>vuông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0-2.5V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Write </a:t>
            </a:r>
            <a:r>
              <a:rPr lang="en-US" sz="2800" dirty="0" err="1"/>
              <a:t>và</a:t>
            </a:r>
            <a:r>
              <a:rPr lang="en-US" sz="2800" dirty="0"/>
              <a:t> Read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phép</a:t>
            </a:r>
            <a:r>
              <a:rPr lang="en-US" sz="2800" dirty="0"/>
              <a:t> </a:t>
            </a:r>
            <a:r>
              <a:rPr lang="en-US" sz="2800" dirty="0" err="1"/>
              <a:t>đọc</a:t>
            </a:r>
            <a:r>
              <a:rPr lang="en-US" sz="2800" dirty="0"/>
              <a:t>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luân</a:t>
            </a:r>
            <a:r>
              <a:rPr lang="en-US" sz="2800" dirty="0"/>
              <a:t> </a:t>
            </a:r>
            <a:r>
              <a:rPr lang="en-US" sz="2800" dirty="0" err="1"/>
              <a:t>phiên</a:t>
            </a:r>
            <a:r>
              <a:rPr lang="en-US" sz="2800" dirty="0"/>
              <a:t> ở </a:t>
            </a:r>
            <a:r>
              <a:rPr lang="en-US" sz="2800" dirty="0" err="1"/>
              <a:t>mức</a:t>
            </a:r>
            <a:r>
              <a:rPr lang="en-US" sz="2800" dirty="0"/>
              <a:t> HIGH </a:t>
            </a:r>
            <a:r>
              <a:rPr lang="en-US" sz="2800" dirty="0" err="1"/>
              <a:t>và</a:t>
            </a:r>
            <a:r>
              <a:rPr lang="en-US" sz="2800" dirty="0"/>
              <a:t> LOW.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Cấp</a:t>
            </a:r>
            <a:r>
              <a:rPr lang="en-US" sz="2800" dirty="0"/>
              <a:t> </a:t>
            </a:r>
            <a:r>
              <a:rPr lang="en-US" sz="2800" dirty="0" err="1"/>
              <a:t>nguồn</a:t>
            </a:r>
            <a:r>
              <a:rPr lang="en-US" sz="2800" dirty="0"/>
              <a:t> </a:t>
            </a:r>
            <a:r>
              <a:rPr lang="en-US" sz="2800" dirty="0" err="1"/>
              <a:t>xung</a:t>
            </a:r>
            <a:r>
              <a:rPr lang="en-US" sz="2800" dirty="0"/>
              <a:t> </a:t>
            </a:r>
            <a:r>
              <a:rPr lang="en-US" sz="2800" dirty="0" err="1"/>
              <a:t>vuông</a:t>
            </a:r>
            <a:r>
              <a:rPr lang="en-US" sz="2800" dirty="0"/>
              <a:t> </a:t>
            </a:r>
            <a:r>
              <a:rPr lang="en-US" sz="2800" dirty="0" err="1"/>
              <a:t>có</a:t>
            </a:r>
            <a:r>
              <a:rPr lang="en-US" sz="2800" dirty="0"/>
              <a:t> </a:t>
            </a:r>
            <a:r>
              <a:rPr lang="en-US" sz="2800" dirty="0" err="1"/>
              <a:t>biên</a:t>
            </a:r>
            <a:r>
              <a:rPr lang="en-US" sz="2800" dirty="0"/>
              <a:t> </a:t>
            </a:r>
            <a:r>
              <a:rPr lang="en-US" sz="2800" dirty="0" err="1"/>
              <a:t>độ</a:t>
            </a:r>
            <a:r>
              <a:rPr lang="en-US" sz="2800" dirty="0"/>
              <a:t> </a:t>
            </a:r>
            <a:r>
              <a:rPr lang="en-US" sz="2800" dirty="0" err="1"/>
              <a:t>từ</a:t>
            </a:r>
            <a:r>
              <a:rPr lang="en-US" sz="2800" dirty="0"/>
              <a:t> 0-2.5V </a:t>
            </a:r>
            <a:r>
              <a:rPr lang="en-US" sz="2800" dirty="0" err="1"/>
              <a:t>cho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DATA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thay</a:t>
            </a:r>
            <a:r>
              <a:rPr lang="en-US" sz="2800" dirty="0"/>
              <a:t> </a:t>
            </a:r>
            <a:r>
              <a:rPr lang="en-US" sz="2800" dirty="0" err="1"/>
              <a:t>đổi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của</a:t>
            </a:r>
            <a:r>
              <a:rPr lang="en-US" sz="2800" dirty="0"/>
              <a:t> BL(DATA) </a:t>
            </a:r>
            <a:r>
              <a:rPr lang="en-US" sz="2800" dirty="0" err="1"/>
              <a:t>và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BLB(DATA~) </a:t>
            </a:r>
            <a:r>
              <a:rPr lang="en-US" sz="2800" dirty="0" err="1"/>
              <a:t>để</a:t>
            </a:r>
            <a:r>
              <a:rPr lang="en-US" sz="2800" dirty="0"/>
              <a:t> </a:t>
            </a:r>
            <a:r>
              <a:rPr lang="en-US" sz="2800" dirty="0" err="1"/>
              <a:t>ghi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</a:t>
            </a:r>
            <a:r>
              <a:rPr lang="en-US" sz="2800" dirty="0" err="1"/>
              <a:t>vào</a:t>
            </a:r>
            <a:r>
              <a:rPr lang="en-US" sz="2800" dirty="0"/>
              <a:t> Q </a:t>
            </a:r>
            <a:r>
              <a:rPr lang="en-US" sz="2800" dirty="0" err="1"/>
              <a:t>và</a:t>
            </a:r>
            <a:r>
              <a:rPr lang="en-US" sz="2800" dirty="0"/>
              <a:t> Q~.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 err="1"/>
              <a:t>Nối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transistor </a:t>
            </a:r>
            <a:r>
              <a:rPr lang="en-US" sz="2800" dirty="0" err="1"/>
              <a:t>pmos</a:t>
            </a:r>
            <a:r>
              <a:rPr lang="en-US" sz="2800" dirty="0"/>
              <a:t> </a:t>
            </a:r>
            <a:r>
              <a:rPr lang="en-US" sz="2800" dirty="0" err="1"/>
              <a:t>đóng</a:t>
            </a:r>
            <a:r>
              <a:rPr lang="en-US" sz="2800" dirty="0"/>
              <a:t> </a:t>
            </a:r>
            <a:r>
              <a:rPr lang="en-US" sz="2800" dirty="0" err="1"/>
              <a:t>vai</a:t>
            </a:r>
            <a:r>
              <a:rPr lang="en-US" sz="2800" dirty="0"/>
              <a:t> </a:t>
            </a:r>
            <a:r>
              <a:rPr lang="en-US" sz="2800" dirty="0" err="1"/>
              <a:t>trò</a:t>
            </a:r>
            <a:r>
              <a:rPr lang="en-US" sz="2800" dirty="0"/>
              <a:t> </a:t>
            </a:r>
            <a:r>
              <a:rPr lang="en-US" sz="2800" dirty="0" err="1"/>
              <a:t>như</a:t>
            </a:r>
            <a:r>
              <a:rPr lang="en-US" sz="2800" dirty="0"/>
              <a:t> </a:t>
            </a:r>
            <a:r>
              <a:rPr lang="en-US" sz="2800" dirty="0" err="1"/>
              <a:t>một</a:t>
            </a:r>
            <a:r>
              <a:rPr lang="en-US" sz="2800" dirty="0"/>
              <a:t> pull-up transistor </a:t>
            </a:r>
            <a:r>
              <a:rPr lang="en-US" sz="2800" dirty="0" err="1"/>
              <a:t>vào</a:t>
            </a:r>
            <a:r>
              <a:rPr lang="en-US" sz="2800" dirty="0"/>
              <a:t> </a:t>
            </a:r>
            <a:r>
              <a:rPr lang="en-US" sz="2800" dirty="0" err="1"/>
              <a:t>chân</a:t>
            </a:r>
            <a:r>
              <a:rPr lang="en-US" sz="2800" dirty="0"/>
              <a:t> RBL </a:t>
            </a:r>
            <a:r>
              <a:rPr lang="en-US" sz="2800" dirty="0" err="1"/>
              <a:t>đảm</a:t>
            </a:r>
            <a:r>
              <a:rPr lang="en-US" sz="2800" dirty="0"/>
              <a:t> </a:t>
            </a:r>
            <a:r>
              <a:rPr lang="en-US" sz="2800" dirty="0" err="1"/>
              <a:t>bảo</a:t>
            </a:r>
            <a:r>
              <a:rPr lang="en-US" sz="2800" dirty="0"/>
              <a:t> </a:t>
            </a:r>
            <a:r>
              <a:rPr lang="en-US" sz="2800" dirty="0" err="1"/>
              <a:t>đường</a:t>
            </a:r>
            <a:r>
              <a:rPr lang="en-US" sz="2800" dirty="0"/>
              <a:t> RBL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pre=charge </a:t>
            </a:r>
            <a:r>
              <a:rPr lang="en-US" sz="2800" dirty="0" err="1"/>
              <a:t>khi</a:t>
            </a:r>
            <a:r>
              <a:rPr lang="en-US" sz="2800" dirty="0"/>
              <a:t> </a:t>
            </a:r>
            <a:r>
              <a:rPr lang="en-US" sz="2800" dirty="0" err="1"/>
              <a:t>tín</a:t>
            </a:r>
            <a:r>
              <a:rPr lang="en-US" sz="2800" dirty="0"/>
              <a:t> </a:t>
            </a:r>
            <a:r>
              <a:rPr lang="en-US" sz="2800" dirty="0" err="1"/>
              <a:t>hiệu</a:t>
            </a:r>
            <a:r>
              <a:rPr lang="en-US" sz="2800" dirty="0"/>
              <a:t> READ (</a:t>
            </a:r>
            <a:r>
              <a:rPr lang="en-US" sz="2800" dirty="0" err="1"/>
              <a:t>với</a:t>
            </a:r>
            <a:r>
              <a:rPr lang="en-US" sz="2800" dirty="0"/>
              <a:t> </a:t>
            </a:r>
            <a:r>
              <a:rPr lang="en-US" sz="2800" dirty="0" err="1"/>
              <a:t>mạch</a:t>
            </a:r>
            <a:r>
              <a:rPr lang="en-US" sz="2800" dirty="0"/>
              <a:t> TP </a:t>
            </a:r>
            <a:r>
              <a:rPr lang="en-US" sz="2800" dirty="0" err="1"/>
              <a:t>bên</a:t>
            </a:r>
            <a:r>
              <a:rPr lang="en-US" sz="2800" dirty="0"/>
              <a:t> </a:t>
            </a:r>
            <a:r>
              <a:rPr lang="en-US" sz="2800" dirty="0" err="1"/>
              <a:t>trên</a:t>
            </a:r>
            <a:r>
              <a:rPr lang="en-US" sz="2800" dirty="0"/>
              <a:t> </a:t>
            </a:r>
            <a:r>
              <a:rPr lang="en-US" sz="2800" dirty="0" err="1"/>
              <a:t>giả</a:t>
            </a:r>
            <a:r>
              <a:rPr lang="en-US" sz="2800" dirty="0"/>
              <a:t> </a:t>
            </a:r>
            <a:r>
              <a:rPr lang="en-US" sz="2800" dirty="0" err="1"/>
              <a:t>sử</a:t>
            </a:r>
            <a:r>
              <a:rPr lang="en-US" sz="2800" dirty="0"/>
              <a:t> RBL </a:t>
            </a:r>
            <a:r>
              <a:rPr lang="en-US" sz="2800" dirty="0" err="1"/>
              <a:t>luôn</a:t>
            </a:r>
            <a:r>
              <a:rPr lang="en-US" sz="2800" dirty="0"/>
              <a:t> </a:t>
            </a:r>
            <a:r>
              <a:rPr lang="en-US" sz="2800" dirty="0" err="1"/>
              <a:t>được</a:t>
            </a:r>
            <a:r>
              <a:rPr lang="en-US" sz="2800" dirty="0"/>
              <a:t> </a:t>
            </a:r>
            <a:r>
              <a:rPr lang="en-US" sz="2800" dirty="0" err="1"/>
              <a:t>precharge</a:t>
            </a:r>
            <a:r>
              <a:rPr lang="en-US" sz="2800" dirty="0"/>
              <a:t>)</a:t>
            </a:r>
          </a:p>
          <a:p>
            <a:pPr marL="628650" marR="0"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4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en-US" sz="12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828F70-4993-B1FA-138A-E1BE3B41F28C}"/>
              </a:ext>
            </a:extLst>
          </p:cNvPr>
          <p:cNvSpPr txBox="1"/>
          <p:nvPr/>
        </p:nvSpPr>
        <p:spPr>
          <a:xfrm>
            <a:off x="653143" y="492370"/>
            <a:ext cx="101287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/>
              <a:t>Cách thiết kế nguồn, tin hiệu đầu vào cho mạch testbench</a:t>
            </a:r>
          </a:p>
        </p:txBody>
      </p:sp>
    </p:spTree>
    <p:extLst>
      <p:ext uri="{BB962C8B-B14F-4D97-AF65-F5344CB8AC3E}">
        <p14:creationId xmlns:p14="http://schemas.microsoft.com/office/powerpoint/2010/main" val="9934165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8590E8-D3C4-ED8D-6457-7793D2F2CB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8024A25-4D78-87C9-D97B-DC9B10339D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289199-A624-BE3C-1333-B7815F4FB9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7F3CE7-42B4-2E79-6D03-69B0A1FF42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8CE72B3-7FBA-48B4-71CB-03927F111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80BBC49-516C-EF5B-9FE1-320BE779B197}"/>
              </a:ext>
            </a:extLst>
          </p:cNvPr>
          <p:cNvSpPr txBox="1"/>
          <p:nvPr/>
        </p:nvSpPr>
        <p:spPr>
          <a:xfrm>
            <a:off x="331901" y="1016407"/>
            <a:ext cx="3436231" cy="358877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lvl="0"/>
            <a:r>
              <a:rPr lang="en-US" sz="4400" b="1"/>
              <a:t>4. Kết quả đọc, ghi và Butterfly chart</a:t>
            </a:r>
            <a:endParaRPr lang="en-US" sz="440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D12C71A-6C9B-227B-DB69-159FF529FE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209305" y="4343400"/>
            <a:ext cx="3200400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6DB5CA0C-1460-D344-3C60-88590FA94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BB554EF-BE24-CE22-E561-8F3FF379C4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02255F3-BE56-55E4-C6A6-4BCD9F49449F}"/>
              </a:ext>
            </a:extLst>
          </p:cNvPr>
          <p:cNvCxnSpPr>
            <a:cxnSpLocks/>
          </p:cNvCxnSpPr>
          <p:nvPr/>
        </p:nvCxnSpPr>
        <p:spPr>
          <a:xfrm>
            <a:off x="331901" y="4608380"/>
            <a:ext cx="2742895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1C8476A0-D2F1-D0A9-3195-575A0E0AD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957" y="551297"/>
            <a:ext cx="8339978" cy="491844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A80E748-E123-D331-6250-746E11670608}"/>
              </a:ext>
            </a:extLst>
          </p:cNvPr>
          <p:cNvSpPr txBox="1"/>
          <p:nvPr/>
        </p:nvSpPr>
        <p:spPr>
          <a:xfrm>
            <a:off x="6252587" y="5563477"/>
            <a:ext cx="60943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Kết quả đọc và ghi của Cell SRAM 8T</a:t>
            </a:r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4164010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3FE9996-7EAC-4679-B37D-C1045F42F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61DF1FE-5CC8-43D2-A76C-93C76EEDE1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161BEBD-A23C-409E-ABC7-73F9EDC02F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3741B58E-3B65-4A01-A276-975AB2CF8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AAC67C3-831B-4AB1-A259-DFB839CAF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149F5F-EA72-7F93-B9D6-74403D95C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370" y="605896"/>
            <a:ext cx="3084844" cy="564620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3600" b="1" i="0" u="none" strike="noStrike" cap="none" normalizeH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</a:rPr>
              <a:t>Kết quả đọc, ghi của mạch CELL SRAM 8T</a:t>
            </a:r>
            <a:endParaRPr lang="en-US" sz="3600">
              <a:solidFill>
                <a:srgbClr val="FFFF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4B3F04-9EAC-45C0-B3CE-0387EEA10A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9D174F-C199-0924-7C16-600CA6BA89BA}"/>
              </a:ext>
            </a:extLst>
          </p:cNvPr>
          <p:cNvSpPr txBox="1"/>
          <p:nvPr/>
        </p:nvSpPr>
        <p:spPr>
          <a:xfrm>
            <a:off x="4742016" y="605896"/>
            <a:ext cx="6413663" cy="5646208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pPr marL="342900" marR="0" lvl="0" indent="-342900" defTabSz="914400">
              <a:lnSpc>
                <a:spcPct val="90000"/>
              </a:lnSpc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Ghi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được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giá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DATA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vào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Q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khi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WRITE ở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mức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HIGH,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khi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WRITE ở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mức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LOW, Q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giữ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nguyên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giá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trước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đó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.</a:t>
            </a:r>
          </a:p>
          <a:p>
            <a:pPr marL="342900" marR="0" lvl="0" indent="-342900" defTabSz="914400">
              <a:lnSpc>
                <a:spcPct val="90000"/>
              </a:lnSpc>
              <a:spcAft>
                <a:spcPts val="800"/>
              </a:spcAft>
              <a:buClr>
                <a:schemeClr val="accent1"/>
              </a:buClr>
              <a:buFont typeface="Calibri" panose="020F0502020204030204" pitchFamily="34" charset="0"/>
              <a:buChar char="-"/>
            </a:pP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Đọc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được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giá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DATA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khi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READ ở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mức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HIGH,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khi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READ ở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mức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LOW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thì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giá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trị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RBL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mặc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định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</a:t>
            </a:r>
            <a:r>
              <a:rPr lang="en-US" sz="3200" dirty="0" err="1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là</a:t>
            </a:r>
            <a:r>
              <a:rPr lang="en-US" sz="32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</a:rPr>
              <a:t> HIGH.</a:t>
            </a:r>
          </a:p>
        </p:txBody>
      </p:sp>
    </p:spTree>
    <p:extLst>
      <p:ext uri="{BB962C8B-B14F-4D97-AF65-F5344CB8AC3E}">
        <p14:creationId xmlns:p14="http://schemas.microsoft.com/office/powerpoint/2010/main" val="796533255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191</TotalTime>
  <Words>691</Words>
  <Application>Microsoft Office PowerPoint</Application>
  <PresentationFormat>Widescreen</PresentationFormat>
  <Paragraphs>51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Aptos</vt:lpstr>
      <vt:lpstr>Arial</vt:lpstr>
      <vt:lpstr>Calibri</vt:lpstr>
      <vt:lpstr>Calibri Light</vt:lpstr>
      <vt:lpstr>Cambria Math</vt:lpstr>
      <vt:lpstr>Retrospect</vt:lpstr>
      <vt:lpstr>BÁO CÁO ĐỒ ÁN KHÓA TKVM TƯƠNG TỰ VỚI TANNER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Kết quả đọc, ghi của mạch CELL SRAM 8T</vt:lpstr>
      <vt:lpstr>Butterfly chart của mạch CELL SRAM 8T </vt:lpstr>
      <vt:lpstr>Butterfly chart của mạch CELL SRAM 8T </vt:lpstr>
      <vt:lpstr>PowerPoint Presentation</vt:lpstr>
      <vt:lpstr>PowerPoint Presentation</vt:lpstr>
      <vt:lpstr>PowerPoint Presentation</vt:lpstr>
      <vt:lpstr>Kết quả sau khi chạy DRC</vt:lpstr>
      <vt:lpstr>Kết quả sau khi chạy LVS</vt:lpstr>
      <vt:lpstr>PowerPoint Presentation</vt:lpstr>
      <vt:lpstr>Kết quả trích xuất ký sinh</vt:lpstr>
      <vt:lpstr>Schematic đã trích xuất ký sinh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PHẠM MAI DIỆU THẢO</dc:creator>
  <cp:lastModifiedBy>NGUYỄN THÀNH ĐẠT</cp:lastModifiedBy>
  <cp:revision>6</cp:revision>
  <dcterms:created xsi:type="dcterms:W3CDTF">2025-09-18T06:49:33Z</dcterms:created>
  <dcterms:modified xsi:type="dcterms:W3CDTF">2025-09-18T15:17:44Z</dcterms:modified>
</cp:coreProperties>
</file>