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2" r:id="rId11"/>
    <p:sldId id="273" r:id="rId12"/>
    <p:sldId id="274" r:id="rId13"/>
    <p:sldId id="278" r:id="rId14"/>
    <p:sldId id="275" r:id="rId15"/>
    <p:sldId id="276" r:id="rId16"/>
    <p:sldId id="279" r:id="rId17"/>
    <p:sldId id="280" r:id="rId18"/>
    <p:sldId id="277" r:id="rId19"/>
    <p:sldId id="281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 autoAdjust="0"/>
    <p:restoredTop sz="94659" autoAdjust="0"/>
  </p:normalViewPr>
  <p:slideViewPr>
    <p:cSldViewPr snapToGrid="0" snapToObjects="1">
      <p:cViewPr varScale="1">
        <p:scale>
          <a:sx n="118" d="100"/>
          <a:sy n="118" d="100"/>
        </p:scale>
        <p:origin x="1952" y="200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aktJ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Tråde &amp; </a:t>
            </a:r>
            <a:r>
              <a:rPr lang="da-DK" dirty="0" err="1"/>
              <a:t>Executors</a:t>
            </a:r>
            <a:r>
              <a:rPr lang="da-DK" dirty="0"/>
              <a:t> – uge 3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7D5AE-0D0A-7943-85C9-C2D40B366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7135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29077-08EF-8641-B57B-A76416C3F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Tråde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5562-C9A9-504A-A021-96A5FB637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Threads02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65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2C9179-E0B5-7C45-BBEA-81C99B887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Runable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FF46-1EF3-D34B-946F-F7FA320B6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Interfacet </a:t>
            </a:r>
            <a:r>
              <a:rPr lang="da-DK" b="1" dirty="0"/>
              <a:t>Runnable</a:t>
            </a:r>
            <a:r>
              <a:rPr lang="da-DK" dirty="0"/>
              <a:t> har været med siden 1995 (JDK1.0).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Der er </a:t>
            </a:r>
            <a:r>
              <a:rPr lang="da-DK" b="1" dirty="0"/>
              <a:t>en </a:t>
            </a:r>
            <a:r>
              <a:rPr lang="da-DK" dirty="0"/>
              <a:t>metode der skal implementeres.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Runnable indfanger</a:t>
            </a:r>
          </a:p>
          <a:p>
            <a:r>
              <a:rPr lang="da-DK" dirty="0"/>
              <a:t>En opgave/</a:t>
            </a:r>
            <a:r>
              <a:rPr lang="da-DK" dirty="0" err="1"/>
              <a:t>task</a:t>
            </a:r>
            <a:r>
              <a:rPr lang="da-DK" dirty="0"/>
              <a:t> der skal udføres</a:t>
            </a:r>
          </a:p>
        </p:txBody>
      </p:sp>
    </p:spTree>
    <p:extLst>
      <p:ext uri="{BB962C8B-B14F-4D97-AF65-F5344CB8AC3E}">
        <p14:creationId xmlns:p14="http://schemas.microsoft.com/office/powerpoint/2010/main" val="35657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222511-DB31-A045-BEC9-91B19F47D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Parametre til Runnable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4D9C-BD65-E143-B54A-6C9A40170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Se kode eksempel Threads03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Underviseren tegner på tavlen for at pointere ideen om at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oprettes i en tråd (</a:t>
            </a:r>
            <a:r>
              <a:rPr lang="da-DK" dirty="0" err="1"/>
              <a:t>main</a:t>
            </a:r>
            <a:r>
              <a:rPr lang="da-DK" dirty="0"/>
              <a:t> tråden)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udføres af arbejdstrådene (t1, t2, t3)</a:t>
            </a:r>
          </a:p>
          <a:p>
            <a:pPr marL="514350" indent="-51435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Det er denne arbejdsdeling der minder lidt om tjeneren der laver bestillinger (tjeneren er </a:t>
            </a:r>
            <a:r>
              <a:rPr lang="da-DK" dirty="0" err="1"/>
              <a:t>main</a:t>
            </a:r>
            <a:r>
              <a:rPr lang="da-DK" dirty="0"/>
              <a:t>), og kokkene der laver maden (t1, t2, t3)</a:t>
            </a:r>
          </a:p>
        </p:txBody>
      </p:sp>
    </p:spTree>
    <p:extLst>
      <p:ext uri="{BB962C8B-B14F-4D97-AF65-F5344CB8AC3E}">
        <p14:creationId xmlns:p14="http://schemas.microsoft.com/office/powerpoint/2010/main" val="323821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3D7C5-4C6C-544E-AEE1-3DF76C5BE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sleep</a:t>
            </a:r>
            <a:r>
              <a:rPr lang="da-DK" dirty="0"/>
              <a:t> metoden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6250-A214-4346-9CE3-C70ADEDC4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 metoden er helt ligegyldig – og er brugt meget.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Sleep</a:t>
            </a:r>
            <a:r>
              <a:rPr lang="da-DK" dirty="0"/>
              <a:t> metoden stopper tråden i et antal millisekunder.</a:t>
            </a:r>
          </a:p>
          <a:p>
            <a:r>
              <a:rPr lang="da-DK" dirty="0" err="1"/>
              <a:t>Sleep</a:t>
            </a:r>
            <a:r>
              <a:rPr lang="da-DK" dirty="0"/>
              <a:t> metoden bruges i eksempel-kode til at illustrere at ”her gør tråden noget der tager tid, som vi ikke orker at kode lige her”.</a:t>
            </a:r>
          </a:p>
          <a:p>
            <a:pPr lvl="1"/>
            <a:r>
              <a:rPr lang="da-DK" sz="1800" dirty="0"/>
              <a:t>Henter data fra en database</a:t>
            </a:r>
          </a:p>
          <a:p>
            <a:pPr lvl="1"/>
            <a:r>
              <a:rPr lang="da-DK" sz="1800" dirty="0"/>
              <a:t>Henter data fra nettet</a:t>
            </a:r>
          </a:p>
          <a:p>
            <a:pPr lvl="1"/>
            <a:r>
              <a:rPr lang="da-DK" sz="1800" dirty="0"/>
              <a:t>Laver en kompliceret beregning</a:t>
            </a:r>
          </a:p>
          <a:p>
            <a:pPr lvl="1"/>
            <a:r>
              <a:rPr lang="da-DK" sz="1800" dirty="0"/>
              <a:t>Afspiller musik</a:t>
            </a:r>
          </a:p>
          <a:p>
            <a:pPr lvl="1"/>
            <a:r>
              <a:rPr lang="da-DK" sz="1800" dirty="0"/>
              <a:t>osv.</a:t>
            </a:r>
            <a:endParaRPr lang="da-DK" sz="1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80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C9271-68C8-214D-8110-2D9BA751F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Syncronized</a:t>
            </a:r>
            <a:r>
              <a:rPr lang="da-DK" dirty="0"/>
              <a:t> metoder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3AD7-7A4A-C743-8028-A833AFFB7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Forskellen mellem eksempel: </a:t>
            </a:r>
          </a:p>
          <a:p>
            <a:r>
              <a:rPr lang="da-DK" dirty="0" err="1"/>
              <a:t>ThreadsSyncUnsafe</a:t>
            </a:r>
            <a:r>
              <a:rPr lang="da-DK" dirty="0"/>
              <a:t> </a:t>
            </a:r>
          </a:p>
          <a:p>
            <a:r>
              <a:rPr lang="da-DK" dirty="0" err="1"/>
              <a:t>ThreadsSyncSafe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Hvad ”synkroniseres der på”?</a:t>
            </a:r>
          </a:p>
          <a:p>
            <a:r>
              <a:rPr lang="da-DK" dirty="0"/>
              <a:t>En lås for hele JVM?</a:t>
            </a:r>
          </a:p>
          <a:p>
            <a:r>
              <a:rPr lang="da-DK" dirty="0"/>
              <a:t>En lås per tråd?</a:t>
            </a:r>
          </a:p>
          <a:p>
            <a:r>
              <a:rPr lang="da-DK" dirty="0"/>
              <a:t>En lås per ”hvad”?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6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2A9A9-CB45-524D-B05C-54F8E236F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21C7-EC54-254D-962B-BE9AE01D3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Skriv </a:t>
            </a:r>
            <a:r>
              <a:rPr lang="da-DK" dirty="0" err="1"/>
              <a:t>ThreadsSyncSafe</a:t>
            </a:r>
            <a:r>
              <a:rPr lang="da-DK" dirty="0"/>
              <a:t> koden om så der IKKE benyttes en anonym indre klasse, men en almindelig klasse der enten</a:t>
            </a:r>
          </a:p>
          <a:p>
            <a:pPr lvl="1"/>
            <a:r>
              <a:rPr lang="da-DK" dirty="0"/>
              <a:t>implementerer Runnable</a:t>
            </a:r>
          </a:p>
          <a:p>
            <a:pPr lvl="1"/>
            <a:r>
              <a:rPr lang="da-DK" dirty="0"/>
              <a:t>er en subklasse af Thread</a:t>
            </a:r>
          </a:p>
        </p:txBody>
      </p:sp>
    </p:spTree>
    <p:extLst>
      <p:ext uri="{BB962C8B-B14F-4D97-AF65-F5344CB8AC3E}">
        <p14:creationId xmlns:p14="http://schemas.microsoft.com/office/powerpoint/2010/main" val="2934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7D714-3818-664A-A40A-58491240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7658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99EE-58BF-EA40-AFF4-371B685E1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Executor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1BF7B-9DE7-0341-B9C9-293698923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Systematisering af restaurant arbejdsgangen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ordre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laver maden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serverer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penge</a:t>
            </a:r>
          </a:p>
        </p:txBody>
      </p:sp>
    </p:spTree>
    <p:extLst>
      <p:ext uri="{BB962C8B-B14F-4D97-AF65-F5344CB8AC3E}">
        <p14:creationId xmlns:p14="http://schemas.microsoft.com/office/powerpoint/2010/main" val="196483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ADB00-D59A-1D43-B435-B6A42237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Eksempel koden til øvelserne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5133-B367-824E-9630-999ADF9F5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Executor01 </a:t>
            </a:r>
          </a:p>
          <a:p>
            <a:pPr marL="0" indent="0">
              <a:buNone/>
            </a:pPr>
            <a:r>
              <a:rPr lang="da-DK" dirty="0"/>
              <a:t>Executor03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Hvor kan I forestille jer dette ”design mønster</a:t>
            </a:r>
            <a:r>
              <a:rPr lang="da-DK"/>
              <a:t>” blive brugt?</a:t>
            </a:r>
          </a:p>
        </p:txBody>
      </p:sp>
    </p:spTree>
    <p:extLst>
      <p:ext uri="{BB962C8B-B14F-4D97-AF65-F5344CB8AC3E}">
        <p14:creationId xmlns:p14="http://schemas.microsoft.com/office/powerpoint/2010/main" val="26633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C30E4-E938-B24F-A10F-9A4EB5B88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Dagsorden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CA69-6B38-A84D-8E13-044911EEA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sidste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Java</a:t>
            </a:r>
          </a:p>
          <a:p>
            <a:r>
              <a:rPr lang="en-US" dirty="0" err="1"/>
              <a:t>Hvordan</a:t>
            </a:r>
            <a:r>
              <a:rPr lang="en-US" dirty="0"/>
              <a:t> laver Java </a:t>
            </a:r>
            <a:r>
              <a:rPr lang="en-US" dirty="0" err="1"/>
              <a:t>flere</a:t>
            </a:r>
            <a:r>
              <a:rPr lang="en-US" dirty="0"/>
              <a:t> ting </a:t>
            </a:r>
            <a:r>
              <a:rPr lang="en-US" dirty="0" err="1"/>
              <a:t>samtidigt</a:t>
            </a:r>
            <a:endParaRPr lang="en-US" dirty="0"/>
          </a:p>
          <a:p>
            <a:r>
              <a:rPr lang="en-US" dirty="0" err="1"/>
              <a:t>Synkronisering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resource </a:t>
            </a:r>
            <a:r>
              <a:rPr lang="en-US" dirty="0" err="1"/>
              <a:t>forbrug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Executor </a:t>
            </a:r>
            <a:r>
              <a:rPr lang="en-US" dirty="0" err="1"/>
              <a:t>frameworket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34216-4A42-5449-B5E0-9EC50B68B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6266-D3D2-BA45-AA82-13C684D3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Et par </a:t>
            </a:r>
            <a:r>
              <a:rPr lang="en-US" dirty="0" err="1"/>
              <a:t>små</a:t>
            </a:r>
            <a:r>
              <a:rPr lang="en-US" dirty="0"/>
              <a:t> tricks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RES over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fil - </a:t>
            </a:r>
            <a:r>
              <a:rPr lang="en-US" dirty="0" err="1"/>
              <a:t>eller</a:t>
            </a:r>
            <a:r>
              <a:rPr lang="en-US" dirty="0"/>
              <a:t> den </a:t>
            </a: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vej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Både</a:t>
            </a:r>
            <a:r>
              <a:rPr lang="en-US" dirty="0"/>
              <a:t> Add &amp; </a:t>
            </a:r>
            <a:r>
              <a:rPr lang="en-US" dirty="0" err="1"/>
              <a:t>Mul</a:t>
            </a:r>
            <a:endParaRPr lang="en-US" dirty="0"/>
          </a:p>
          <a:p>
            <a:pPr marL="949124" lvl="1" indent="-514350">
              <a:buAutoNum type="alphaLcParenR"/>
            </a:pPr>
            <a:r>
              <a:rPr lang="en-US" dirty="0"/>
              <a:t>To </a:t>
            </a:r>
            <a:r>
              <a:rPr lang="en-US" dirty="0" err="1"/>
              <a:t>forskellige</a:t>
            </a:r>
            <a:r>
              <a:rPr lang="en-US" dirty="0"/>
              <a:t> PATH (picoserver06A)</a:t>
            </a:r>
          </a:p>
          <a:p>
            <a:pPr marL="949124" lvl="1" indent="-514350">
              <a:buAutoNum type="alphaLcParenR"/>
            </a:pPr>
            <a:r>
              <a:rPr lang="en-US" dirty="0" err="1"/>
              <a:t>Vha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parameter (picoserver06B)</a:t>
            </a:r>
          </a:p>
        </p:txBody>
      </p:sp>
    </p:spTree>
    <p:extLst>
      <p:ext uri="{BB962C8B-B14F-4D97-AF65-F5344CB8AC3E}">
        <p14:creationId xmlns:p14="http://schemas.microsoft.com/office/powerpoint/2010/main" val="13690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51CCC-FA71-6144-AE7F-E3301CF20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 om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B252-0464-1943-A2AC-15661B57E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computer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et program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maskinen</a:t>
            </a:r>
            <a:r>
              <a:rPr lang="en-US" dirty="0"/>
              <a:t> (JVM)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</a:t>
            </a:r>
            <a:r>
              <a:rPr lang="en-US" dirty="0" err="1"/>
              <a:t>en</a:t>
            </a:r>
            <a:r>
              <a:rPr lang="en-US" dirty="0"/>
              <a:t> “ting”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 err="1"/>
              <a:t>Disse</a:t>
            </a:r>
            <a:r>
              <a:rPr lang="en-US" dirty="0"/>
              <a:t> “ting” </a:t>
            </a:r>
            <a:r>
              <a:rPr lang="en-US" dirty="0" err="1"/>
              <a:t>kaldes</a:t>
            </a:r>
            <a:r>
              <a:rPr lang="en-US" dirty="0"/>
              <a:t> </a:t>
            </a:r>
            <a:r>
              <a:rPr lang="en-US" b="1" dirty="0" err="1"/>
              <a:t>tråde</a:t>
            </a:r>
            <a:r>
              <a:rPr lang="en-US" b="1" dirty="0"/>
              <a:t> </a:t>
            </a:r>
            <a:r>
              <a:rPr lang="en-US" dirty="0"/>
              <a:t>(threads).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mange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måder</a:t>
            </a:r>
            <a:r>
              <a:rPr lang="en-US" dirty="0"/>
              <a:t> at </a:t>
            </a:r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3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øvelserne</a:t>
            </a:r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 med </a:t>
            </a:r>
            <a:r>
              <a:rPr lang="en-US" dirty="0" err="1"/>
              <a:t>samtidighed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her </a:t>
            </a:r>
            <a:r>
              <a:rPr lang="en-US" dirty="0" err="1"/>
              <a:t>på</a:t>
            </a:r>
            <a:r>
              <a:rPr lang="en-US" dirty="0"/>
              <a:t> 2. semester</a:t>
            </a:r>
          </a:p>
        </p:txBody>
      </p:sp>
    </p:spTree>
    <p:extLst>
      <p:ext uri="{BB962C8B-B14F-4D97-AF65-F5344CB8AC3E}">
        <p14:creationId xmlns:p14="http://schemas.microsoft.com/office/powerpoint/2010/main" val="17351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BB6FD-1C3F-DD4A-802C-34E2B2E6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Tråde</a:t>
            </a:r>
            <a:r>
              <a:rPr lang="en-US" dirty="0"/>
              <a:t> - </a:t>
            </a:r>
            <a:r>
              <a:rPr lang="en-US" dirty="0" err="1"/>
              <a:t>samtidighed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48CE-A52B-3947-B0C8-B9841C822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– de studerende – er “tråde” i disse øvelser.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Øvelse 1: Vi har et google </a:t>
            </a:r>
            <a:r>
              <a:rPr lang="da-DK" dirty="0" err="1"/>
              <a:t>sheet</a:t>
            </a:r>
            <a:r>
              <a:rPr lang="da-DK" dirty="0"/>
              <a:t> på denne side: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https://goo.gl/ZaktJi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32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87AB6-1C6B-504C-9293-F4D0DBF74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3AEB-DFFD-E041-9B31-33DC062EE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Ud for dit navn skal du skive:</a:t>
            </a:r>
          </a:p>
          <a:p>
            <a:pPr marL="0" indent="0">
              <a:buNone/>
            </a:pPr>
            <a:r>
              <a:rPr lang="da-DK" dirty="0"/>
              <a:t>”I am </a:t>
            </a:r>
            <a:r>
              <a:rPr lang="da-DK" dirty="0" err="1"/>
              <a:t>here</a:t>
            </a:r>
            <a:r>
              <a:rPr lang="da-DK" dirty="0"/>
              <a:t> and I am </a:t>
            </a:r>
            <a:r>
              <a:rPr lang="da-DK" dirty="0" err="1"/>
              <a:t>proud</a:t>
            </a:r>
            <a:r>
              <a:rPr lang="da-DK" dirty="0"/>
              <a:t> of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ABCCA0-3BC9-A24A-A736-1A0FB8DC1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2 – </a:t>
            </a:r>
            <a:r>
              <a:rPr lang="en-US" dirty="0" err="1"/>
              <a:t>brug</a:t>
            </a:r>
            <a:r>
              <a:rPr lang="en-US" dirty="0"/>
              <a:t> C-</a:t>
            </a:r>
            <a:r>
              <a:rPr lang="en-US" dirty="0" err="1"/>
              <a:t>kolonnen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6607-4E4D-7D46-9021-D4022D2485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under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starter med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bogstav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</a:t>
            </a:r>
            <a:r>
              <a:rPr lang="en-US" dirty="0" err="1"/>
              <a:t>slutter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nedenfor</a:t>
            </a:r>
            <a:r>
              <a:rPr lang="en-US" dirty="0"/>
              <a:t> </a:t>
            </a:r>
            <a:r>
              <a:rPr lang="en-US" dirty="0" err="1"/>
              <a:t>kikker</a:t>
            </a:r>
            <a:r>
              <a:rPr lang="en-US" dirty="0"/>
              <a:t> du </a:t>
            </a:r>
            <a:r>
              <a:rPr lang="en-US" dirty="0" err="1"/>
              <a:t>fra</a:t>
            </a:r>
            <a:r>
              <a:rPr lang="en-US" dirty="0"/>
              <a:t> oven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der </a:t>
            </a:r>
            <a:r>
              <a:rPr lang="en-US" dirty="0" err="1"/>
              <a:t>vælger</a:t>
            </a:r>
            <a:r>
              <a:rPr lang="en-US" dirty="0"/>
              <a:t> du bare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Ud</a:t>
            </a:r>
            <a:r>
              <a:rPr lang="en-US" dirty="0"/>
              <a:t> for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du </a:t>
            </a:r>
            <a:r>
              <a:rPr lang="en-US" dirty="0" err="1"/>
              <a:t>skrive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bogstaver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står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forvejen</a:t>
            </a:r>
            <a:r>
              <a:rPr lang="en-US" dirty="0"/>
              <a:t> </a:t>
            </a:r>
            <a:r>
              <a:rPr lang="en-US" dirty="0" err="1"/>
              <a:t>lægger</a:t>
            </a:r>
            <a:r>
              <a:rPr lang="en-US" dirty="0"/>
              <a:t> du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7110DB-B336-7A49-891E-D07890674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Øvelse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B09C-528C-0143-A53C-FD17C0464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Der står 17 i celle E1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AB2B6-09C2-FB48-9ACD-1A2AEBD7D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Læg 23 til det tal der står i celle E1</a:t>
            </a:r>
          </a:p>
        </p:txBody>
      </p:sp>
    </p:spTree>
    <p:extLst>
      <p:ext uri="{BB962C8B-B14F-4D97-AF65-F5344CB8AC3E}">
        <p14:creationId xmlns:p14="http://schemas.microsoft.com/office/powerpoint/2010/main" val="1452552718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539</TotalTime>
  <Words>566</Words>
  <Application>Microsoft Macintosh PowerPoint</Application>
  <PresentationFormat>Custom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Jon Bertelsen (JOBE - Lektor - Cphbusiness)</cp:lastModifiedBy>
  <cp:revision>30</cp:revision>
  <dcterms:created xsi:type="dcterms:W3CDTF">2018-08-26T07:59:52Z</dcterms:created>
  <dcterms:modified xsi:type="dcterms:W3CDTF">2024-01-04T22:26:03Z</dcterms:modified>
</cp:coreProperties>
</file>