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14"/>
  </p:notesMasterIdLst>
  <p:sldIdLst>
    <p:sldId id="256" r:id="rId5"/>
    <p:sldId id="368" r:id="rId6"/>
    <p:sldId id="260" r:id="rId7"/>
    <p:sldId id="261" r:id="rId8"/>
    <p:sldId id="363" r:id="rId9"/>
    <p:sldId id="315" r:id="rId10"/>
    <p:sldId id="367" r:id="rId11"/>
    <p:sldId id="369" r:id="rId12"/>
    <p:sldId id="370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9A14B-0B27-9EFA-6297-5A0E884FA2C7}" v="1" dt="2023-11-24T10:29:27.682"/>
    <p1510:client id="{E204ED32-1051-894B-AE21-DB66615C5F21}" v="544" dt="2023-11-22T11:21:2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/>
  </p:normalViewPr>
  <p:slideViewPr>
    <p:cSldViewPr snapToGrid="0" snapToObjects="1">
      <p:cViewPr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Melkane (KIMM - Adjunkt - Cphbusiness)" userId="S::kimm@cphbusiness.dk::7ca52969-45af-4002-9da5-95afe96e379c" providerId="AD" clId="Web-{E204ED32-1051-894B-AE21-DB66615C5F21}"/>
    <pc:docChg chg="addSld delSld modSld">
      <pc:chgData name="Kim Melkane (KIMM - Adjunkt - Cphbusiness)" userId="S::kimm@cphbusiness.dk::7ca52969-45af-4002-9da5-95afe96e379c" providerId="AD" clId="Web-{E204ED32-1051-894B-AE21-DB66615C5F21}" dt="2023-11-22T11:21:26.208" v="558" actId="20577"/>
      <pc:docMkLst>
        <pc:docMk/>
      </pc:docMkLst>
      <pc:sldChg chg="modSp">
        <pc:chgData name="Kim Melkane (KIMM - Adjunkt - Cphbusiness)" userId="S::kimm@cphbusiness.dk::7ca52969-45af-4002-9da5-95afe96e379c" providerId="AD" clId="Web-{E204ED32-1051-894B-AE21-DB66615C5F21}" dt="2023-11-22T09:24:48.787" v="10" actId="20577"/>
        <pc:sldMkLst>
          <pc:docMk/>
          <pc:sldMk cId="1742235829" sldId="256"/>
        </pc:sldMkLst>
        <pc:spChg chg="mod">
          <ac:chgData name="Kim Melkane (KIMM - Adjunkt - Cphbusiness)" userId="S::kimm@cphbusiness.dk::7ca52969-45af-4002-9da5-95afe96e379c" providerId="AD" clId="Web-{E204ED32-1051-894B-AE21-DB66615C5F21}" dt="2023-11-22T09:24:48.787" v="10" actId="20577"/>
          <ac:spMkLst>
            <pc:docMk/>
            <pc:sldMk cId="1742235829" sldId="256"/>
            <ac:spMk id="2" creationId="{9188F2E3-5447-3640-8249-E43E380EF199}"/>
          </ac:spMkLst>
        </pc:spChg>
      </pc:sldChg>
      <pc:sldChg chg="addSp modSp">
        <pc:chgData name="Kim Melkane (KIMM - Adjunkt - Cphbusiness)" userId="S::kimm@cphbusiness.dk::7ca52969-45af-4002-9da5-95afe96e379c" providerId="AD" clId="Web-{E204ED32-1051-894B-AE21-DB66615C5F21}" dt="2023-11-22T09:26:15.493" v="14" actId="1076"/>
        <pc:sldMkLst>
          <pc:docMk/>
          <pc:sldMk cId="1967146200" sldId="260"/>
        </pc:sldMkLst>
        <pc:spChg chg="add mod">
          <ac:chgData name="Kim Melkane (KIMM - Adjunkt - Cphbusiness)" userId="S::kimm@cphbusiness.dk::7ca52969-45af-4002-9da5-95afe96e379c" providerId="AD" clId="Web-{E204ED32-1051-894B-AE21-DB66615C5F21}" dt="2023-11-22T09:26:15.493" v="14" actId="1076"/>
          <ac:spMkLst>
            <pc:docMk/>
            <pc:sldMk cId="1967146200" sldId="260"/>
            <ac:spMk id="4" creationId="{D7FAA8FB-4F69-3254-6A7F-D809D1DA6C4C}"/>
          </ac:spMkLst>
        </pc:spChg>
      </pc:sldChg>
      <pc:sldChg chg="addSp delSp modSp new">
        <pc:chgData name="Kim Melkane (KIMM - Adjunkt - Cphbusiness)" userId="S::kimm@cphbusiness.dk::7ca52969-45af-4002-9da5-95afe96e379c" providerId="AD" clId="Web-{E204ED32-1051-894B-AE21-DB66615C5F21}" dt="2023-11-22T11:21:26.208" v="558" actId="20577"/>
        <pc:sldMkLst>
          <pc:docMk/>
          <pc:sldMk cId="2453448344" sldId="370"/>
        </pc:sldMkLst>
        <pc:spChg chg="mod">
          <ac:chgData name="Kim Melkane (KIMM - Adjunkt - Cphbusiness)" userId="S::kimm@cphbusiness.dk::7ca52969-45af-4002-9da5-95afe96e379c" providerId="AD" clId="Web-{E204ED32-1051-894B-AE21-DB66615C5F21}" dt="2023-11-22T11:04:59.925" v="35" actId="20577"/>
          <ac:spMkLst>
            <pc:docMk/>
            <pc:sldMk cId="2453448344" sldId="370"/>
            <ac:spMk id="2" creationId="{15FA69AF-0E85-4E0B-9FB3-DD998222FAD0}"/>
          </ac:spMkLst>
        </pc:spChg>
        <pc:spChg chg="add del mod">
          <ac:chgData name="Kim Melkane (KIMM - Adjunkt - Cphbusiness)" userId="S::kimm@cphbusiness.dk::7ca52969-45af-4002-9da5-95afe96e379c" providerId="AD" clId="Web-{E204ED32-1051-894B-AE21-DB66615C5F21}" dt="2023-11-22T11:21:26.208" v="558" actId="20577"/>
          <ac:spMkLst>
            <pc:docMk/>
            <pc:sldMk cId="2453448344" sldId="370"/>
            <ac:spMk id="3" creationId="{3F5349B5-1BE9-1263-4D16-D151A78F615F}"/>
          </ac:spMkLst>
        </pc:spChg>
        <pc:spChg chg="add mod">
          <ac:chgData name="Kim Melkane (KIMM - Adjunkt - Cphbusiness)" userId="S::kimm@cphbusiness.dk::7ca52969-45af-4002-9da5-95afe96e379c" providerId="AD" clId="Web-{E204ED32-1051-894B-AE21-DB66615C5F21}" dt="2023-11-22T11:15:11.805" v="354" actId="20577"/>
          <ac:spMkLst>
            <pc:docMk/>
            <pc:sldMk cId="2453448344" sldId="370"/>
            <ac:spMk id="5" creationId="{6474601A-DADC-9700-5D3C-12CA5E1F7301}"/>
          </ac:spMkLst>
        </pc:spChg>
        <pc:spChg chg="add del mod">
          <ac:chgData name="Kim Melkane (KIMM - Adjunkt - Cphbusiness)" userId="S::kimm@cphbusiness.dk::7ca52969-45af-4002-9da5-95afe96e379c" providerId="AD" clId="Web-{E204ED32-1051-894B-AE21-DB66615C5F21}" dt="2023-11-22T11:06:15.006" v="63"/>
          <ac:spMkLst>
            <pc:docMk/>
            <pc:sldMk cId="2453448344" sldId="370"/>
            <ac:spMk id="7" creationId="{1FA4F77F-1E99-6A86-7092-F5EFEF365ADC}"/>
          </ac:spMkLst>
        </pc:spChg>
      </pc:sldChg>
      <pc:sldChg chg="new del">
        <pc:chgData name="Kim Melkane (KIMM - Adjunkt - Cphbusiness)" userId="S::kimm@cphbusiness.dk::7ca52969-45af-4002-9da5-95afe96e379c" providerId="AD" clId="Web-{E204ED32-1051-894B-AE21-DB66615C5F21}" dt="2023-11-22T11:04:39.096" v="16"/>
        <pc:sldMkLst>
          <pc:docMk/>
          <pc:sldMk cId="2838324481" sldId="370"/>
        </pc:sldMkLst>
      </pc:sldChg>
    </pc:docChg>
  </pc:docChgLst>
  <pc:docChgLst>
    <pc:chgData name="Kim Melkane (KIMM - Adjunkt - Cphbusiness)" userId="S::kimm@cphbusiness.dk::7ca52969-45af-4002-9da5-95afe96e379c" providerId="AD" clId="Web-{2149A14B-0B27-9EFA-6297-5A0E884FA2C7}"/>
    <pc:docChg chg="modSld">
      <pc:chgData name="Kim Melkane (KIMM - Adjunkt - Cphbusiness)" userId="S::kimm@cphbusiness.dk::7ca52969-45af-4002-9da5-95afe96e379c" providerId="AD" clId="Web-{2149A14B-0B27-9EFA-6297-5A0E884FA2C7}" dt="2023-11-24T10:29:27.682" v="0" actId="20577"/>
      <pc:docMkLst>
        <pc:docMk/>
      </pc:docMkLst>
      <pc:sldChg chg="modSp">
        <pc:chgData name="Kim Melkane (KIMM - Adjunkt - Cphbusiness)" userId="S::kimm@cphbusiness.dk::7ca52969-45af-4002-9da5-95afe96e379c" providerId="AD" clId="Web-{2149A14B-0B27-9EFA-6297-5A0E884FA2C7}" dt="2023-11-24T10:29:27.682" v="0" actId="20577"/>
        <pc:sldMkLst>
          <pc:docMk/>
          <pc:sldMk cId="2453448344" sldId="370"/>
        </pc:sldMkLst>
        <pc:spChg chg="mod">
          <ac:chgData name="Kim Melkane (KIMM - Adjunkt - Cphbusiness)" userId="S::kimm@cphbusiness.dk::7ca52969-45af-4002-9da5-95afe96e379c" providerId="AD" clId="Web-{2149A14B-0B27-9EFA-6297-5A0E884FA2C7}" dt="2023-11-24T10:29:27.682" v="0" actId="20577"/>
          <ac:spMkLst>
            <pc:docMk/>
            <pc:sldMk cId="2453448344" sldId="370"/>
            <ac:spMk id="5" creationId="{6474601A-DADC-9700-5D3C-12CA5E1F73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B7BFE-7755-47E7-AA33-716DEA63F794}" type="datetimeFigureOut">
              <a:rPr lang="da-DK" smtClean="0"/>
              <a:t>24-11-2023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30DA8-D0F8-4ED1-9895-F3FEAC1DCE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088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7E0A7-F639-4039-BC52-73B449E9E759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21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9913B3FC-D3D6-0743-A89E-77633E676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 flipH="1"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B0A57044-C388-3843-87FF-B8554FED5F4D}"/>
              </a:ext>
            </a:extLst>
          </p:cNvPr>
          <p:cNvSpPr/>
          <p:nvPr userDrawn="1"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163B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5FBDA-7DB5-6946-82DE-6BBC0FB67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22" y="2828920"/>
            <a:ext cx="11157555" cy="165070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24B2ECF-0680-734C-9AD0-FD4641009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22" y="4612030"/>
            <a:ext cx="11157555" cy="67434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B7566A6-3484-3E45-9459-8F196CDDC8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8063" y="5671736"/>
            <a:ext cx="4461025" cy="8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3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ækst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28645F51-E887-3741-8C15-45415BA2D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8235315-E015-874B-80C4-C223320F8A5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63B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3EB82-46EC-5845-9180-0719B34B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599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43D42E-E816-C746-9CB2-1821AE0E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6pPr marL="2514600" indent="-228600"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5F039AA-1351-4149-BE18-177882C013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3818" y="207818"/>
            <a:ext cx="1846696" cy="3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7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ækst-2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6AE50F08-5271-A640-91F8-042C423DB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" y="0"/>
            <a:ext cx="12190850" cy="6858000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8235315-E015-874B-80C4-C223320F8A5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63B">
              <a:alpha val="5720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3EB82-46EC-5845-9180-0719B34B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599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43D42E-E816-C746-9CB2-1821AE0E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6pPr marL="2514600" indent="-228600"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5F039AA-1351-4149-BE18-177882C013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3818" y="207818"/>
            <a:ext cx="1846696" cy="3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6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ompas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28645F51-E887-3741-8C15-45415BA2D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35296">
            <a:off x="8833207" y="3528815"/>
            <a:ext cx="3321244" cy="3233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53EB82-46EC-5845-9180-0719B34B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599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43D42E-E816-C746-9CB2-1821AE0E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6pPr marL="2514600" indent="-228600"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5F039AA-1351-4149-BE18-177882C013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3818" y="207818"/>
            <a:ext cx="1846696" cy="3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59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Økonomi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CA3391F-56D0-174C-B80D-D08A5A2E8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1"/>
            <a:ext cx="12192000" cy="6857058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4CFE2B74-9173-4641-9799-2EA23A7194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63B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3EB82-46EC-5845-9180-0719B34B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599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5F039AA-1351-4149-BE18-177882C013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3818" y="207818"/>
            <a:ext cx="1846696" cy="331543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43D42E-E816-C746-9CB2-1821AE0E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6pPr marL="2514600" indent="-228600"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795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680463" y="669694"/>
            <a:ext cx="1078216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680463" y="2116876"/>
            <a:ext cx="1078216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5499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24-11-2023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741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3EB82-46EC-5845-9180-0719B34B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599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43D42E-E816-C746-9CB2-1821AE0E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6pPr marL="2514600" indent="-228600"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73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person, bærbar computer, sidder, indendørs&#10;&#10;Automatisk genereret beskrivelse">
            <a:extLst>
              <a:ext uri="{FF2B5EF4-FFF2-40B4-BE49-F238E27FC236}">
                <a16:creationId xmlns:a16="http://schemas.microsoft.com/office/drawing/2014/main" id="{1FD71120-D56D-DA47-B33B-C2093D18D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D3BFC298-4012-374A-A40F-D82F9E3924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63B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25DD70-BD77-9247-A07D-9F235A2B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409826"/>
            <a:ext cx="11184456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A626262-8816-3F46-8652-6E2843690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237" y="5400000"/>
            <a:ext cx="11184457" cy="108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AF62A976-7D26-D245-AFC2-0BE670C616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3818" y="207818"/>
            <a:ext cx="1846696" cy="3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0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18C20-9495-8142-98B9-22276BA9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720000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7B44E7-53EB-C14F-9ABD-2163BEE20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60000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5C92AD3-3CB4-354D-B233-C4A777948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60000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7709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CFDE1-2E46-5C47-9D16-9217C590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0"/>
            <a:ext cx="1049282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481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79EB6-2C2F-F64B-8F04-26A7D7A8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BDBA921-7B5B-924E-84EF-DEDC47823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52767" y="987425"/>
            <a:ext cx="630262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1F8485F-AFDC-D54A-88FA-0D8D49098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65748"/>
            <a:ext cx="3932237" cy="30032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14129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CD1E4871-B99F-884A-B6E3-587EC28D7D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8235315-E015-874B-80C4-C223320F8A5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163B">
              <a:alpha val="8303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3EB82-46EC-5845-9180-0719B34B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599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43D42E-E816-C746-9CB2-1821AE0E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6pPr marL="2514600" indent="-228600"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5F039AA-1351-4149-BE18-177882C013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3818" y="207818"/>
            <a:ext cx="1846696" cy="3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8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e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30DC2923-CAF8-B04E-96EC-0EF828838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8235315-E015-874B-80C4-C223320F8A5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63B">
              <a:alpha val="8303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3EB82-46EC-5845-9180-0719B34B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599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43D42E-E816-C746-9CB2-1821AE0E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6pPr marL="2514600" indent="-228600"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5F039AA-1351-4149-BE18-177882C013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3818" y="207818"/>
            <a:ext cx="1846696" cy="3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1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alender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28645F51-E887-3741-8C15-45415BA2D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8235315-E015-874B-80C4-C223320F8A5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63B">
              <a:alpha val="8303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3EB82-46EC-5845-9180-0719B34B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599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43D42E-E816-C746-9CB2-1821AE0E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6pPr marL="2514600" indent="-228600"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5F039AA-1351-4149-BE18-177882C013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3818" y="207818"/>
            <a:ext cx="1846696" cy="3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6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63B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51A579E-19C7-E044-8BD8-BDCDD9F9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CA02363-4F67-A943-8C10-A95CCD4D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60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Sjette niveau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A72AC5B-9F1E-594B-BF4B-A30B164004C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3818" y="207818"/>
            <a:ext cx="1846696" cy="3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0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7" r:id="rId7"/>
    <p:sldLayoutId id="2147483682" r:id="rId8"/>
    <p:sldLayoutId id="2147483683" r:id="rId9"/>
    <p:sldLayoutId id="2147483684" r:id="rId10"/>
    <p:sldLayoutId id="2147483688" r:id="rId11"/>
    <p:sldLayoutId id="2147483685" r:id="rId12"/>
    <p:sldLayoutId id="2147483686" r:id="rId13"/>
    <p:sldLayoutId id="2147483689" r:id="rId14"/>
    <p:sldLayoutId id="214748369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FBB04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Wingdings" pitchFamily="2" charset="2"/>
        <a:buChar char="§"/>
        <a:defRPr sz="2600" b="0" i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Wingdings" pitchFamily="2" charset="2"/>
        <a:buChar char="§"/>
        <a:defRPr sz="2400" b="0" i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Wingdings" pitchFamily="2" charset="2"/>
        <a:buChar char="§"/>
        <a:defRPr sz="2000" b="0" i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500"/>
        </a:spcBef>
        <a:buFont typeface="Wingdings" pitchFamily="2" charset="2"/>
        <a:buChar char="§"/>
        <a:defRPr sz="1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fif.sharepoint.com/:b:/r/sites/cph/Lyngby/Shared%20Documents/4.%20Indhold%20%26%20Niveau/DAT/2.%20sem%20efter%C3%A5r%202023/students/Virksomheden/2.2%20Interessentanalyse.pdf?csf=1&amp;web=1&amp;e=yCpVba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fif.sharepoint.com/:x:/r/sites/cph/Lyngby/Shared%20Documents/4.%20Indhold%20%26%20Niveau/DAT/2.%20sem%20efter%C3%A5r%202023/students/Virksomheden/Risikoanalyse-%20Skabelon.xlsx?d=wa8d73c8503a240c9b0dda9db1b57d3ac&amp;csf=1&amp;web=1&amp;e=4PK4A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guetech.com/blog/2013/03/25/characteristics-good-agile-acceptance-criteria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fif.sharepoint.com/:x:/r/sites/cph/Lyngby/Shared%20Documents/4.%20Indhold%20%26%20Niveau/DAT/2.%20sem%20efter%C3%A5r%202023/students/Virksomheden/Risikoanalyse-%20Skabelon.xlsx?d=wa8d73c8503a240c9b0dda9db1b57d3ac&amp;csf=1&amp;web=1&amp;e=HGuxP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8F2E3-5447-3640-8249-E43E380EF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845" y="595261"/>
            <a:ext cx="11157555" cy="1650709"/>
          </a:xfrm>
        </p:spPr>
        <p:txBody>
          <a:bodyPr>
            <a:normAutofit fontScale="90000"/>
          </a:bodyPr>
          <a:lstStyle/>
          <a:p>
            <a:pPr algn="ctr"/>
            <a:r>
              <a:rPr lang="da-DK" sz="4400" dirty="0">
                <a:latin typeface="Verdana"/>
                <a:ea typeface="Verdana"/>
              </a:rPr>
              <a:t>Foranalyse - Risiko</a:t>
            </a:r>
            <a:br>
              <a:rPr lang="da-DK" dirty="0"/>
            </a:br>
            <a:r>
              <a:rPr lang="da-DK" dirty="0">
                <a:latin typeface="Verdana"/>
                <a:ea typeface="Verdana"/>
              </a:rPr>
              <a:t>Vurdering og styring = Håndtering</a:t>
            </a:r>
            <a:br>
              <a:rPr lang="da-DK" dirty="0"/>
            </a:br>
            <a:r>
              <a:rPr lang="da-DK" dirty="0">
                <a:latin typeface="Verdana"/>
                <a:ea typeface="Verdana"/>
              </a:rPr>
              <a:t>+ en indledende runde om interessenter</a:t>
            </a:r>
            <a:br>
              <a:rPr lang="da-DK" dirty="0">
                <a:latin typeface="Verdana"/>
                <a:ea typeface="Verdana"/>
              </a:rPr>
            </a:br>
            <a:r>
              <a:rPr lang="da-DK" dirty="0">
                <a:latin typeface="Verdana"/>
                <a:ea typeface="Verdana"/>
              </a:rPr>
              <a:t>+ User </a:t>
            </a:r>
            <a:r>
              <a:rPr lang="en-GB">
                <a:latin typeface="Verdana"/>
                <a:ea typeface="Verdana"/>
              </a:rPr>
              <a:t>Stories</a:t>
            </a:r>
            <a:endParaRPr lang="en-GB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8CDA3C4-F8A5-FB46-8DE5-206156A25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2. Sem DAT</a:t>
            </a:r>
          </a:p>
        </p:txBody>
      </p:sp>
    </p:spTree>
    <p:extLst>
      <p:ext uri="{BB962C8B-B14F-4D97-AF65-F5344CB8AC3E}">
        <p14:creationId xmlns:p14="http://schemas.microsoft.com/office/powerpoint/2010/main" val="174223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15EF4-AE27-2439-71BE-B91A15B7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668"/>
            <a:ext cx="10515599" cy="664663"/>
          </a:xfrm>
        </p:spPr>
        <p:txBody>
          <a:bodyPr/>
          <a:lstStyle/>
          <a:p>
            <a:r>
              <a:rPr lang="en-US" altLang="da-DK" sz="3600" dirty="0" err="1">
                <a:solidFill>
                  <a:srgbClr val="FFC000"/>
                </a:solidFill>
                <a:latin typeface="+mn-lt"/>
              </a:rPr>
              <a:t>Interessentanalyse</a:t>
            </a:r>
            <a:endParaRPr lang="da-DK" dirty="0">
              <a:solidFill>
                <a:srgbClr val="FFC000"/>
              </a:solidFill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098DAEC-A82B-AA9E-F7CD-E33F6B0F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53" y="1342236"/>
            <a:ext cx="9018476" cy="5283153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89960BBB-40E9-EAEB-2C22-B7F19CAC8F00}"/>
              </a:ext>
            </a:extLst>
          </p:cNvPr>
          <p:cNvSpPr txBox="1"/>
          <p:nvPr/>
        </p:nvSpPr>
        <p:spPr>
          <a:xfrm>
            <a:off x="1820090" y="6138000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hlinkClick r:id="rId3"/>
              </a:rPr>
              <a:t>2.2 Interessentanalyse.pdf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619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99ADC-3E08-8E42-AC7F-B0F08E12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46" y="834437"/>
            <a:ext cx="10515599" cy="1325563"/>
          </a:xfrm>
        </p:spPr>
        <p:txBody>
          <a:bodyPr>
            <a:normAutofit/>
          </a:bodyPr>
          <a:lstStyle/>
          <a:p>
            <a:r>
              <a:rPr lang="da-DK" sz="4400" dirty="0">
                <a:latin typeface="+mn-lt"/>
              </a:rPr>
              <a:t>Hvad er risikohåndtering?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54C228-96CD-474B-AD00-656E796B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3" y="2160000"/>
            <a:ext cx="11730445" cy="4351338"/>
          </a:xfrm>
        </p:spPr>
        <p:txBody>
          <a:bodyPr>
            <a:normAutofit lnSpcReduction="10000"/>
          </a:bodyPr>
          <a:lstStyle/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sz="2800" dirty="0">
                <a:solidFill>
                  <a:prstClr val="white"/>
                </a:solidFill>
                <a:latin typeface="+mn-lt"/>
              </a:rPr>
              <a:t>Naturligt og vigtigt at udføre</a:t>
            </a:r>
          </a:p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sz="2800" dirty="0">
                <a:solidFill>
                  <a:prstClr val="white"/>
                </a:solidFill>
                <a:latin typeface="+mn-lt"/>
              </a:rPr>
              <a:t>Bruges i alle livets situationer</a:t>
            </a:r>
          </a:p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sz="2800" dirty="0">
                <a:solidFill>
                  <a:prstClr val="white"/>
                </a:solidFill>
                <a:latin typeface="+mn-lt"/>
              </a:rPr>
              <a:t>Stiller og besvarer 6 basale spørgsmål</a:t>
            </a:r>
          </a:p>
          <a:p>
            <a:pPr marL="914400" lvl="1" indent="-457200">
              <a:buClr>
                <a:srgbClr val="FFC000"/>
              </a:buClr>
              <a:buFont typeface="+mj-lt"/>
              <a:buAutoNum type="arabicPeriod"/>
            </a:pPr>
            <a:r>
              <a:rPr lang="da-DK" dirty="0">
                <a:solidFill>
                  <a:prstClr val="white"/>
                </a:solidFill>
                <a:latin typeface="+mn-lt"/>
              </a:rPr>
              <a:t>Hvad er det vi prøver at opnå? (sætter scope og kontekst)</a:t>
            </a:r>
          </a:p>
          <a:p>
            <a:pPr marL="914400" lvl="1" indent="-457200">
              <a:buClr>
                <a:srgbClr val="FFC000"/>
              </a:buClr>
              <a:buFont typeface="+mj-lt"/>
              <a:buAutoNum type="arabicPeriod"/>
            </a:pPr>
            <a:r>
              <a:rPr lang="da-DK" dirty="0">
                <a:solidFill>
                  <a:prstClr val="white"/>
                </a:solidFill>
                <a:latin typeface="+mn-lt"/>
              </a:rPr>
              <a:t>Hvad kan påvirke projektet? (Identificerer risici - Positivt/negativt)</a:t>
            </a:r>
          </a:p>
          <a:p>
            <a:pPr marL="914400" lvl="1" indent="-457200">
              <a:buClr>
                <a:srgbClr val="FFC000"/>
              </a:buClr>
              <a:buFont typeface="+mj-lt"/>
              <a:buAutoNum type="arabicPeriod"/>
            </a:pPr>
            <a:r>
              <a:rPr lang="da-DK" dirty="0">
                <a:solidFill>
                  <a:prstClr val="white"/>
                </a:solidFill>
                <a:latin typeface="+mn-lt"/>
              </a:rPr>
              <a:t>Hvilke risici er vigtigst? (vurderer ud fra sandsynlighed og konsekvens)</a:t>
            </a:r>
          </a:p>
          <a:p>
            <a:pPr marL="914400" lvl="1" indent="-457200">
              <a:buClr>
                <a:srgbClr val="FFC000"/>
              </a:buClr>
              <a:buFont typeface="+mj-lt"/>
              <a:buAutoNum type="arabicPeriod"/>
            </a:pPr>
            <a:r>
              <a:rPr lang="da-DK" dirty="0">
                <a:solidFill>
                  <a:prstClr val="white"/>
                </a:solidFill>
                <a:latin typeface="+mn-lt"/>
              </a:rPr>
              <a:t>Hvad kan vi gøre ved det? (Opstiller forebyggende/afværgende/stimulerende tiltag)</a:t>
            </a:r>
          </a:p>
          <a:p>
            <a:pPr marL="914400" lvl="1" indent="-457200">
              <a:buClr>
                <a:srgbClr val="FFC000"/>
              </a:buClr>
              <a:buFont typeface="+mj-lt"/>
              <a:buAutoNum type="arabicPeriod"/>
            </a:pPr>
            <a:r>
              <a:rPr lang="da-DK" dirty="0">
                <a:solidFill>
                  <a:prstClr val="white"/>
                </a:solidFill>
                <a:latin typeface="+mn-lt"/>
              </a:rPr>
              <a:t>Virkede vores tiltag? (Hvis ikke – tilpas)</a:t>
            </a:r>
          </a:p>
          <a:p>
            <a:pPr marL="914400" lvl="1" indent="-457200">
              <a:buClr>
                <a:srgbClr val="FFC000"/>
              </a:buClr>
              <a:buFont typeface="+mj-lt"/>
              <a:buAutoNum type="arabicPeriod"/>
            </a:pPr>
            <a:r>
              <a:rPr lang="da-DK" dirty="0">
                <a:solidFill>
                  <a:prstClr val="white"/>
                </a:solidFill>
                <a:latin typeface="+mn-lt"/>
              </a:rPr>
              <a:t>Hvad har ændret sig? (siden den seneste vurdering – Genbesøg jævnligt)</a:t>
            </a:r>
          </a:p>
          <a:p>
            <a:pPr marL="914400" lvl="1" indent="-457200">
              <a:buClr>
                <a:srgbClr val="FFC000"/>
              </a:buClr>
              <a:buFont typeface="+mj-lt"/>
              <a:buAutoNum type="arabicPeriod"/>
            </a:pPr>
            <a:endParaRPr lang="da-DK" sz="1800" dirty="0">
              <a:solidFill>
                <a:prstClr val="white"/>
              </a:solidFill>
            </a:endParaRPr>
          </a:p>
          <a:p>
            <a:pPr marL="914400" lvl="1" indent="-457200">
              <a:buClr>
                <a:srgbClr val="FFC000"/>
              </a:buClr>
              <a:buFont typeface="+mj-lt"/>
              <a:buAutoNum type="arabicPeriod"/>
            </a:pPr>
            <a:endParaRPr lang="da-DK" sz="2000" dirty="0">
              <a:solidFill>
                <a:prstClr val="white"/>
              </a:solidFill>
            </a:endParaRPr>
          </a:p>
          <a:p>
            <a:pPr marL="914400" lvl="1" indent="-457200">
              <a:buClr>
                <a:srgbClr val="FFC000"/>
              </a:buClr>
              <a:buFont typeface="+mj-lt"/>
              <a:buAutoNum type="arabicPeriod"/>
            </a:pPr>
            <a:endParaRPr lang="da-DK" sz="2000" dirty="0">
              <a:solidFill>
                <a:prstClr val="white"/>
              </a:solidFill>
            </a:endParaRPr>
          </a:p>
          <a:p>
            <a:pPr marL="914400" lvl="1" indent="-457200">
              <a:buClr>
                <a:srgbClr val="FFC000"/>
              </a:buClr>
              <a:buFont typeface="+mj-lt"/>
              <a:buAutoNum type="arabicPeriod"/>
            </a:pPr>
            <a:endParaRPr lang="da-DK" sz="2000" dirty="0">
              <a:solidFill>
                <a:prstClr val="white"/>
              </a:solidFill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D7FAA8FB-4F69-3254-6A7F-D809D1DA6C4C}"/>
              </a:ext>
            </a:extLst>
          </p:cNvPr>
          <p:cNvSpPr txBox="1"/>
          <p:nvPr/>
        </p:nvSpPr>
        <p:spPr>
          <a:xfrm>
            <a:off x="8363414" y="6328317"/>
            <a:ext cx="3531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ea typeface="+mn-lt"/>
                <a:cs typeface="+mn-lt"/>
                <a:hlinkClick r:id="rId2"/>
              </a:rPr>
              <a:t>Risikoanalyse- Skabelon.xlsx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14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5B5E5-1345-672B-8E08-8422E7B8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000" dirty="0">
                <a:latin typeface="+mn-lt"/>
              </a:rPr>
              <a:t>User Stories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BF8270-B26B-0D13-22E0-56FE053B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latin typeface="+mn-lt"/>
              </a:rPr>
              <a:t>… </a:t>
            </a:r>
            <a:r>
              <a:rPr lang="da-DK" sz="2800" dirty="0">
                <a:latin typeface="+mn-lt"/>
              </a:rPr>
              <a:t>er en kort enkel beskrivelse af en feature set fra den person, der ønsker den nye funktionalitet </a:t>
            </a:r>
            <a:r>
              <a:rPr lang="da-DK" sz="1800" dirty="0">
                <a:latin typeface="+mn-lt"/>
              </a:rPr>
              <a:t>(typisk en burger eller kunde)</a:t>
            </a:r>
            <a:endParaRPr lang="da-DK" sz="2800" dirty="0">
              <a:latin typeface="+mn-lt"/>
            </a:endParaRPr>
          </a:p>
          <a:p>
            <a:pPr marL="0" indent="0">
              <a:buNone/>
              <a:defRPr/>
            </a:pPr>
            <a:r>
              <a:rPr lang="da-DK" sz="2800" dirty="0">
                <a:latin typeface="+mn-lt"/>
              </a:rPr>
              <a:t>…fokuserer på VÆRDIEN for slutbruger eller kundevirksomhed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895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1639" y="156321"/>
            <a:ext cx="8086620" cy="915266"/>
          </a:xfrm>
        </p:spPr>
        <p:txBody>
          <a:bodyPr>
            <a:normAutofit/>
          </a:bodyPr>
          <a:lstStyle/>
          <a:p>
            <a:r>
              <a:rPr lang="en-US" altLang="da-DK" sz="4000" dirty="0">
                <a:latin typeface="+mn-lt"/>
              </a:rPr>
              <a:t>User Stories – format</a:t>
            </a:r>
            <a:endParaRPr lang="da-DK" sz="4000" dirty="0">
              <a:latin typeface="+mn-lt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97433" y="1334532"/>
            <a:ext cx="7806496" cy="5040142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da-DK" sz="2100" dirty="0"/>
              <a:t>User stories kan være skrevet uformelt (passivt sprog)</a:t>
            </a:r>
          </a:p>
          <a:p>
            <a:pPr marL="0" indent="0">
              <a:buNone/>
              <a:defRPr/>
            </a:pPr>
            <a:r>
              <a:rPr lang="da-DK" sz="2100" i="1" dirty="0"/>
              <a:t>	</a:t>
            </a:r>
            <a:r>
              <a:rPr lang="da-DK" sz="2100" i="1" dirty="0">
                <a:solidFill>
                  <a:srgbClr val="FFC000"/>
                </a:solidFill>
              </a:rPr>
              <a:t>Registreret bruger kan nulstille sin adgangskode</a:t>
            </a:r>
          </a:p>
          <a:p>
            <a:pPr>
              <a:defRPr/>
            </a:pPr>
            <a:endParaRPr lang="da-DK" sz="2100" dirty="0"/>
          </a:p>
          <a:p>
            <a:pPr>
              <a:defRPr/>
            </a:pPr>
            <a:endParaRPr lang="da-DK" sz="2100" dirty="0"/>
          </a:p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da-DK" sz="2100" dirty="0"/>
              <a:t>Eller bruge et mere formelt format (Aktivt sprog)</a:t>
            </a:r>
          </a:p>
          <a:p>
            <a:pPr marL="0" indent="0">
              <a:buNone/>
              <a:defRPr/>
            </a:pPr>
            <a:r>
              <a:rPr lang="da-DK" sz="21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da-DK" sz="21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</a:t>
            </a:r>
            <a:r>
              <a:rPr lang="da-DK" sz="21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sz="2100" i="1" dirty="0">
                <a:solidFill>
                  <a:srgbClr val="FFC000"/>
                </a:solidFill>
              </a:rPr>
              <a:t>en registret bruger, </a:t>
            </a:r>
          </a:p>
          <a:p>
            <a:pPr marL="0" indent="0">
              <a:buNone/>
              <a:defRPr/>
            </a:pPr>
            <a:r>
              <a:rPr lang="da-DK" sz="2100" b="1" i="1" dirty="0">
                <a:solidFill>
                  <a:srgbClr val="008000"/>
                </a:solidFill>
              </a:rPr>
              <a:t>	</a:t>
            </a:r>
            <a:r>
              <a:rPr lang="da-DK" sz="21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Vil jeg </a:t>
            </a:r>
            <a:r>
              <a:rPr lang="da-DK" sz="2100" i="1" dirty="0">
                <a:solidFill>
                  <a:srgbClr val="FFC000"/>
                </a:solidFill>
              </a:rPr>
              <a:t>nulstille min adgangskode, </a:t>
            </a:r>
          </a:p>
          <a:p>
            <a:pPr marL="0" indent="0">
              <a:buNone/>
              <a:defRPr/>
            </a:pPr>
            <a:r>
              <a:rPr lang="da-DK" sz="2100" b="1" i="1" dirty="0">
                <a:solidFill>
                  <a:srgbClr val="008000"/>
                </a:solidFill>
              </a:rPr>
              <a:t>	</a:t>
            </a:r>
            <a:r>
              <a:rPr lang="da-DK" sz="21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at </a:t>
            </a:r>
            <a:r>
              <a:rPr lang="da-DK" sz="2100" i="1" dirty="0">
                <a:solidFill>
                  <a:srgbClr val="FFC000"/>
                </a:solidFill>
              </a:rPr>
              <a:t>jeg kan få adgang til systemet igen</a:t>
            </a:r>
          </a:p>
        </p:txBody>
      </p:sp>
      <p:pic>
        <p:nvPicPr>
          <p:cNvPr id="17410" name="Billed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659" y="3429000"/>
            <a:ext cx="3110416" cy="270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47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0463" y="333102"/>
            <a:ext cx="10782160" cy="767220"/>
          </a:xfrm>
        </p:spPr>
        <p:txBody>
          <a:bodyPr>
            <a:normAutofit/>
          </a:bodyPr>
          <a:lstStyle/>
          <a:p>
            <a:r>
              <a:rPr lang="en-US" altLang="da-DK" sz="4000" dirty="0">
                <a:latin typeface="+mn-lt"/>
              </a:rPr>
              <a:t>Acceptance Criteria</a:t>
            </a:r>
            <a:endParaRPr lang="en-US" sz="4000" dirty="0">
              <a:latin typeface="+mn-lt"/>
            </a:endParaRPr>
          </a:p>
        </p:txBody>
      </p:sp>
      <p:sp>
        <p:nvSpPr>
          <p:cNvPr id="19459" name="Pladsholder til indhold 2"/>
          <p:cNvSpPr>
            <a:spLocks noGrp="1"/>
          </p:cNvSpPr>
          <p:nvPr>
            <p:ph sz="quarter" idx="12"/>
          </p:nvPr>
        </p:nvSpPr>
        <p:spPr>
          <a:xfrm>
            <a:off x="2034347" y="1655806"/>
            <a:ext cx="8086620" cy="4234463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altLang="da-DK" sz="2000" b="1" dirty="0">
                <a:solidFill>
                  <a:srgbClr val="FBB040"/>
                </a:solidFill>
                <a:latin typeface="+mn-lt"/>
              </a:rPr>
              <a:t>Skrives ALTID FØR programmering</a:t>
            </a:r>
          </a:p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altLang="da-DK" sz="2000" dirty="0">
                <a:latin typeface="+mn-lt"/>
              </a:rPr>
              <a:t>Bringer projektet fra </a:t>
            </a:r>
            <a:r>
              <a:rPr lang="da-DK" altLang="da-DK" sz="2000" i="1" dirty="0">
                <a:solidFill>
                  <a:srgbClr val="FBB040"/>
                </a:solidFill>
                <a:latin typeface="+mn-lt"/>
              </a:rPr>
              <a:t>”Virker som kodet</a:t>
            </a:r>
            <a:r>
              <a:rPr lang="en-US" altLang="da-DK" sz="2000" i="1" dirty="0">
                <a:solidFill>
                  <a:srgbClr val="FBB040"/>
                </a:solidFill>
                <a:latin typeface="+mn-lt"/>
              </a:rPr>
              <a:t>” </a:t>
            </a:r>
            <a:r>
              <a:rPr lang="en-US" altLang="da-DK" sz="2000" dirty="0" err="1">
                <a:latin typeface="+mn-lt"/>
              </a:rPr>
              <a:t>til</a:t>
            </a:r>
            <a:r>
              <a:rPr lang="en-US" altLang="da-DK" sz="2000" dirty="0">
                <a:latin typeface="+mn-lt"/>
              </a:rPr>
              <a:t> </a:t>
            </a:r>
            <a:r>
              <a:rPr lang="en-US" altLang="da-DK" sz="2000" b="1" i="1" dirty="0">
                <a:solidFill>
                  <a:srgbClr val="FBB040"/>
                </a:solidFill>
                <a:latin typeface="+mn-lt"/>
              </a:rPr>
              <a:t>“</a:t>
            </a:r>
            <a:r>
              <a:rPr lang="en-US" altLang="da-DK" sz="2000" b="1" i="1" dirty="0" err="1">
                <a:solidFill>
                  <a:srgbClr val="FBB040"/>
                </a:solidFill>
                <a:latin typeface="+mn-lt"/>
              </a:rPr>
              <a:t>Virker</a:t>
            </a:r>
            <a:r>
              <a:rPr lang="en-US" altLang="da-DK" sz="2000" b="1" i="1" dirty="0">
                <a:solidFill>
                  <a:srgbClr val="FBB040"/>
                </a:solidFill>
                <a:latin typeface="+mn-lt"/>
              </a:rPr>
              <a:t> </a:t>
            </a:r>
            <a:r>
              <a:rPr lang="en-US" altLang="da-DK" sz="2000" b="1" i="1" dirty="0" err="1">
                <a:solidFill>
                  <a:srgbClr val="FBB040"/>
                </a:solidFill>
                <a:latin typeface="+mn-lt"/>
              </a:rPr>
              <a:t>som</a:t>
            </a:r>
            <a:r>
              <a:rPr lang="en-US" altLang="da-DK" sz="2000" b="1" i="1" dirty="0">
                <a:solidFill>
                  <a:srgbClr val="FBB040"/>
                </a:solidFill>
                <a:latin typeface="+mn-lt"/>
              </a:rPr>
              <a:t> </a:t>
            </a:r>
            <a:r>
              <a:rPr lang="en-US" altLang="da-DK" sz="2000" b="1" i="1" dirty="0" err="1">
                <a:solidFill>
                  <a:srgbClr val="FBB040"/>
                </a:solidFill>
                <a:latin typeface="+mn-lt"/>
              </a:rPr>
              <a:t>tiltænkt</a:t>
            </a:r>
            <a:r>
              <a:rPr lang="en-US" altLang="da-DK" sz="2000" b="1" i="1" dirty="0">
                <a:solidFill>
                  <a:srgbClr val="FBB040"/>
                </a:solidFill>
                <a:latin typeface="+mn-lt"/>
              </a:rPr>
              <a:t>”</a:t>
            </a:r>
            <a:endParaRPr lang="en-US" altLang="da-DK" sz="2000" i="1" dirty="0">
              <a:latin typeface="+mn-lt"/>
            </a:endParaRPr>
          </a:p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altLang="da-DK" sz="2000" dirty="0">
                <a:latin typeface="+mn-lt"/>
              </a:rPr>
              <a:t>Betingelser som en story skal opfylde for at blive accepteret af bruger, kunde eller interessent </a:t>
            </a:r>
          </a:p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altLang="da-DK" sz="2000" dirty="0">
                <a:latin typeface="+mn-lt"/>
              </a:rPr>
              <a:t>Sæt af udsagn – hver med et klart bestået/ikke bestået resultat. </a:t>
            </a:r>
          </a:p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altLang="da-DK" sz="2000" dirty="0">
                <a:latin typeface="+mn-lt"/>
              </a:rPr>
              <a:t>Kan specificere funktionelle og non-funktionelle krav</a:t>
            </a: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da-DK" altLang="da-DK" sz="1300" dirty="0">
              <a:latin typeface="+mn-lt"/>
            </a:endParaRP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altLang="da-DK" sz="1300" dirty="0">
                <a:latin typeface="+mn-lt"/>
              </a:rPr>
              <a:t>Funktionelt ex.:</a:t>
            </a:r>
            <a:r>
              <a:rPr lang="da-DK" altLang="da-DK" sz="1300" b="1" dirty="0">
                <a:latin typeface="+mn-lt"/>
              </a:rPr>
              <a:t> </a:t>
            </a:r>
            <a:r>
              <a:rPr lang="da-DK" altLang="da-DK" sz="1300" dirty="0">
                <a:latin typeface="+mn-lt"/>
              </a:rPr>
              <a:t>Når en bruger klikker på ”Nulstil adgangskode” vises et ”Nulstil adgangskode vindue” hvor en adgangskode kan indtastes og gemmes</a:t>
            </a: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altLang="da-DK" sz="1300" dirty="0">
                <a:latin typeface="+mn-lt"/>
              </a:rPr>
              <a:t>Non-funktionel ex.: Gem-knappen er rød indtil alle obligatoriske felter er udfyldt hvorefter den bliver grøn</a:t>
            </a:r>
            <a:endParaRPr lang="da-DK" altLang="da-DK" sz="1300" i="1" dirty="0">
              <a:latin typeface="+mn-lt"/>
            </a:endParaRPr>
          </a:p>
          <a:p>
            <a:pPr marL="0" indent="0">
              <a:buNone/>
            </a:pPr>
            <a:endParaRPr lang="da-DK" altLang="da-DK" sz="2000" dirty="0"/>
          </a:p>
        </p:txBody>
      </p:sp>
      <p:sp>
        <p:nvSpPr>
          <p:cNvPr id="19462" name="Tekstboks 5"/>
          <p:cNvSpPr txBox="1">
            <a:spLocks noChangeArrowheads="1"/>
          </p:cNvSpPr>
          <p:nvPr/>
        </p:nvSpPr>
        <p:spPr bwMode="auto">
          <a:xfrm>
            <a:off x="2261937" y="6445753"/>
            <a:ext cx="69834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100" dirty="0">
                <a:latin typeface="Arial" panose="020B0604020202020204" pitchFamily="34" charset="0"/>
              </a:rPr>
              <a:t>Source: </a:t>
            </a:r>
            <a:r>
              <a:rPr lang="da-DK" altLang="da-DK" sz="1100" dirty="0">
                <a:latin typeface="Arial" panose="020B0604020202020204" pitchFamily="34" charset="0"/>
                <a:hlinkClick r:id="rId2"/>
              </a:rPr>
              <a:t>http://www.seguetech.com/blog/2013/03/25/characteristics-good-agile-acceptance-criteria</a:t>
            </a:r>
            <a:r>
              <a:rPr lang="da-DK" altLang="da-DK" sz="11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4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522514" y="1300533"/>
            <a:ext cx="864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i="1" dirty="0">
                <a:solidFill>
                  <a:schemeClr val="bg1"/>
                </a:solidFill>
                <a:latin typeface="Open Sans"/>
              </a:rPr>
              <a:t>Format er som følger:</a:t>
            </a:r>
            <a:endParaRPr lang="da-DK" i="1" dirty="0">
              <a:solidFill>
                <a:schemeClr val="bg1"/>
              </a:solidFill>
              <a:latin typeface="Open Sans"/>
            </a:endParaRPr>
          </a:p>
          <a:p>
            <a:r>
              <a:rPr lang="da-DK" b="1" i="1" dirty="0">
                <a:solidFill>
                  <a:srgbClr val="797979"/>
                </a:solidFill>
                <a:latin typeface="Open Sans"/>
              </a:rPr>
              <a:t>'</a:t>
            </a:r>
            <a:r>
              <a:rPr lang="da-DK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/>
              </a:rPr>
              <a:t> Givet en forudsætning, når jeg foretager mig noget, forventer jeg resultatet ” (GIVEN, WHEN, THEN)</a:t>
            </a:r>
            <a:endParaRPr lang="da-DK" i="1" dirty="0">
              <a:solidFill>
                <a:schemeClr val="accent1">
                  <a:lumMod val="20000"/>
                  <a:lumOff val="80000"/>
                </a:schemeClr>
              </a:solidFill>
              <a:latin typeface="Open Sans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313509" y="210332"/>
            <a:ext cx="8117165" cy="714969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altLang="da-DK" sz="4000" b="1" dirty="0" err="1">
                <a:solidFill>
                  <a:srgbClr val="FFC000"/>
                </a:solidFill>
              </a:rPr>
              <a:t>Acceptance</a:t>
            </a:r>
            <a:r>
              <a:rPr lang="da-DK" altLang="da-DK" sz="4000" b="1" dirty="0">
                <a:solidFill>
                  <a:srgbClr val="FFC000"/>
                </a:solidFill>
              </a:rPr>
              <a:t> </a:t>
            </a:r>
            <a:r>
              <a:rPr lang="da-DK" altLang="da-DK" sz="4000" b="1" dirty="0" err="1">
                <a:solidFill>
                  <a:srgbClr val="FFC000"/>
                </a:solidFill>
              </a:rPr>
              <a:t>Criteria</a:t>
            </a:r>
            <a:endParaRPr lang="da-DK" sz="4000" b="1" dirty="0">
              <a:solidFill>
                <a:srgbClr val="FFC000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522514" y="2237128"/>
            <a:ext cx="108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Altså en enkel beskrivelse af hvordan PO kan teste funktionaliteten ved et review.</a:t>
            </a:r>
          </a:p>
        </p:txBody>
      </p:sp>
      <p:sp>
        <p:nvSpPr>
          <p:cNvPr id="5" name="Rektangel 4"/>
          <p:cNvSpPr/>
          <p:nvPr/>
        </p:nvSpPr>
        <p:spPr>
          <a:xfrm>
            <a:off x="1230721" y="2799936"/>
            <a:ext cx="42550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User story</a:t>
            </a:r>
          </a:p>
          <a:p>
            <a:pPr>
              <a:defRPr/>
            </a:pPr>
            <a:endParaRPr lang="en-US" b="1" i="1" dirty="0">
              <a:solidFill>
                <a:srgbClr val="008000"/>
              </a:solidFill>
            </a:endParaRPr>
          </a:p>
          <a:p>
            <a:pPr>
              <a:defRPr/>
            </a:pPr>
            <a:endParaRPr lang="en-US" b="1" i="1" dirty="0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da-DK" sz="1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 a)</a:t>
            </a:r>
          </a:p>
          <a:p>
            <a:pPr marL="0" indent="0">
              <a:buNone/>
              <a:defRPr/>
            </a:pPr>
            <a:r>
              <a:rPr lang="da-DK" sz="1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</a:t>
            </a:r>
            <a:r>
              <a:rPr lang="da-DK" sz="18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sz="1800" i="1" dirty="0">
                <a:solidFill>
                  <a:srgbClr val="FFC000"/>
                </a:solidFill>
              </a:rPr>
              <a:t>en registret bruger, </a:t>
            </a:r>
          </a:p>
          <a:p>
            <a:pPr marL="0" indent="0">
              <a:buNone/>
              <a:defRPr/>
            </a:pPr>
            <a:endParaRPr lang="da-DK" sz="1800" i="1" dirty="0">
              <a:solidFill>
                <a:srgbClr val="FFC000"/>
              </a:solidFill>
            </a:endParaRPr>
          </a:p>
          <a:p>
            <a:pPr marL="0" indent="0">
              <a:buNone/>
              <a:defRPr/>
            </a:pPr>
            <a:r>
              <a:rPr lang="da-DK" sz="1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 </a:t>
            </a:r>
            <a:r>
              <a:rPr lang="da-DK" sz="1800" b="1" i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</a:t>
            </a:r>
            <a:r>
              <a:rPr lang="da-DK" sz="1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to) </a:t>
            </a:r>
          </a:p>
          <a:p>
            <a:pPr marL="0" indent="0">
              <a:buNone/>
              <a:defRPr/>
            </a:pPr>
            <a:r>
              <a:rPr lang="da-DK" sz="1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Vil jeg </a:t>
            </a:r>
            <a:r>
              <a:rPr lang="da-DK" sz="1800" i="1" dirty="0">
                <a:solidFill>
                  <a:srgbClr val="FFC000"/>
                </a:solidFill>
              </a:rPr>
              <a:t>nulstille min adgangskode, </a:t>
            </a:r>
          </a:p>
          <a:p>
            <a:pPr marL="0" indent="0">
              <a:buNone/>
              <a:defRPr/>
            </a:pPr>
            <a:endParaRPr lang="da-DK" sz="1800" i="1" dirty="0">
              <a:solidFill>
                <a:srgbClr val="FFC000"/>
              </a:solidFill>
            </a:endParaRPr>
          </a:p>
          <a:p>
            <a:pPr marL="0" indent="0">
              <a:buNone/>
              <a:defRPr/>
            </a:pPr>
            <a:r>
              <a:rPr lang="da-DK" sz="1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 </a:t>
            </a:r>
            <a:r>
              <a:rPr lang="da-DK" b="1" i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da-DK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  <a:defRPr/>
            </a:pPr>
            <a:r>
              <a:rPr lang="da-DK" sz="1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at </a:t>
            </a:r>
            <a:r>
              <a:rPr lang="da-DK" sz="1800" i="1" dirty="0">
                <a:solidFill>
                  <a:srgbClr val="FFC000"/>
                </a:solidFill>
              </a:rPr>
              <a:t>jeg kan få adgang til systemet igen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5880718" y="2745217"/>
            <a:ext cx="42550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Acceptance </a:t>
            </a:r>
            <a:r>
              <a:rPr lang="en-US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criteria</a:t>
            </a:r>
          </a:p>
          <a:p>
            <a:endParaRPr lang="da-DK" b="1" i="1" dirty="0">
              <a:solidFill>
                <a:srgbClr val="00B050"/>
              </a:solidFill>
            </a:endParaRPr>
          </a:p>
          <a:p>
            <a:r>
              <a:rPr lang="da-DK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(Given) </a:t>
            </a:r>
          </a:p>
          <a:p>
            <a:r>
              <a:rPr lang="da-DK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Givet at </a:t>
            </a:r>
            <a:r>
              <a:rPr lang="da-DK" b="1" i="1" dirty="0">
                <a:solidFill>
                  <a:srgbClr val="FFC000"/>
                </a:solidFill>
              </a:rPr>
              <a:t>j</a:t>
            </a:r>
            <a:r>
              <a:rPr lang="da-DK" i="1" dirty="0">
                <a:solidFill>
                  <a:srgbClr val="FFC000"/>
                </a:solidFill>
              </a:rPr>
              <a:t>eg modtager en mail og klikker på linket ”nulstil adgangskode”</a:t>
            </a:r>
            <a:r>
              <a:rPr lang="da-DK" i="1" dirty="0"/>
              <a:t> </a:t>
            </a:r>
          </a:p>
          <a:p>
            <a:endParaRPr lang="da-DK" i="1" dirty="0"/>
          </a:p>
          <a:p>
            <a:pPr>
              <a:defRPr/>
            </a:pPr>
            <a:r>
              <a:rPr lang="da-DK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da-DK" b="1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When</a:t>
            </a:r>
            <a:r>
              <a:rPr lang="da-DK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</a:t>
            </a:r>
          </a:p>
          <a:p>
            <a:pPr>
              <a:defRPr/>
            </a:pPr>
            <a:r>
              <a:rPr lang="da-DK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Når </a:t>
            </a:r>
            <a:r>
              <a:rPr lang="da-DK" i="1" dirty="0">
                <a:solidFill>
                  <a:srgbClr val="FFC000"/>
                </a:solidFill>
              </a:rPr>
              <a:t>jeg bliver ledt til siden for nulstilling og bedt om at indtaste en ny adgangskode, gentage  og gemme den</a:t>
            </a:r>
          </a:p>
          <a:p>
            <a:pPr>
              <a:defRPr/>
            </a:pPr>
            <a:endParaRPr lang="da-DK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da-DK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da-DK" b="1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Then</a:t>
            </a:r>
            <a:r>
              <a:rPr lang="da-DK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</a:t>
            </a:r>
          </a:p>
          <a:p>
            <a:pPr>
              <a:defRPr/>
            </a:pPr>
            <a:r>
              <a:rPr lang="da-DK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 </a:t>
            </a:r>
            <a:r>
              <a:rPr lang="da-DK" i="1" dirty="0">
                <a:solidFill>
                  <a:srgbClr val="FFC000"/>
                </a:solidFill>
              </a:rPr>
              <a:t>kan jeg gå til login-siden og logge ind med den nye adgangskode</a:t>
            </a:r>
          </a:p>
        </p:txBody>
      </p:sp>
    </p:spTree>
    <p:extLst>
      <p:ext uri="{BB962C8B-B14F-4D97-AF65-F5344CB8AC3E}">
        <p14:creationId xmlns:p14="http://schemas.microsoft.com/office/powerpoint/2010/main" val="18519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FBE48-0805-8B31-DB61-923D7239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Opgaver til fredag - review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515709-D758-A8FB-7D29-36792BC2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sz="2800" dirty="0">
                <a:latin typeface="+mn-lt"/>
              </a:rPr>
              <a:t>2 x Aktivitetsdiagrammer AS-IS og TO-BE</a:t>
            </a:r>
          </a:p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sz="2800" dirty="0">
                <a:latin typeface="+mn-lt"/>
              </a:rPr>
              <a:t>Interessentanalyse inkl. tekstark </a:t>
            </a:r>
            <a:r>
              <a:rPr lang="da-DK" sz="2800">
                <a:latin typeface="+mn-lt"/>
              </a:rPr>
              <a:t>om de </a:t>
            </a:r>
            <a:r>
              <a:rPr lang="da-DK" sz="2800" dirty="0">
                <a:latin typeface="+mn-lt"/>
              </a:rPr>
              <a:t>enkelte interessenter</a:t>
            </a:r>
          </a:p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sz="2800" dirty="0">
                <a:latin typeface="+mn-lt"/>
              </a:rPr>
              <a:t>Risikoanalyse iflg. skabelon - </a:t>
            </a:r>
            <a:r>
              <a:rPr lang="da-DK" sz="2800" dirty="0">
                <a:latin typeface="+mn-lt"/>
                <a:hlinkClick r:id="rId2"/>
              </a:rPr>
              <a:t>Risikoanalyse- Skabelon.xlsx</a:t>
            </a:r>
            <a:endParaRPr lang="da-DK" sz="2800" dirty="0">
              <a:latin typeface="+mn-lt"/>
            </a:endParaRPr>
          </a:p>
          <a:p>
            <a:pPr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sz="2800" dirty="0">
                <a:latin typeface="+mn-lt"/>
              </a:rPr>
              <a:t>En god håndfuld User Stories med tilhørende 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137202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A69AF-0E85-4E0B-9FB3-DD99822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Verdana"/>
                <a:ea typeface="Verdana"/>
              </a:rPr>
              <a:t>Eksempel på US og AC for FOG-projekt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5349B5-1BE9-1263-4D16-D151A78F6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311" y="1849556"/>
            <a:ext cx="4577576" cy="435133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da-DK" dirty="0">
                <a:latin typeface="Verdana"/>
                <a:ea typeface="Verdana"/>
              </a:rPr>
              <a:t>Given At jeg er på </a:t>
            </a:r>
            <a:r>
              <a:rPr lang="da-DK" err="1">
                <a:latin typeface="Verdana"/>
                <a:ea typeface="Verdana"/>
              </a:rPr>
              <a:t>FOGs</a:t>
            </a:r>
            <a:r>
              <a:rPr lang="da-DK" dirty="0">
                <a:latin typeface="Verdana"/>
                <a:ea typeface="Verdana"/>
              </a:rPr>
              <a:t> site på siden "Bestil carport med egne mål"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err="1">
                <a:latin typeface="Verdana"/>
                <a:ea typeface="Verdana"/>
              </a:rPr>
              <a:t>When</a:t>
            </a:r>
            <a:r>
              <a:rPr lang="da-DK" dirty="0">
                <a:latin typeface="Verdana"/>
                <a:ea typeface="Verdana"/>
              </a:rPr>
              <a:t> - når jeg vælger i </a:t>
            </a:r>
            <a:r>
              <a:rPr lang="da-DK" err="1">
                <a:latin typeface="Verdana"/>
                <a:ea typeface="Verdana"/>
              </a:rPr>
              <a:t>dropdownbokse</a:t>
            </a:r>
            <a:r>
              <a:rPr lang="da-DK" dirty="0">
                <a:latin typeface="Verdana"/>
                <a:ea typeface="Verdana"/>
              </a:rPr>
              <a:t> for længe, bredde, højde og knappen </a:t>
            </a:r>
            <a:r>
              <a:rPr lang="da-DK">
                <a:latin typeface="Verdana"/>
                <a:ea typeface="Verdana"/>
              </a:rPr>
              <a:t>"Send forespørgsel" bliver aktiv</a:t>
            </a:r>
          </a:p>
          <a:p>
            <a:pPr marL="0" indent="0">
              <a:buNone/>
            </a:pPr>
            <a:endParaRPr lang="da-DK" dirty="0">
              <a:latin typeface="Verdana"/>
              <a:ea typeface="Verdana"/>
            </a:endParaRPr>
          </a:p>
          <a:p>
            <a:pPr marL="0" indent="0">
              <a:buNone/>
            </a:pPr>
            <a:r>
              <a:rPr lang="da-DK" err="1">
                <a:latin typeface="Verdana"/>
                <a:ea typeface="Verdana"/>
              </a:rPr>
              <a:t>Then</a:t>
            </a:r>
            <a:r>
              <a:rPr lang="da-DK" dirty="0">
                <a:latin typeface="Verdana"/>
                <a:ea typeface="Verdana"/>
              </a:rPr>
              <a:t> Da kan jeg trykke på knappen og der genereres en forespørgsel som sendes til salgsafdelingen hos FOG og jeg modtager en kopi.</a:t>
            </a:r>
          </a:p>
          <a:p>
            <a:pPr marL="0" indent="0">
              <a:buNone/>
            </a:pPr>
            <a:endParaRPr lang="da-DK" dirty="0">
              <a:latin typeface="Verdana"/>
              <a:ea typeface="Verdana"/>
            </a:endParaRPr>
          </a:p>
          <a:p>
            <a:pPr marL="0" indent="0">
              <a:buNone/>
            </a:pPr>
            <a:r>
              <a:rPr lang="da-DK">
                <a:latin typeface="Verdana"/>
                <a:ea typeface="Verdana"/>
              </a:rPr>
              <a:t>eller hvis jeg ikke er registreret bliver jeg ledt til en </a:t>
            </a:r>
            <a:r>
              <a:rPr lang="da-DK" dirty="0">
                <a:latin typeface="Verdana"/>
                <a:ea typeface="Verdana"/>
              </a:rPr>
              <a:t>side hvor jeg kan blive det</a:t>
            </a:r>
          </a:p>
          <a:p>
            <a:pPr marL="0" indent="0">
              <a:buNone/>
            </a:pPr>
            <a:endParaRPr lang="da-DK" dirty="0">
              <a:latin typeface="Verdana"/>
              <a:ea typeface="Verdana"/>
            </a:endParaRPr>
          </a:p>
          <a:p>
            <a:pPr marL="0" indent="0">
              <a:buNone/>
            </a:pPr>
            <a:r>
              <a:rPr lang="da-DK" dirty="0">
                <a:latin typeface="Verdana"/>
                <a:ea typeface="Verdana"/>
              </a:rPr>
              <a:t>Eller Hvis jeg mangler at vælge i en </a:t>
            </a:r>
            <a:r>
              <a:rPr lang="da-DK" dirty="0" err="1">
                <a:latin typeface="Verdana"/>
                <a:ea typeface="Verdana"/>
              </a:rPr>
              <a:t>DDboks</a:t>
            </a:r>
            <a:r>
              <a:rPr lang="da-DK" dirty="0">
                <a:latin typeface="Verdana"/>
                <a:ea typeface="Verdana"/>
              </a:rPr>
              <a:t> får jeg en besked om at gøre det.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6474601A-DADC-9700-5D3C-12CA5E1F7301}"/>
              </a:ext>
            </a:extLst>
          </p:cNvPr>
          <p:cNvSpPr txBox="1">
            <a:spLocks/>
          </p:cNvSpPr>
          <p:nvPr/>
        </p:nvSpPr>
        <p:spPr>
          <a:xfrm>
            <a:off x="990600" y="1894230"/>
            <a:ext cx="4279981" cy="47695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600" b="0" i="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§"/>
              <a:defRPr sz="2400" b="0" i="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§"/>
              <a:defRPr sz="2000" b="0" i="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>
                <a:latin typeface="Verdana"/>
                <a:ea typeface="Verdana"/>
              </a:rPr>
              <a:t>As – Som en kunde hos FOG, som vil have en carport med egne mål</a:t>
            </a:r>
          </a:p>
          <a:p>
            <a:pPr marL="0" indent="0">
              <a:buFont typeface="Wingdings" pitchFamily="2" charset="2"/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latin typeface="Verdana"/>
                <a:ea typeface="Verdana"/>
              </a:rPr>
              <a:t>I </a:t>
            </a:r>
            <a:r>
              <a:rPr lang="da-DK" dirty="0" err="1">
                <a:latin typeface="Verdana"/>
                <a:ea typeface="Verdana"/>
              </a:rPr>
              <a:t>want</a:t>
            </a:r>
            <a:r>
              <a:rPr lang="da-DK" dirty="0">
                <a:latin typeface="Verdana"/>
                <a:ea typeface="Verdana"/>
              </a:rPr>
              <a:t> – Vil jeg sætte længde, bredde og højde på carporten med fladt tag</a:t>
            </a:r>
          </a:p>
          <a:p>
            <a:pPr marL="0" indent="0">
              <a:buFont typeface="Wingdings" pitchFamily="2" charset="2"/>
              <a:buNone/>
            </a:pPr>
            <a:endParaRPr lang="da-DK" dirty="0">
              <a:latin typeface="Verdana"/>
              <a:ea typeface="Verdana"/>
            </a:endParaRPr>
          </a:p>
          <a:p>
            <a:pPr marL="0" indent="0">
              <a:buNone/>
            </a:pPr>
            <a:r>
              <a:rPr lang="da-DK" dirty="0">
                <a:latin typeface="Verdana"/>
                <a:ea typeface="Verdana"/>
              </a:rPr>
              <a:t>So </a:t>
            </a:r>
            <a:r>
              <a:rPr lang="da-DK" dirty="0" err="1">
                <a:latin typeface="Verdana"/>
                <a:ea typeface="Verdana"/>
              </a:rPr>
              <a:t>that</a:t>
            </a:r>
            <a:r>
              <a:rPr lang="da-DK" dirty="0">
                <a:latin typeface="Verdana"/>
                <a:ea typeface="Verdana"/>
              </a:rPr>
              <a:t> - så jeg kan få en carport som er skræddersyet til mine behov og den plads jeg har </a:t>
            </a:r>
            <a:r>
              <a:rPr lang="da-DK">
                <a:latin typeface="Verdana"/>
                <a:ea typeface="Verdana"/>
              </a:rPr>
              <a:t>til rådighed</a:t>
            </a:r>
            <a:endParaRPr lang="da-DK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53448344"/>
      </p:ext>
    </p:extLst>
  </p:cSld>
  <p:clrMapOvr>
    <a:masterClrMapping/>
  </p:clrMapOvr>
</p:sld>
</file>

<file path=ppt/theme/theme1.xml><?xml version="1.0" encoding="utf-8"?>
<a:theme xmlns:a="http://schemas.openxmlformats.org/drawingml/2006/main" name="FTU - mørkt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13025390-CD75-4546-AE4E-05DFCF24132A}" vid="{985FF35D-4F66-ED44-9EC3-7F0E9923C06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31" ma:contentTypeDescription="Create a new document." ma:contentTypeScope="" ma:versionID="fda357242cc38fd8ee95e623270db7e7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98978a4cae2806a84f684f5e24d66d9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0BEC0D-3745-43CB-B4C0-3729E1ACB5BF}">
  <ds:schemaRefs>
    <ds:schemaRef ds:uri="http://schemas.microsoft.com/office/2006/metadata/properties"/>
    <ds:schemaRef ds:uri="http://schemas.microsoft.com/office/infopath/2007/PartnerControls"/>
    <ds:schemaRef ds:uri="d40e101a-1fec-4fbd-a9d0-ed41492f4cd8"/>
    <ds:schemaRef ds:uri="http://schemas.microsoft.com/sharepoint/v3"/>
    <ds:schemaRef ds:uri="c3c11eb6-de36-4131-bab2-6a22847efc48"/>
  </ds:schemaRefs>
</ds:datastoreItem>
</file>

<file path=customXml/itemProps2.xml><?xml version="1.0" encoding="utf-8"?>
<ds:datastoreItem xmlns:ds="http://schemas.openxmlformats.org/officeDocument/2006/customXml" ds:itemID="{1F3879A8-196F-4BCF-8BFA-9CFC35E64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AF8BBC-1637-453A-A850-BA2F544D8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Cphbusiness - 16-9 FTU</Template>
  <TotalTime>422</TotalTime>
  <Words>503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0" baseType="lpstr">
      <vt:lpstr>FTU - mørkt tema</vt:lpstr>
      <vt:lpstr>Foranalyse - Risiko Vurdering og styring = Håndtering + en indledende runde om interessenter + User Stories</vt:lpstr>
      <vt:lpstr>Interessentanalyse</vt:lpstr>
      <vt:lpstr>Hvad er risikohåndtering?</vt:lpstr>
      <vt:lpstr>User Stories</vt:lpstr>
      <vt:lpstr>PowerPoint-præsentation</vt:lpstr>
      <vt:lpstr>PowerPoint-præsentation</vt:lpstr>
      <vt:lpstr>PowerPoint-præsentation</vt:lpstr>
      <vt:lpstr>Opgaver til fredag - review</vt:lpstr>
      <vt:lpstr>Eksempel på US og AC for FOG-projekt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 Vurdering og styring = Håndtering</dc:title>
  <dc:creator>Kim Melkane (KIMM - Adjunkt - Cphbusiness)</dc:creator>
  <cp:lastModifiedBy>Kim Melkane (KIMM - Adjunkt - Cphbusiness)</cp:lastModifiedBy>
  <cp:revision>102</cp:revision>
  <dcterms:created xsi:type="dcterms:W3CDTF">2023-11-21T14:01:58Z</dcterms:created>
  <dcterms:modified xsi:type="dcterms:W3CDTF">2023-11-24T10:29:27Z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  <property fmtid="{D5CDD505-2E9C-101B-9397-08002B2CF9AE}" pid="3" name="MediaServiceImageTags">
    <vt:lpwstr/>
  </property>
</Properties>
</file>