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5"/>
  </p:notesMasterIdLst>
  <p:handoutMasterIdLst>
    <p:handoutMasterId r:id="rId36"/>
  </p:handoutMasterIdLst>
  <p:sldIdLst>
    <p:sldId id="362" r:id="rId2"/>
    <p:sldId id="501" r:id="rId3"/>
    <p:sldId id="927" r:id="rId4"/>
    <p:sldId id="929" r:id="rId5"/>
    <p:sldId id="931" r:id="rId6"/>
    <p:sldId id="932" r:id="rId7"/>
    <p:sldId id="933" r:id="rId8"/>
    <p:sldId id="936" r:id="rId9"/>
    <p:sldId id="937" r:id="rId10"/>
    <p:sldId id="950" r:id="rId11"/>
    <p:sldId id="951" r:id="rId12"/>
    <p:sldId id="952" r:id="rId13"/>
    <p:sldId id="953" r:id="rId14"/>
    <p:sldId id="954" r:id="rId15"/>
    <p:sldId id="955" r:id="rId16"/>
    <p:sldId id="956" r:id="rId17"/>
    <p:sldId id="957" r:id="rId18"/>
    <p:sldId id="960" r:id="rId19"/>
    <p:sldId id="958" r:id="rId20"/>
    <p:sldId id="959" r:id="rId21"/>
    <p:sldId id="961" r:id="rId22"/>
    <p:sldId id="962" r:id="rId23"/>
    <p:sldId id="963" r:id="rId24"/>
    <p:sldId id="964" r:id="rId25"/>
    <p:sldId id="965" r:id="rId26"/>
    <p:sldId id="966" r:id="rId27"/>
    <p:sldId id="940" r:id="rId28"/>
    <p:sldId id="967" r:id="rId29"/>
    <p:sldId id="968" r:id="rId30"/>
    <p:sldId id="969" r:id="rId31"/>
    <p:sldId id="970" r:id="rId32"/>
    <p:sldId id="971" r:id="rId33"/>
    <p:sldId id="972" r:id="rId34"/>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Untitled Section" id="{43F55857-C9AB-4F4A-9752-F7F1A46D9965}">
          <p14:sldIdLst>
            <p14:sldId id="362"/>
            <p14:sldId id="501"/>
            <p14:sldId id="927"/>
            <p14:sldId id="929"/>
            <p14:sldId id="931"/>
            <p14:sldId id="932"/>
            <p14:sldId id="933"/>
            <p14:sldId id="936"/>
            <p14:sldId id="937"/>
            <p14:sldId id="950"/>
            <p14:sldId id="951"/>
            <p14:sldId id="952"/>
            <p14:sldId id="953"/>
            <p14:sldId id="954"/>
            <p14:sldId id="955"/>
            <p14:sldId id="956"/>
            <p14:sldId id="957"/>
            <p14:sldId id="960"/>
            <p14:sldId id="958"/>
            <p14:sldId id="959"/>
            <p14:sldId id="961"/>
            <p14:sldId id="962"/>
            <p14:sldId id="963"/>
            <p14:sldId id="964"/>
            <p14:sldId id="965"/>
            <p14:sldId id="966"/>
            <p14:sldId id="940"/>
            <p14:sldId id="967"/>
            <p14:sldId id="968"/>
            <p14:sldId id="969"/>
            <p14:sldId id="970"/>
            <p14:sldId id="971"/>
            <p14:sldId id="9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9" autoAdjust="0"/>
    <p:restoredTop sz="92895" autoAdjust="0"/>
  </p:normalViewPr>
  <p:slideViewPr>
    <p:cSldViewPr>
      <p:cViewPr varScale="1">
        <p:scale>
          <a:sx n="72" d="100"/>
          <a:sy n="72" d="100"/>
        </p:scale>
        <p:origin x="103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atin typeface="Arial" charset="0"/>
              </a:defRPr>
            </a:lvl1pPr>
          </a:lstStyle>
          <a:p>
            <a:pPr>
              <a:defRPr/>
            </a:pPr>
            <a:r>
              <a:rPr lang="en-US"/>
              <a:t>02/2012</a:t>
            </a:r>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atin typeface="Arial" charset="0"/>
              </a:defRPr>
            </a:lvl1pPr>
          </a:lstStyle>
          <a:p>
            <a:pPr>
              <a:defRPr/>
            </a:pPr>
            <a:fld id="{1C9024A7-14CF-49AD-8C23-C55B8570DF69}" type="slidenum">
              <a:rPr lang="en-US"/>
              <a:pPr>
                <a:defRPr/>
              </a:pPr>
              <a:t>‹#›</a:t>
            </a:fld>
            <a:endParaRPr lang="en-US"/>
          </a:p>
        </p:txBody>
      </p:sp>
    </p:spTree>
    <p:extLst>
      <p:ext uri="{BB962C8B-B14F-4D97-AF65-F5344CB8AC3E}">
        <p14:creationId xmlns:p14="http://schemas.microsoft.com/office/powerpoint/2010/main" val="3972621130"/>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Arial" charset="0"/>
              </a:defRPr>
            </a:lvl1pPr>
          </a:lstStyle>
          <a:p>
            <a:pPr>
              <a:defRPr/>
            </a:pPr>
            <a:r>
              <a:rPr lang="en-US"/>
              <a:t>02/2012</a:t>
            </a:r>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atin typeface="Arial" charset="0"/>
              </a:defRPr>
            </a:lvl1pPr>
          </a:lstStyle>
          <a:p>
            <a:pPr>
              <a:defRPr/>
            </a:pPr>
            <a:fld id="{945F052C-0336-4D6A-9E9C-F4342195400F}" type="slidenum">
              <a:rPr lang="en-US"/>
              <a:pPr>
                <a:defRPr/>
              </a:pPr>
              <a:t>‹#›</a:t>
            </a:fld>
            <a:endParaRPr lang="en-US"/>
          </a:p>
        </p:txBody>
      </p:sp>
    </p:spTree>
    <p:extLst>
      <p:ext uri="{BB962C8B-B14F-4D97-AF65-F5344CB8AC3E}">
        <p14:creationId xmlns:p14="http://schemas.microsoft.com/office/powerpoint/2010/main" val="402768145"/>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Date Placeholder 3"/>
          <p:cNvSpPr>
            <a:spLocks noGrp="1"/>
          </p:cNvSpPr>
          <p:nvPr>
            <p:ph type="dt" idx="10"/>
          </p:nvPr>
        </p:nvSpPr>
        <p:spPr/>
        <p:txBody>
          <a:bodyPr/>
          <a:lstStyle/>
          <a:p>
            <a:pPr>
              <a:defRPr/>
            </a:pPr>
            <a:r>
              <a:rPr lang="en-US"/>
              <a:t>02/2012</a:t>
            </a:r>
          </a:p>
        </p:txBody>
      </p:sp>
    </p:spTree>
    <p:extLst>
      <p:ext uri="{BB962C8B-B14F-4D97-AF65-F5344CB8AC3E}">
        <p14:creationId xmlns:p14="http://schemas.microsoft.com/office/powerpoint/2010/main" val="433771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Date Placeholder 3"/>
          <p:cNvSpPr>
            <a:spLocks noGrp="1"/>
          </p:cNvSpPr>
          <p:nvPr>
            <p:ph type="dt" idx="10"/>
          </p:nvPr>
        </p:nvSpPr>
        <p:spPr/>
        <p:txBody>
          <a:bodyPr/>
          <a:lstStyle/>
          <a:p>
            <a:pPr>
              <a:defRPr/>
            </a:pPr>
            <a:r>
              <a:rPr lang="en-US"/>
              <a:t>02/2012</a:t>
            </a:r>
          </a:p>
        </p:txBody>
      </p:sp>
    </p:spTree>
    <p:extLst>
      <p:ext uri="{BB962C8B-B14F-4D97-AF65-F5344CB8AC3E}">
        <p14:creationId xmlns:p14="http://schemas.microsoft.com/office/powerpoint/2010/main" val="3646850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17"/>
          <p:cNvSpPr>
            <a:spLocks noChangeArrowheads="1"/>
          </p:cNvSpPr>
          <p:nvPr/>
        </p:nvSpPr>
        <p:spPr bwMode="white">
          <a:xfrm>
            <a:off x="0" y="4224848"/>
            <a:ext cx="9144000" cy="263683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5" name="Group 18"/>
          <p:cNvGrpSpPr>
            <a:grpSpLocks/>
          </p:cNvGrpSpPr>
          <p:nvPr/>
        </p:nvGrpSpPr>
        <p:grpSpPr bwMode="auto">
          <a:xfrm rot="10800000">
            <a:off x="7413625" y="5162551"/>
            <a:ext cx="1655763" cy="1630363"/>
            <a:chOff x="0" y="2704"/>
            <a:chExt cx="1063" cy="1086"/>
          </a:xfrm>
        </p:grpSpPr>
        <p:sp>
          <p:nvSpPr>
            <p:cNvPr id="6" name="Rectangle 19"/>
            <p:cNvSpPr>
              <a:spLocks noChangeArrowheads="1"/>
            </p:cNvSpPr>
            <p:nvPr userDrawn="1"/>
          </p:nvSpPr>
          <p:spPr bwMode="ltGray">
            <a:xfrm>
              <a:off x="-21"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7" name="Rectangle 20"/>
            <p:cNvSpPr>
              <a:spLocks noChangeArrowheads="1"/>
            </p:cNvSpPr>
            <p:nvPr userDrawn="1"/>
          </p:nvSpPr>
          <p:spPr bwMode="ltGray">
            <a:xfrm>
              <a:off x="277" y="2704"/>
              <a:ext cx="216"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8" name="Rectangle 21"/>
            <p:cNvSpPr>
              <a:spLocks noChangeArrowheads="1"/>
            </p:cNvSpPr>
            <p:nvPr userDrawn="1"/>
          </p:nvSpPr>
          <p:spPr bwMode="ltGray">
            <a:xfrm>
              <a:off x="549" y="2704"/>
              <a:ext cx="216"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9" name="Rectangle 22"/>
            <p:cNvSpPr>
              <a:spLocks noChangeArrowheads="1"/>
            </p:cNvSpPr>
            <p:nvPr userDrawn="1"/>
          </p:nvSpPr>
          <p:spPr bwMode="ltGray">
            <a:xfrm>
              <a:off x="-21" y="2990"/>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10" name="Rectangle 23"/>
            <p:cNvSpPr>
              <a:spLocks noChangeArrowheads="1"/>
            </p:cNvSpPr>
            <p:nvPr userDrawn="1"/>
          </p:nvSpPr>
          <p:spPr bwMode="ltGray">
            <a:xfrm>
              <a:off x="277" y="2990"/>
              <a:ext cx="216"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11" name="Rectangle 24"/>
            <p:cNvSpPr>
              <a:spLocks noChangeArrowheads="1"/>
            </p:cNvSpPr>
            <p:nvPr userDrawn="1"/>
          </p:nvSpPr>
          <p:spPr bwMode="ltGray">
            <a:xfrm>
              <a:off x="549" y="2990"/>
              <a:ext cx="216"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12" name="Rectangle 25"/>
            <p:cNvSpPr>
              <a:spLocks noChangeArrowheads="1"/>
            </p:cNvSpPr>
            <p:nvPr userDrawn="1"/>
          </p:nvSpPr>
          <p:spPr bwMode="ltGray">
            <a:xfrm>
              <a:off x="820" y="2704"/>
              <a:ext cx="218"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13" name="Rectangle 26"/>
            <p:cNvSpPr>
              <a:spLocks noChangeArrowheads="1"/>
            </p:cNvSpPr>
            <p:nvPr userDrawn="1"/>
          </p:nvSpPr>
          <p:spPr bwMode="ltGray">
            <a:xfrm>
              <a:off x="295" y="327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14" name="Rectangle 27"/>
            <p:cNvSpPr>
              <a:spLocks noChangeArrowheads="1"/>
            </p:cNvSpPr>
            <p:nvPr userDrawn="1"/>
          </p:nvSpPr>
          <p:spPr bwMode="ltGray">
            <a:xfrm>
              <a:off x="0" y="327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15" name="Rectangle 28"/>
            <p:cNvSpPr>
              <a:spLocks noChangeArrowheads="1"/>
            </p:cNvSpPr>
            <p:nvPr userDrawn="1"/>
          </p:nvSpPr>
          <p:spPr bwMode="ltGray">
            <a:xfrm>
              <a:off x="0" y="356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grpSp>
      <p:grpSp>
        <p:nvGrpSpPr>
          <p:cNvPr id="16" name="Group 29"/>
          <p:cNvGrpSpPr>
            <a:grpSpLocks/>
          </p:cNvGrpSpPr>
          <p:nvPr/>
        </p:nvGrpSpPr>
        <p:grpSpPr bwMode="auto">
          <a:xfrm>
            <a:off x="20637" y="4281488"/>
            <a:ext cx="1655763" cy="1630362"/>
            <a:chOff x="0" y="2704"/>
            <a:chExt cx="1063" cy="1086"/>
          </a:xfrm>
        </p:grpSpPr>
        <p:sp>
          <p:nvSpPr>
            <p:cNvPr id="17" name="Rectangle 30"/>
            <p:cNvSpPr>
              <a:spLocks noChangeArrowheads="1"/>
            </p:cNvSpPr>
            <p:nvPr userDrawn="1"/>
          </p:nvSpPr>
          <p:spPr bwMode="ltGray">
            <a:xfrm>
              <a:off x="0"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18" name="Rectangle 31"/>
            <p:cNvSpPr>
              <a:spLocks noChangeArrowheads="1"/>
            </p:cNvSpPr>
            <p:nvPr userDrawn="1"/>
          </p:nvSpPr>
          <p:spPr bwMode="ltGray">
            <a:xfrm>
              <a:off x="295"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19" name="Rectangle 32"/>
            <p:cNvSpPr>
              <a:spLocks noChangeArrowheads="1"/>
            </p:cNvSpPr>
            <p:nvPr userDrawn="1"/>
          </p:nvSpPr>
          <p:spPr bwMode="ltGray">
            <a:xfrm>
              <a:off x="567"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20" name="Rectangle 33"/>
            <p:cNvSpPr>
              <a:spLocks noChangeArrowheads="1"/>
            </p:cNvSpPr>
            <p:nvPr userDrawn="1"/>
          </p:nvSpPr>
          <p:spPr bwMode="ltGray">
            <a:xfrm>
              <a:off x="0" y="2990"/>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21" name="Rectangle 34"/>
            <p:cNvSpPr>
              <a:spLocks noChangeArrowheads="1"/>
            </p:cNvSpPr>
            <p:nvPr userDrawn="1"/>
          </p:nvSpPr>
          <p:spPr bwMode="ltGray">
            <a:xfrm>
              <a:off x="295" y="2990"/>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22" name="Rectangle 35"/>
            <p:cNvSpPr>
              <a:spLocks noChangeArrowheads="1"/>
            </p:cNvSpPr>
            <p:nvPr userDrawn="1"/>
          </p:nvSpPr>
          <p:spPr bwMode="ltGray">
            <a:xfrm>
              <a:off x="567" y="2990"/>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23" name="Rectangle 36"/>
            <p:cNvSpPr>
              <a:spLocks noChangeArrowheads="1"/>
            </p:cNvSpPr>
            <p:nvPr userDrawn="1"/>
          </p:nvSpPr>
          <p:spPr bwMode="ltGray">
            <a:xfrm>
              <a:off x="839"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24" name="Rectangle 37"/>
            <p:cNvSpPr>
              <a:spLocks noChangeArrowheads="1"/>
            </p:cNvSpPr>
            <p:nvPr userDrawn="1"/>
          </p:nvSpPr>
          <p:spPr bwMode="ltGray">
            <a:xfrm>
              <a:off x="295" y="327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25" name="Rectangle 38"/>
            <p:cNvSpPr>
              <a:spLocks noChangeArrowheads="1"/>
            </p:cNvSpPr>
            <p:nvPr userDrawn="1"/>
          </p:nvSpPr>
          <p:spPr bwMode="ltGray">
            <a:xfrm>
              <a:off x="0" y="327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26" name="Rectangle 39"/>
            <p:cNvSpPr>
              <a:spLocks noChangeArrowheads="1"/>
            </p:cNvSpPr>
            <p:nvPr userDrawn="1"/>
          </p:nvSpPr>
          <p:spPr bwMode="ltGray">
            <a:xfrm>
              <a:off x="0" y="356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grpSp>
      <p:sp>
        <p:nvSpPr>
          <p:cNvPr id="3075" name="Rectangle 3"/>
          <p:cNvSpPr>
            <a:spLocks noGrp="1" noChangeArrowheads="1"/>
          </p:cNvSpPr>
          <p:nvPr>
            <p:ph type="subTitle" idx="1"/>
          </p:nvPr>
        </p:nvSpPr>
        <p:spPr bwMode="black">
          <a:xfrm>
            <a:off x="1081088" y="5443538"/>
            <a:ext cx="7086600" cy="381000"/>
          </a:xfrm>
        </p:spPr>
        <p:txBody>
          <a:bodyPr/>
          <a:lstStyle>
            <a:lvl1pPr marL="0" indent="0" algn="ctr">
              <a:buFont typeface="Wingdings" pitchFamily="2" charset="2"/>
              <a:buNone/>
              <a:defRPr sz="2800">
                <a:solidFill>
                  <a:schemeClr val="bg1"/>
                </a:solidFill>
              </a:defRPr>
            </a:lvl1pPr>
          </a:lstStyle>
          <a:p>
            <a:r>
              <a:rPr lang="en-US" dirty="0"/>
              <a:t>Click to edit Master subtitle style</a:t>
            </a:r>
          </a:p>
        </p:txBody>
      </p:sp>
      <p:sp>
        <p:nvSpPr>
          <p:cNvPr id="3074" name="Rectangle 2"/>
          <p:cNvSpPr>
            <a:spLocks noGrp="1" noChangeArrowheads="1"/>
          </p:cNvSpPr>
          <p:nvPr>
            <p:ph type="ctrTitle"/>
          </p:nvPr>
        </p:nvSpPr>
        <p:spPr bwMode="auto">
          <a:xfrm>
            <a:off x="990600" y="4572001"/>
            <a:ext cx="7239000" cy="631825"/>
          </a:xfrm>
        </p:spPr>
        <p:txBody>
          <a:bodyPr/>
          <a:lstStyle>
            <a:lvl1pPr>
              <a:defRPr sz="4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96778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457200" indent="-457200" algn="just">
              <a:buClr>
                <a:schemeClr val="tx1">
                  <a:lumMod val="75000"/>
                </a:schemeClr>
              </a:buClr>
              <a:buSzPct val="100000"/>
              <a:buFont typeface="Wingdings" pitchFamily="2" charset="2"/>
              <a:buChar char="v"/>
              <a:defRPr sz="2800" b="0">
                <a:solidFill>
                  <a:schemeClr val="accent1"/>
                </a:solidFill>
              </a:defRPr>
            </a:lvl1pPr>
            <a:lvl2pPr algn="just">
              <a:defRPr sz="2800"/>
            </a:lvl2pPr>
            <a:lvl3pPr algn="just">
              <a:defRPr sz="2800"/>
            </a:lvl3pPr>
            <a:lvl4pPr algn="just">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p:cNvSpPr>
            <a:spLocks noGrp="1"/>
          </p:cNvSpPr>
          <p:nvPr>
            <p:ph type="sldNum" sz="quarter" idx="11"/>
          </p:nvPr>
        </p:nvSpPr>
        <p:spPr/>
        <p:txBody>
          <a:bodyPr/>
          <a:lstStyle>
            <a:lvl1pPr>
              <a:defRPr sz="1200" b="1">
                <a:solidFill>
                  <a:schemeClr val="accent2">
                    <a:lumMod val="75000"/>
                  </a:schemeClr>
                </a:solidFill>
              </a:defRPr>
            </a:lvl1pPr>
          </a:lstStyle>
          <a:p>
            <a:pPr>
              <a:defRPr/>
            </a:pPr>
            <a:fld id="{D8FF436C-233C-4213-A6A2-D8145B40A4CC}" type="slidenum">
              <a:rPr lang="en-US" smtClean="0"/>
              <a:pPr>
                <a:defRPr/>
              </a:pPr>
              <a:t>‹#›</a:t>
            </a:fld>
            <a:endParaRPr lang="en-US"/>
          </a:p>
        </p:txBody>
      </p:sp>
      <p:sp>
        <p:nvSpPr>
          <p:cNvPr id="7" name="Title 6"/>
          <p:cNvSpPr>
            <a:spLocks noGrp="1"/>
          </p:cNvSpPr>
          <p:nvPr>
            <p:ph type="title"/>
          </p:nvPr>
        </p:nvSpPr>
        <p:spPr>
          <a:xfrm>
            <a:off x="838200" y="198438"/>
            <a:ext cx="7391400" cy="563562"/>
          </a:xfrm>
        </p:spPr>
        <p:txBody>
          <a:bodyPr/>
          <a:lstStyle>
            <a:lvl1pPr>
              <a:defRPr sz="3200"/>
            </a:lvl1pPr>
          </a:lstStyle>
          <a:p>
            <a:r>
              <a:rPr lang="en-US" dirty="0"/>
              <a:t>Click to edit Master title style</a:t>
            </a:r>
            <a:endParaRPr lang="vi-VN" dirty="0"/>
          </a:p>
        </p:txBody>
      </p:sp>
    </p:spTree>
    <p:extLst>
      <p:ext uri="{BB962C8B-B14F-4D97-AF65-F5344CB8AC3E}">
        <p14:creationId xmlns:p14="http://schemas.microsoft.com/office/powerpoint/2010/main" val="3895029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8"/>
          <p:cNvSpPr>
            <a:spLocks noChangeArrowheads="1"/>
          </p:cNvSpPr>
          <p:nvPr userDrawn="1"/>
        </p:nvSpPr>
        <p:spPr bwMode="gray">
          <a:xfrm>
            <a:off x="0" y="6562725"/>
            <a:ext cx="9144000" cy="304800"/>
          </a:xfrm>
          <a:prstGeom prst="rect">
            <a:avLst/>
          </a:prstGeom>
          <a:solidFill>
            <a:schemeClr val="accent4">
              <a:lumMod val="75000"/>
              <a:lumOff val="25000"/>
            </a:schemeClr>
          </a:solidFill>
          <a:ln>
            <a:noFill/>
          </a:ln>
        </p:spPr>
        <p:txBody>
          <a:bodyPr wrap="none" anchor="ctr"/>
          <a:lstStyle/>
          <a:p>
            <a:endParaRPr lang="en-US"/>
          </a:p>
        </p:txBody>
      </p:sp>
      <p:sp>
        <p:nvSpPr>
          <p:cNvPr id="1027" name="Rectangle 15"/>
          <p:cNvSpPr>
            <a:spLocks noChangeArrowheads="1"/>
          </p:cNvSpPr>
          <p:nvPr/>
        </p:nvSpPr>
        <p:spPr bwMode="white">
          <a:xfrm>
            <a:off x="0" y="0"/>
            <a:ext cx="9144000" cy="914400"/>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028" name="Group 16"/>
          <p:cNvGrpSpPr>
            <a:grpSpLocks/>
          </p:cNvGrpSpPr>
          <p:nvPr userDrawn="1"/>
        </p:nvGrpSpPr>
        <p:grpSpPr bwMode="auto">
          <a:xfrm>
            <a:off x="44451" y="44445"/>
            <a:ext cx="863600" cy="847723"/>
            <a:chOff x="0" y="2704"/>
            <a:chExt cx="1063" cy="1086"/>
          </a:xfrm>
        </p:grpSpPr>
        <p:sp>
          <p:nvSpPr>
            <p:cNvPr id="1044" name="Rectangle 17"/>
            <p:cNvSpPr>
              <a:spLocks noChangeArrowheads="1"/>
            </p:cNvSpPr>
            <p:nvPr userDrawn="1"/>
          </p:nvSpPr>
          <p:spPr bwMode="gray">
            <a:xfrm>
              <a:off x="0"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5" name="Rectangle 18"/>
            <p:cNvSpPr>
              <a:spLocks noChangeArrowheads="1"/>
            </p:cNvSpPr>
            <p:nvPr userDrawn="1"/>
          </p:nvSpPr>
          <p:spPr bwMode="gray">
            <a:xfrm>
              <a:off x="295"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6" name="Rectangle 19"/>
            <p:cNvSpPr>
              <a:spLocks noChangeArrowheads="1"/>
            </p:cNvSpPr>
            <p:nvPr userDrawn="1"/>
          </p:nvSpPr>
          <p:spPr bwMode="gray">
            <a:xfrm>
              <a:off x="567"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7" name="Rectangle 20"/>
            <p:cNvSpPr>
              <a:spLocks noChangeArrowheads="1"/>
            </p:cNvSpPr>
            <p:nvPr userDrawn="1"/>
          </p:nvSpPr>
          <p:spPr bwMode="gray">
            <a:xfrm>
              <a:off x="0"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8" name="Rectangle 21"/>
            <p:cNvSpPr>
              <a:spLocks noChangeArrowheads="1"/>
            </p:cNvSpPr>
            <p:nvPr userDrawn="1"/>
          </p:nvSpPr>
          <p:spPr bwMode="gray">
            <a:xfrm>
              <a:off x="295"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9" name="Rectangle 22"/>
            <p:cNvSpPr>
              <a:spLocks noChangeArrowheads="1"/>
            </p:cNvSpPr>
            <p:nvPr userDrawn="1"/>
          </p:nvSpPr>
          <p:spPr bwMode="gray">
            <a:xfrm>
              <a:off x="567"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50" name="Rectangle 23"/>
            <p:cNvSpPr>
              <a:spLocks noChangeArrowheads="1"/>
            </p:cNvSpPr>
            <p:nvPr userDrawn="1"/>
          </p:nvSpPr>
          <p:spPr bwMode="gray">
            <a:xfrm>
              <a:off x="838"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51" name="Rectangle 24"/>
            <p:cNvSpPr>
              <a:spLocks noChangeArrowheads="1"/>
            </p:cNvSpPr>
            <p:nvPr userDrawn="1"/>
          </p:nvSpPr>
          <p:spPr bwMode="gray">
            <a:xfrm>
              <a:off x="295" y="3273"/>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52" name="Rectangle 25"/>
            <p:cNvSpPr>
              <a:spLocks noChangeArrowheads="1"/>
            </p:cNvSpPr>
            <p:nvPr userDrawn="1"/>
          </p:nvSpPr>
          <p:spPr bwMode="gray">
            <a:xfrm>
              <a:off x="0" y="3273"/>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53" name="Rectangle 26"/>
            <p:cNvSpPr>
              <a:spLocks noChangeArrowheads="1"/>
            </p:cNvSpPr>
            <p:nvPr userDrawn="1"/>
          </p:nvSpPr>
          <p:spPr bwMode="gray">
            <a:xfrm>
              <a:off x="0" y="3562"/>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030" name="Rectangle 3"/>
          <p:cNvSpPr>
            <a:spLocks noGrp="1" noChangeArrowheads="1"/>
          </p:cNvSpPr>
          <p:nvPr>
            <p:ph type="body" idx="1"/>
          </p:nvPr>
        </p:nvSpPr>
        <p:spPr bwMode="auto">
          <a:xfrm>
            <a:off x="457200" y="1076326"/>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6"/>
          <p:cNvSpPr>
            <a:spLocks noGrp="1" noChangeArrowheads="1"/>
          </p:cNvSpPr>
          <p:nvPr>
            <p:ph type="sldNum" sz="quarter" idx="4"/>
          </p:nvPr>
        </p:nvSpPr>
        <p:spPr bwMode="auto">
          <a:xfrm>
            <a:off x="8077200" y="6589713"/>
            <a:ext cx="609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a:solidFill>
                  <a:schemeClr val="bg1"/>
                </a:solidFill>
                <a:latin typeface="Verdana" pitchFamily="34" charset="0"/>
              </a:defRPr>
            </a:lvl1pPr>
          </a:lstStyle>
          <a:p>
            <a:pPr>
              <a:defRPr/>
            </a:pPr>
            <a:fld id="{CC7F617A-4138-43DC-9392-B4F3114F738C}" type="slidenum">
              <a:rPr lang="en-US" smtClean="0"/>
              <a:pPr>
                <a:defRPr/>
              </a:pPr>
              <a:t>‹#›</a:t>
            </a:fld>
            <a:endParaRPr lang="en-US"/>
          </a:p>
        </p:txBody>
      </p:sp>
      <p:sp>
        <p:nvSpPr>
          <p:cNvPr id="1033" name="Rectangle 2"/>
          <p:cNvSpPr>
            <a:spLocks noGrp="1" noChangeArrowheads="1"/>
          </p:cNvSpPr>
          <p:nvPr>
            <p:ph type="title"/>
          </p:nvPr>
        </p:nvSpPr>
        <p:spPr bwMode="black">
          <a:xfrm>
            <a:off x="838200" y="228600"/>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grpSp>
        <p:nvGrpSpPr>
          <p:cNvPr id="32" name="Group 16"/>
          <p:cNvGrpSpPr>
            <a:grpSpLocks/>
          </p:cNvGrpSpPr>
          <p:nvPr userDrawn="1"/>
        </p:nvGrpSpPr>
        <p:grpSpPr bwMode="auto">
          <a:xfrm flipH="1" flipV="1">
            <a:off x="8255540" y="44864"/>
            <a:ext cx="863600" cy="847725"/>
            <a:chOff x="0" y="2704"/>
            <a:chExt cx="1063" cy="1086"/>
          </a:xfrm>
        </p:grpSpPr>
        <p:sp>
          <p:nvSpPr>
            <p:cNvPr id="33" name="Rectangle 17"/>
            <p:cNvSpPr>
              <a:spLocks noChangeArrowheads="1"/>
            </p:cNvSpPr>
            <p:nvPr userDrawn="1"/>
          </p:nvSpPr>
          <p:spPr bwMode="gray">
            <a:xfrm>
              <a:off x="0"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4" name="Rectangle 18"/>
            <p:cNvSpPr>
              <a:spLocks noChangeArrowheads="1"/>
            </p:cNvSpPr>
            <p:nvPr userDrawn="1"/>
          </p:nvSpPr>
          <p:spPr bwMode="gray">
            <a:xfrm>
              <a:off x="295"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5" name="Rectangle 19"/>
            <p:cNvSpPr>
              <a:spLocks noChangeArrowheads="1"/>
            </p:cNvSpPr>
            <p:nvPr userDrawn="1"/>
          </p:nvSpPr>
          <p:spPr bwMode="gray">
            <a:xfrm>
              <a:off x="567"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6" name="Rectangle 20"/>
            <p:cNvSpPr>
              <a:spLocks noChangeArrowheads="1"/>
            </p:cNvSpPr>
            <p:nvPr userDrawn="1"/>
          </p:nvSpPr>
          <p:spPr bwMode="gray">
            <a:xfrm>
              <a:off x="0"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7" name="Rectangle 21"/>
            <p:cNvSpPr>
              <a:spLocks noChangeArrowheads="1"/>
            </p:cNvSpPr>
            <p:nvPr userDrawn="1"/>
          </p:nvSpPr>
          <p:spPr bwMode="gray">
            <a:xfrm>
              <a:off x="295"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8" name="Rectangle 22"/>
            <p:cNvSpPr>
              <a:spLocks noChangeArrowheads="1"/>
            </p:cNvSpPr>
            <p:nvPr userDrawn="1"/>
          </p:nvSpPr>
          <p:spPr bwMode="gray">
            <a:xfrm>
              <a:off x="567"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9" name="Rectangle 23"/>
            <p:cNvSpPr>
              <a:spLocks noChangeArrowheads="1"/>
            </p:cNvSpPr>
            <p:nvPr userDrawn="1"/>
          </p:nvSpPr>
          <p:spPr bwMode="gray">
            <a:xfrm>
              <a:off x="838"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0" name="Rectangle 24"/>
            <p:cNvSpPr>
              <a:spLocks noChangeArrowheads="1"/>
            </p:cNvSpPr>
            <p:nvPr userDrawn="1"/>
          </p:nvSpPr>
          <p:spPr bwMode="gray">
            <a:xfrm>
              <a:off x="295" y="3273"/>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 name="Rectangle 25"/>
            <p:cNvSpPr>
              <a:spLocks noChangeArrowheads="1"/>
            </p:cNvSpPr>
            <p:nvPr userDrawn="1"/>
          </p:nvSpPr>
          <p:spPr bwMode="gray">
            <a:xfrm>
              <a:off x="0" y="3273"/>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2" name="Rectangle 26"/>
            <p:cNvSpPr>
              <a:spLocks noChangeArrowheads="1"/>
            </p:cNvSpPr>
            <p:nvPr userDrawn="1"/>
          </p:nvSpPr>
          <p:spPr bwMode="gray">
            <a:xfrm>
              <a:off x="0" y="3562"/>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4261" r:id="rId1"/>
    <p:sldLayoutId id="2147484262" r:id="rId2"/>
  </p:sldLayoutIdLst>
  <p:hf hdr="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charset="0"/>
        </a:defRPr>
      </a:lvl2pPr>
      <a:lvl3pPr algn="ctr" rtl="0" eaLnBrk="0" fontAlgn="base" hangingPunct="0">
        <a:spcBef>
          <a:spcPct val="0"/>
        </a:spcBef>
        <a:spcAft>
          <a:spcPct val="0"/>
        </a:spcAft>
        <a:defRPr sz="3600" b="1">
          <a:solidFill>
            <a:schemeClr val="bg1"/>
          </a:solidFill>
          <a:latin typeface="Arial" charset="0"/>
        </a:defRPr>
      </a:lvl3pPr>
      <a:lvl4pPr algn="ctr" rtl="0" eaLnBrk="0" fontAlgn="base" hangingPunct="0">
        <a:spcBef>
          <a:spcPct val="0"/>
        </a:spcBef>
        <a:spcAft>
          <a:spcPct val="0"/>
        </a:spcAft>
        <a:defRPr sz="3600" b="1">
          <a:solidFill>
            <a:schemeClr val="bg1"/>
          </a:solidFill>
          <a:latin typeface="Arial" charset="0"/>
        </a:defRPr>
      </a:lvl4pPr>
      <a:lvl5pPr algn="ctr" rtl="0" eaLnBrk="0" fontAlgn="base" hangingPunct="0">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v"/>
        <a:defRPr sz="32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w3schools.com/jsref/dom_obj_event.as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9200" y="1828800"/>
            <a:ext cx="7010400" cy="1219200"/>
          </a:xfrm>
        </p:spPr>
        <p:txBody>
          <a:bodyPr/>
          <a:lstStyle/>
          <a:p>
            <a:r>
              <a:rPr lang="en-US" sz="4800">
                <a:solidFill>
                  <a:srgbClr val="FF0000"/>
                </a:solidFill>
              </a:rPr>
              <a:t>THIẾT KẾ WEB</a:t>
            </a:r>
            <a:br>
              <a:rPr lang="en-US" sz="4800">
                <a:solidFill>
                  <a:srgbClr val="FF0000"/>
                </a:solidFill>
              </a:rPr>
            </a:br>
            <a:endParaRPr lang="vi-VN" sz="4800">
              <a:solidFill>
                <a:srgbClr val="FF0000"/>
              </a:solidFill>
            </a:endParaRPr>
          </a:p>
        </p:txBody>
      </p:sp>
      <p:sp>
        <p:nvSpPr>
          <p:cNvPr id="10" name="Title 4"/>
          <p:cNvSpPr txBox="1">
            <a:spLocks/>
          </p:cNvSpPr>
          <p:nvPr/>
        </p:nvSpPr>
        <p:spPr bwMode="black">
          <a:xfrm>
            <a:off x="990600" y="152400"/>
            <a:ext cx="7391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charset="0"/>
              </a:defRPr>
            </a:lvl2pPr>
            <a:lvl3pPr algn="ctr" rtl="0" eaLnBrk="0" fontAlgn="base" hangingPunct="0">
              <a:spcBef>
                <a:spcPct val="0"/>
              </a:spcBef>
              <a:spcAft>
                <a:spcPct val="0"/>
              </a:spcAft>
              <a:defRPr sz="3600" b="1">
                <a:solidFill>
                  <a:schemeClr val="bg1"/>
                </a:solidFill>
                <a:latin typeface="Arial" charset="0"/>
              </a:defRPr>
            </a:lvl3pPr>
            <a:lvl4pPr algn="ctr" rtl="0" eaLnBrk="0" fontAlgn="base" hangingPunct="0">
              <a:spcBef>
                <a:spcPct val="0"/>
              </a:spcBef>
              <a:spcAft>
                <a:spcPct val="0"/>
              </a:spcAft>
              <a:defRPr sz="3600" b="1">
                <a:solidFill>
                  <a:schemeClr val="bg1"/>
                </a:solidFill>
                <a:latin typeface="Arial" charset="0"/>
              </a:defRPr>
            </a:lvl4pPr>
            <a:lvl5pPr algn="ctr" rtl="0" eaLnBrk="0" fontAlgn="base" hangingPunct="0">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lnSpc>
                <a:spcPts val="2000"/>
              </a:lnSpc>
            </a:pPr>
            <a:r>
              <a:rPr lang="en-US" sz="1500"/>
              <a:t>TRƯỜNG ĐẠI HỌC CÔNG NGHIỆP THỰC PHẨM THÀNH PHỐ HỒ CHÍ MINH </a:t>
            </a:r>
            <a:br>
              <a:rPr lang="en-US" sz="1400" b="0"/>
            </a:br>
            <a:r>
              <a:rPr lang="en-US" sz="1300" b="0"/>
              <a:t>KHOA CÔNG NGHỆ THÔNG TIN</a:t>
            </a:r>
            <a:endParaRPr lang="vi-VN" sz="1300" b="0"/>
          </a:p>
        </p:txBody>
      </p:sp>
      <p:pic>
        <p:nvPicPr>
          <p:cNvPr id="1026" name="Picture 2" descr="C:\Users\HY\Desktop\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8914" y="4231978"/>
            <a:ext cx="2596486" cy="155922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Y\Desktop\giaithua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231978"/>
            <a:ext cx="2362200" cy="15592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Y\Desktop\trang-thai-vat-chat-moi-duoc-phat-hien-co-y-nghia-lich-su-voi-may-tinh-hien-dai.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4235519"/>
            <a:ext cx="3835400" cy="15521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800600" y="3821668"/>
            <a:ext cx="4027280" cy="369332"/>
          </a:xfrm>
          <a:prstGeom prst="rect">
            <a:avLst/>
          </a:prstGeom>
          <a:noFill/>
        </p:spPr>
        <p:txBody>
          <a:bodyPr wrap="square" rtlCol="0">
            <a:spAutoFit/>
          </a:bodyPr>
          <a:lstStyle/>
          <a:p>
            <a:pPr algn="r"/>
            <a:r>
              <a:rPr lang="en-US" b="1">
                <a:solidFill>
                  <a:schemeClr val="accent3">
                    <a:lumMod val="50000"/>
                  </a:schemeClr>
                </a:solidFill>
              </a:rPr>
              <a:t>BỘ MÔN KHOA HỌC MÁY TÍNH</a:t>
            </a:r>
            <a:endParaRPr lang="vi-VN" b="1">
              <a:solidFill>
                <a:schemeClr val="accent3">
                  <a:lumMod val="50000"/>
                </a:schemeClr>
              </a:solidFill>
            </a:endParaRPr>
          </a:p>
        </p:txBody>
      </p:sp>
    </p:spTree>
    <p:extLst>
      <p:ext uri="{BB962C8B-B14F-4D97-AF65-F5344CB8AC3E}">
        <p14:creationId xmlns:p14="http://schemas.microsoft.com/office/powerpoint/2010/main" val="2845378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10</a:t>
            </a:fld>
            <a:endParaRPr lang="en-US"/>
          </a:p>
        </p:txBody>
      </p:sp>
      <p:sp>
        <p:nvSpPr>
          <p:cNvPr id="4" name="Title 3"/>
          <p:cNvSpPr>
            <a:spLocks noGrp="1"/>
          </p:cNvSpPr>
          <p:nvPr>
            <p:ph type="title"/>
          </p:nvPr>
        </p:nvSpPr>
        <p:spPr/>
        <p:txBody>
          <a:bodyPr/>
          <a:lstStyle/>
          <a:p>
            <a:pPr lvl="0"/>
            <a:r>
              <a:rPr lang="en-US"/>
              <a:t>3.2. </a:t>
            </a:r>
            <a:r>
              <a:rPr lang="en-US" altLang="en-US"/>
              <a:t>Syntax</a:t>
            </a:r>
            <a:endParaRPr lang="en-US"/>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Các kiểu dữ liệu cơ bản</a:t>
            </a:r>
            <a:endParaRPr lang="en-US" altLang="en-US" sz="2400">
              <a:solidFill>
                <a:schemeClr val="accent1"/>
              </a:solidFill>
              <a:latin typeface="+mj-lt"/>
              <a:ea typeface="+mn-ea"/>
              <a:cs typeface="+mn-cs"/>
            </a:endParaRP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graphicFrame>
        <p:nvGraphicFramePr>
          <p:cNvPr id="8" name="Table 8">
            <a:extLst>
              <a:ext uri="{FF2B5EF4-FFF2-40B4-BE49-F238E27FC236}">
                <a16:creationId xmlns:a16="http://schemas.microsoft.com/office/drawing/2014/main" id="{8C00C7DB-15B1-460C-8226-AB10673A6B81}"/>
              </a:ext>
            </a:extLst>
          </p:cNvPr>
          <p:cNvGraphicFramePr>
            <a:graphicFrameLocks noGrp="1"/>
          </p:cNvGraphicFramePr>
          <p:nvPr>
            <p:extLst>
              <p:ext uri="{D42A27DB-BD31-4B8C-83A1-F6EECF244321}">
                <p14:modId xmlns:p14="http://schemas.microsoft.com/office/powerpoint/2010/main" val="1697687852"/>
              </p:ext>
            </p:extLst>
          </p:nvPr>
        </p:nvGraphicFramePr>
        <p:xfrm>
          <a:off x="304800" y="1752600"/>
          <a:ext cx="8610600" cy="38760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779170033"/>
                    </a:ext>
                  </a:extLst>
                </a:gridCol>
                <a:gridCol w="2362200">
                  <a:extLst>
                    <a:ext uri="{9D8B030D-6E8A-4147-A177-3AD203B41FA5}">
                      <a16:colId xmlns:a16="http://schemas.microsoft.com/office/drawing/2014/main" val="2479425469"/>
                    </a:ext>
                  </a:extLst>
                </a:gridCol>
                <a:gridCol w="4114800">
                  <a:extLst>
                    <a:ext uri="{9D8B030D-6E8A-4147-A177-3AD203B41FA5}">
                      <a16:colId xmlns:a16="http://schemas.microsoft.com/office/drawing/2014/main" val="1579881069"/>
                    </a:ext>
                  </a:extLst>
                </a:gridCol>
              </a:tblGrid>
              <a:tr h="370840">
                <a:tc>
                  <a:txBody>
                    <a:bodyPr/>
                    <a:lstStyle/>
                    <a:p>
                      <a:r>
                        <a:rPr lang="en-US"/>
                        <a:t>Kiểu dữ liệu</a:t>
                      </a:r>
                    </a:p>
                  </a:txBody>
                  <a:tcPr/>
                </a:tc>
                <a:tc>
                  <a:txBody>
                    <a:bodyPr/>
                    <a:lstStyle/>
                    <a:p>
                      <a:r>
                        <a:rPr lang="en-US"/>
                        <a:t>Ví dụ</a:t>
                      </a:r>
                    </a:p>
                  </a:txBody>
                  <a:tcPr/>
                </a:tc>
                <a:tc>
                  <a:txBody>
                    <a:bodyPr/>
                    <a:lstStyle/>
                    <a:p>
                      <a:r>
                        <a:rPr lang="en-US"/>
                        <a:t>Giải thích</a:t>
                      </a:r>
                    </a:p>
                  </a:txBody>
                  <a:tcPr/>
                </a:tc>
                <a:extLst>
                  <a:ext uri="{0D108BD9-81ED-4DB2-BD59-A6C34878D82A}">
                    <a16:rowId xmlns:a16="http://schemas.microsoft.com/office/drawing/2014/main" val="507703381"/>
                  </a:ext>
                </a:extLst>
              </a:tr>
              <a:tr h="370840">
                <a:tc>
                  <a:txBody>
                    <a:bodyPr/>
                    <a:lstStyle/>
                    <a:p>
                      <a:r>
                        <a:rPr lang="en-US" sz="2000"/>
                        <a:t>Kiểu số</a:t>
                      </a:r>
                    </a:p>
                  </a:txBody>
                  <a:tcPr/>
                </a:tc>
                <a:tc>
                  <a:txBody>
                    <a:bodyPr/>
                    <a:lstStyle/>
                    <a:p>
                      <a:r>
                        <a:rPr lang="en-US" sz="2000"/>
                        <a:t>3 8.7 -17 </a:t>
                      </a:r>
                    </a:p>
                  </a:txBody>
                  <a:tcPr/>
                </a:tc>
                <a:tc>
                  <a:txBody>
                    <a:bodyPr/>
                    <a:lstStyle/>
                    <a:p>
                      <a:r>
                        <a:rPr lang="en-US" sz="2000"/>
                        <a:t>Biểu diễn kiểu số nguyên và số thực</a:t>
                      </a:r>
                    </a:p>
                  </a:txBody>
                  <a:tcPr/>
                </a:tc>
                <a:extLst>
                  <a:ext uri="{0D108BD9-81ED-4DB2-BD59-A6C34878D82A}">
                    <a16:rowId xmlns:a16="http://schemas.microsoft.com/office/drawing/2014/main" val="1197888199"/>
                  </a:ext>
                </a:extLst>
              </a:tr>
              <a:tr h="370840">
                <a:tc>
                  <a:txBody>
                    <a:bodyPr/>
                    <a:lstStyle/>
                    <a:p>
                      <a:r>
                        <a:rPr lang="en-US" sz="2000"/>
                        <a:t>Kiểu chuỗi</a:t>
                      </a:r>
                    </a:p>
                  </a:txBody>
                  <a:tcPr/>
                </a:tc>
                <a:tc>
                  <a:txBody>
                    <a:bodyPr/>
                    <a:lstStyle/>
                    <a:p>
                      <a:r>
                        <a:rPr lang="en-US" sz="2000"/>
                        <a:t>"Hello World" '100' </a:t>
                      </a:r>
                    </a:p>
                  </a:txBody>
                  <a:tcPr/>
                </a:tc>
                <a:tc>
                  <a:txBody>
                    <a:bodyPr/>
                    <a:lstStyle/>
                    <a:p>
                      <a:r>
                        <a:rPr lang="en-US" sz="2000"/>
                        <a:t>Biểu diễn chuỗi, có thể sử dụng dấu nháy đơn hoặc kép để biểu thị chuỗi trong js</a:t>
                      </a:r>
                    </a:p>
                  </a:txBody>
                  <a:tcPr/>
                </a:tc>
                <a:extLst>
                  <a:ext uri="{0D108BD9-81ED-4DB2-BD59-A6C34878D82A}">
                    <a16:rowId xmlns:a16="http://schemas.microsoft.com/office/drawing/2014/main" val="3644256536"/>
                  </a:ext>
                </a:extLst>
              </a:tr>
              <a:tr h="370840">
                <a:tc>
                  <a:txBody>
                    <a:bodyPr/>
                    <a:lstStyle/>
                    <a:p>
                      <a:r>
                        <a:rPr lang="en-US" sz="2000"/>
                        <a:t>Boolean</a:t>
                      </a:r>
                    </a:p>
                  </a:txBody>
                  <a:tcPr/>
                </a:tc>
                <a:tc>
                  <a:txBody>
                    <a:bodyPr/>
                    <a:lstStyle/>
                    <a:p>
                      <a:r>
                        <a:rPr lang="en-US" sz="2000"/>
                        <a:t>true false </a:t>
                      </a:r>
                    </a:p>
                  </a:txBody>
                  <a:tcPr/>
                </a:tc>
                <a:tc>
                  <a:txBody>
                    <a:bodyPr/>
                    <a:lstStyle/>
                    <a:p>
                      <a:r>
                        <a:rPr lang="en-US" sz="2000"/>
                        <a:t>Biểu diễn dữ liệu đúng hoặc sai</a:t>
                      </a:r>
                    </a:p>
                  </a:txBody>
                  <a:tcPr/>
                </a:tc>
                <a:extLst>
                  <a:ext uri="{0D108BD9-81ED-4DB2-BD59-A6C34878D82A}">
                    <a16:rowId xmlns:a16="http://schemas.microsoft.com/office/drawing/2014/main" val="3933803375"/>
                  </a:ext>
                </a:extLst>
              </a:tr>
              <a:tr h="370840">
                <a:tc>
                  <a:txBody>
                    <a:bodyPr/>
                    <a:lstStyle/>
                    <a:p>
                      <a:r>
                        <a:rPr lang="en-US" sz="2000"/>
                        <a:t>Null</a:t>
                      </a:r>
                    </a:p>
                  </a:txBody>
                  <a:tcPr/>
                </a:tc>
                <a:tc>
                  <a:txBody>
                    <a:bodyPr/>
                    <a:lstStyle/>
                    <a:p>
                      <a:r>
                        <a:rPr lang="en-US" sz="2000"/>
                        <a:t>null</a:t>
                      </a:r>
                    </a:p>
                  </a:txBody>
                  <a:tcPr/>
                </a:tc>
                <a:tc>
                  <a:txBody>
                    <a:bodyPr/>
                    <a:lstStyle/>
                    <a:p>
                      <a:r>
                        <a:rPr lang="en-US" sz="2000"/>
                        <a:t>đại diện cho giá trị không có gì trong js</a:t>
                      </a:r>
                    </a:p>
                  </a:txBody>
                  <a:tcPr/>
                </a:tc>
                <a:extLst>
                  <a:ext uri="{0D108BD9-81ED-4DB2-BD59-A6C34878D82A}">
                    <a16:rowId xmlns:a16="http://schemas.microsoft.com/office/drawing/2014/main" val="3907762874"/>
                  </a:ext>
                </a:extLst>
              </a:tr>
              <a:tr h="370840">
                <a:tc>
                  <a:txBody>
                    <a:bodyPr/>
                    <a:lstStyle/>
                    <a:p>
                      <a:r>
                        <a:rPr lang="en-US" sz="2000"/>
                        <a:t>undefined</a:t>
                      </a:r>
                    </a:p>
                  </a:txBody>
                  <a:tcPr/>
                </a:tc>
                <a:tc>
                  <a:txBody>
                    <a:bodyPr/>
                    <a:lstStyle/>
                    <a:p>
                      <a:r>
                        <a:rPr lang="en-US" sz="2000"/>
                        <a:t>undefined</a:t>
                      </a:r>
                    </a:p>
                  </a:txBody>
                  <a:tcPr/>
                </a:tc>
                <a:tc>
                  <a:txBody>
                    <a:bodyPr/>
                    <a:lstStyle/>
                    <a:p>
                      <a:r>
                        <a:rPr lang="en-US" sz="2000"/>
                        <a:t>tương tự, nhưng biểu thị cho giá trị chưa được định nghĩa</a:t>
                      </a:r>
                    </a:p>
                  </a:txBody>
                  <a:tcPr/>
                </a:tc>
                <a:extLst>
                  <a:ext uri="{0D108BD9-81ED-4DB2-BD59-A6C34878D82A}">
                    <a16:rowId xmlns:a16="http://schemas.microsoft.com/office/drawing/2014/main" val="375547483"/>
                  </a:ext>
                </a:extLst>
              </a:tr>
            </a:tbl>
          </a:graphicData>
        </a:graphic>
      </p:graphicFrame>
    </p:spTree>
    <p:extLst>
      <p:ext uri="{BB962C8B-B14F-4D97-AF65-F5344CB8AC3E}">
        <p14:creationId xmlns:p14="http://schemas.microsoft.com/office/powerpoint/2010/main" val="2763215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11</a:t>
            </a:fld>
            <a:endParaRPr lang="en-US"/>
          </a:p>
        </p:txBody>
      </p:sp>
      <p:sp>
        <p:nvSpPr>
          <p:cNvPr id="4" name="Title 3"/>
          <p:cNvSpPr>
            <a:spLocks noGrp="1"/>
          </p:cNvSpPr>
          <p:nvPr>
            <p:ph type="title"/>
          </p:nvPr>
        </p:nvSpPr>
        <p:spPr/>
        <p:txBody>
          <a:bodyPr/>
          <a:lstStyle/>
          <a:p>
            <a:pPr lvl="0"/>
            <a:r>
              <a:rPr lang="en-US"/>
              <a:t>3.2. </a:t>
            </a:r>
            <a:r>
              <a:rPr lang="en-US" altLang="en-US"/>
              <a:t>Syntax</a:t>
            </a:r>
            <a:endParaRPr lang="en-US"/>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Biến và hằng</a:t>
            </a:r>
            <a:endParaRPr lang="en-US" altLang="en-US" sz="2400">
              <a:solidFill>
                <a:schemeClr val="accent1"/>
              </a:solidFill>
              <a:latin typeface="+mj-lt"/>
              <a:ea typeface="+mn-ea"/>
              <a:cs typeface="+mn-cs"/>
            </a:endParaRP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graphicFrame>
        <p:nvGraphicFramePr>
          <p:cNvPr id="8" name="Table 8">
            <a:extLst>
              <a:ext uri="{FF2B5EF4-FFF2-40B4-BE49-F238E27FC236}">
                <a16:creationId xmlns:a16="http://schemas.microsoft.com/office/drawing/2014/main" id="{8C00C7DB-15B1-460C-8226-AB10673A6B81}"/>
              </a:ext>
            </a:extLst>
          </p:cNvPr>
          <p:cNvGraphicFramePr>
            <a:graphicFrameLocks noGrp="1"/>
          </p:cNvGraphicFramePr>
          <p:nvPr>
            <p:extLst>
              <p:ext uri="{D42A27DB-BD31-4B8C-83A1-F6EECF244321}">
                <p14:modId xmlns:p14="http://schemas.microsoft.com/office/powerpoint/2010/main" val="326889486"/>
              </p:ext>
            </p:extLst>
          </p:nvPr>
        </p:nvGraphicFramePr>
        <p:xfrm>
          <a:off x="304800" y="1752600"/>
          <a:ext cx="8610600" cy="369316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779170033"/>
                    </a:ext>
                  </a:extLst>
                </a:gridCol>
                <a:gridCol w="2362200">
                  <a:extLst>
                    <a:ext uri="{9D8B030D-6E8A-4147-A177-3AD203B41FA5}">
                      <a16:colId xmlns:a16="http://schemas.microsoft.com/office/drawing/2014/main" val="2479425469"/>
                    </a:ext>
                  </a:extLst>
                </a:gridCol>
                <a:gridCol w="4114800">
                  <a:extLst>
                    <a:ext uri="{9D8B030D-6E8A-4147-A177-3AD203B41FA5}">
                      <a16:colId xmlns:a16="http://schemas.microsoft.com/office/drawing/2014/main" val="1579881069"/>
                    </a:ext>
                  </a:extLst>
                </a:gridCol>
              </a:tblGrid>
              <a:tr h="370840">
                <a:tc>
                  <a:txBody>
                    <a:bodyPr/>
                    <a:lstStyle/>
                    <a:p>
                      <a:r>
                        <a:rPr lang="en-US"/>
                        <a:t>Khai báo</a:t>
                      </a:r>
                    </a:p>
                  </a:txBody>
                  <a:tcPr/>
                </a:tc>
                <a:tc>
                  <a:txBody>
                    <a:bodyPr/>
                    <a:lstStyle/>
                    <a:p>
                      <a:r>
                        <a:rPr lang="en-US"/>
                        <a:t>Ví dụ</a:t>
                      </a:r>
                    </a:p>
                  </a:txBody>
                  <a:tcPr/>
                </a:tc>
                <a:tc>
                  <a:txBody>
                    <a:bodyPr/>
                    <a:lstStyle/>
                    <a:p>
                      <a:r>
                        <a:rPr lang="en-US"/>
                        <a:t>Giải thích</a:t>
                      </a:r>
                    </a:p>
                  </a:txBody>
                  <a:tcPr/>
                </a:tc>
                <a:extLst>
                  <a:ext uri="{0D108BD9-81ED-4DB2-BD59-A6C34878D82A}">
                    <a16:rowId xmlns:a16="http://schemas.microsoft.com/office/drawing/2014/main" val="507703381"/>
                  </a:ext>
                </a:extLst>
              </a:tr>
              <a:tr h="370840">
                <a:tc>
                  <a:txBody>
                    <a:bodyPr/>
                    <a:lstStyle/>
                    <a:p>
                      <a:r>
                        <a:rPr lang="en-US" sz="2000"/>
                        <a:t>let</a:t>
                      </a:r>
                    </a:p>
                  </a:txBody>
                  <a:tcPr/>
                </a:tc>
                <a:tc>
                  <a:txBody>
                    <a:bodyPr/>
                    <a:lstStyle/>
                    <a:p>
                      <a:r>
                        <a:rPr lang="en-US" sz="2000"/>
                        <a:t>let test; </a:t>
                      </a:r>
                    </a:p>
                    <a:p>
                      <a:endParaRPr lang="en-US" sz="2000"/>
                    </a:p>
                    <a:p>
                      <a:r>
                        <a:rPr lang="en-US" sz="2000"/>
                        <a:t>let test = 5;</a:t>
                      </a:r>
                    </a:p>
                  </a:txBody>
                  <a:tcPr/>
                </a:tc>
                <a:tc>
                  <a:txBody>
                    <a:bodyPr/>
                    <a:lstStyle/>
                    <a:p>
                      <a:r>
                        <a:rPr lang="en-US" sz="2000"/>
                        <a:t>Khai báo biến test, và nó mang giá trị undefined.</a:t>
                      </a:r>
                    </a:p>
                    <a:p>
                      <a:r>
                        <a:rPr lang="en-US" sz="2000"/>
                        <a:t>Khai báo biến test và gán cho nó giá trị 5.</a:t>
                      </a:r>
                    </a:p>
                    <a:p>
                      <a:r>
                        <a:rPr lang="en-US" sz="2000"/>
                        <a:t>Biến khai báo bằng let có phạm vi trong một block { }</a:t>
                      </a:r>
                    </a:p>
                  </a:txBody>
                  <a:tcPr/>
                </a:tc>
                <a:extLst>
                  <a:ext uri="{0D108BD9-81ED-4DB2-BD59-A6C34878D82A}">
                    <a16:rowId xmlns:a16="http://schemas.microsoft.com/office/drawing/2014/main" val="1197888199"/>
                  </a:ext>
                </a:extLst>
              </a:tr>
              <a:tr h="370840">
                <a:tc>
                  <a:txBody>
                    <a:bodyPr/>
                    <a:lstStyle/>
                    <a:p>
                      <a:r>
                        <a:rPr lang="en-US" sz="2000"/>
                        <a:t>var</a:t>
                      </a:r>
                    </a:p>
                  </a:txBody>
                  <a:tcPr/>
                </a:tc>
                <a:tc>
                  <a:txBody>
                    <a:bodyPr/>
                    <a:lstStyle/>
                    <a:p>
                      <a:r>
                        <a:rPr lang="en-US" sz="2000"/>
                        <a:t>var test; </a:t>
                      </a:r>
                    </a:p>
                    <a:p>
                      <a:r>
                        <a:rPr lang="en-US" sz="2000"/>
                        <a:t>var test = 5;</a:t>
                      </a:r>
                    </a:p>
                  </a:txBody>
                  <a:tcPr/>
                </a:tc>
                <a:tc>
                  <a:txBody>
                    <a:bodyPr/>
                    <a:lstStyle/>
                    <a:p>
                      <a:r>
                        <a:rPr lang="en-US" sz="2000"/>
                        <a:t>Tương tự như let. Tuy nhiên, biến khai báo bằng var có phạm vi trong một hàm.</a:t>
                      </a:r>
                    </a:p>
                  </a:txBody>
                  <a:tcPr/>
                </a:tc>
                <a:extLst>
                  <a:ext uri="{0D108BD9-81ED-4DB2-BD59-A6C34878D82A}">
                    <a16:rowId xmlns:a16="http://schemas.microsoft.com/office/drawing/2014/main" val="3644256536"/>
                  </a:ext>
                </a:extLst>
              </a:tr>
              <a:tr h="370840">
                <a:tc>
                  <a:txBody>
                    <a:bodyPr/>
                    <a:lstStyle/>
                    <a:p>
                      <a:r>
                        <a:rPr lang="en-US" sz="2000"/>
                        <a:t>const</a:t>
                      </a:r>
                    </a:p>
                  </a:txBody>
                  <a:tcPr/>
                </a:tc>
                <a:tc>
                  <a:txBody>
                    <a:bodyPr/>
                    <a:lstStyle/>
                    <a:p>
                      <a:r>
                        <a:rPr lang="en-US" sz="2000"/>
                        <a:t>const test = 5;</a:t>
                      </a:r>
                    </a:p>
                  </a:txBody>
                  <a:tcPr/>
                </a:tc>
                <a:tc>
                  <a:txBody>
                    <a:bodyPr/>
                    <a:lstStyle/>
                    <a:p>
                      <a:r>
                        <a:rPr lang="en-US" sz="2000"/>
                        <a:t>Khai báo hằng số</a:t>
                      </a:r>
                    </a:p>
                  </a:txBody>
                  <a:tcPr/>
                </a:tc>
                <a:extLst>
                  <a:ext uri="{0D108BD9-81ED-4DB2-BD59-A6C34878D82A}">
                    <a16:rowId xmlns:a16="http://schemas.microsoft.com/office/drawing/2014/main" val="3933803375"/>
                  </a:ext>
                </a:extLst>
              </a:tr>
            </a:tbl>
          </a:graphicData>
        </a:graphic>
      </p:graphicFrame>
    </p:spTree>
    <p:extLst>
      <p:ext uri="{BB962C8B-B14F-4D97-AF65-F5344CB8AC3E}">
        <p14:creationId xmlns:p14="http://schemas.microsoft.com/office/powerpoint/2010/main" val="405657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12</a:t>
            </a:fld>
            <a:endParaRPr lang="en-US"/>
          </a:p>
        </p:txBody>
      </p:sp>
      <p:sp>
        <p:nvSpPr>
          <p:cNvPr id="4" name="Title 3"/>
          <p:cNvSpPr>
            <a:spLocks noGrp="1"/>
          </p:cNvSpPr>
          <p:nvPr>
            <p:ph type="title"/>
          </p:nvPr>
        </p:nvSpPr>
        <p:spPr/>
        <p:txBody>
          <a:bodyPr/>
          <a:lstStyle/>
          <a:p>
            <a:pPr lvl="0"/>
            <a:r>
              <a:rPr lang="en-US"/>
              <a:t>3.3. </a:t>
            </a:r>
            <a:r>
              <a:rPr lang="en-US" altLang="en-US"/>
              <a:t>Câu lệnh rẽ nhánh</a:t>
            </a:r>
            <a:endParaRPr lang="en-US"/>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So sánh. Giả sử: x = 5</a:t>
            </a:r>
            <a:endParaRPr lang="en-US" altLang="en-US" sz="2400">
              <a:solidFill>
                <a:schemeClr val="accent1"/>
              </a:solidFill>
              <a:latin typeface="+mj-lt"/>
              <a:ea typeface="+mn-ea"/>
              <a:cs typeface="+mn-cs"/>
            </a:endParaRP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graphicFrame>
        <p:nvGraphicFramePr>
          <p:cNvPr id="8" name="Table 8">
            <a:extLst>
              <a:ext uri="{FF2B5EF4-FFF2-40B4-BE49-F238E27FC236}">
                <a16:creationId xmlns:a16="http://schemas.microsoft.com/office/drawing/2014/main" id="{8C00C7DB-15B1-460C-8226-AB10673A6B81}"/>
              </a:ext>
            </a:extLst>
          </p:cNvPr>
          <p:cNvGraphicFramePr>
            <a:graphicFrameLocks noGrp="1"/>
          </p:cNvGraphicFramePr>
          <p:nvPr>
            <p:extLst>
              <p:ext uri="{D42A27DB-BD31-4B8C-83A1-F6EECF244321}">
                <p14:modId xmlns:p14="http://schemas.microsoft.com/office/powerpoint/2010/main" val="3583689011"/>
              </p:ext>
            </p:extLst>
          </p:nvPr>
        </p:nvGraphicFramePr>
        <p:xfrm>
          <a:off x="304800" y="1752600"/>
          <a:ext cx="8610600" cy="415036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779170033"/>
                    </a:ext>
                  </a:extLst>
                </a:gridCol>
                <a:gridCol w="3886200">
                  <a:extLst>
                    <a:ext uri="{9D8B030D-6E8A-4147-A177-3AD203B41FA5}">
                      <a16:colId xmlns:a16="http://schemas.microsoft.com/office/drawing/2014/main" val="2479425469"/>
                    </a:ext>
                  </a:extLst>
                </a:gridCol>
                <a:gridCol w="1752600">
                  <a:extLst>
                    <a:ext uri="{9D8B030D-6E8A-4147-A177-3AD203B41FA5}">
                      <a16:colId xmlns:a16="http://schemas.microsoft.com/office/drawing/2014/main" val="1579881069"/>
                    </a:ext>
                  </a:extLst>
                </a:gridCol>
                <a:gridCol w="1524000">
                  <a:extLst>
                    <a:ext uri="{9D8B030D-6E8A-4147-A177-3AD203B41FA5}">
                      <a16:colId xmlns:a16="http://schemas.microsoft.com/office/drawing/2014/main" val="2179356275"/>
                    </a:ext>
                  </a:extLst>
                </a:gridCol>
              </a:tblGrid>
              <a:tr h="370840">
                <a:tc>
                  <a:txBody>
                    <a:bodyPr/>
                    <a:lstStyle/>
                    <a:p>
                      <a:r>
                        <a:rPr lang="en-US"/>
                        <a:t>Toán tử</a:t>
                      </a:r>
                    </a:p>
                  </a:txBody>
                  <a:tcPr/>
                </a:tc>
                <a:tc>
                  <a:txBody>
                    <a:bodyPr/>
                    <a:lstStyle/>
                    <a:p>
                      <a:r>
                        <a:rPr lang="en-US"/>
                        <a:t>Tên</a:t>
                      </a:r>
                    </a:p>
                  </a:txBody>
                  <a:tcPr/>
                </a:tc>
                <a:tc>
                  <a:txBody>
                    <a:bodyPr/>
                    <a:lstStyle/>
                    <a:p>
                      <a:r>
                        <a:rPr lang="en-US"/>
                        <a:t>Ví dụ</a:t>
                      </a:r>
                    </a:p>
                  </a:txBody>
                  <a:tcPr/>
                </a:tc>
                <a:tc>
                  <a:txBody>
                    <a:bodyPr/>
                    <a:lstStyle/>
                    <a:p>
                      <a:r>
                        <a:rPr lang="en-US"/>
                        <a:t>Kết quả</a:t>
                      </a:r>
                    </a:p>
                  </a:txBody>
                  <a:tcPr/>
                </a:tc>
                <a:extLst>
                  <a:ext uri="{0D108BD9-81ED-4DB2-BD59-A6C34878D82A}">
                    <a16:rowId xmlns:a16="http://schemas.microsoft.com/office/drawing/2014/main" val="507703381"/>
                  </a:ext>
                </a:extLst>
              </a:tr>
              <a:tr h="370840">
                <a:tc>
                  <a:txBody>
                    <a:bodyPr/>
                    <a:lstStyle/>
                    <a:p>
                      <a:r>
                        <a:rPr lang="en-US" sz="2000"/>
                        <a:t>&gt;</a:t>
                      </a:r>
                    </a:p>
                  </a:txBody>
                  <a:tcPr/>
                </a:tc>
                <a:tc>
                  <a:txBody>
                    <a:bodyPr/>
                    <a:lstStyle/>
                    <a:p>
                      <a:r>
                        <a:rPr lang="en-US" sz="2000"/>
                        <a:t>lớn hơn</a:t>
                      </a:r>
                    </a:p>
                  </a:txBody>
                  <a:tcPr/>
                </a:tc>
                <a:tc>
                  <a:txBody>
                    <a:bodyPr/>
                    <a:lstStyle/>
                    <a:p>
                      <a:r>
                        <a:rPr lang="en-US" sz="2000"/>
                        <a:t>x &gt; 20</a:t>
                      </a:r>
                    </a:p>
                  </a:txBody>
                  <a:tcPr/>
                </a:tc>
                <a:tc>
                  <a:txBody>
                    <a:bodyPr/>
                    <a:lstStyle/>
                    <a:p>
                      <a:r>
                        <a:rPr lang="en-US" sz="2000"/>
                        <a:t>false</a:t>
                      </a:r>
                    </a:p>
                  </a:txBody>
                  <a:tcPr/>
                </a:tc>
                <a:extLst>
                  <a:ext uri="{0D108BD9-81ED-4DB2-BD59-A6C34878D82A}">
                    <a16:rowId xmlns:a16="http://schemas.microsoft.com/office/drawing/2014/main" val="1197888199"/>
                  </a:ext>
                </a:extLst>
              </a:tr>
              <a:tr h="370840">
                <a:tc>
                  <a:txBody>
                    <a:bodyPr/>
                    <a:lstStyle/>
                    <a:p>
                      <a:r>
                        <a:rPr lang="en-US" sz="2000"/>
                        <a:t>&gt;=</a:t>
                      </a:r>
                    </a:p>
                  </a:txBody>
                  <a:tcPr/>
                </a:tc>
                <a:tc>
                  <a:txBody>
                    <a:bodyPr/>
                    <a:lstStyle/>
                    <a:p>
                      <a:r>
                        <a:rPr lang="en-US" sz="2000"/>
                        <a:t>lớn hơn hoặc bằng</a:t>
                      </a:r>
                    </a:p>
                  </a:txBody>
                  <a:tcPr/>
                </a:tc>
                <a:tc>
                  <a:txBody>
                    <a:bodyPr/>
                    <a:lstStyle/>
                    <a:p>
                      <a:r>
                        <a:rPr lang="en-US" sz="2000"/>
                        <a:t>x &gt;= 5</a:t>
                      </a:r>
                    </a:p>
                  </a:txBody>
                  <a:tcPr/>
                </a:tc>
                <a:tc>
                  <a:txBody>
                    <a:bodyPr/>
                    <a:lstStyle/>
                    <a:p>
                      <a:r>
                        <a:rPr lang="en-US" sz="2000"/>
                        <a:t>true</a:t>
                      </a:r>
                    </a:p>
                  </a:txBody>
                  <a:tcPr/>
                </a:tc>
                <a:extLst>
                  <a:ext uri="{0D108BD9-81ED-4DB2-BD59-A6C34878D82A}">
                    <a16:rowId xmlns:a16="http://schemas.microsoft.com/office/drawing/2014/main" val="3644256536"/>
                  </a:ext>
                </a:extLst>
              </a:tr>
              <a:tr h="370840">
                <a:tc>
                  <a:txBody>
                    <a:bodyPr/>
                    <a:lstStyle/>
                    <a:p>
                      <a:r>
                        <a:rPr lang="en-US" sz="2000"/>
                        <a:t>&lt;</a:t>
                      </a:r>
                    </a:p>
                  </a:txBody>
                  <a:tcPr/>
                </a:tc>
                <a:tc>
                  <a:txBody>
                    <a:bodyPr/>
                    <a:lstStyle/>
                    <a:p>
                      <a:r>
                        <a:rPr lang="en-US" sz="2000"/>
                        <a:t>nhỏ hơn</a:t>
                      </a:r>
                    </a:p>
                  </a:txBody>
                  <a:tcPr/>
                </a:tc>
                <a:tc>
                  <a:txBody>
                    <a:bodyPr/>
                    <a:lstStyle/>
                    <a:p>
                      <a:r>
                        <a:rPr lang="en-US" sz="2000"/>
                        <a:t>x &lt; -100</a:t>
                      </a:r>
                    </a:p>
                  </a:txBody>
                  <a:tcPr/>
                </a:tc>
                <a:tc>
                  <a:txBody>
                    <a:bodyPr/>
                    <a:lstStyle/>
                    <a:p>
                      <a:r>
                        <a:rPr lang="en-US" sz="2000"/>
                        <a:t>false</a:t>
                      </a:r>
                    </a:p>
                  </a:txBody>
                  <a:tcPr/>
                </a:tc>
                <a:extLst>
                  <a:ext uri="{0D108BD9-81ED-4DB2-BD59-A6C34878D82A}">
                    <a16:rowId xmlns:a16="http://schemas.microsoft.com/office/drawing/2014/main" val="3933803375"/>
                  </a:ext>
                </a:extLst>
              </a:tr>
              <a:tr h="370840">
                <a:tc>
                  <a:txBody>
                    <a:bodyPr/>
                    <a:lstStyle/>
                    <a:p>
                      <a:r>
                        <a:rPr lang="en-US" sz="2000"/>
                        <a:t>&lt;=</a:t>
                      </a:r>
                    </a:p>
                  </a:txBody>
                  <a:tcPr/>
                </a:tc>
                <a:tc>
                  <a:txBody>
                    <a:bodyPr/>
                    <a:lstStyle/>
                    <a:p>
                      <a:r>
                        <a:rPr lang="en-US" sz="2000"/>
                        <a:t>nhỏ hơn hoặc bằng</a:t>
                      </a:r>
                    </a:p>
                  </a:txBody>
                  <a:tcPr/>
                </a:tc>
                <a:tc>
                  <a:txBody>
                    <a:bodyPr/>
                    <a:lstStyle/>
                    <a:p>
                      <a:r>
                        <a:rPr lang="en-US" sz="2000"/>
                        <a:t>x &lt;= 25</a:t>
                      </a:r>
                    </a:p>
                  </a:txBody>
                  <a:tcPr/>
                </a:tc>
                <a:tc>
                  <a:txBody>
                    <a:bodyPr/>
                    <a:lstStyle/>
                    <a:p>
                      <a:r>
                        <a:rPr lang="en-US" sz="2000"/>
                        <a:t>true</a:t>
                      </a:r>
                    </a:p>
                  </a:txBody>
                  <a:tcPr/>
                </a:tc>
                <a:extLst>
                  <a:ext uri="{0D108BD9-81ED-4DB2-BD59-A6C34878D82A}">
                    <a16:rowId xmlns:a16="http://schemas.microsoft.com/office/drawing/2014/main" val="3529180046"/>
                  </a:ext>
                </a:extLst>
              </a:tr>
              <a:tr h="370840">
                <a:tc>
                  <a:txBody>
                    <a:bodyPr/>
                    <a:lstStyle/>
                    <a:p>
                      <a:r>
                        <a:rPr lang="en-US" sz="2000"/>
                        <a:t>==</a:t>
                      </a:r>
                    </a:p>
                  </a:txBody>
                  <a:tcPr/>
                </a:tc>
                <a:tc>
                  <a:txBody>
                    <a:bodyPr/>
                    <a:lstStyle/>
                    <a:p>
                      <a:r>
                        <a:rPr lang="en-US" sz="2000"/>
                        <a:t>bằng (tự động thay đổi kiểu dữ liệu)</a:t>
                      </a:r>
                    </a:p>
                  </a:txBody>
                  <a:tcPr/>
                </a:tc>
                <a:tc>
                  <a:txBody>
                    <a:bodyPr/>
                    <a:lstStyle/>
                    <a:p>
                      <a:r>
                        <a:rPr lang="en-US" sz="2000"/>
                        <a:t>x == ‘5’</a:t>
                      </a:r>
                    </a:p>
                  </a:txBody>
                  <a:tcPr/>
                </a:tc>
                <a:tc>
                  <a:txBody>
                    <a:bodyPr/>
                    <a:lstStyle/>
                    <a:p>
                      <a:r>
                        <a:rPr lang="en-US" sz="2000"/>
                        <a:t>true</a:t>
                      </a:r>
                    </a:p>
                  </a:txBody>
                  <a:tcPr/>
                </a:tc>
                <a:extLst>
                  <a:ext uri="{0D108BD9-81ED-4DB2-BD59-A6C34878D82A}">
                    <a16:rowId xmlns:a16="http://schemas.microsoft.com/office/drawing/2014/main" val="3526593595"/>
                  </a:ext>
                </a:extLst>
              </a:tr>
              <a:tr h="370840">
                <a:tc>
                  <a:txBody>
                    <a:bodyPr/>
                    <a:lstStyle/>
                    <a:p>
                      <a:r>
                        <a:rPr lang="en-US" sz="2000"/>
                        <a:t>!=</a:t>
                      </a:r>
                    </a:p>
                  </a:txBody>
                  <a:tcPr/>
                </a:tc>
                <a:tc>
                  <a:txBody>
                    <a:bodyPr/>
                    <a:lstStyle/>
                    <a:p>
                      <a:r>
                        <a:rPr lang="en-US" sz="2000"/>
                        <a:t>không bằng</a:t>
                      </a:r>
                    </a:p>
                  </a:txBody>
                  <a:tcPr/>
                </a:tc>
                <a:tc>
                  <a:txBody>
                    <a:bodyPr/>
                    <a:lstStyle/>
                    <a:p>
                      <a:r>
                        <a:rPr lang="en-US" sz="2000"/>
                        <a:t>x != ‘a’</a:t>
                      </a:r>
                    </a:p>
                  </a:txBody>
                  <a:tcPr/>
                </a:tc>
                <a:tc>
                  <a:txBody>
                    <a:bodyPr/>
                    <a:lstStyle/>
                    <a:p>
                      <a:r>
                        <a:rPr lang="en-US" sz="2000"/>
                        <a:t>true</a:t>
                      </a:r>
                    </a:p>
                  </a:txBody>
                  <a:tcPr/>
                </a:tc>
                <a:extLst>
                  <a:ext uri="{0D108BD9-81ED-4DB2-BD59-A6C34878D82A}">
                    <a16:rowId xmlns:a16="http://schemas.microsoft.com/office/drawing/2014/main" val="851990403"/>
                  </a:ext>
                </a:extLst>
              </a:tr>
              <a:tr h="370840">
                <a:tc>
                  <a:txBody>
                    <a:bodyPr/>
                    <a:lstStyle/>
                    <a:p>
                      <a:r>
                        <a:rPr lang="en-US" sz="2000"/>
                        <a:t>===</a:t>
                      </a:r>
                    </a:p>
                  </a:txBody>
                  <a:tcPr/>
                </a:tc>
                <a:tc>
                  <a:txBody>
                    <a:bodyPr/>
                    <a:lstStyle/>
                    <a:p>
                      <a:r>
                        <a:rPr lang="en-US" sz="2000"/>
                        <a:t>bằng (kiểm tra cả giá trị và kiểu dữ liệu)</a:t>
                      </a:r>
                    </a:p>
                  </a:txBody>
                  <a:tcPr/>
                </a:tc>
                <a:tc>
                  <a:txBody>
                    <a:bodyPr/>
                    <a:lstStyle/>
                    <a:p>
                      <a:r>
                        <a:rPr lang="en-US" sz="2000"/>
                        <a:t>x === ‘5’</a:t>
                      </a:r>
                    </a:p>
                  </a:txBody>
                  <a:tcPr/>
                </a:tc>
                <a:tc>
                  <a:txBody>
                    <a:bodyPr/>
                    <a:lstStyle/>
                    <a:p>
                      <a:r>
                        <a:rPr lang="en-US" sz="2000"/>
                        <a:t>false</a:t>
                      </a:r>
                    </a:p>
                  </a:txBody>
                  <a:tcPr/>
                </a:tc>
                <a:extLst>
                  <a:ext uri="{0D108BD9-81ED-4DB2-BD59-A6C34878D82A}">
                    <a16:rowId xmlns:a16="http://schemas.microsoft.com/office/drawing/2014/main" val="203753477"/>
                  </a:ext>
                </a:extLst>
              </a:tr>
              <a:tr h="370840">
                <a:tc>
                  <a:txBody>
                    <a:bodyPr/>
                    <a:lstStyle/>
                    <a:p>
                      <a:r>
                        <a:rPr lang="en-US" sz="2000"/>
                        <a:t>!==</a:t>
                      </a:r>
                    </a:p>
                  </a:txBody>
                  <a:tcPr/>
                </a:tc>
                <a:tc>
                  <a:txBody>
                    <a:bodyPr/>
                    <a:lstStyle/>
                    <a:p>
                      <a:r>
                        <a:rPr lang="en-US" sz="2000"/>
                        <a:t>khác giá trị hoặc kiểu dữ liệu</a:t>
                      </a:r>
                    </a:p>
                  </a:txBody>
                  <a:tcPr/>
                </a:tc>
                <a:tc>
                  <a:txBody>
                    <a:bodyPr/>
                    <a:lstStyle/>
                    <a:p>
                      <a:r>
                        <a:rPr lang="en-US" sz="2000"/>
                        <a:t>x !== ‘5’</a:t>
                      </a:r>
                    </a:p>
                  </a:txBody>
                  <a:tcPr/>
                </a:tc>
                <a:tc>
                  <a:txBody>
                    <a:bodyPr/>
                    <a:lstStyle/>
                    <a:p>
                      <a:r>
                        <a:rPr lang="en-US" sz="2000"/>
                        <a:t>true</a:t>
                      </a:r>
                    </a:p>
                  </a:txBody>
                  <a:tcPr/>
                </a:tc>
                <a:extLst>
                  <a:ext uri="{0D108BD9-81ED-4DB2-BD59-A6C34878D82A}">
                    <a16:rowId xmlns:a16="http://schemas.microsoft.com/office/drawing/2014/main" val="1022528209"/>
                  </a:ext>
                </a:extLst>
              </a:tr>
            </a:tbl>
          </a:graphicData>
        </a:graphic>
      </p:graphicFrame>
    </p:spTree>
    <p:extLst>
      <p:ext uri="{BB962C8B-B14F-4D97-AF65-F5344CB8AC3E}">
        <p14:creationId xmlns:p14="http://schemas.microsoft.com/office/powerpoint/2010/main" val="984239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13</a:t>
            </a:fld>
            <a:endParaRPr lang="en-US"/>
          </a:p>
        </p:txBody>
      </p:sp>
      <p:sp>
        <p:nvSpPr>
          <p:cNvPr id="4" name="Title 3"/>
          <p:cNvSpPr>
            <a:spLocks noGrp="1"/>
          </p:cNvSpPr>
          <p:nvPr>
            <p:ph type="title"/>
          </p:nvPr>
        </p:nvSpPr>
        <p:spPr/>
        <p:txBody>
          <a:bodyPr/>
          <a:lstStyle/>
          <a:p>
            <a:pPr lvl="0"/>
            <a:r>
              <a:rPr lang="en-US"/>
              <a:t>3.3. </a:t>
            </a:r>
            <a:r>
              <a:rPr lang="en-US" altLang="en-US"/>
              <a:t>Câu lệnh rẽ nhánh</a:t>
            </a:r>
            <a:endParaRPr lang="en-US"/>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Toán tự Logic. Giả sử: x = 5 và y = 10</a:t>
            </a:r>
            <a:endParaRPr lang="en-US" altLang="en-US" sz="2400">
              <a:solidFill>
                <a:schemeClr val="accent1"/>
              </a:solidFill>
              <a:latin typeface="+mj-lt"/>
              <a:ea typeface="+mn-ea"/>
              <a:cs typeface="+mn-cs"/>
            </a:endParaRP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graphicFrame>
        <p:nvGraphicFramePr>
          <p:cNvPr id="8" name="Table 8">
            <a:extLst>
              <a:ext uri="{FF2B5EF4-FFF2-40B4-BE49-F238E27FC236}">
                <a16:creationId xmlns:a16="http://schemas.microsoft.com/office/drawing/2014/main" id="{8C00C7DB-15B1-460C-8226-AB10673A6B81}"/>
              </a:ext>
            </a:extLst>
          </p:cNvPr>
          <p:cNvGraphicFramePr>
            <a:graphicFrameLocks noGrp="1"/>
          </p:cNvGraphicFramePr>
          <p:nvPr>
            <p:extLst>
              <p:ext uri="{D42A27DB-BD31-4B8C-83A1-F6EECF244321}">
                <p14:modId xmlns:p14="http://schemas.microsoft.com/office/powerpoint/2010/main" val="1812190993"/>
              </p:ext>
            </p:extLst>
          </p:nvPr>
        </p:nvGraphicFramePr>
        <p:xfrm>
          <a:off x="304800" y="1752600"/>
          <a:ext cx="8610600" cy="155956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779170033"/>
                    </a:ext>
                  </a:extLst>
                </a:gridCol>
                <a:gridCol w="2971800">
                  <a:extLst>
                    <a:ext uri="{9D8B030D-6E8A-4147-A177-3AD203B41FA5}">
                      <a16:colId xmlns:a16="http://schemas.microsoft.com/office/drawing/2014/main" val="2479425469"/>
                    </a:ext>
                  </a:extLst>
                </a:gridCol>
                <a:gridCol w="2667000">
                  <a:extLst>
                    <a:ext uri="{9D8B030D-6E8A-4147-A177-3AD203B41FA5}">
                      <a16:colId xmlns:a16="http://schemas.microsoft.com/office/drawing/2014/main" val="1579881069"/>
                    </a:ext>
                  </a:extLst>
                </a:gridCol>
                <a:gridCol w="1524000">
                  <a:extLst>
                    <a:ext uri="{9D8B030D-6E8A-4147-A177-3AD203B41FA5}">
                      <a16:colId xmlns:a16="http://schemas.microsoft.com/office/drawing/2014/main" val="2179356275"/>
                    </a:ext>
                  </a:extLst>
                </a:gridCol>
              </a:tblGrid>
              <a:tr h="370840">
                <a:tc>
                  <a:txBody>
                    <a:bodyPr/>
                    <a:lstStyle/>
                    <a:p>
                      <a:r>
                        <a:rPr lang="en-US"/>
                        <a:t>Toán tử</a:t>
                      </a:r>
                    </a:p>
                  </a:txBody>
                  <a:tcPr/>
                </a:tc>
                <a:tc>
                  <a:txBody>
                    <a:bodyPr/>
                    <a:lstStyle/>
                    <a:p>
                      <a:r>
                        <a:rPr lang="en-US"/>
                        <a:t>Tên</a:t>
                      </a:r>
                    </a:p>
                  </a:txBody>
                  <a:tcPr/>
                </a:tc>
                <a:tc>
                  <a:txBody>
                    <a:bodyPr/>
                    <a:lstStyle/>
                    <a:p>
                      <a:r>
                        <a:rPr lang="en-US"/>
                        <a:t>Ví dụ</a:t>
                      </a:r>
                    </a:p>
                  </a:txBody>
                  <a:tcPr/>
                </a:tc>
                <a:tc>
                  <a:txBody>
                    <a:bodyPr/>
                    <a:lstStyle/>
                    <a:p>
                      <a:r>
                        <a:rPr lang="en-US"/>
                        <a:t>Kết quả</a:t>
                      </a:r>
                    </a:p>
                  </a:txBody>
                  <a:tcPr/>
                </a:tc>
                <a:extLst>
                  <a:ext uri="{0D108BD9-81ED-4DB2-BD59-A6C34878D82A}">
                    <a16:rowId xmlns:a16="http://schemas.microsoft.com/office/drawing/2014/main" val="507703381"/>
                  </a:ext>
                </a:extLst>
              </a:tr>
              <a:tr h="370840">
                <a:tc>
                  <a:txBody>
                    <a:bodyPr/>
                    <a:lstStyle/>
                    <a:p>
                      <a:r>
                        <a:rPr lang="en-US" sz="2000"/>
                        <a:t>&amp;&amp;</a:t>
                      </a:r>
                    </a:p>
                  </a:txBody>
                  <a:tcPr/>
                </a:tc>
                <a:tc>
                  <a:txBody>
                    <a:bodyPr/>
                    <a:lstStyle/>
                    <a:p>
                      <a:r>
                        <a:rPr lang="en-US" sz="2000"/>
                        <a:t>AND</a:t>
                      </a:r>
                    </a:p>
                  </a:txBody>
                  <a:tcPr/>
                </a:tc>
                <a:tc>
                  <a:txBody>
                    <a:bodyPr/>
                    <a:lstStyle/>
                    <a:p>
                      <a:r>
                        <a:rPr lang="en-US" sz="2000"/>
                        <a:t>x&lt; 20 &amp;&amp; x !==5</a:t>
                      </a:r>
                    </a:p>
                  </a:txBody>
                  <a:tcPr/>
                </a:tc>
                <a:tc>
                  <a:txBody>
                    <a:bodyPr/>
                    <a:lstStyle/>
                    <a:p>
                      <a:r>
                        <a:rPr lang="en-US" sz="2000"/>
                        <a:t>false</a:t>
                      </a:r>
                    </a:p>
                  </a:txBody>
                  <a:tcPr/>
                </a:tc>
                <a:extLst>
                  <a:ext uri="{0D108BD9-81ED-4DB2-BD59-A6C34878D82A}">
                    <a16:rowId xmlns:a16="http://schemas.microsoft.com/office/drawing/2014/main" val="1197888199"/>
                  </a:ext>
                </a:extLst>
              </a:tr>
              <a:tr h="370840">
                <a:tc>
                  <a:txBody>
                    <a:bodyPr/>
                    <a:lstStyle/>
                    <a:p>
                      <a:r>
                        <a:rPr lang="en-US" sz="2000"/>
                        <a:t>||</a:t>
                      </a:r>
                    </a:p>
                  </a:txBody>
                  <a:tcPr/>
                </a:tc>
                <a:tc>
                  <a:txBody>
                    <a:bodyPr/>
                    <a:lstStyle/>
                    <a:p>
                      <a:r>
                        <a:rPr lang="en-US" sz="2000"/>
                        <a:t>OR</a:t>
                      </a:r>
                    </a:p>
                  </a:txBody>
                  <a:tcPr/>
                </a:tc>
                <a:tc>
                  <a:txBody>
                    <a:bodyPr/>
                    <a:lstStyle/>
                    <a:p>
                      <a:r>
                        <a:rPr lang="en-US" sz="2000"/>
                        <a:t>y &gt; 10 || x === 5</a:t>
                      </a:r>
                    </a:p>
                  </a:txBody>
                  <a:tcPr/>
                </a:tc>
                <a:tc>
                  <a:txBody>
                    <a:bodyPr/>
                    <a:lstStyle/>
                    <a:p>
                      <a:r>
                        <a:rPr lang="en-US" sz="2000"/>
                        <a:t>true</a:t>
                      </a:r>
                    </a:p>
                  </a:txBody>
                  <a:tcPr/>
                </a:tc>
                <a:extLst>
                  <a:ext uri="{0D108BD9-81ED-4DB2-BD59-A6C34878D82A}">
                    <a16:rowId xmlns:a16="http://schemas.microsoft.com/office/drawing/2014/main" val="3644256536"/>
                  </a:ext>
                </a:extLst>
              </a:tr>
              <a:tr h="370840">
                <a:tc>
                  <a:txBody>
                    <a:bodyPr/>
                    <a:lstStyle/>
                    <a:p>
                      <a:r>
                        <a:rPr lang="en-US" sz="2000"/>
                        <a:t>!</a:t>
                      </a:r>
                    </a:p>
                  </a:txBody>
                  <a:tcPr/>
                </a:tc>
                <a:tc>
                  <a:txBody>
                    <a:bodyPr/>
                    <a:lstStyle/>
                    <a:p>
                      <a:r>
                        <a:rPr lang="en-US" sz="2000"/>
                        <a:t>NOT</a:t>
                      </a:r>
                    </a:p>
                  </a:txBody>
                  <a:tcPr/>
                </a:tc>
                <a:tc>
                  <a:txBody>
                    <a:bodyPr/>
                    <a:lstStyle/>
                    <a:p>
                      <a:r>
                        <a:rPr lang="en-US" sz="2000"/>
                        <a:t>! (x === y)</a:t>
                      </a:r>
                    </a:p>
                  </a:txBody>
                  <a:tcPr/>
                </a:tc>
                <a:tc>
                  <a:txBody>
                    <a:bodyPr/>
                    <a:lstStyle/>
                    <a:p>
                      <a:r>
                        <a:rPr lang="en-US" sz="2000"/>
                        <a:t>true</a:t>
                      </a:r>
                    </a:p>
                  </a:txBody>
                  <a:tcPr/>
                </a:tc>
                <a:extLst>
                  <a:ext uri="{0D108BD9-81ED-4DB2-BD59-A6C34878D82A}">
                    <a16:rowId xmlns:a16="http://schemas.microsoft.com/office/drawing/2014/main" val="3933803375"/>
                  </a:ext>
                </a:extLst>
              </a:tr>
            </a:tbl>
          </a:graphicData>
        </a:graphic>
      </p:graphicFrame>
    </p:spTree>
    <p:extLst>
      <p:ext uri="{BB962C8B-B14F-4D97-AF65-F5344CB8AC3E}">
        <p14:creationId xmlns:p14="http://schemas.microsoft.com/office/powerpoint/2010/main" val="2646791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14</a:t>
            </a:fld>
            <a:endParaRPr lang="en-US"/>
          </a:p>
        </p:txBody>
      </p:sp>
      <p:sp>
        <p:nvSpPr>
          <p:cNvPr id="4" name="Title 3"/>
          <p:cNvSpPr>
            <a:spLocks noGrp="1"/>
          </p:cNvSpPr>
          <p:nvPr>
            <p:ph type="title"/>
          </p:nvPr>
        </p:nvSpPr>
        <p:spPr/>
        <p:txBody>
          <a:bodyPr/>
          <a:lstStyle/>
          <a:p>
            <a:pPr lvl="0"/>
            <a:r>
              <a:rPr lang="en-US"/>
              <a:t>3.3. </a:t>
            </a:r>
            <a:r>
              <a:rPr lang="en-US" altLang="en-US"/>
              <a:t>Câu lệnh rẽ nhánh</a:t>
            </a:r>
            <a:endParaRPr lang="en-US"/>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Câu lệnh if</a:t>
            </a: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r>
              <a:rPr lang="en-US" altLang="en-US" sz="2400">
                <a:solidFill>
                  <a:schemeClr val="accent1"/>
                </a:solidFill>
                <a:latin typeface="+mj-lt"/>
                <a:ea typeface="+mn-ea"/>
                <a:cs typeface="+mn-cs"/>
              </a:rPr>
              <a:t>V</a:t>
            </a:r>
            <a:r>
              <a:rPr lang="en-US" altLang="en-US" sz="2400">
                <a:latin typeface="+mj-lt"/>
              </a:rPr>
              <a:t>í dụ</a:t>
            </a:r>
            <a:endParaRPr lang="en-US" altLang="en-US" sz="2400">
              <a:solidFill>
                <a:schemeClr val="accent1"/>
              </a:solidFill>
              <a:latin typeface="+mj-lt"/>
              <a:ea typeface="+mn-ea"/>
              <a:cs typeface="+mn-cs"/>
            </a:endParaRP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pic>
        <p:nvPicPr>
          <p:cNvPr id="6" name="Picture 5">
            <a:extLst>
              <a:ext uri="{FF2B5EF4-FFF2-40B4-BE49-F238E27FC236}">
                <a16:creationId xmlns:a16="http://schemas.microsoft.com/office/drawing/2014/main" id="{703AB792-1EA6-4B29-8260-7931FA097CC3}"/>
              </a:ext>
            </a:extLst>
          </p:cNvPr>
          <p:cNvPicPr>
            <a:picLocks noChangeAspect="1"/>
          </p:cNvPicPr>
          <p:nvPr/>
        </p:nvPicPr>
        <p:blipFill>
          <a:blip r:embed="rId2"/>
          <a:stretch>
            <a:fillRect/>
          </a:stretch>
        </p:blipFill>
        <p:spPr>
          <a:xfrm>
            <a:off x="1142999" y="1676400"/>
            <a:ext cx="6847907" cy="1752600"/>
          </a:xfrm>
          <a:prstGeom prst="rect">
            <a:avLst/>
          </a:prstGeom>
        </p:spPr>
      </p:pic>
      <p:sp>
        <p:nvSpPr>
          <p:cNvPr id="9" name="TextBox 8">
            <a:extLst>
              <a:ext uri="{FF2B5EF4-FFF2-40B4-BE49-F238E27FC236}">
                <a16:creationId xmlns:a16="http://schemas.microsoft.com/office/drawing/2014/main" id="{5DD4727C-ECED-405A-BFFE-D3E237F38E94}"/>
              </a:ext>
            </a:extLst>
          </p:cNvPr>
          <p:cNvSpPr txBox="1"/>
          <p:nvPr/>
        </p:nvSpPr>
        <p:spPr>
          <a:xfrm>
            <a:off x="2277638" y="3846338"/>
            <a:ext cx="5189961" cy="1754326"/>
          </a:xfrm>
          <a:prstGeom prst="rect">
            <a:avLst/>
          </a:prstGeom>
          <a:solidFill>
            <a:schemeClr val="accent4"/>
          </a:solidFill>
        </p:spPr>
        <p:txBody>
          <a:bodyPr wrap="square">
            <a:spAutoFit/>
          </a:bodyPr>
          <a:lstStyle/>
          <a:p>
            <a:r>
              <a:rPr lang="vi-VN" b="0">
                <a:solidFill>
                  <a:srgbClr val="569CD6"/>
                </a:solidFill>
                <a:effectLst/>
                <a:latin typeface="Consolas" panose="020B0609020204030204" pitchFamily="49" charset="0"/>
              </a:rPr>
              <a:t>let</a:t>
            </a:r>
            <a:r>
              <a:rPr lang="vi-VN" b="0">
                <a:solidFill>
                  <a:srgbClr val="D4D4D4"/>
                </a:solidFill>
                <a:effectLst/>
                <a:latin typeface="Consolas" panose="020B0609020204030204" pitchFamily="49" charset="0"/>
              </a:rPr>
              <a:t> </a:t>
            </a:r>
            <a:r>
              <a:rPr lang="vi-VN" b="0">
                <a:solidFill>
                  <a:srgbClr val="9CDCFE"/>
                </a:solidFill>
                <a:effectLst/>
                <a:latin typeface="Consolas" panose="020B0609020204030204" pitchFamily="49" charset="0"/>
              </a:rPr>
              <a:t>age</a:t>
            </a:r>
            <a:r>
              <a:rPr lang="vi-VN" b="0">
                <a:solidFill>
                  <a:srgbClr val="D4D4D4"/>
                </a:solidFill>
                <a:effectLst/>
                <a:latin typeface="Consolas" panose="020B0609020204030204" pitchFamily="49" charset="0"/>
              </a:rPr>
              <a:t> = </a:t>
            </a:r>
            <a:r>
              <a:rPr lang="vi-VN" b="0">
                <a:solidFill>
                  <a:srgbClr val="B5CEA8"/>
                </a:solidFill>
                <a:effectLst/>
                <a:latin typeface="Consolas" panose="020B0609020204030204" pitchFamily="49" charset="0"/>
              </a:rPr>
              <a:t>18</a:t>
            </a:r>
            <a:r>
              <a:rPr lang="vi-VN" b="0">
                <a:solidFill>
                  <a:srgbClr val="D4D4D4"/>
                </a:solidFill>
                <a:effectLst/>
                <a:latin typeface="Consolas" panose="020B0609020204030204" pitchFamily="49" charset="0"/>
              </a:rPr>
              <a:t>;</a:t>
            </a:r>
          </a:p>
          <a:p>
            <a:r>
              <a:rPr lang="vi-VN" b="0">
                <a:solidFill>
                  <a:srgbClr val="C586C0"/>
                </a:solidFill>
                <a:effectLst/>
                <a:latin typeface="Consolas" panose="020B0609020204030204" pitchFamily="49" charset="0"/>
              </a:rPr>
              <a:t>if</a:t>
            </a:r>
            <a:r>
              <a:rPr lang="vi-VN" b="0">
                <a:solidFill>
                  <a:srgbClr val="D4D4D4"/>
                </a:solidFill>
                <a:effectLst/>
                <a:latin typeface="Consolas" panose="020B0609020204030204" pitchFamily="49" charset="0"/>
              </a:rPr>
              <a:t> (</a:t>
            </a:r>
            <a:r>
              <a:rPr lang="vi-VN" b="0">
                <a:solidFill>
                  <a:srgbClr val="9CDCFE"/>
                </a:solidFill>
                <a:effectLst/>
                <a:latin typeface="Consolas" panose="020B0609020204030204" pitchFamily="49" charset="0"/>
              </a:rPr>
              <a:t>age</a:t>
            </a:r>
            <a:r>
              <a:rPr lang="vi-VN" b="0">
                <a:solidFill>
                  <a:srgbClr val="D4D4D4"/>
                </a:solidFill>
                <a:effectLst/>
                <a:latin typeface="Consolas" panose="020B0609020204030204" pitchFamily="49" charset="0"/>
              </a:rPr>
              <a:t> &lt; </a:t>
            </a:r>
            <a:r>
              <a:rPr lang="vi-VN" b="0">
                <a:solidFill>
                  <a:srgbClr val="B5CEA8"/>
                </a:solidFill>
                <a:effectLst/>
                <a:latin typeface="Consolas" panose="020B0609020204030204" pitchFamily="49" charset="0"/>
              </a:rPr>
              <a:t>18</a:t>
            </a:r>
            <a:r>
              <a:rPr lang="vi-VN" b="0">
                <a:solidFill>
                  <a:srgbClr val="D4D4D4"/>
                </a:solidFill>
                <a:effectLst/>
                <a:latin typeface="Consolas" panose="020B0609020204030204" pitchFamily="49" charset="0"/>
              </a:rPr>
              <a:t>) {</a:t>
            </a:r>
          </a:p>
          <a:p>
            <a:r>
              <a:rPr lang="vi-VN" b="0">
                <a:solidFill>
                  <a:srgbClr val="D4D4D4"/>
                </a:solidFill>
                <a:effectLst/>
                <a:latin typeface="Consolas" panose="020B0609020204030204" pitchFamily="49" charset="0"/>
              </a:rPr>
              <a:t>    </a:t>
            </a:r>
            <a:r>
              <a:rPr lang="vi-VN" b="0">
                <a:solidFill>
                  <a:srgbClr val="DCDCAA"/>
                </a:solidFill>
                <a:effectLst/>
                <a:latin typeface="Consolas" panose="020B0609020204030204" pitchFamily="49" charset="0"/>
              </a:rPr>
              <a:t>alert</a:t>
            </a:r>
            <a:r>
              <a:rPr lang="vi-VN" b="0">
                <a:solidFill>
                  <a:srgbClr val="D4D4D4"/>
                </a:solidFill>
                <a:effectLst/>
                <a:latin typeface="Consolas" panose="020B0609020204030204" pitchFamily="49" charset="0"/>
              </a:rPr>
              <a:t>(</a:t>
            </a:r>
            <a:r>
              <a:rPr lang="vi-VN" b="0">
                <a:solidFill>
                  <a:srgbClr val="CE9178"/>
                </a:solidFill>
                <a:effectLst/>
                <a:latin typeface="Consolas" panose="020B0609020204030204" pitchFamily="49" charset="0"/>
              </a:rPr>
              <a:t>"Bạn chưa đủ tuổi"</a:t>
            </a:r>
            <a:r>
              <a:rPr lang="vi-VN" b="0">
                <a:solidFill>
                  <a:srgbClr val="D4D4D4"/>
                </a:solidFill>
                <a:effectLst/>
                <a:latin typeface="Consolas" panose="020B0609020204030204" pitchFamily="49" charset="0"/>
              </a:rPr>
              <a:t>);</a:t>
            </a:r>
          </a:p>
          <a:p>
            <a:r>
              <a:rPr lang="vi-VN" b="0">
                <a:solidFill>
                  <a:srgbClr val="D4D4D4"/>
                </a:solidFill>
                <a:effectLst/>
                <a:latin typeface="Consolas" panose="020B0609020204030204" pitchFamily="49" charset="0"/>
              </a:rPr>
              <a:t>} </a:t>
            </a:r>
            <a:r>
              <a:rPr lang="vi-VN" b="0">
                <a:solidFill>
                  <a:srgbClr val="C586C0"/>
                </a:solidFill>
                <a:effectLst/>
                <a:latin typeface="Consolas" panose="020B0609020204030204" pitchFamily="49" charset="0"/>
              </a:rPr>
              <a:t>else</a:t>
            </a:r>
            <a:r>
              <a:rPr lang="vi-VN" b="0">
                <a:solidFill>
                  <a:srgbClr val="D4D4D4"/>
                </a:solidFill>
                <a:effectLst/>
                <a:latin typeface="Consolas" panose="020B0609020204030204" pitchFamily="49" charset="0"/>
              </a:rPr>
              <a:t> {</a:t>
            </a:r>
          </a:p>
          <a:p>
            <a:r>
              <a:rPr lang="vi-VN" b="0">
                <a:solidFill>
                  <a:srgbClr val="D4D4D4"/>
                </a:solidFill>
                <a:effectLst/>
                <a:latin typeface="Consolas" panose="020B0609020204030204" pitchFamily="49" charset="0"/>
              </a:rPr>
              <a:t>    </a:t>
            </a:r>
            <a:r>
              <a:rPr lang="vi-VN" b="0">
                <a:solidFill>
                  <a:srgbClr val="DCDCAA"/>
                </a:solidFill>
                <a:effectLst/>
                <a:latin typeface="Consolas" panose="020B0609020204030204" pitchFamily="49" charset="0"/>
              </a:rPr>
              <a:t>alert</a:t>
            </a:r>
            <a:r>
              <a:rPr lang="vi-VN" b="0">
                <a:solidFill>
                  <a:srgbClr val="D4D4D4"/>
                </a:solidFill>
                <a:effectLst/>
                <a:latin typeface="Consolas" panose="020B0609020204030204" pitchFamily="49" charset="0"/>
              </a:rPr>
              <a:t>(</a:t>
            </a:r>
            <a:r>
              <a:rPr lang="vi-VN" b="0">
                <a:solidFill>
                  <a:srgbClr val="CE9178"/>
                </a:solidFill>
                <a:effectLst/>
                <a:latin typeface="Consolas" panose="020B0609020204030204" pitchFamily="49" charset="0"/>
              </a:rPr>
              <a:t>"Mời vào !!!"</a:t>
            </a:r>
            <a:r>
              <a:rPr lang="vi-VN" b="0">
                <a:solidFill>
                  <a:srgbClr val="D4D4D4"/>
                </a:solidFill>
                <a:effectLst/>
                <a:latin typeface="Consolas" panose="020B0609020204030204" pitchFamily="49" charset="0"/>
              </a:rPr>
              <a:t>);</a:t>
            </a:r>
          </a:p>
          <a:p>
            <a:r>
              <a:rPr lang="vi-VN"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74426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15</a:t>
            </a:fld>
            <a:endParaRPr lang="en-US"/>
          </a:p>
        </p:txBody>
      </p:sp>
      <p:sp>
        <p:nvSpPr>
          <p:cNvPr id="4" name="Title 3"/>
          <p:cNvSpPr>
            <a:spLocks noGrp="1"/>
          </p:cNvSpPr>
          <p:nvPr>
            <p:ph type="title"/>
          </p:nvPr>
        </p:nvSpPr>
        <p:spPr/>
        <p:txBody>
          <a:bodyPr/>
          <a:lstStyle/>
          <a:p>
            <a:pPr lvl="0"/>
            <a:r>
              <a:rPr lang="en-US"/>
              <a:t>3.3. </a:t>
            </a:r>
            <a:r>
              <a:rPr lang="en-US" altLang="en-US"/>
              <a:t>Câu lệnh rẽ nhánh</a:t>
            </a:r>
            <a:endParaRPr lang="en-US"/>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Switch được sử dụng để biểu diễn các hành động khác nhau dựa trên các điều kiện khác nhau</a:t>
            </a: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pic>
        <p:nvPicPr>
          <p:cNvPr id="8" name="Picture 7">
            <a:extLst>
              <a:ext uri="{FF2B5EF4-FFF2-40B4-BE49-F238E27FC236}">
                <a16:creationId xmlns:a16="http://schemas.microsoft.com/office/drawing/2014/main" id="{0F53C431-F0CD-4A56-A73C-F4225C0B7C02}"/>
              </a:ext>
            </a:extLst>
          </p:cNvPr>
          <p:cNvPicPr>
            <a:picLocks noChangeAspect="1"/>
          </p:cNvPicPr>
          <p:nvPr/>
        </p:nvPicPr>
        <p:blipFill>
          <a:blip r:embed="rId2"/>
          <a:stretch>
            <a:fillRect/>
          </a:stretch>
        </p:blipFill>
        <p:spPr>
          <a:xfrm>
            <a:off x="2209800" y="2247900"/>
            <a:ext cx="5537200" cy="2362200"/>
          </a:xfrm>
          <a:prstGeom prst="rect">
            <a:avLst/>
          </a:prstGeom>
        </p:spPr>
      </p:pic>
    </p:spTree>
    <p:extLst>
      <p:ext uri="{BB962C8B-B14F-4D97-AF65-F5344CB8AC3E}">
        <p14:creationId xmlns:p14="http://schemas.microsoft.com/office/powerpoint/2010/main" val="3405207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16</a:t>
            </a:fld>
            <a:endParaRPr lang="en-US"/>
          </a:p>
        </p:txBody>
      </p:sp>
      <p:sp>
        <p:nvSpPr>
          <p:cNvPr id="4" name="Title 3"/>
          <p:cNvSpPr>
            <a:spLocks noGrp="1"/>
          </p:cNvSpPr>
          <p:nvPr>
            <p:ph type="title"/>
          </p:nvPr>
        </p:nvSpPr>
        <p:spPr/>
        <p:txBody>
          <a:bodyPr/>
          <a:lstStyle/>
          <a:p>
            <a:pPr lvl="0"/>
            <a:r>
              <a:rPr lang="en-US"/>
              <a:t>3.4. </a:t>
            </a:r>
            <a:r>
              <a:rPr lang="en-US" altLang="en-US"/>
              <a:t>Vòng lặp</a:t>
            </a:r>
            <a:endParaRPr lang="en-US"/>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Vòng lặp for</a:t>
            </a: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r>
              <a:rPr lang="en-US" altLang="en-US" sz="2400">
                <a:solidFill>
                  <a:schemeClr val="accent1"/>
                </a:solidFill>
                <a:latin typeface="+mj-lt"/>
                <a:ea typeface="+mn-ea"/>
                <a:cs typeface="+mn-cs"/>
              </a:rPr>
              <a:t>Ví dụ</a:t>
            </a: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pic>
        <p:nvPicPr>
          <p:cNvPr id="12" name="Picture 11">
            <a:extLst>
              <a:ext uri="{FF2B5EF4-FFF2-40B4-BE49-F238E27FC236}">
                <a16:creationId xmlns:a16="http://schemas.microsoft.com/office/drawing/2014/main" id="{7294D0ED-F5C5-4A90-8484-CDFBA7AE1CCB}"/>
              </a:ext>
            </a:extLst>
          </p:cNvPr>
          <p:cNvPicPr>
            <a:picLocks noChangeAspect="1"/>
          </p:cNvPicPr>
          <p:nvPr/>
        </p:nvPicPr>
        <p:blipFill>
          <a:blip r:embed="rId2"/>
          <a:stretch>
            <a:fillRect/>
          </a:stretch>
        </p:blipFill>
        <p:spPr>
          <a:xfrm>
            <a:off x="1384663" y="1676400"/>
            <a:ext cx="7302137" cy="990600"/>
          </a:xfrm>
          <a:prstGeom prst="rect">
            <a:avLst/>
          </a:prstGeom>
        </p:spPr>
      </p:pic>
      <p:sp>
        <p:nvSpPr>
          <p:cNvPr id="16" name="TextBox 15">
            <a:extLst>
              <a:ext uri="{FF2B5EF4-FFF2-40B4-BE49-F238E27FC236}">
                <a16:creationId xmlns:a16="http://schemas.microsoft.com/office/drawing/2014/main" id="{596297CC-08C8-43C7-A4AA-A3E8D4D1A9D6}"/>
              </a:ext>
            </a:extLst>
          </p:cNvPr>
          <p:cNvSpPr txBox="1"/>
          <p:nvPr/>
        </p:nvSpPr>
        <p:spPr>
          <a:xfrm>
            <a:off x="2746418" y="3687211"/>
            <a:ext cx="4578626" cy="2308324"/>
          </a:xfrm>
          <a:prstGeom prst="rect">
            <a:avLst/>
          </a:prstGeom>
          <a:solidFill>
            <a:schemeClr val="accent4"/>
          </a:solidFill>
        </p:spPr>
        <p:txBody>
          <a:bodyPr wrap="square">
            <a:spAutoFit/>
          </a:bodyPr>
          <a:lstStyle/>
          <a:p>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str</a:t>
            </a:r>
            <a:r>
              <a:rPr lang="en-US" b="0">
                <a:solidFill>
                  <a:srgbClr val="D4D4D4"/>
                </a:solidFill>
                <a:effectLst/>
                <a:latin typeface="Consolas" panose="020B0609020204030204" pitchFamily="49" charset="0"/>
              </a:rPr>
              <a:t> = </a:t>
            </a:r>
            <a:r>
              <a:rPr lang="en-US" b="0">
                <a:solidFill>
                  <a:srgbClr val="CE9178"/>
                </a:solidFill>
                <a:effectLst/>
                <a:latin typeface="Consolas" panose="020B0609020204030204" pitchFamily="49" charset="0"/>
              </a:rPr>
              <a:t>''</a:t>
            </a:r>
            <a:r>
              <a:rPr lang="en-US" b="0">
                <a:solidFill>
                  <a:srgbClr val="D4D4D4"/>
                </a:solidFill>
                <a:effectLst/>
                <a:latin typeface="Consolas" panose="020B0609020204030204" pitchFamily="49" charset="0"/>
              </a:rPr>
              <a:t>;</a:t>
            </a:r>
          </a:p>
          <a:p>
            <a:br>
              <a:rPr lang="en-US" b="0">
                <a:solidFill>
                  <a:srgbClr val="D4D4D4"/>
                </a:solidFill>
                <a:effectLst/>
                <a:latin typeface="Consolas" panose="020B0609020204030204" pitchFamily="49" charset="0"/>
              </a:rPr>
            </a:br>
            <a:r>
              <a:rPr lang="en-US" b="0">
                <a:solidFill>
                  <a:srgbClr val="C586C0"/>
                </a:solidFill>
                <a:effectLst/>
                <a:latin typeface="Consolas" panose="020B0609020204030204" pitchFamily="49" charset="0"/>
              </a:rPr>
              <a:t>for</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i</a:t>
            </a:r>
            <a:r>
              <a:rPr lang="en-US" b="0">
                <a:solidFill>
                  <a:srgbClr val="D4D4D4"/>
                </a:solidFill>
                <a:effectLst/>
                <a:latin typeface="Consolas" panose="020B0609020204030204" pitchFamily="49" charset="0"/>
              </a:rPr>
              <a:t> = </a:t>
            </a:r>
            <a:r>
              <a:rPr lang="en-US" b="0">
                <a:solidFill>
                  <a:srgbClr val="B5CEA8"/>
                </a:solidFill>
                <a:effectLst/>
                <a:latin typeface="Consolas" panose="020B0609020204030204" pitchFamily="49" charset="0"/>
              </a:rPr>
              <a:t>0</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i</a:t>
            </a:r>
            <a:r>
              <a:rPr lang="en-US" b="0">
                <a:solidFill>
                  <a:srgbClr val="D4D4D4"/>
                </a:solidFill>
                <a:effectLst/>
                <a:latin typeface="Consolas" panose="020B0609020204030204" pitchFamily="49" charset="0"/>
              </a:rPr>
              <a:t> &lt; </a:t>
            </a:r>
            <a:r>
              <a:rPr lang="en-US" b="0">
                <a:solidFill>
                  <a:srgbClr val="B5CEA8"/>
                </a:solidFill>
                <a:effectLst/>
                <a:latin typeface="Consolas" panose="020B0609020204030204" pitchFamily="49" charset="0"/>
              </a:rPr>
              <a:t>9</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i</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str</a:t>
            </a:r>
            <a:r>
              <a:rPr lang="en-US" b="0">
                <a:solidFill>
                  <a:srgbClr val="D4D4D4"/>
                </a:solidFill>
                <a:effectLst/>
                <a:latin typeface="Consolas" panose="020B0609020204030204" pitchFamily="49" charset="0"/>
              </a:rPr>
              <a:t> = </a:t>
            </a:r>
            <a:r>
              <a:rPr lang="en-US" b="0">
                <a:solidFill>
                  <a:srgbClr val="9CDCFE"/>
                </a:solidFill>
                <a:effectLst/>
                <a:latin typeface="Consolas" panose="020B0609020204030204" pitchFamily="49" charset="0"/>
              </a:rPr>
              <a:t>str</a:t>
            </a:r>
            <a:r>
              <a:rPr lang="en-US" b="0">
                <a:solidFill>
                  <a:srgbClr val="D4D4D4"/>
                </a:solidFill>
                <a:effectLst/>
                <a:latin typeface="Consolas" panose="020B0609020204030204" pitchFamily="49" charset="0"/>
              </a:rPr>
              <a:t> + </a:t>
            </a:r>
            <a:r>
              <a:rPr lang="en-US" b="0">
                <a:solidFill>
                  <a:srgbClr val="9CDCFE"/>
                </a:solidFill>
                <a:effectLst/>
                <a:latin typeface="Consolas" panose="020B0609020204030204" pitchFamily="49" charset="0"/>
              </a:rPr>
              <a:t>i</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a:t>
            </a:r>
          </a:p>
          <a:p>
            <a:br>
              <a:rPr lang="en-US" b="0">
                <a:solidFill>
                  <a:srgbClr val="D4D4D4"/>
                </a:solidFill>
                <a:effectLst/>
                <a:latin typeface="Consolas" panose="020B0609020204030204" pitchFamily="49" charset="0"/>
              </a:rPr>
            </a:br>
            <a:r>
              <a:rPr lang="en-US" b="0">
                <a:solidFill>
                  <a:srgbClr val="9CDCFE"/>
                </a:solidFill>
                <a:effectLst/>
                <a:latin typeface="Consolas" panose="020B0609020204030204" pitchFamily="49" charset="0"/>
              </a:rPr>
              <a:t>console</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str</a:t>
            </a:r>
            <a:r>
              <a:rPr lang="en-US" b="0">
                <a:solidFill>
                  <a:srgbClr val="D4D4D4"/>
                </a:solidFill>
                <a:effectLst/>
                <a:latin typeface="Consolas" panose="020B0609020204030204" pitchFamily="49" charset="0"/>
              </a:rPr>
              <a:t>);</a:t>
            </a:r>
          </a:p>
          <a:p>
            <a:r>
              <a:rPr lang="en-US" b="0">
                <a:solidFill>
                  <a:srgbClr val="6A9955"/>
                </a:solidFill>
                <a:effectLst/>
                <a:latin typeface="Consolas" panose="020B0609020204030204" pitchFamily="49" charset="0"/>
              </a:rPr>
              <a:t>// output: "012345678"</a:t>
            </a:r>
            <a:endParaRPr lang="en-US"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83914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17</a:t>
            </a:fld>
            <a:endParaRPr lang="en-US"/>
          </a:p>
        </p:txBody>
      </p:sp>
      <p:sp>
        <p:nvSpPr>
          <p:cNvPr id="4" name="Title 3"/>
          <p:cNvSpPr>
            <a:spLocks noGrp="1"/>
          </p:cNvSpPr>
          <p:nvPr>
            <p:ph type="title"/>
          </p:nvPr>
        </p:nvSpPr>
        <p:spPr/>
        <p:txBody>
          <a:bodyPr/>
          <a:lstStyle/>
          <a:p>
            <a:pPr lvl="0"/>
            <a:r>
              <a:rPr lang="en-US"/>
              <a:t>3.4. </a:t>
            </a:r>
            <a:r>
              <a:rPr lang="en-US" altLang="en-US"/>
              <a:t>Vòng lặp</a:t>
            </a:r>
            <a:endParaRPr lang="en-US"/>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Vòng lặp for … of</a:t>
            </a: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r>
              <a:rPr lang="en-US" altLang="en-US" sz="2400">
                <a:solidFill>
                  <a:schemeClr val="accent1"/>
                </a:solidFill>
                <a:latin typeface="+mj-lt"/>
                <a:ea typeface="+mn-ea"/>
                <a:cs typeface="+mn-cs"/>
              </a:rPr>
              <a:t>Ví dụ</a:t>
            </a: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pic>
        <p:nvPicPr>
          <p:cNvPr id="8" name="Picture 7">
            <a:extLst>
              <a:ext uri="{FF2B5EF4-FFF2-40B4-BE49-F238E27FC236}">
                <a16:creationId xmlns:a16="http://schemas.microsoft.com/office/drawing/2014/main" id="{9BDF51AD-691D-437F-8AA3-38B082BFA29E}"/>
              </a:ext>
            </a:extLst>
          </p:cNvPr>
          <p:cNvPicPr>
            <a:picLocks noChangeAspect="1"/>
          </p:cNvPicPr>
          <p:nvPr/>
        </p:nvPicPr>
        <p:blipFill>
          <a:blip r:embed="rId2"/>
          <a:stretch>
            <a:fillRect/>
          </a:stretch>
        </p:blipFill>
        <p:spPr>
          <a:xfrm>
            <a:off x="2057400" y="1600200"/>
            <a:ext cx="5060731" cy="1371600"/>
          </a:xfrm>
          <a:prstGeom prst="rect">
            <a:avLst/>
          </a:prstGeom>
        </p:spPr>
      </p:pic>
      <p:sp>
        <p:nvSpPr>
          <p:cNvPr id="13" name="TextBox 12">
            <a:extLst>
              <a:ext uri="{FF2B5EF4-FFF2-40B4-BE49-F238E27FC236}">
                <a16:creationId xmlns:a16="http://schemas.microsoft.com/office/drawing/2014/main" id="{C3C347DE-F221-4000-9B86-A1C0F581FE31}"/>
              </a:ext>
            </a:extLst>
          </p:cNvPr>
          <p:cNvSpPr txBox="1"/>
          <p:nvPr/>
        </p:nvSpPr>
        <p:spPr>
          <a:xfrm>
            <a:off x="2971800" y="3495674"/>
            <a:ext cx="4578626" cy="2585323"/>
          </a:xfrm>
          <a:prstGeom prst="rect">
            <a:avLst/>
          </a:prstGeom>
          <a:solidFill>
            <a:schemeClr val="accent4"/>
          </a:solidFill>
        </p:spPr>
        <p:txBody>
          <a:bodyPr wrap="square">
            <a:spAutoFit/>
          </a:bodyPr>
          <a:lstStyle/>
          <a:p>
            <a:r>
              <a:rPr lang="en-US" b="0">
                <a:solidFill>
                  <a:srgbClr val="569CD6"/>
                </a:solidFill>
                <a:effectLst/>
                <a:latin typeface="Consolas" panose="020B0609020204030204" pitchFamily="49" charset="0"/>
              </a:rPr>
              <a:t>const</a:t>
            </a:r>
            <a:r>
              <a:rPr lang="en-US" b="0">
                <a:solidFill>
                  <a:srgbClr val="D4D4D4"/>
                </a:solidFill>
                <a:effectLst/>
                <a:latin typeface="Consolas" panose="020B0609020204030204" pitchFamily="49" charset="0"/>
              </a:rPr>
              <a:t> </a:t>
            </a:r>
            <a:r>
              <a:rPr lang="en-US" b="0">
                <a:solidFill>
                  <a:srgbClr val="4FC1FF"/>
                </a:solidFill>
                <a:effectLst/>
                <a:latin typeface="Consolas" panose="020B0609020204030204" pitchFamily="49" charset="0"/>
              </a:rPr>
              <a:t>iterable</a:t>
            </a:r>
            <a:r>
              <a:rPr lang="en-US" b="0">
                <a:solidFill>
                  <a:srgbClr val="D4D4D4"/>
                </a:solidFill>
                <a:effectLst/>
                <a:latin typeface="Consolas" panose="020B0609020204030204" pitchFamily="49" charset="0"/>
              </a:rPr>
              <a:t> = [</a:t>
            </a:r>
            <a:r>
              <a:rPr lang="en-US" b="0">
                <a:solidFill>
                  <a:srgbClr val="B5CEA8"/>
                </a:solidFill>
                <a:effectLst/>
                <a:latin typeface="Consolas" panose="020B0609020204030204" pitchFamily="49" charset="0"/>
              </a:rPr>
              <a:t>10</a:t>
            </a:r>
            <a:r>
              <a:rPr lang="en-US" b="0">
                <a:solidFill>
                  <a:srgbClr val="D4D4D4"/>
                </a:solidFill>
                <a:effectLst/>
                <a:latin typeface="Consolas" panose="020B0609020204030204" pitchFamily="49" charset="0"/>
              </a:rPr>
              <a:t>, </a:t>
            </a:r>
            <a:r>
              <a:rPr lang="en-US" b="0">
                <a:solidFill>
                  <a:srgbClr val="B5CEA8"/>
                </a:solidFill>
                <a:effectLst/>
                <a:latin typeface="Consolas" panose="020B0609020204030204" pitchFamily="49" charset="0"/>
              </a:rPr>
              <a:t>20</a:t>
            </a:r>
            <a:r>
              <a:rPr lang="en-US" b="0">
                <a:solidFill>
                  <a:srgbClr val="D4D4D4"/>
                </a:solidFill>
                <a:effectLst/>
                <a:latin typeface="Consolas" panose="020B0609020204030204" pitchFamily="49" charset="0"/>
              </a:rPr>
              <a:t>, </a:t>
            </a:r>
            <a:r>
              <a:rPr lang="en-US" b="0">
                <a:solidFill>
                  <a:srgbClr val="B5CEA8"/>
                </a:solidFill>
                <a:effectLst/>
                <a:latin typeface="Consolas" panose="020B0609020204030204" pitchFamily="49" charset="0"/>
              </a:rPr>
              <a:t>30</a:t>
            </a:r>
            <a:r>
              <a:rPr lang="en-US" b="0">
                <a:solidFill>
                  <a:srgbClr val="D4D4D4"/>
                </a:solidFill>
                <a:effectLst/>
                <a:latin typeface="Consolas" panose="020B0609020204030204" pitchFamily="49" charset="0"/>
              </a:rPr>
              <a:t>];</a:t>
            </a:r>
          </a:p>
          <a:p>
            <a:br>
              <a:rPr lang="en-US" b="0">
                <a:solidFill>
                  <a:srgbClr val="D4D4D4"/>
                </a:solidFill>
                <a:effectLst/>
                <a:latin typeface="Consolas" panose="020B0609020204030204" pitchFamily="49" charset="0"/>
              </a:rPr>
            </a:br>
            <a:r>
              <a:rPr lang="en-US" b="0">
                <a:solidFill>
                  <a:srgbClr val="C586C0"/>
                </a:solidFill>
                <a:effectLst/>
                <a:latin typeface="Consolas" panose="020B0609020204030204" pitchFamily="49" charset="0"/>
              </a:rPr>
              <a:t>for</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value</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of</a:t>
            </a:r>
            <a:r>
              <a:rPr lang="en-US" b="0">
                <a:solidFill>
                  <a:srgbClr val="D4D4D4"/>
                </a:solidFill>
                <a:effectLst/>
                <a:latin typeface="Consolas" panose="020B0609020204030204" pitchFamily="49" charset="0"/>
              </a:rPr>
              <a:t> </a:t>
            </a:r>
            <a:r>
              <a:rPr lang="en-US" b="0">
                <a:solidFill>
                  <a:srgbClr val="4FC1FF"/>
                </a:solidFill>
                <a:effectLst/>
                <a:latin typeface="Consolas" panose="020B0609020204030204" pitchFamily="49" charset="0"/>
              </a:rPr>
              <a:t>iterable</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value</a:t>
            </a:r>
            <a:r>
              <a:rPr lang="en-US" b="0">
                <a:solidFill>
                  <a:srgbClr val="D4D4D4"/>
                </a:solidFill>
                <a:effectLst/>
                <a:latin typeface="Consolas" panose="020B0609020204030204" pitchFamily="49" charset="0"/>
              </a:rPr>
              <a:t> += </a:t>
            </a:r>
            <a:r>
              <a:rPr lang="en-US" b="0">
                <a:solidFill>
                  <a:srgbClr val="B5CEA8"/>
                </a:solidFill>
                <a:effectLst/>
                <a:latin typeface="Consolas" panose="020B0609020204030204" pitchFamily="49" charset="0"/>
              </a:rPr>
              <a:t>1</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value</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a:t>
            </a:r>
          </a:p>
          <a:p>
            <a:r>
              <a:rPr lang="en-US" b="0">
                <a:solidFill>
                  <a:srgbClr val="6A9955"/>
                </a:solidFill>
                <a:effectLst/>
                <a:latin typeface="Consolas" panose="020B0609020204030204" pitchFamily="49" charset="0"/>
              </a:rPr>
              <a:t>// 11</a:t>
            </a:r>
            <a:endParaRPr lang="en-US" b="0">
              <a:solidFill>
                <a:srgbClr val="D4D4D4"/>
              </a:solidFill>
              <a:effectLst/>
              <a:latin typeface="Consolas" panose="020B0609020204030204" pitchFamily="49" charset="0"/>
            </a:endParaRPr>
          </a:p>
          <a:p>
            <a:r>
              <a:rPr lang="en-US" b="0">
                <a:solidFill>
                  <a:srgbClr val="6A9955"/>
                </a:solidFill>
                <a:effectLst/>
                <a:latin typeface="Consolas" panose="020B0609020204030204" pitchFamily="49" charset="0"/>
              </a:rPr>
              <a:t>// 21</a:t>
            </a:r>
            <a:endParaRPr lang="en-US" b="0">
              <a:solidFill>
                <a:srgbClr val="D4D4D4"/>
              </a:solidFill>
              <a:effectLst/>
              <a:latin typeface="Consolas" panose="020B0609020204030204" pitchFamily="49" charset="0"/>
            </a:endParaRPr>
          </a:p>
          <a:p>
            <a:r>
              <a:rPr lang="en-US" b="0">
                <a:solidFill>
                  <a:srgbClr val="6A9955"/>
                </a:solidFill>
                <a:effectLst/>
                <a:latin typeface="Consolas" panose="020B0609020204030204" pitchFamily="49" charset="0"/>
              </a:rPr>
              <a:t>// 31</a:t>
            </a:r>
            <a:endParaRPr lang="en-US"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0440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18</a:t>
            </a:fld>
            <a:endParaRPr lang="en-US"/>
          </a:p>
        </p:txBody>
      </p:sp>
      <p:sp>
        <p:nvSpPr>
          <p:cNvPr id="4" name="Title 3"/>
          <p:cNvSpPr>
            <a:spLocks noGrp="1"/>
          </p:cNvSpPr>
          <p:nvPr>
            <p:ph type="title"/>
          </p:nvPr>
        </p:nvSpPr>
        <p:spPr/>
        <p:txBody>
          <a:bodyPr/>
          <a:lstStyle/>
          <a:p>
            <a:pPr lvl="0"/>
            <a:r>
              <a:rPr lang="en-US"/>
              <a:t>3.4. </a:t>
            </a:r>
            <a:r>
              <a:rPr lang="en-US" altLang="en-US"/>
              <a:t>Vòng lặp</a:t>
            </a:r>
            <a:endParaRPr lang="en-US"/>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Vòng lặp for … in</a:t>
            </a: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r>
              <a:rPr lang="en-US" altLang="en-US" sz="2400">
                <a:solidFill>
                  <a:schemeClr val="accent1"/>
                </a:solidFill>
                <a:latin typeface="+mj-lt"/>
                <a:ea typeface="+mn-ea"/>
                <a:cs typeface="+mn-cs"/>
              </a:rPr>
              <a:t>Ví dụ</a:t>
            </a: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pic>
        <p:nvPicPr>
          <p:cNvPr id="5" name="Picture 4">
            <a:extLst>
              <a:ext uri="{FF2B5EF4-FFF2-40B4-BE49-F238E27FC236}">
                <a16:creationId xmlns:a16="http://schemas.microsoft.com/office/drawing/2014/main" id="{866ACB28-4BC3-4380-B4B9-13D8D48A70C0}"/>
              </a:ext>
            </a:extLst>
          </p:cNvPr>
          <p:cNvPicPr>
            <a:picLocks noChangeAspect="1"/>
          </p:cNvPicPr>
          <p:nvPr/>
        </p:nvPicPr>
        <p:blipFill>
          <a:blip r:embed="rId2"/>
          <a:stretch>
            <a:fillRect/>
          </a:stretch>
        </p:blipFill>
        <p:spPr>
          <a:xfrm>
            <a:off x="2667000" y="1600200"/>
            <a:ext cx="4094655" cy="1295400"/>
          </a:xfrm>
          <a:prstGeom prst="rect">
            <a:avLst/>
          </a:prstGeom>
        </p:spPr>
      </p:pic>
      <p:sp>
        <p:nvSpPr>
          <p:cNvPr id="10" name="TextBox 9">
            <a:extLst>
              <a:ext uri="{FF2B5EF4-FFF2-40B4-BE49-F238E27FC236}">
                <a16:creationId xmlns:a16="http://schemas.microsoft.com/office/drawing/2014/main" id="{AA8DD3E5-4840-41DC-A03E-46B26D16D174}"/>
              </a:ext>
            </a:extLst>
          </p:cNvPr>
          <p:cNvSpPr txBox="1"/>
          <p:nvPr/>
        </p:nvSpPr>
        <p:spPr>
          <a:xfrm>
            <a:off x="2667000" y="3419474"/>
            <a:ext cx="4578626" cy="2862322"/>
          </a:xfrm>
          <a:prstGeom prst="rect">
            <a:avLst/>
          </a:prstGeom>
          <a:solidFill>
            <a:schemeClr val="accent4"/>
          </a:solidFill>
        </p:spPr>
        <p:txBody>
          <a:bodyPr wrap="square">
            <a:spAutoFit/>
          </a:bodyPr>
          <a:lstStyle/>
          <a:p>
            <a:r>
              <a:rPr lang="en-US" b="0">
                <a:solidFill>
                  <a:srgbClr val="569CD6"/>
                </a:solidFill>
                <a:effectLst/>
                <a:latin typeface="Consolas" panose="020B0609020204030204" pitchFamily="49" charset="0"/>
              </a:rPr>
              <a:t>var</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obj</a:t>
            </a:r>
            <a:r>
              <a:rPr lang="en-US" b="0">
                <a:solidFill>
                  <a:srgbClr val="D4D4D4"/>
                </a:solidFill>
                <a:effectLst/>
                <a:latin typeface="Consolas" panose="020B0609020204030204" pitchFamily="49" charset="0"/>
              </a:rPr>
              <a:t> = {</a:t>
            </a:r>
            <a:r>
              <a:rPr lang="en-US" b="0">
                <a:solidFill>
                  <a:srgbClr val="9CDCFE"/>
                </a:solidFill>
                <a:effectLst/>
                <a:latin typeface="Consolas" panose="020B0609020204030204" pitchFamily="49" charset="0"/>
              </a:rPr>
              <a:t>a:</a:t>
            </a:r>
            <a:r>
              <a:rPr lang="en-US" b="0">
                <a:solidFill>
                  <a:srgbClr val="D4D4D4"/>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b:</a:t>
            </a:r>
            <a:r>
              <a:rPr lang="en-US" b="0">
                <a:solidFill>
                  <a:srgbClr val="D4D4D4"/>
                </a:solidFill>
                <a:effectLst/>
                <a:latin typeface="Consolas" panose="020B0609020204030204" pitchFamily="49" charset="0"/>
              </a:rPr>
              <a:t> </a:t>
            </a:r>
            <a:r>
              <a:rPr lang="en-US" b="0">
                <a:solidFill>
                  <a:srgbClr val="B5CEA8"/>
                </a:solidFill>
                <a:effectLst/>
                <a:latin typeface="Consolas" panose="020B0609020204030204" pitchFamily="49" charset="0"/>
              </a:rPr>
              <a:t>2</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c:</a:t>
            </a:r>
            <a:r>
              <a:rPr lang="en-US" b="0">
                <a:solidFill>
                  <a:srgbClr val="D4D4D4"/>
                </a:solidFill>
                <a:effectLst/>
                <a:latin typeface="Consolas" panose="020B0609020204030204" pitchFamily="49" charset="0"/>
              </a:rPr>
              <a:t> </a:t>
            </a:r>
            <a:r>
              <a:rPr lang="en-US" b="0">
                <a:solidFill>
                  <a:srgbClr val="B5CEA8"/>
                </a:solidFill>
                <a:effectLst/>
                <a:latin typeface="Consolas" panose="020B0609020204030204" pitchFamily="49" charset="0"/>
              </a:rPr>
              <a:t>3</a:t>
            </a:r>
            <a:r>
              <a:rPr lang="en-US" b="0">
                <a:solidFill>
                  <a:srgbClr val="D4D4D4"/>
                </a:solidFill>
                <a:effectLst/>
                <a:latin typeface="Consolas" panose="020B0609020204030204" pitchFamily="49" charset="0"/>
              </a:rPr>
              <a:t>};</a:t>
            </a:r>
          </a:p>
          <a:p>
            <a:br>
              <a:rPr lang="en-US" b="0">
                <a:solidFill>
                  <a:srgbClr val="D4D4D4"/>
                </a:solidFill>
                <a:effectLst/>
                <a:latin typeface="Consolas" panose="020B0609020204030204" pitchFamily="49" charset="0"/>
              </a:rPr>
            </a:br>
            <a:r>
              <a:rPr lang="en-US" b="0">
                <a:solidFill>
                  <a:srgbClr val="C586C0"/>
                </a:solidFill>
                <a:effectLst/>
                <a:latin typeface="Consolas" panose="020B0609020204030204" pitchFamily="49" charset="0"/>
              </a:rPr>
              <a:t>for</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D4D4D4"/>
                </a:solidFill>
                <a:effectLst/>
                <a:latin typeface="Consolas" panose="020B0609020204030204" pitchFamily="49" charset="0"/>
              </a:rPr>
              <a:t> </a:t>
            </a:r>
            <a:r>
              <a:rPr lang="en-US" b="0">
                <a:solidFill>
                  <a:srgbClr val="4FC1FF"/>
                </a:solidFill>
                <a:effectLst/>
                <a:latin typeface="Consolas" panose="020B0609020204030204" pitchFamily="49" charset="0"/>
              </a:rPr>
              <a:t>prop</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in</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obj</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D4D4D4"/>
                </a:solidFill>
                <a:effectLst/>
                <a:latin typeface="Consolas" panose="020B0609020204030204" pitchFamily="49" charset="0"/>
              </a:rPr>
              <a:t>(</a:t>
            </a:r>
            <a:r>
              <a:rPr lang="en-US" b="0">
                <a:solidFill>
                  <a:srgbClr val="4FC1FF"/>
                </a:solidFill>
                <a:effectLst/>
                <a:latin typeface="Consolas" panose="020B0609020204030204" pitchFamily="49" charset="0"/>
              </a:rPr>
              <a:t>prop</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a:t>
            </a:r>
          </a:p>
          <a:p>
            <a:br>
              <a:rPr lang="en-US" b="0">
                <a:solidFill>
                  <a:srgbClr val="D4D4D4"/>
                </a:solidFill>
                <a:effectLst/>
                <a:latin typeface="Consolas" panose="020B0609020204030204" pitchFamily="49" charset="0"/>
              </a:rPr>
            </a:br>
            <a:r>
              <a:rPr lang="en-US" b="0">
                <a:solidFill>
                  <a:srgbClr val="6A9955"/>
                </a:solidFill>
                <a:effectLst/>
                <a:latin typeface="Consolas" panose="020B0609020204030204" pitchFamily="49" charset="0"/>
              </a:rPr>
              <a:t>// Output:</a:t>
            </a:r>
            <a:endParaRPr lang="en-US" b="0">
              <a:solidFill>
                <a:srgbClr val="D4D4D4"/>
              </a:solidFill>
              <a:effectLst/>
              <a:latin typeface="Consolas" panose="020B0609020204030204" pitchFamily="49" charset="0"/>
            </a:endParaRPr>
          </a:p>
          <a:p>
            <a:r>
              <a:rPr lang="en-US" b="0">
                <a:solidFill>
                  <a:srgbClr val="6A9955"/>
                </a:solidFill>
                <a:effectLst/>
                <a:latin typeface="Consolas" panose="020B0609020204030204" pitchFamily="49" charset="0"/>
              </a:rPr>
              <a:t>// a</a:t>
            </a:r>
            <a:endParaRPr lang="en-US" b="0">
              <a:solidFill>
                <a:srgbClr val="D4D4D4"/>
              </a:solidFill>
              <a:effectLst/>
              <a:latin typeface="Consolas" panose="020B0609020204030204" pitchFamily="49" charset="0"/>
            </a:endParaRPr>
          </a:p>
          <a:p>
            <a:r>
              <a:rPr lang="en-US" b="0">
                <a:solidFill>
                  <a:srgbClr val="6A9955"/>
                </a:solidFill>
                <a:effectLst/>
                <a:latin typeface="Consolas" panose="020B0609020204030204" pitchFamily="49" charset="0"/>
              </a:rPr>
              <a:t>// b</a:t>
            </a:r>
            <a:endParaRPr lang="en-US" b="0">
              <a:solidFill>
                <a:srgbClr val="D4D4D4"/>
              </a:solidFill>
              <a:effectLst/>
              <a:latin typeface="Consolas" panose="020B0609020204030204" pitchFamily="49" charset="0"/>
            </a:endParaRPr>
          </a:p>
          <a:p>
            <a:r>
              <a:rPr lang="en-US" b="0">
                <a:solidFill>
                  <a:srgbClr val="6A9955"/>
                </a:solidFill>
                <a:effectLst/>
                <a:latin typeface="Consolas" panose="020B0609020204030204" pitchFamily="49" charset="0"/>
              </a:rPr>
              <a:t>// c</a:t>
            </a:r>
            <a:endParaRPr lang="en-US"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48925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19</a:t>
            </a:fld>
            <a:endParaRPr lang="en-US"/>
          </a:p>
        </p:txBody>
      </p:sp>
      <p:sp>
        <p:nvSpPr>
          <p:cNvPr id="4" name="Title 3"/>
          <p:cNvSpPr>
            <a:spLocks noGrp="1"/>
          </p:cNvSpPr>
          <p:nvPr>
            <p:ph type="title"/>
          </p:nvPr>
        </p:nvSpPr>
        <p:spPr/>
        <p:txBody>
          <a:bodyPr/>
          <a:lstStyle/>
          <a:p>
            <a:pPr lvl="0"/>
            <a:r>
              <a:rPr lang="en-US"/>
              <a:t>3.4. </a:t>
            </a:r>
            <a:r>
              <a:rPr lang="en-US" altLang="en-US"/>
              <a:t>Vòng lặp</a:t>
            </a:r>
            <a:endParaRPr lang="en-US"/>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Vòng lặp while</a:t>
            </a: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r>
              <a:rPr lang="en-US" altLang="en-US" sz="2400">
                <a:solidFill>
                  <a:schemeClr val="accent1"/>
                </a:solidFill>
                <a:latin typeface="+mj-lt"/>
                <a:ea typeface="+mn-ea"/>
                <a:cs typeface="+mn-cs"/>
              </a:rPr>
              <a:t>Ví dụ</a:t>
            </a: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pic>
        <p:nvPicPr>
          <p:cNvPr id="5" name="Picture 4">
            <a:extLst>
              <a:ext uri="{FF2B5EF4-FFF2-40B4-BE49-F238E27FC236}">
                <a16:creationId xmlns:a16="http://schemas.microsoft.com/office/drawing/2014/main" id="{67C20E11-7A5D-4418-A0B5-7C4C7D36D729}"/>
              </a:ext>
            </a:extLst>
          </p:cNvPr>
          <p:cNvPicPr>
            <a:picLocks noChangeAspect="1"/>
          </p:cNvPicPr>
          <p:nvPr/>
        </p:nvPicPr>
        <p:blipFill>
          <a:blip r:embed="rId2"/>
          <a:stretch>
            <a:fillRect/>
          </a:stretch>
        </p:blipFill>
        <p:spPr>
          <a:xfrm>
            <a:off x="2514600" y="1600200"/>
            <a:ext cx="3266252" cy="1219200"/>
          </a:xfrm>
          <a:prstGeom prst="rect">
            <a:avLst/>
          </a:prstGeom>
        </p:spPr>
      </p:pic>
      <p:sp>
        <p:nvSpPr>
          <p:cNvPr id="10" name="TextBox 9">
            <a:extLst>
              <a:ext uri="{FF2B5EF4-FFF2-40B4-BE49-F238E27FC236}">
                <a16:creationId xmlns:a16="http://schemas.microsoft.com/office/drawing/2014/main" id="{FA0CDD9E-442A-4FC0-AC86-8086C5F42BAC}"/>
              </a:ext>
            </a:extLst>
          </p:cNvPr>
          <p:cNvSpPr txBox="1"/>
          <p:nvPr/>
        </p:nvSpPr>
        <p:spPr>
          <a:xfrm>
            <a:off x="2971800" y="3556338"/>
            <a:ext cx="4578626" cy="2031325"/>
          </a:xfrm>
          <a:prstGeom prst="rect">
            <a:avLst/>
          </a:prstGeom>
          <a:solidFill>
            <a:schemeClr val="accent4"/>
          </a:solidFill>
        </p:spPr>
        <p:txBody>
          <a:bodyPr wrap="square">
            <a:spAutoFit/>
          </a:bodyPr>
          <a:lstStyle/>
          <a:p>
            <a:r>
              <a:rPr lang="pt-BR" b="0">
                <a:solidFill>
                  <a:srgbClr val="569CD6"/>
                </a:solidFill>
                <a:effectLst/>
                <a:latin typeface="Consolas" panose="020B0609020204030204" pitchFamily="49" charset="0"/>
              </a:rPr>
              <a:t>var</a:t>
            </a:r>
            <a:r>
              <a:rPr lang="pt-BR" b="0">
                <a:solidFill>
                  <a:srgbClr val="D4D4D4"/>
                </a:solidFill>
                <a:effectLst/>
                <a:latin typeface="Consolas" panose="020B0609020204030204" pitchFamily="49" charset="0"/>
              </a:rPr>
              <a:t> </a:t>
            </a:r>
            <a:r>
              <a:rPr lang="pt-BR" b="0">
                <a:solidFill>
                  <a:srgbClr val="9CDCFE"/>
                </a:solidFill>
                <a:effectLst/>
                <a:latin typeface="Consolas" panose="020B0609020204030204" pitchFamily="49" charset="0"/>
              </a:rPr>
              <a:t>n</a:t>
            </a:r>
            <a:r>
              <a:rPr lang="pt-BR" b="0">
                <a:solidFill>
                  <a:srgbClr val="D4D4D4"/>
                </a:solidFill>
                <a:effectLst/>
                <a:latin typeface="Consolas" panose="020B0609020204030204" pitchFamily="49" charset="0"/>
              </a:rPr>
              <a:t> = </a:t>
            </a:r>
            <a:r>
              <a:rPr lang="pt-BR" b="0">
                <a:solidFill>
                  <a:srgbClr val="B5CEA8"/>
                </a:solidFill>
                <a:effectLst/>
                <a:latin typeface="Consolas" panose="020B0609020204030204" pitchFamily="49" charset="0"/>
              </a:rPr>
              <a:t>0</a:t>
            </a:r>
            <a:r>
              <a:rPr lang="pt-BR" b="0">
                <a:solidFill>
                  <a:srgbClr val="D4D4D4"/>
                </a:solidFill>
                <a:effectLst/>
                <a:latin typeface="Consolas" panose="020B0609020204030204" pitchFamily="49" charset="0"/>
              </a:rPr>
              <a:t>;</a:t>
            </a:r>
          </a:p>
          <a:p>
            <a:r>
              <a:rPr lang="pt-BR" b="0">
                <a:solidFill>
                  <a:srgbClr val="569CD6"/>
                </a:solidFill>
                <a:effectLst/>
                <a:latin typeface="Consolas" panose="020B0609020204030204" pitchFamily="49" charset="0"/>
              </a:rPr>
              <a:t>var</a:t>
            </a:r>
            <a:r>
              <a:rPr lang="pt-BR" b="0">
                <a:solidFill>
                  <a:srgbClr val="D4D4D4"/>
                </a:solidFill>
                <a:effectLst/>
                <a:latin typeface="Consolas" panose="020B0609020204030204" pitchFamily="49" charset="0"/>
              </a:rPr>
              <a:t> </a:t>
            </a:r>
            <a:r>
              <a:rPr lang="pt-BR" b="0">
                <a:solidFill>
                  <a:srgbClr val="9CDCFE"/>
                </a:solidFill>
                <a:effectLst/>
                <a:latin typeface="Consolas" panose="020B0609020204030204" pitchFamily="49" charset="0"/>
              </a:rPr>
              <a:t>x</a:t>
            </a:r>
            <a:r>
              <a:rPr lang="pt-BR" b="0">
                <a:solidFill>
                  <a:srgbClr val="D4D4D4"/>
                </a:solidFill>
                <a:effectLst/>
                <a:latin typeface="Consolas" panose="020B0609020204030204" pitchFamily="49" charset="0"/>
              </a:rPr>
              <a:t> = </a:t>
            </a:r>
            <a:r>
              <a:rPr lang="pt-BR" b="0">
                <a:solidFill>
                  <a:srgbClr val="B5CEA8"/>
                </a:solidFill>
                <a:effectLst/>
                <a:latin typeface="Consolas" panose="020B0609020204030204" pitchFamily="49" charset="0"/>
              </a:rPr>
              <a:t>0</a:t>
            </a:r>
            <a:r>
              <a:rPr lang="pt-BR" b="0">
                <a:solidFill>
                  <a:srgbClr val="D4D4D4"/>
                </a:solidFill>
                <a:effectLst/>
                <a:latin typeface="Consolas" panose="020B0609020204030204" pitchFamily="49" charset="0"/>
              </a:rPr>
              <a:t>;</a:t>
            </a:r>
          </a:p>
          <a:p>
            <a:br>
              <a:rPr lang="pt-BR" b="0">
                <a:solidFill>
                  <a:srgbClr val="D4D4D4"/>
                </a:solidFill>
                <a:effectLst/>
                <a:latin typeface="Consolas" panose="020B0609020204030204" pitchFamily="49" charset="0"/>
              </a:rPr>
            </a:br>
            <a:r>
              <a:rPr lang="pt-BR" b="0">
                <a:solidFill>
                  <a:srgbClr val="C586C0"/>
                </a:solidFill>
                <a:effectLst/>
                <a:latin typeface="Consolas" panose="020B0609020204030204" pitchFamily="49" charset="0"/>
              </a:rPr>
              <a:t>while</a:t>
            </a:r>
            <a:r>
              <a:rPr lang="pt-BR" b="0">
                <a:solidFill>
                  <a:srgbClr val="D4D4D4"/>
                </a:solidFill>
                <a:effectLst/>
                <a:latin typeface="Consolas" panose="020B0609020204030204" pitchFamily="49" charset="0"/>
              </a:rPr>
              <a:t> (</a:t>
            </a:r>
            <a:r>
              <a:rPr lang="pt-BR" b="0">
                <a:solidFill>
                  <a:srgbClr val="9CDCFE"/>
                </a:solidFill>
                <a:effectLst/>
                <a:latin typeface="Consolas" panose="020B0609020204030204" pitchFamily="49" charset="0"/>
              </a:rPr>
              <a:t>n</a:t>
            </a:r>
            <a:r>
              <a:rPr lang="pt-BR" b="0">
                <a:solidFill>
                  <a:srgbClr val="D4D4D4"/>
                </a:solidFill>
                <a:effectLst/>
                <a:latin typeface="Consolas" panose="020B0609020204030204" pitchFamily="49" charset="0"/>
              </a:rPr>
              <a:t> &lt; </a:t>
            </a:r>
            <a:r>
              <a:rPr lang="pt-BR" b="0">
                <a:solidFill>
                  <a:srgbClr val="B5CEA8"/>
                </a:solidFill>
                <a:effectLst/>
                <a:latin typeface="Consolas" panose="020B0609020204030204" pitchFamily="49" charset="0"/>
              </a:rPr>
              <a:t>3</a:t>
            </a:r>
            <a:r>
              <a:rPr lang="pt-BR" b="0">
                <a:solidFill>
                  <a:srgbClr val="D4D4D4"/>
                </a:solidFill>
                <a:effectLst/>
                <a:latin typeface="Consolas" panose="020B0609020204030204" pitchFamily="49" charset="0"/>
              </a:rPr>
              <a:t>) {</a:t>
            </a:r>
          </a:p>
          <a:p>
            <a:r>
              <a:rPr lang="pt-BR" b="0">
                <a:solidFill>
                  <a:srgbClr val="D4D4D4"/>
                </a:solidFill>
                <a:effectLst/>
                <a:latin typeface="Consolas" panose="020B0609020204030204" pitchFamily="49" charset="0"/>
              </a:rPr>
              <a:t>  </a:t>
            </a:r>
            <a:r>
              <a:rPr lang="pt-BR" b="0">
                <a:solidFill>
                  <a:srgbClr val="9CDCFE"/>
                </a:solidFill>
                <a:effectLst/>
                <a:latin typeface="Consolas" panose="020B0609020204030204" pitchFamily="49" charset="0"/>
              </a:rPr>
              <a:t>n</a:t>
            </a:r>
            <a:r>
              <a:rPr lang="pt-BR" b="0">
                <a:solidFill>
                  <a:srgbClr val="D4D4D4"/>
                </a:solidFill>
                <a:effectLst/>
                <a:latin typeface="Consolas" panose="020B0609020204030204" pitchFamily="49" charset="0"/>
              </a:rPr>
              <a:t>++;</a:t>
            </a:r>
          </a:p>
          <a:p>
            <a:r>
              <a:rPr lang="pt-BR" b="0">
                <a:solidFill>
                  <a:srgbClr val="D4D4D4"/>
                </a:solidFill>
                <a:effectLst/>
                <a:latin typeface="Consolas" panose="020B0609020204030204" pitchFamily="49" charset="0"/>
              </a:rPr>
              <a:t>  </a:t>
            </a:r>
            <a:r>
              <a:rPr lang="pt-BR" b="0">
                <a:solidFill>
                  <a:srgbClr val="9CDCFE"/>
                </a:solidFill>
                <a:effectLst/>
                <a:latin typeface="Consolas" panose="020B0609020204030204" pitchFamily="49" charset="0"/>
              </a:rPr>
              <a:t>x</a:t>
            </a:r>
            <a:r>
              <a:rPr lang="pt-BR" b="0">
                <a:solidFill>
                  <a:srgbClr val="D4D4D4"/>
                </a:solidFill>
                <a:effectLst/>
                <a:latin typeface="Consolas" panose="020B0609020204030204" pitchFamily="49" charset="0"/>
              </a:rPr>
              <a:t> += </a:t>
            </a:r>
            <a:r>
              <a:rPr lang="pt-BR" b="0">
                <a:solidFill>
                  <a:srgbClr val="9CDCFE"/>
                </a:solidFill>
                <a:effectLst/>
                <a:latin typeface="Consolas" panose="020B0609020204030204" pitchFamily="49" charset="0"/>
              </a:rPr>
              <a:t>n</a:t>
            </a:r>
            <a:r>
              <a:rPr lang="pt-BR" b="0">
                <a:solidFill>
                  <a:srgbClr val="D4D4D4"/>
                </a:solidFill>
                <a:effectLst/>
                <a:latin typeface="Consolas" panose="020B0609020204030204" pitchFamily="49" charset="0"/>
              </a:rPr>
              <a:t>;</a:t>
            </a:r>
          </a:p>
          <a:p>
            <a:r>
              <a:rPr lang="pt-BR"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77364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1905000" y="2819400"/>
            <a:ext cx="5867400" cy="3048001"/>
          </a:xfrm>
        </p:spPr>
        <p:txBody>
          <a:bodyPr/>
          <a:lstStyle/>
          <a:p>
            <a:pPr eaLnBrk="1" hangingPunct="1">
              <a:lnSpc>
                <a:spcPct val="150000"/>
              </a:lnSpc>
              <a:buSzTx/>
              <a:buFont typeface="+mj-lt"/>
              <a:buAutoNum type="arabicPeriod"/>
            </a:pPr>
            <a:r>
              <a:rPr lang="vi-VN" altLang="en-US" sz="2400">
                <a:latin typeface="+mj-lt"/>
              </a:rPr>
              <a:t>Giới thiệu </a:t>
            </a:r>
            <a:r>
              <a:rPr lang="en-US" altLang="en-US" sz="2400">
                <a:latin typeface="+mj-lt"/>
              </a:rPr>
              <a:t>JavaScript</a:t>
            </a:r>
            <a:endParaRPr lang="vi-VN" altLang="en-US" sz="2400">
              <a:latin typeface="+mj-lt"/>
            </a:endParaRPr>
          </a:p>
          <a:p>
            <a:pPr eaLnBrk="1" hangingPunct="1">
              <a:lnSpc>
                <a:spcPct val="150000"/>
              </a:lnSpc>
              <a:buSzTx/>
              <a:buFont typeface="+mj-lt"/>
              <a:buAutoNum type="arabicPeriod"/>
            </a:pPr>
            <a:r>
              <a:rPr lang="en-US" altLang="en-US" sz="2400">
                <a:latin typeface="+mj-lt"/>
              </a:rPr>
              <a:t>Cách sử dụng JavaScript</a:t>
            </a:r>
            <a:endParaRPr lang="vi-VN" altLang="en-US" sz="2400">
              <a:latin typeface="+mj-lt"/>
            </a:endParaRPr>
          </a:p>
          <a:p>
            <a:pPr eaLnBrk="1" hangingPunct="1">
              <a:lnSpc>
                <a:spcPct val="150000"/>
              </a:lnSpc>
              <a:buSzTx/>
              <a:buFont typeface="+mj-lt"/>
              <a:buAutoNum type="arabicPeriod"/>
            </a:pPr>
            <a:r>
              <a:rPr lang="en-US" altLang="en-US" sz="2400">
                <a:latin typeface="+mj-lt"/>
              </a:rPr>
              <a:t>Các thành phần của Javascript</a:t>
            </a:r>
          </a:p>
          <a:p>
            <a:pPr eaLnBrk="1" hangingPunct="1">
              <a:lnSpc>
                <a:spcPct val="150000"/>
              </a:lnSpc>
              <a:buSzTx/>
              <a:buFont typeface="+mj-lt"/>
              <a:buAutoNum type="arabicPeriod"/>
            </a:pPr>
            <a:r>
              <a:rPr lang="en-US" altLang="en-US" sz="2400">
                <a:latin typeface="+mj-lt"/>
              </a:rPr>
              <a:t>Một số đối tượng trong Javascript</a:t>
            </a:r>
          </a:p>
          <a:p>
            <a:pPr eaLnBrk="1" hangingPunct="1">
              <a:lnSpc>
                <a:spcPct val="150000"/>
              </a:lnSpc>
              <a:buSzTx/>
              <a:buFont typeface="+mj-lt"/>
              <a:buAutoNum type="arabicPeriod"/>
            </a:pPr>
            <a:r>
              <a:rPr lang="en-US" altLang="en-US" sz="2400">
                <a:latin typeface="+mj-lt"/>
              </a:rPr>
              <a:t>Xử lý sự kiện trong Javascript</a:t>
            </a:r>
          </a:p>
          <a:p>
            <a:pPr marL="0" indent="0">
              <a:lnSpc>
                <a:spcPct val="150000"/>
              </a:lnSpc>
              <a:buNone/>
            </a:pPr>
            <a:endParaRPr lang="en-US" sz="2400">
              <a:latin typeface="+mj-lt"/>
            </a:endParaRPr>
          </a:p>
          <a:p>
            <a:pPr marL="0" indent="0">
              <a:lnSpc>
                <a:spcPct val="150000"/>
              </a:lnSpc>
              <a:buNone/>
            </a:pPr>
            <a:endParaRPr lang="en-US">
              <a:latin typeface="+mj-lt"/>
            </a:endParaRPr>
          </a:p>
        </p:txBody>
      </p:sp>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2</a:t>
            </a:fld>
            <a:endParaRPr lang="en-US"/>
          </a:p>
        </p:txBody>
      </p:sp>
      <p:sp>
        <p:nvSpPr>
          <p:cNvPr id="5" name="Rectangle 4"/>
          <p:cNvSpPr/>
          <p:nvPr/>
        </p:nvSpPr>
        <p:spPr>
          <a:xfrm>
            <a:off x="152400" y="1097340"/>
            <a:ext cx="8763000" cy="1261884"/>
          </a:xfrm>
          <a:prstGeom prst="rect">
            <a:avLst/>
          </a:prstGeom>
        </p:spPr>
        <p:txBody>
          <a:bodyPr wrap="square">
            <a:spAutoFit/>
          </a:bodyPr>
          <a:lstStyle/>
          <a:p>
            <a:pPr marL="0" indent="0">
              <a:lnSpc>
                <a:spcPct val="150000"/>
              </a:lnSpc>
              <a:buNone/>
            </a:pPr>
            <a:r>
              <a:rPr lang="en-US" sz="2400" b="1" u="sng"/>
              <a:t>Chương 4. </a:t>
            </a:r>
          </a:p>
          <a:p>
            <a:pPr marL="0" indent="0" algn="ctr">
              <a:lnSpc>
                <a:spcPts val="4800"/>
              </a:lnSpc>
              <a:buNone/>
            </a:pPr>
            <a:r>
              <a:rPr lang="en-US" sz="4000" b="1">
                <a:solidFill>
                  <a:srgbClr val="FF0000"/>
                </a:solidFill>
              </a:rPr>
              <a:t>JAVASCRIPT</a:t>
            </a:r>
          </a:p>
        </p:txBody>
      </p:sp>
    </p:spTree>
    <p:extLst>
      <p:ext uri="{BB962C8B-B14F-4D97-AF65-F5344CB8AC3E}">
        <p14:creationId xmlns:p14="http://schemas.microsoft.com/office/powerpoint/2010/main" val="366151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20</a:t>
            </a:fld>
            <a:endParaRPr lang="en-US"/>
          </a:p>
        </p:txBody>
      </p:sp>
      <p:sp>
        <p:nvSpPr>
          <p:cNvPr id="4" name="Title 3"/>
          <p:cNvSpPr>
            <a:spLocks noGrp="1"/>
          </p:cNvSpPr>
          <p:nvPr>
            <p:ph type="title"/>
          </p:nvPr>
        </p:nvSpPr>
        <p:spPr/>
        <p:txBody>
          <a:bodyPr/>
          <a:lstStyle/>
          <a:p>
            <a:pPr lvl="0"/>
            <a:r>
              <a:rPr lang="en-US"/>
              <a:t>3.4. </a:t>
            </a:r>
            <a:r>
              <a:rPr lang="en-US" altLang="en-US"/>
              <a:t>Vòng lặp</a:t>
            </a:r>
            <a:endParaRPr lang="en-US"/>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Vòng lặp do … while</a:t>
            </a: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r>
              <a:rPr lang="en-US" altLang="en-US" sz="2400">
                <a:solidFill>
                  <a:schemeClr val="accent1"/>
                </a:solidFill>
                <a:latin typeface="+mj-lt"/>
                <a:ea typeface="+mn-ea"/>
                <a:cs typeface="+mn-cs"/>
              </a:rPr>
              <a:t>Ví dụ</a:t>
            </a: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pic>
        <p:nvPicPr>
          <p:cNvPr id="6" name="Picture 5">
            <a:extLst>
              <a:ext uri="{FF2B5EF4-FFF2-40B4-BE49-F238E27FC236}">
                <a16:creationId xmlns:a16="http://schemas.microsoft.com/office/drawing/2014/main" id="{DAF4527A-ACC8-4117-A13D-2934872FB2A3}"/>
              </a:ext>
            </a:extLst>
          </p:cNvPr>
          <p:cNvPicPr>
            <a:picLocks noChangeAspect="1"/>
          </p:cNvPicPr>
          <p:nvPr/>
        </p:nvPicPr>
        <p:blipFill>
          <a:blip r:embed="rId2"/>
          <a:stretch>
            <a:fillRect/>
          </a:stretch>
        </p:blipFill>
        <p:spPr>
          <a:xfrm>
            <a:off x="2743200" y="1524000"/>
            <a:ext cx="3296073" cy="1295400"/>
          </a:xfrm>
          <a:prstGeom prst="rect">
            <a:avLst/>
          </a:prstGeom>
        </p:spPr>
      </p:pic>
      <p:sp>
        <p:nvSpPr>
          <p:cNvPr id="11" name="TextBox 10">
            <a:extLst>
              <a:ext uri="{FF2B5EF4-FFF2-40B4-BE49-F238E27FC236}">
                <a16:creationId xmlns:a16="http://schemas.microsoft.com/office/drawing/2014/main" id="{D9CE241F-B282-424F-8F04-C41108772CAD}"/>
              </a:ext>
            </a:extLst>
          </p:cNvPr>
          <p:cNvSpPr txBox="1"/>
          <p:nvPr/>
        </p:nvSpPr>
        <p:spPr>
          <a:xfrm>
            <a:off x="228600" y="3711476"/>
            <a:ext cx="8839200" cy="2308324"/>
          </a:xfrm>
          <a:prstGeom prst="rect">
            <a:avLst/>
          </a:prstGeom>
          <a:solidFill>
            <a:schemeClr val="accent4"/>
          </a:solidFill>
        </p:spPr>
        <p:txBody>
          <a:bodyPr wrap="square">
            <a:spAutoFit/>
          </a:bodyPr>
          <a:lstStyle/>
          <a:p>
            <a:r>
              <a:rPr lang="vi-VN" b="0">
                <a:solidFill>
                  <a:srgbClr val="569CD6"/>
                </a:solidFill>
                <a:effectLst/>
                <a:latin typeface="Consolas" panose="020B0609020204030204" pitchFamily="49" charset="0"/>
              </a:rPr>
              <a:t>var</a:t>
            </a:r>
            <a:r>
              <a:rPr lang="vi-VN" b="0">
                <a:solidFill>
                  <a:srgbClr val="D4D4D4"/>
                </a:solidFill>
                <a:effectLst/>
                <a:latin typeface="Consolas" panose="020B0609020204030204" pitchFamily="49" charset="0"/>
              </a:rPr>
              <a:t> </a:t>
            </a:r>
            <a:r>
              <a:rPr lang="vi-VN" b="0">
                <a:solidFill>
                  <a:srgbClr val="9CDCFE"/>
                </a:solidFill>
                <a:effectLst/>
                <a:latin typeface="Consolas" panose="020B0609020204030204" pitchFamily="49" charset="0"/>
              </a:rPr>
              <a:t>result</a:t>
            </a:r>
            <a:r>
              <a:rPr lang="vi-VN" b="0">
                <a:solidFill>
                  <a:srgbClr val="D4D4D4"/>
                </a:solidFill>
                <a:effectLst/>
                <a:latin typeface="Consolas" panose="020B0609020204030204" pitchFamily="49" charset="0"/>
              </a:rPr>
              <a:t> = </a:t>
            </a:r>
            <a:r>
              <a:rPr lang="vi-VN" b="0">
                <a:solidFill>
                  <a:srgbClr val="CE9178"/>
                </a:solidFill>
                <a:effectLst/>
                <a:latin typeface="Consolas" panose="020B0609020204030204" pitchFamily="49" charset="0"/>
              </a:rPr>
              <a:t>''</a:t>
            </a:r>
            <a:r>
              <a:rPr lang="vi-VN" b="0">
                <a:solidFill>
                  <a:srgbClr val="D4D4D4"/>
                </a:solidFill>
                <a:effectLst/>
                <a:latin typeface="Consolas" panose="020B0609020204030204" pitchFamily="49" charset="0"/>
              </a:rPr>
              <a:t>;</a:t>
            </a:r>
          </a:p>
          <a:p>
            <a:r>
              <a:rPr lang="vi-VN" b="0">
                <a:solidFill>
                  <a:srgbClr val="569CD6"/>
                </a:solidFill>
                <a:effectLst/>
                <a:latin typeface="Consolas" panose="020B0609020204030204" pitchFamily="49" charset="0"/>
              </a:rPr>
              <a:t>var</a:t>
            </a:r>
            <a:r>
              <a:rPr lang="vi-VN" b="0">
                <a:solidFill>
                  <a:srgbClr val="D4D4D4"/>
                </a:solidFill>
                <a:effectLst/>
                <a:latin typeface="Consolas" panose="020B0609020204030204" pitchFamily="49" charset="0"/>
              </a:rPr>
              <a:t> </a:t>
            </a:r>
            <a:r>
              <a:rPr lang="vi-VN" b="0">
                <a:solidFill>
                  <a:srgbClr val="9CDCFE"/>
                </a:solidFill>
                <a:effectLst/>
                <a:latin typeface="Consolas" panose="020B0609020204030204" pitchFamily="49" charset="0"/>
              </a:rPr>
              <a:t>i</a:t>
            </a:r>
            <a:r>
              <a:rPr lang="vi-VN" b="0">
                <a:solidFill>
                  <a:srgbClr val="D4D4D4"/>
                </a:solidFill>
                <a:effectLst/>
                <a:latin typeface="Consolas" panose="020B0609020204030204" pitchFamily="49" charset="0"/>
              </a:rPr>
              <a:t> = </a:t>
            </a:r>
            <a:r>
              <a:rPr lang="vi-VN" b="0">
                <a:solidFill>
                  <a:srgbClr val="B5CEA8"/>
                </a:solidFill>
                <a:effectLst/>
                <a:latin typeface="Consolas" panose="020B0609020204030204" pitchFamily="49" charset="0"/>
              </a:rPr>
              <a:t>0</a:t>
            </a:r>
            <a:r>
              <a:rPr lang="vi-VN" b="0">
                <a:solidFill>
                  <a:srgbClr val="D4D4D4"/>
                </a:solidFill>
                <a:effectLst/>
                <a:latin typeface="Consolas" panose="020B0609020204030204" pitchFamily="49" charset="0"/>
              </a:rPr>
              <a:t>;</a:t>
            </a:r>
          </a:p>
          <a:p>
            <a:r>
              <a:rPr lang="vi-VN" b="0">
                <a:solidFill>
                  <a:srgbClr val="C586C0"/>
                </a:solidFill>
                <a:effectLst/>
                <a:latin typeface="Consolas" panose="020B0609020204030204" pitchFamily="49" charset="0"/>
              </a:rPr>
              <a:t>do</a:t>
            </a:r>
            <a:r>
              <a:rPr lang="vi-VN" b="0">
                <a:solidFill>
                  <a:srgbClr val="D4D4D4"/>
                </a:solidFill>
                <a:effectLst/>
                <a:latin typeface="Consolas" panose="020B0609020204030204" pitchFamily="49" charset="0"/>
              </a:rPr>
              <a:t> {</a:t>
            </a:r>
          </a:p>
          <a:p>
            <a:r>
              <a:rPr lang="vi-VN" b="0">
                <a:solidFill>
                  <a:srgbClr val="D4D4D4"/>
                </a:solidFill>
                <a:effectLst/>
                <a:latin typeface="Consolas" panose="020B0609020204030204" pitchFamily="49" charset="0"/>
              </a:rPr>
              <a:t>   </a:t>
            </a:r>
            <a:r>
              <a:rPr lang="vi-VN" b="0">
                <a:solidFill>
                  <a:srgbClr val="9CDCFE"/>
                </a:solidFill>
                <a:effectLst/>
                <a:latin typeface="Consolas" panose="020B0609020204030204" pitchFamily="49" charset="0"/>
              </a:rPr>
              <a:t>i</a:t>
            </a:r>
            <a:r>
              <a:rPr lang="vi-VN" b="0">
                <a:solidFill>
                  <a:srgbClr val="D4D4D4"/>
                </a:solidFill>
                <a:effectLst/>
                <a:latin typeface="Consolas" panose="020B0609020204030204" pitchFamily="49" charset="0"/>
              </a:rPr>
              <a:t> += </a:t>
            </a:r>
            <a:r>
              <a:rPr lang="vi-VN" b="0">
                <a:solidFill>
                  <a:srgbClr val="B5CEA8"/>
                </a:solidFill>
                <a:effectLst/>
                <a:latin typeface="Consolas" panose="020B0609020204030204" pitchFamily="49" charset="0"/>
              </a:rPr>
              <a:t>1</a:t>
            </a:r>
            <a:r>
              <a:rPr lang="vi-VN" b="0">
                <a:solidFill>
                  <a:srgbClr val="D4D4D4"/>
                </a:solidFill>
                <a:effectLst/>
                <a:latin typeface="Consolas" panose="020B0609020204030204" pitchFamily="49" charset="0"/>
              </a:rPr>
              <a:t>;</a:t>
            </a:r>
          </a:p>
          <a:p>
            <a:r>
              <a:rPr lang="vi-VN" b="0">
                <a:solidFill>
                  <a:srgbClr val="D4D4D4"/>
                </a:solidFill>
                <a:effectLst/>
                <a:latin typeface="Consolas" panose="020B0609020204030204" pitchFamily="49" charset="0"/>
              </a:rPr>
              <a:t>   </a:t>
            </a:r>
            <a:r>
              <a:rPr lang="vi-VN" b="0">
                <a:solidFill>
                  <a:srgbClr val="9CDCFE"/>
                </a:solidFill>
                <a:effectLst/>
                <a:latin typeface="Consolas" panose="020B0609020204030204" pitchFamily="49" charset="0"/>
              </a:rPr>
              <a:t>result</a:t>
            </a:r>
            <a:r>
              <a:rPr lang="vi-VN" b="0">
                <a:solidFill>
                  <a:srgbClr val="D4D4D4"/>
                </a:solidFill>
                <a:effectLst/>
                <a:latin typeface="Consolas" panose="020B0609020204030204" pitchFamily="49" charset="0"/>
              </a:rPr>
              <a:t> += </a:t>
            </a:r>
            <a:r>
              <a:rPr lang="vi-VN" b="0">
                <a:solidFill>
                  <a:srgbClr val="9CDCFE"/>
                </a:solidFill>
                <a:effectLst/>
                <a:latin typeface="Consolas" panose="020B0609020204030204" pitchFamily="49" charset="0"/>
              </a:rPr>
              <a:t>i</a:t>
            </a:r>
            <a:r>
              <a:rPr lang="vi-VN" b="0">
                <a:solidFill>
                  <a:srgbClr val="D4D4D4"/>
                </a:solidFill>
                <a:effectLst/>
                <a:latin typeface="Consolas" panose="020B0609020204030204" pitchFamily="49" charset="0"/>
              </a:rPr>
              <a:t> + </a:t>
            </a:r>
            <a:r>
              <a:rPr lang="vi-VN" b="0">
                <a:solidFill>
                  <a:srgbClr val="CE9178"/>
                </a:solidFill>
                <a:effectLst/>
                <a:latin typeface="Consolas" panose="020B0609020204030204" pitchFamily="49" charset="0"/>
              </a:rPr>
              <a:t>' '</a:t>
            </a:r>
            <a:r>
              <a:rPr lang="vi-VN" b="0">
                <a:solidFill>
                  <a:srgbClr val="D4D4D4"/>
                </a:solidFill>
                <a:effectLst/>
                <a:latin typeface="Consolas" panose="020B0609020204030204" pitchFamily="49" charset="0"/>
              </a:rPr>
              <a:t>;</a:t>
            </a:r>
          </a:p>
          <a:p>
            <a:r>
              <a:rPr lang="vi-VN" b="0">
                <a:solidFill>
                  <a:srgbClr val="D4D4D4"/>
                </a:solidFill>
                <a:effectLst/>
                <a:latin typeface="Consolas" panose="020B0609020204030204" pitchFamily="49" charset="0"/>
              </a:rPr>
              <a:t>}</a:t>
            </a:r>
          </a:p>
          <a:p>
            <a:r>
              <a:rPr lang="vi-VN" b="0">
                <a:solidFill>
                  <a:srgbClr val="C586C0"/>
                </a:solidFill>
                <a:effectLst/>
                <a:latin typeface="Consolas" panose="020B0609020204030204" pitchFamily="49" charset="0"/>
              </a:rPr>
              <a:t>while</a:t>
            </a:r>
            <a:r>
              <a:rPr lang="vi-VN" b="0">
                <a:solidFill>
                  <a:srgbClr val="D4D4D4"/>
                </a:solidFill>
                <a:effectLst/>
                <a:latin typeface="Consolas" panose="020B0609020204030204" pitchFamily="49" charset="0"/>
              </a:rPr>
              <a:t> (</a:t>
            </a:r>
            <a:r>
              <a:rPr lang="vi-VN" b="0">
                <a:solidFill>
                  <a:srgbClr val="9CDCFE"/>
                </a:solidFill>
                <a:effectLst/>
                <a:latin typeface="Consolas" panose="020B0609020204030204" pitchFamily="49" charset="0"/>
              </a:rPr>
              <a:t>i</a:t>
            </a:r>
            <a:r>
              <a:rPr lang="vi-VN" b="0">
                <a:solidFill>
                  <a:srgbClr val="D4D4D4"/>
                </a:solidFill>
                <a:effectLst/>
                <a:latin typeface="Consolas" panose="020B0609020204030204" pitchFamily="49" charset="0"/>
              </a:rPr>
              <a:t> &gt; </a:t>
            </a:r>
            <a:r>
              <a:rPr lang="vi-VN" b="0">
                <a:solidFill>
                  <a:srgbClr val="B5CEA8"/>
                </a:solidFill>
                <a:effectLst/>
                <a:latin typeface="Consolas" panose="020B0609020204030204" pitchFamily="49" charset="0"/>
              </a:rPr>
              <a:t>0</a:t>
            </a:r>
            <a:r>
              <a:rPr lang="vi-VN" b="0">
                <a:solidFill>
                  <a:srgbClr val="D4D4D4"/>
                </a:solidFill>
                <a:effectLst/>
                <a:latin typeface="Consolas" panose="020B0609020204030204" pitchFamily="49" charset="0"/>
              </a:rPr>
              <a:t> &amp;&amp; </a:t>
            </a:r>
            <a:r>
              <a:rPr lang="vi-VN" b="0">
                <a:solidFill>
                  <a:srgbClr val="9CDCFE"/>
                </a:solidFill>
                <a:effectLst/>
                <a:latin typeface="Consolas" panose="020B0609020204030204" pitchFamily="49" charset="0"/>
              </a:rPr>
              <a:t>i</a:t>
            </a:r>
            <a:r>
              <a:rPr lang="vi-VN" b="0">
                <a:solidFill>
                  <a:srgbClr val="D4D4D4"/>
                </a:solidFill>
                <a:effectLst/>
                <a:latin typeface="Consolas" panose="020B0609020204030204" pitchFamily="49" charset="0"/>
              </a:rPr>
              <a:t> &lt; </a:t>
            </a:r>
            <a:r>
              <a:rPr lang="vi-VN" b="0">
                <a:solidFill>
                  <a:srgbClr val="B5CEA8"/>
                </a:solidFill>
                <a:effectLst/>
                <a:latin typeface="Consolas" panose="020B0609020204030204" pitchFamily="49" charset="0"/>
              </a:rPr>
              <a:t>5</a:t>
            </a:r>
            <a:r>
              <a:rPr lang="vi-VN" b="0">
                <a:solidFill>
                  <a:srgbClr val="D4D4D4"/>
                </a:solidFill>
                <a:effectLst/>
                <a:latin typeface="Consolas" panose="020B0609020204030204" pitchFamily="49" charset="0"/>
              </a:rPr>
              <a:t>);</a:t>
            </a:r>
          </a:p>
          <a:p>
            <a:r>
              <a:rPr lang="vi-VN" b="0">
                <a:solidFill>
                  <a:srgbClr val="6A9955"/>
                </a:solidFill>
                <a:effectLst/>
                <a:latin typeface="Consolas" panose="020B0609020204030204" pitchFamily="49" charset="0"/>
              </a:rPr>
              <a:t>// Mặc dù i == 0 vòng lặp vẫn thực hiện trước khi thực hiện kiểm tra</a:t>
            </a:r>
            <a:endParaRPr lang="vi-VN"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6117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21</a:t>
            </a:fld>
            <a:endParaRPr lang="en-US"/>
          </a:p>
        </p:txBody>
      </p:sp>
      <p:sp>
        <p:nvSpPr>
          <p:cNvPr id="4" name="Title 3"/>
          <p:cNvSpPr>
            <a:spLocks noGrp="1"/>
          </p:cNvSpPr>
          <p:nvPr>
            <p:ph type="title"/>
          </p:nvPr>
        </p:nvSpPr>
        <p:spPr/>
        <p:txBody>
          <a:bodyPr/>
          <a:lstStyle/>
          <a:p>
            <a:pPr lvl="0"/>
            <a:r>
              <a:rPr lang="en-US"/>
              <a:t>3.4. </a:t>
            </a:r>
            <a:r>
              <a:rPr lang="en-US" altLang="en-US"/>
              <a:t>Vòng lặp</a:t>
            </a:r>
            <a:endParaRPr lang="en-US"/>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break: thoát khỏi vòng lặp ngay lập tức</a:t>
            </a: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r>
              <a:rPr lang="en-US" altLang="en-US" sz="2400">
                <a:solidFill>
                  <a:schemeClr val="accent1"/>
                </a:solidFill>
                <a:latin typeface="+mj-lt"/>
                <a:ea typeface="+mn-ea"/>
                <a:cs typeface="+mn-cs"/>
              </a:rPr>
              <a:t>Ví dụ</a:t>
            </a: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sp>
        <p:nvSpPr>
          <p:cNvPr id="8" name="TextBox 7">
            <a:extLst>
              <a:ext uri="{FF2B5EF4-FFF2-40B4-BE49-F238E27FC236}">
                <a16:creationId xmlns:a16="http://schemas.microsoft.com/office/drawing/2014/main" id="{6C0390F4-A47B-4389-903E-D5BBECFACC09}"/>
              </a:ext>
            </a:extLst>
          </p:cNvPr>
          <p:cNvSpPr txBox="1"/>
          <p:nvPr/>
        </p:nvSpPr>
        <p:spPr>
          <a:xfrm>
            <a:off x="2667000" y="2130802"/>
            <a:ext cx="4578626" cy="3139321"/>
          </a:xfrm>
          <a:prstGeom prst="rect">
            <a:avLst/>
          </a:prstGeom>
          <a:solidFill>
            <a:schemeClr val="accent4"/>
          </a:solidFill>
        </p:spPr>
        <p:txBody>
          <a:bodyPr wrap="square">
            <a:spAutoFit/>
          </a:bodyPr>
          <a:lstStyle/>
          <a:p>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i</a:t>
            </a:r>
            <a:r>
              <a:rPr lang="en-US" b="0">
                <a:solidFill>
                  <a:srgbClr val="D4D4D4"/>
                </a:solidFill>
                <a:effectLst/>
                <a:latin typeface="Consolas" panose="020B0609020204030204" pitchFamily="49" charset="0"/>
              </a:rPr>
              <a:t> = </a:t>
            </a:r>
            <a:r>
              <a:rPr lang="en-US" b="0">
                <a:solidFill>
                  <a:srgbClr val="B5CEA8"/>
                </a:solidFill>
                <a:effectLst/>
                <a:latin typeface="Consolas" panose="020B0609020204030204" pitchFamily="49" charset="0"/>
              </a:rPr>
              <a:t>0</a:t>
            </a:r>
            <a:r>
              <a:rPr lang="en-US" b="0">
                <a:solidFill>
                  <a:srgbClr val="D4D4D4"/>
                </a:solidFill>
                <a:effectLst/>
                <a:latin typeface="Consolas" panose="020B0609020204030204" pitchFamily="49" charset="0"/>
              </a:rPr>
              <a:t>;</a:t>
            </a:r>
          </a:p>
          <a:p>
            <a:br>
              <a:rPr lang="en-US" b="0">
                <a:solidFill>
                  <a:srgbClr val="D4D4D4"/>
                </a:solidFill>
                <a:effectLst/>
                <a:latin typeface="Consolas" panose="020B0609020204030204" pitchFamily="49" charset="0"/>
              </a:rPr>
            </a:br>
            <a:r>
              <a:rPr lang="en-US" b="0">
                <a:solidFill>
                  <a:srgbClr val="C586C0"/>
                </a:solidFill>
                <a:effectLst/>
                <a:latin typeface="Consolas" panose="020B0609020204030204" pitchFamily="49" charset="0"/>
              </a:rPr>
              <a:t>while</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i</a:t>
            </a:r>
            <a:r>
              <a:rPr lang="en-US" b="0">
                <a:solidFill>
                  <a:srgbClr val="D4D4D4"/>
                </a:solidFill>
                <a:effectLst/>
                <a:latin typeface="Consolas" panose="020B0609020204030204" pitchFamily="49" charset="0"/>
              </a:rPr>
              <a:t> &lt; </a:t>
            </a:r>
            <a:r>
              <a:rPr lang="en-US" b="0">
                <a:solidFill>
                  <a:srgbClr val="B5CEA8"/>
                </a:solidFill>
                <a:effectLst/>
                <a:latin typeface="Consolas" panose="020B0609020204030204" pitchFamily="49" charset="0"/>
              </a:rPr>
              <a:t>6</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i</a:t>
            </a:r>
            <a:r>
              <a:rPr lang="en-US" b="0">
                <a:solidFill>
                  <a:srgbClr val="D4D4D4"/>
                </a:solidFill>
                <a:effectLst/>
                <a:latin typeface="Consolas" panose="020B0609020204030204" pitchFamily="49" charset="0"/>
              </a:rPr>
              <a:t> === </a:t>
            </a:r>
            <a:r>
              <a:rPr lang="en-US" b="0">
                <a:solidFill>
                  <a:srgbClr val="B5CEA8"/>
                </a:solidFill>
                <a:effectLst/>
                <a:latin typeface="Consolas" panose="020B0609020204030204" pitchFamily="49" charset="0"/>
              </a:rPr>
              <a:t>3</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C586C0"/>
                </a:solidFill>
                <a:effectLst/>
                <a:latin typeface="Consolas" panose="020B0609020204030204" pitchFamily="49" charset="0"/>
              </a:rPr>
              <a:t>break</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i</a:t>
            </a:r>
            <a:r>
              <a:rPr lang="en-US" b="0">
                <a:solidFill>
                  <a:srgbClr val="D4D4D4"/>
                </a:solidFill>
                <a:effectLst/>
                <a:latin typeface="Consolas" panose="020B0609020204030204" pitchFamily="49" charset="0"/>
              </a:rPr>
              <a:t> = </a:t>
            </a:r>
            <a:r>
              <a:rPr lang="en-US" b="0">
                <a:solidFill>
                  <a:srgbClr val="9CDCFE"/>
                </a:solidFill>
                <a:effectLst/>
                <a:latin typeface="Consolas" panose="020B0609020204030204" pitchFamily="49" charset="0"/>
              </a:rPr>
              <a:t>i</a:t>
            </a:r>
            <a:r>
              <a:rPr lang="en-US" b="0">
                <a:solidFill>
                  <a:srgbClr val="D4D4D4"/>
                </a:solidFill>
                <a:effectLst/>
                <a:latin typeface="Consolas" panose="020B0609020204030204" pitchFamily="49" charset="0"/>
              </a:rPr>
              <a:t> + </a:t>
            </a:r>
            <a:r>
              <a:rPr lang="en-US" b="0">
                <a:solidFill>
                  <a:srgbClr val="B5CEA8"/>
                </a:solidFill>
                <a:effectLst/>
                <a:latin typeface="Consolas" panose="020B0609020204030204" pitchFamily="49" charset="0"/>
              </a:rPr>
              <a:t>1</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a:t>
            </a:r>
          </a:p>
          <a:p>
            <a:br>
              <a:rPr lang="en-US" b="0">
                <a:solidFill>
                  <a:srgbClr val="D4D4D4"/>
                </a:solidFill>
                <a:effectLst/>
                <a:latin typeface="Consolas" panose="020B0609020204030204" pitchFamily="49" charset="0"/>
              </a:rPr>
            </a:br>
            <a:r>
              <a:rPr lang="en-US" b="0">
                <a:solidFill>
                  <a:srgbClr val="9CDCFE"/>
                </a:solidFill>
                <a:effectLst/>
                <a:latin typeface="Consolas" panose="020B0609020204030204" pitchFamily="49" charset="0"/>
              </a:rPr>
              <a:t>console</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i</a:t>
            </a:r>
            <a:r>
              <a:rPr lang="en-US" b="0">
                <a:solidFill>
                  <a:srgbClr val="D4D4D4"/>
                </a:solidFill>
                <a:effectLst/>
                <a:latin typeface="Consolas" panose="020B0609020204030204" pitchFamily="49" charset="0"/>
              </a:rPr>
              <a:t>);</a:t>
            </a:r>
          </a:p>
          <a:p>
            <a:r>
              <a:rPr lang="en-US" b="0">
                <a:solidFill>
                  <a:srgbClr val="6A9955"/>
                </a:solidFill>
                <a:effectLst/>
                <a:latin typeface="Consolas" panose="020B0609020204030204" pitchFamily="49" charset="0"/>
              </a:rPr>
              <a:t>// output: 3</a:t>
            </a:r>
            <a:endParaRPr lang="en-US"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97504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22</a:t>
            </a:fld>
            <a:endParaRPr lang="en-US"/>
          </a:p>
        </p:txBody>
      </p:sp>
      <p:sp>
        <p:nvSpPr>
          <p:cNvPr id="4" name="Title 3"/>
          <p:cNvSpPr>
            <a:spLocks noGrp="1"/>
          </p:cNvSpPr>
          <p:nvPr>
            <p:ph type="title"/>
          </p:nvPr>
        </p:nvSpPr>
        <p:spPr/>
        <p:txBody>
          <a:bodyPr/>
          <a:lstStyle/>
          <a:p>
            <a:pPr lvl="0"/>
            <a:r>
              <a:rPr lang="en-US"/>
              <a:t>3.4. </a:t>
            </a:r>
            <a:r>
              <a:rPr lang="en-US" altLang="en-US"/>
              <a:t>Vòng lặp</a:t>
            </a:r>
            <a:endParaRPr lang="en-US"/>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continue: dừng vòng lặp hiện tại và thực hiện vòng lặp mới.</a:t>
            </a: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r>
              <a:rPr lang="en-US" altLang="en-US" sz="2400">
                <a:solidFill>
                  <a:schemeClr val="accent1"/>
                </a:solidFill>
                <a:latin typeface="+mj-lt"/>
                <a:ea typeface="+mn-ea"/>
                <a:cs typeface="+mn-cs"/>
              </a:rPr>
              <a:t>Ví dụ</a:t>
            </a: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sp>
        <p:nvSpPr>
          <p:cNvPr id="9" name="TextBox 8">
            <a:extLst>
              <a:ext uri="{FF2B5EF4-FFF2-40B4-BE49-F238E27FC236}">
                <a16:creationId xmlns:a16="http://schemas.microsoft.com/office/drawing/2014/main" id="{813F4826-F97A-470A-9115-4436C3AC36EB}"/>
              </a:ext>
            </a:extLst>
          </p:cNvPr>
          <p:cNvSpPr txBox="1"/>
          <p:nvPr/>
        </p:nvSpPr>
        <p:spPr>
          <a:xfrm>
            <a:off x="2667000" y="2438400"/>
            <a:ext cx="4578626" cy="3139321"/>
          </a:xfrm>
          <a:prstGeom prst="rect">
            <a:avLst/>
          </a:prstGeom>
          <a:solidFill>
            <a:schemeClr val="accent4"/>
          </a:solidFill>
        </p:spPr>
        <p:txBody>
          <a:bodyPr wrap="square">
            <a:spAutoFit/>
          </a:bodyPr>
          <a:lstStyle/>
          <a:p>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text</a:t>
            </a:r>
            <a:r>
              <a:rPr lang="en-US" b="0">
                <a:solidFill>
                  <a:srgbClr val="D4D4D4"/>
                </a:solidFill>
                <a:effectLst/>
                <a:latin typeface="Consolas" panose="020B0609020204030204" pitchFamily="49" charset="0"/>
              </a:rPr>
              <a:t> = </a:t>
            </a:r>
            <a:r>
              <a:rPr lang="en-US" b="0">
                <a:solidFill>
                  <a:srgbClr val="CE9178"/>
                </a:solidFill>
                <a:effectLst/>
                <a:latin typeface="Consolas" panose="020B0609020204030204" pitchFamily="49" charset="0"/>
              </a:rPr>
              <a:t>''</a:t>
            </a:r>
            <a:r>
              <a:rPr lang="en-US" b="0">
                <a:solidFill>
                  <a:srgbClr val="D4D4D4"/>
                </a:solidFill>
                <a:effectLst/>
                <a:latin typeface="Consolas" panose="020B0609020204030204" pitchFamily="49" charset="0"/>
              </a:rPr>
              <a:t>;</a:t>
            </a:r>
          </a:p>
          <a:p>
            <a:br>
              <a:rPr lang="en-US" b="0">
                <a:solidFill>
                  <a:srgbClr val="D4D4D4"/>
                </a:solidFill>
                <a:effectLst/>
                <a:latin typeface="Consolas" panose="020B0609020204030204" pitchFamily="49" charset="0"/>
              </a:rPr>
            </a:br>
            <a:r>
              <a:rPr lang="en-US" b="0">
                <a:solidFill>
                  <a:srgbClr val="C586C0"/>
                </a:solidFill>
                <a:effectLst/>
                <a:latin typeface="Consolas" panose="020B0609020204030204" pitchFamily="49" charset="0"/>
              </a:rPr>
              <a:t>for</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i</a:t>
            </a:r>
            <a:r>
              <a:rPr lang="en-US" b="0">
                <a:solidFill>
                  <a:srgbClr val="D4D4D4"/>
                </a:solidFill>
                <a:effectLst/>
                <a:latin typeface="Consolas" panose="020B0609020204030204" pitchFamily="49" charset="0"/>
              </a:rPr>
              <a:t> = </a:t>
            </a:r>
            <a:r>
              <a:rPr lang="en-US" b="0">
                <a:solidFill>
                  <a:srgbClr val="B5CEA8"/>
                </a:solidFill>
                <a:effectLst/>
                <a:latin typeface="Consolas" panose="020B0609020204030204" pitchFamily="49" charset="0"/>
              </a:rPr>
              <a:t>0</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i</a:t>
            </a:r>
            <a:r>
              <a:rPr lang="en-US" b="0">
                <a:solidFill>
                  <a:srgbClr val="D4D4D4"/>
                </a:solidFill>
                <a:effectLst/>
                <a:latin typeface="Consolas" panose="020B0609020204030204" pitchFamily="49" charset="0"/>
              </a:rPr>
              <a:t> &lt; </a:t>
            </a:r>
            <a:r>
              <a:rPr lang="en-US" b="0">
                <a:solidFill>
                  <a:srgbClr val="B5CEA8"/>
                </a:solidFill>
                <a:effectLst/>
                <a:latin typeface="Consolas" panose="020B0609020204030204" pitchFamily="49" charset="0"/>
              </a:rPr>
              <a:t>10</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i</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i</a:t>
            </a:r>
            <a:r>
              <a:rPr lang="en-US" b="0">
                <a:solidFill>
                  <a:srgbClr val="D4D4D4"/>
                </a:solidFill>
                <a:effectLst/>
                <a:latin typeface="Consolas" panose="020B0609020204030204" pitchFamily="49" charset="0"/>
              </a:rPr>
              <a:t> === </a:t>
            </a:r>
            <a:r>
              <a:rPr lang="en-US" b="0">
                <a:solidFill>
                  <a:srgbClr val="B5CEA8"/>
                </a:solidFill>
                <a:effectLst/>
                <a:latin typeface="Consolas" panose="020B0609020204030204" pitchFamily="49" charset="0"/>
              </a:rPr>
              <a:t>3</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C586C0"/>
                </a:solidFill>
                <a:effectLst/>
                <a:latin typeface="Consolas" panose="020B0609020204030204" pitchFamily="49" charset="0"/>
              </a:rPr>
              <a:t>continue</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text</a:t>
            </a:r>
            <a:r>
              <a:rPr lang="en-US" b="0">
                <a:solidFill>
                  <a:srgbClr val="D4D4D4"/>
                </a:solidFill>
                <a:effectLst/>
                <a:latin typeface="Consolas" panose="020B0609020204030204" pitchFamily="49" charset="0"/>
              </a:rPr>
              <a:t> = </a:t>
            </a:r>
            <a:r>
              <a:rPr lang="en-US" b="0">
                <a:solidFill>
                  <a:srgbClr val="9CDCFE"/>
                </a:solidFill>
                <a:effectLst/>
                <a:latin typeface="Consolas" panose="020B0609020204030204" pitchFamily="49" charset="0"/>
              </a:rPr>
              <a:t>text</a:t>
            </a:r>
            <a:r>
              <a:rPr lang="en-US" b="0">
                <a:solidFill>
                  <a:srgbClr val="D4D4D4"/>
                </a:solidFill>
                <a:effectLst/>
                <a:latin typeface="Consolas" panose="020B0609020204030204" pitchFamily="49" charset="0"/>
              </a:rPr>
              <a:t> + </a:t>
            </a:r>
            <a:r>
              <a:rPr lang="en-US" b="0">
                <a:solidFill>
                  <a:srgbClr val="9CDCFE"/>
                </a:solidFill>
                <a:effectLst/>
                <a:latin typeface="Consolas" panose="020B0609020204030204" pitchFamily="49" charset="0"/>
              </a:rPr>
              <a:t>i</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a:t>
            </a:r>
          </a:p>
          <a:p>
            <a:br>
              <a:rPr lang="en-US" b="0">
                <a:solidFill>
                  <a:srgbClr val="D4D4D4"/>
                </a:solidFill>
                <a:effectLst/>
                <a:latin typeface="Consolas" panose="020B0609020204030204" pitchFamily="49" charset="0"/>
              </a:rPr>
            </a:br>
            <a:r>
              <a:rPr lang="en-US" b="0">
                <a:solidFill>
                  <a:srgbClr val="9CDCFE"/>
                </a:solidFill>
                <a:effectLst/>
                <a:latin typeface="Consolas" panose="020B0609020204030204" pitchFamily="49" charset="0"/>
              </a:rPr>
              <a:t>console</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text</a:t>
            </a:r>
            <a:r>
              <a:rPr lang="en-US" b="0">
                <a:solidFill>
                  <a:srgbClr val="D4D4D4"/>
                </a:solidFill>
                <a:effectLst/>
                <a:latin typeface="Consolas" panose="020B0609020204030204" pitchFamily="49" charset="0"/>
              </a:rPr>
              <a:t>);</a:t>
            </a:r>
          </a:p>
          <a:p>
            <a:r>
              <a:rPr lang="en-US" b="0">
                <a:solidFill>
                  <a:srgbClr val="6A9955"/>
                </a:solidFill>
                <a:effectLst/>
                <a:latin typeface="Consolas" panose="020B0609020204030204" pitchFamily="49" charset="0"/>
              </a:rPr>
              <a:t>// output: "012456789"</a:t>
            </a:r>
            <a:endParaRPr lang="en-US"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54676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23</a:t>
            </a:fld>
            <a:endParaRPr lang="en-US"/>
          </a:p>
        </p:txBody>
      </p:sp>
      <p:sp>
        <p:nvSpPr>
          <p:cNvPr id="4" name="Title 3"/>
          <p:cNvSpPr>
            <a:spLocks noGrp="1"/>
          </p:cNvSpPr>
          <p:nvPr>
            <p:ph type="title"/>
          </p:nvPr>
        </p:nvSpPr>
        <p:spPr/>
        <p:txBody>
          <a:bodyPr/>
          <a:lstStyle/>
          <a:p>
            <a:pPr lvl="0"/>
            <a:r>
              <a:rPr lang="en-US"/>
              <a:t>3.5. </a:t>
            </a:r>
            <a:r>
              <a:rPr lang="en-US" altLang="en-US"/>
              <a:t>Hàm</a:t>
            </a:r>
            <a:endParaRPr lang="en-US"/>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Khai báo hàm</a:t>
            </a: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r>
              <a:rPr lang="en-US" altLang="en-US" sz="2400">
                <a:solidFill>
                  <a:schemeClr val="accent1"/>
                </a:solidFill>
                <a:latin typeface="+mj-lt"/>
                <a:ea typeface="+mn-ea"/>
                <a:cs typeface="+mn-cs"/>
              </a:rPr>
              <a:t>Ví dụ</a:t>
            </a: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pic>
        <p:nvPicPr>
          <p:cNvPr id="5" name="Picture 4">
            <a:extLst>
              <a:ext uri="{FF2B5EF4-FFF2-40B4-BE49-F238E27FC236}">
                <a16:creationId xmlns:a16="http://schemas.microsoft.com/office/drawing/2014/main" id="{70E398E2-CCDF-410A-9C39-D4F8391D0347}"/>
              </a:ext>
            </a:extLst>
          </p:cNvPr>
          <p:cNvPicPr>
            <a:picLocks noChangeAspect="1"/>
          </p:cNvPicPr>
          <p:nvPr/>
        </p:nvPicPr>
        <p:blipFill>
          <a:blip r:embed="rId2"/>
          <a:stretch>
            <a:fillRect/>
          </a:stretch>
        </p:blipFill>
        <p:spPr>
          <a:xfrm>
            <a:off x="114300" y="1868419"/>
            <a:ext cx="8915400" cy="595888"/>
          </a:xfrm>
          <a:prstGeom prst="rect">
            <a:avLst/>
          </a:prstGeom>
        </p:spPr>
      </p:pic>
      <p:sp>
        <p:nvSpPr>
          <p:cNvPr id="10" name="TextBox 9">
            <a:extLst>
              <a:ext uri="{FF2B5EF4-FFF2-40B4-BE49-F238E27FC236}">
                <a16:creationId xmlns:a16="http://schemas.microsoft.com/office/drawing/2014/main" id="{F5F1F477-AD1E-4FE8-A696-E8D642E0B3F0}"/>
              </a:ext>
            </a:extLst>
          </p:cNvPr>
          <p:cNvSpPr txBox="1"/>
          <p:nvPr/>
        </p:nvSpPr>
        <p:spPr>
          <a:xfrm>
            <a:off x="2282687" y="3760696"/>
            <a:ext cx="4578626" cy="1754326"/>
          </a:xfrm>
          <a:prstGeom prst="rect">
            <a:avLst/>
          </a:prstGeom>
          <a:solidFill>
            <a:schemeClr val="accent4"/>
          </a:solidFill>
        </p:spPr>
        <p:txBody>
          <a:bodyPr wrap="square">
            <a:spAutoFit/>
          </a:bodyPr>
          <a:lstStyle/>
          <a:p>
            <a:r>
              <a:rPr lang="en-US" b="0">
                <a:solidFill>
                  <a:srgbClr val="569CD6"/>
                </a:solidFill>
                <a:effectLst/>
                <a:latin typeface="Consolas" panose="020B0609020204030204" pitchFamily="49" charset="0"/>
              </a:rPr>
              <a:t>function</a:t>
            </a:r>
            <a:r>
              <a:rPr lang="en-US" b="0">
                <a:solidFill>
                  <a:srgbClr val="D4D4D4"/>
                </a:solidFill>
                <a:effectLst/>
                <a:latin typeface="Consolas" panose="020B0609020204030204" pitchFamily="49" charset="0"/>
              </a:rPr>
              <a:t> </a:t>
            </a:r>
            <a:r>
              <a:rPr lang="en-US" b="0">
                <a:solidFill>
                  <a:srgbClr val="DCDCAA"/>
                </a:solidFill>
                <a:effectLst/>
                <a:latin typeface="Consolas" panose="020B0609020204030204" pitchFamily="49" charset="0"/>
              </a:rPr>
              <a:t>multiply</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a</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b</a:t>
            </a:r>
            <a:r>
              <a:rPr lang="en-US" b="0">
                <a:solidFill>
                  <a:srgbClr val="D4D4D4"/>
                </a:solidFill>
                <a:effectLst/>
                <a:latin typeface="Consolas" panose="020B0609020204030204" pitchFamily="49" charset="0"/>
              </a:rPr>
              <a:t> = </a:t>
            </a:r>
            <a:r>
              <a:rPr lang="en-US" b="0">
                <a:solidFill>
                  <a:srgbClr val="B5CEA8"/>
                </a:solidFill>
                <a:effectLst/>
                <a:latin typeface="Consolas" panose="020B0609020204030204" pitchFamily="49" charset="0"/>
              </a:rPr>
              <a:t>1</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a</a:t>
            </a:r>
            <a:r>
              <a:rPr lang="en-US" b="0">
                <a:solidFill>
                  <a:srgbClr val="D4D4D4"/>
                </a:solidFill>
                <a:effectLst/>
                <a:latin typeface="Consolas" panose="020B0609020204030204" pitchFamily="49" charset="0"/>
              </a:rPr>
              <a:t> * </a:t>
            </a:r>
            <a:r>
              <a:rPr lang="en-US" b="0">
                <a:solidFill>
                  <a:srgbClr val="9CDCFE"/>
                </a:solidFill>
                <a:effectLst/>
                <a:latin typeface="Consolas" panose="020B0609020204030204" pitchFamily="49" charset="0"/>
              </a:rPr>
              <a:t>b</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p>
          <a:p>
            <a:r>
              <a:rPr lang="en-US" b="0">
                <a:solidFill>
                  <a:srgbClr val="DCDCAA"/>
                </a:solidFill>
                <a:effectLst/>
                <a:latin typeface="Consolas" panose="020B0609020204030204" pitchFamily="49" charset="0"/>
              </a:rPr>
              <a:t>multiply</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5</a:t>
            </a:r>
            <a:r>
              <a:rPr lang="en-US" b="0">
                <a:solidFill>
                  <a:srgbClr val="D4D4D4"/>
                </a:solidFill>
                <a:effectLst/>
                <a:latin typeface="Consolas" panose="020B0609020204030204" pitchFamily="49" charset="0"/>
              </a:rPr>
              <a:t>, </a:t>
            </a:r>
            <a:r>
              <a:rPr lang="en-US" b="0">
                <a:solidFill>
                  <a:srgbClr val="B5CEA8"/>
                </a:solidFill>
                <a:effectLst/>
                <a:latin typeface="Consolas" panose="020B0609020204030204" pitchFamily="49" charset="0"/>
              </a:rPr>
              <a:t>2</a:t>
            </a:r>
            <a:r>
              <a:rPr lang="en-US" b="0">
                <a:solidFill>
                  <a:srgbClr val="D4D4D4"/>
                </a:solidFill>
                <a:effectLst/>
                <a:latin typeface="Consolas" panose="020B0609020204030204" pitchFamily="49" charset="0"/>
              </a:rPr>
              <a:t>)          </a:t>
            </a:r>
            <a:r>
              <a:rPr lang="en-US" b="0">
                <a:solidFill>
                  <a:srgbClr val="6A9955"/>
                </a:solidFill>
                <a:effectLst/>
                <a:latin typeface="Consolas" panose="020B0609020204030204" pitchFamily="49" charset="0"/>
              </a:rPr>
              <a:t>// 10</a:t>
            </a:r>
            <a:endParaRPr lang="en-US" b="0">
              <a:solidFill>
                <a:srgbClr val="D4D4D4"/>
              </a:solidFill>
              <a:effectLst/>
              <a:latin typeface="Consolas" panose="020B0609020204030204" pitchFamily="49" charset="0"/>
            </a:endParaRPr>
          </a:p>
          <a:p>
            <a:r>
              <a:rPr lang="en-US" b="0">
                <a:solidFill>
                  <a:srgbClr val="DCDCAA"/>
                </a:solidFill>
                <a:effectLst/>
                <a:latin typeface="Consolas" panose="020B0609020204030204" pitchFamily="49" charset="0"/>
              </a:rPr>
              <a:t>multiply</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5</a:t>
            </a:r>
            <a:r>
              <a:rPr lang="en-US" b="0">
                <a:solidFill>
                  <a:srgbClr val="D4D4D4"/>
                </a:solidFill>
                <a:effectLst/>
                <a:latin typeface="Consolas" panose="020B0609020204030204" pitchFamily="49" charset="0"/>
              </a:rPr>
              <a:t>)             </a:t>
            </a:r>
            <a:r>
              <a:rPr lang="en-US" b="0">
                <a:solidFill>
                  <a:srgbClr val="6A9955"/>
                </a:solidFill>
                <a:effectLst/>
                <a:latin typeface="Consolas" panose="020B0609020204030204" pitchFamily="49" charset="0"/>
              </a:rPr>
              <a:t>// 5</a:t>
            </a:r>
            <a:endParaRPr lang="en-US"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64376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24</a:t>
            </a:fld>
            <a:endParaRPr lang="en-US"/>
          </a:p>
        </p:txBody>
      </p:sp>
      <p:sp>
        <p:nvSpPr>
          <p:cNvPr id="4" name="Title 3"/>
          <p:cNvSpPr>
            <a:spLocks noGrp="1"/>
          </p:cNvSpPr>
          <p:nvPr>
            <p:ph type="title"/>
          </p:nvPr>
        </p:nvSpPr>
        <p:spPr/>
        <p:txBody>
          <a:bodyPr/>
          <a:lstStyle/>
          <a:p>
            <a:pPr lvl="0"/>
            <a:r>
              <a:rPr lang="en-US"/>
              <a:t>3.6. </a:t>
            </a:r>
            <a:r>
              <a:rPr lang="en-US" altLang="en-US"/>
              <a:t>Mảng</a:t>
            </a:r>
            <a:endParaRPr lang="en-US"/>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Tạo mảng</a:t>
            </a: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r>
              <a:rPr lang="en-US" altLang="en-US" sz="2400">
                <a:latin typeface="+mj-lt"/>
              </a:rPr>
              <a:t>Truy suất mảng sử dụng chỉ số</a:t>
            </a: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sp>
        <p:nvSpPr>
          <p:cNvPr id="8" name="TextBox 7">
            <a:extLst>
              <a:ext uri="{FF2B5EF4-FFF2-40B4-BE49-F238E27FC236}">
                <a16:creationId xmlns:a16="http://schemas.microsoft.com/office/drawing/2014/main" id="{155B592E-3CB2-4CDA-B997-DBDE714EC7F7}"/>
              </a:ext>
            </a:extLst>
          </p:cNvPr>
          <p:cNvSpPr txBox="1"/>
          <p:nvPr/>
        </p:nvSpPr>
        <p:spPr>
          <a:xfrm>
            <a:off x="2282687" y="1752600"/>
            <a:ext cx="4578626" cy="1200329"/>
          </a:xfrm>
          <a:prstGeom prst="rect">
            <a:avLst/>
          </a:prstGeom>
          <a:solidFill>
            <a:schemeClr val="tx1"/>
          </a:solidFill>
        </p:spPr>
        <p:txBody>
          <a:bodyPr wrap="square">
            <a:spAutoFit/>
          </a:bodyPr>
          <a:lstStyle/>
          <a:p>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fruits</a:t>
            </a:r>
            <a:r>
              <a:rPr lang="en-US" b="0">
                <a:solidFill>
                  <a:srgbClr val="D4D4D4"/>
                </a:solidFill>
                <a:effectLst/>
                <a:latin typeface="Consolas" panose="020B0609020204030204" pitchFamily="49" charset="0"/>
              </a:rPr>
              <a:t> = [</a:t>
            </a:r>
            <a:r>
              <a:rPr lang="en-US" b="0">
                <a:solidFill>
                  <a:srgbClr val="CE9178"/>
                </a:solidFill>
                <a:effectLst/>
                <a:latin typeface="Consolas" panose="020B0609020204030204" pitchFamily="49" charset="0"/>
              </a:rPr>
              <a:t>'Apple'</a:t>
            </a:r>
            <a:r>
              <a:rPr lang="en-US" b="0">
                <a:solidFill>
                  <a:srgbClr val="D4D4D4"/>
                </a:solidFill>
                <a:effectLst/>
                <a:latin typeface="Consolas" panose="020B0609020204030204" pitchFamily="49" charset="0"/>
              </a:rPr>
              <a:t>, </a:t>
            </a:r>
            <a:r>
              <a:rPr lang="en-US" b="0">
                <a:solidFill>
                  <a:srgbClr val="CE9178"/>
                </a:solidFill>
                <a:effectLst/>
                <a:latin typeface="Consolas" panose="020B0609020204030204" pitchFamily="49" charset="0"/>
              </a:rPr>
              <a:t>'Banana'</a:t>
            </a:r>
            <a:r>
              <a:rPr lang="en-US" b="0">
                <a:solidFill>
                  <a:srgbClr val="D4D4D4"/>
                </a:solidFill>
                <a:effectLst/>
                <a:latin typeface="Consolas" panose="020B0609020204030204" pitchFamily="49" charset="0"/>
              </a:rPr>
              <a:t>]</a:t>
            </a:r>
          </a:p>
          <a:p>
            <a:br>
              <a:rPr lang="en-US" b="0">
                <a:solidFill>
                  <a:srgbClr val="D4D4D4"/>
                </a:solidFill>
                <a:effectLst/>
                <a:latin typeface="Consolas" panose="020B0609020204030204" pitchFamily="49" charset="0"/>
              </a:rPr>
            </a:br>
            <a:r>
              <a:rPr lang="en-US" b="0">
                <a:solidFill>
                  <a:srgbClr val="9CDCFE"/>
                </a:solidFill>
                <a:effectLst/>
                <a:latin typeface="Consolas" panose="020B0609020204030204" pitchFamily="49" charset="0"/>
              </a:rPr>
              <a:t>console</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fruits</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length</a:t>
            </a:r>
            <a:r>
              <a:rPr lang="en-US" b="0">
                <a:solidFill>
                  <a:srgbClr val="D4D4D4"/>
                </a:solidFill>
                <a:effectLst/>
                <a:latin typeface="Consolas" panose="020B0609020204030204" pitchFamily="49" charset="0"/>
              </a:rPr>
              <a:t>)</a:t>
            </a:r>
          </a:p>
          <a:p>
            <a:r>
              <a:rPr lang="en-US" b="0">
                <a:solidFill>
                  <a:srgbClr val="6A9955"/>
                </a:solidFill>
                <a:effectLst/>
                <a:latin typeface="Consolas" panose="020B0609020204030204" pitchFamily="49" charset="0"/>
              </a:rPr>
              <a:t>// 2</a:t>
            </a:r>
            <a:endParaRPr lang="en-US" b="0">
              <a:solidFill>
                <a:srgbClr val="D4D4D4"/>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70FF353A-592E-421E-9450-597E6DB2E5FF}"/>
              </a:ext>
            </a:extLst>
          </p:cNvPr>
          <p:cNvSpPr txBox="1"/>
          <p:nvPr/>
        </p:nvSpPr>
        <p:spPr>
          <a:xfrm>
            <a:off x="2282687" y="3848859"/>
            <a:ext cx="4578626" cy="1754326"/>
          </a:xfrm>
          <a:prstGeom prst="rect">
            <a:avLst/>
          </a:prstGeom>
          <a:solidFill>
            <a:schemeClr val="accent4"/>
          </a:solidFill>
        </p:spPr>
        <p:txBody>
          <a:bodyPr wrap="square">
            <a:spAutoFit/>
          </a:bodyPr>
          <a:lstStyle/>
          <a:p>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first</a:t>
            </a:r>
            <a:r>
              <a:rPr lang="en-US" b="0">
                <a:solidFill>
                  <a:srgbClr val="D4D4D4"/>
                </a:solidFill>
                <a:effectLst/>
                <a:latin typeface="Consolas" panose="020B0609020204030204" pitchFamily="49" charset="0"/>
              </a:rPr>
              <a:t> = </a:t>
            </a:r>
            <a:r>
              <a:rPr lang="en-US" b="0">
                <a:solidFill>
                  <a:srgbClr val="9CDCFE"/>
                </a:solidFill>
                <a:effectLst/>
                <a:latin typeface="Consolas" panose="020B0609020204030204" pitchFamily="49" charset="0"/>
              </a:rPr>
              <a:t>fruits</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0</a:t>
            </a:r>
            <a:r>
              <a:rPr lang="en-US" b="0">
                <a:solidFill>
                  <a:srgbClr val="D4D4D4"/>
                </a:solidFill>
                <a:effectLst/>
                <a:latin typeface="Consolas" panose="020B0609020204030204" pitchFamily="49" charset="0"/>
              </a:rPr>
              <a:t>]</a:t>
            </a:r>
          </a:p>
          <a:p>
            <a:r>
              <a:rPr lang="en-US" b="0">
                <a:solidFill>
                  <a:srgbClr val="6A9955"/>
                </a:solidFill>
                <a:effectLst/>
                <a:latin typeface="Consolas" panose="020B0609020204030204" pitchFamily="49" charset="0"/>
              </a:rPr>
              <a:t>// Apple</a:t>
            </a:r>
            <a:endParaRPr lang="en-US" b="0">
              <a:solidFill>
                <a:srgbClr val="D4D4D4"/>
              </a:solidFill>
              <a:effectLst/>
              <a:latin typeface="Consolas" panose="020B0609020204030204" pitchFamily="49" charset="0"/>
            </a:endParaRPr>
          </a:p>
          <a:p>
            <a:br>
              <a:rPr lang="en-US" b="0">
                <a:solidFill>
                  <a:srgbClr val="D4D4D4"/>
                </a:solidFill>
                <a:effectLst/>
                <a:latin typeface="Consolas" panose="020B0609020204030204" pitchFamily="49" charset="0"/>
              </a:rPr>
            </a:br>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last</a:t>
            </a:r>
            <a:r>
              <a:rPr lang="en-US" b="0">
                <a:solidFill>
                  <a:srgbClr val="D4D4D4"/>
                </a:solidFill>
                <a:effectLst/>
                <a:latin typeface="Consolas" panose="020B0609020204030204" pitchFamily="49" charset="0"/>
              </a:rPr>
              <a:t> = </a:t>
            </a:r>
            <a:r>
              <a:rPr lang="en-US" b="0">
                <a:solidFill>
                  <a:srgbClr val="9CDCFE"/>
                </a:solidFill>
                <a:effectLst/>
                <a:latin typeface="Consolas" panose="020B0609020204030204" pitchFamily="49" charset="0"/>
              </a:rPr>
              <a:t>fruits</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fruits</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length</a:t>
            </a:r>
            <a:r>
              <a:rPr lang="en-US" b="0">
                <a:solidFill>
                  <a:srgbClr val="D4D4D4"/>
                </a:solidFill>
                <a:effectLst/>
                <a:latin typeface="Consolas" panose="020B0609020204030204" pitchFamily="49" charset="0"/>
              </a:rPr>
              <a:t> - </a:t>
            </a:r>
            <a:r>
              <a:rPr lang="en-US" b="0">
                <a:solidFill>
                  <a:srgbClr val="B5CEA8"/>
                </a:solidFill>
                <a:effectLst/>
                <a:latin typeface="Consolas" panose="020B0609020204030204" pitchFamily="49" charset="0"/>
              </a:rPr>
              <a:t>1</a:t>
            </a:r>
            <a:r>
              <a:rPr lang="en-US" b="0">
                <a:solidFill>
                  <a:srgbClr val="D4D4D4"/>
                </a:solidFill>
                <a:effectLst/>
                <a:latin typeface="Consolas" panose="020B0609020204030204" pitchFamily="49" charset="0"/>
              </a:rPr>
              <a:t>]</a:t>
            </a:r>
          </a:p>
          <a:p>
            <a:r>
              <a:rPr lang="en-US" b="0">
                <a:solidFill>
                  <a:srgbClr val="6A9955"/>
                </a:solidFill>
                <a:effectLst/>
                <a:latin typeface="Consolas" panose="020B0609020204030204" pitchFamily="49" charset="0"/>
              </a:rPr>
              <a:t>// Banana</a:t>
            </a:r>
            <a:endParaRPr lang="en-US"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86144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25</a:t>
            </a:fld>
            <a:endParaRPr lang="en-US"/>
          </a:p>
        </p:txBody>
      </p:sp>
      <p:sp>
        <p:nvSpPr>
          <p:cNvPr id="4" name="Title 3"/>
          <p:cNvSpPr>
            <a:spLocks noGrp="1"/>
          </p:cNvSpPr>
          <p:nvPr>
            <p:ph type="title"/>
          </p:nvPr>
        </p:nvSpPr>
        <p:spPr/>
        <p:txBody>
          <a:bodyPr/>
          <a:lstStyle/>
          <a:p>
            <a:pPr lvl="0"/>
            <a:r>
              <a:rPr lang="en-US"/>
              <a:t>3.6. </a:t>
            </a:r>
            <a:r>
              <a:rPr lang="en-US" altLang="en-US"/>
              <a:t>Mảng</a:t>
            </a:r>
            <a:endParaRPr lang="en-US"/>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Lặp qua các phần tử</a:t>
            </a: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sp>
        <p:nvSpPr>
          <p:cNvPr id="9" name="TextBox 8">
            <a:extLst>
              <a:ext uri="{FF2B5EF4-FFF2-40B4-BE49-F238E27FC236}">
                <a16:creationId xmlns:a16="http://schemas.microsoft.com/office/drawing/2014/main" id="{E0357728-3994-4D75-B4A7-B468CED73C3E}"/>
              </a:ext>
            </a:extLst>
          </p:cNvPr>
          <p:cNvSpPr txBox="1"/>
          <p:nvPr/>
        </p:nvSpPr>
        <p:spPr>
          <a:xfrm>
            <a:off x="2244587" y="1585430"/>
            <a:ext cx="4578626" cy="1754326"/>
          </a:xfrm>
          <a:prstGeom prst="rect">
            <a:avLst/>
          </a:prstGeom>
          <a:solidFill>
            <a:schemeClr val="accent4"/>
          </a:solidFill>
        </p:spPr>
        <p:txBody>
          <a:bodyPr wrap="square">
            <a:spAutoFit/>
          </a:bodyPr>
          <a:lstStyle/>
          <a:p>
            <a:r>
              <a:rPr lang="en-US" b="0">
                <a:solidFill>
                  <a:srgbClr val="9CDCFE"/>
                </a:solidFill>
                <a:effectLst/>
                <a:latin typeface="Consolas" panose="020B0609020204030204" pitchFamily="49" charset="0"/>
              </a:rPr>
              <a:t>fruits</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forEach</a:t>
            </a:r>
            <a:r>
              <a:rPr lang="en-US" b="0">
                <a:solidFill>
                  <a:srgbClr val="D4D4D4"/>
                </a:solidFill>
                <a:effectLst/>
                <a:latin typeface="Consolas" panose="020B0609020204030204" pitchFamily="49" charset="0"/>
              </a:rPr>
              <a:t>(</a:t>
            </a:r>
            <a:r>
              <a:rPr lang="en-US" b="0">
                <a:solidFill>
                  <a:srgbClr val="569CD6"/>
                </a:solidFill>
                <a:effectLst/>
                <a:latin typeface="Consolas" panose="020B0609020204030204" pitchFamily="49" charset="0"/>
              </a:rPr>
              <a:t>function</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item</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index</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array</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item</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index</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6A9955"/>
                </a:solidFill>
                <a:effectLst/>
                <a:latin typeface="Consolas" panose="020B0609020204030204" pitchFamily="49" charset="0"/>
              </a:rPr>
              <a:t>// Apple 0</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a:t>
            </a:r>
            <a:r>
              <a:rPr lang="en-US" b="0">
                <a:solidFill>
                  <a:srgbClr val="6A9955"/>
                </a:solidFill>
                <a:effectLst/>
                <a:latin typeface="Consolas" panose="020B0609020204030204" pitchFamily="49" charset="0"/>
              </a:rPr>
              <a:t>// Banana 1</a:t>
            </a:r>
            <a:endParaRPr lang="en-US"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1233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26</a:t>
            </a:fld>
            <a:endParaRPr lang="en-US"/>
          </a:p>
        </p:txBody>
      </p:sp>
      <p:sp>
        <p:nvSpPr>
          <p:cNvPr id="4" name="Title 3"/>
          <p:cNvSpPr>
            <a:spLocks noGrp="1"/>
          </p:cNvSpPr>
          <p:nvPr>
            <p:ph type="title"/>
          </p:nvPr>
        </p:nvSpPr>
        <p:spPr/>
        <p:txBody>
          <a:bodyPr/>
          <a:lstStyle/>
          <a:p>
            <a:pPr lvl="0"/>
            <a:r>
              <a:rPr lang="en-US"/>
              <a:t>3.6. </a:t>
            </a:r>
            <a:r>
              <a:rPr lang="en-US" altLang="en-US"/>
              <a:t>Mảng</a:t>
            </a:r>
            <a:endParaRPr lang="en-US"/>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Một số phương thức</a:t>
            </a: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graphicFrame>
        <p:nvGraphicFramePr>
          <p:cNvPr id="2" name="Table 4">
            <a:extLst>
              <a:ext uri="{FF2B5EF4-FFF2-40B4-BE49-F238E27FC236}">
                <a16:creationId xmlns:a16="http://schemas.microsoft.com/office/drawing/2014/main" id="{E3369055-DCC2-4036-B449-10BE630B2DE2}"/>
              </a:ext>
            </a:extLst>
          </p:cNvPr>
          <p:cNvGraphicFramePr>
            <a:graphicFrameLocks noGrp="1"/>
          </p:cNvGraphicFramePr>
          <p:nvPr>
            <p:extLst>
              <p:ext uri="{D42A27DB-BD31-4B8C-83A1-F6EECF244321}">
                <p14:modId xmlns:p14="http://schemas.microsoft.com/office/powerpoint/2010/main" val="639238175"/>
              </p:ext>
            </p:extLst>
          </p:nvPr>
        </p:nvGraphicFramePr>
        <p:xfrm>
          <a:off x="483704" y="1905000"/>
          <a:ext cx="8203095" cy="2966720"/>
        </p:xfrm>
        <a:graphic>
          <a:graphicData uri="http://schemas.openxmlformats.org/drawingml/2006/table">
            <a:tbl>
              <a:tblPr firstRow="1" bandRow="1">
                <a:tableStyleId>{5C22544A-7EE6-4342-B048-85BDC9FD1C3A}</a:tableStyleId>
              </a:tblPr>
              <a:tblGrid>
                <a:gridCol w="1954696">
                  <a:extLst>
                    <a:ext uri="{9D8B030D-6E8A-4147-A177-3AD203B41FA5}">
                      <a16:colId xmlns:a16="http://schemas.microsoft.com/office/drawing/2014/main" val="3880075941"/>
                    </a:ext>
                  </a:extLst>
                </a:gridCol>
                <a:gridCol w="3352800">
                  <a:extLst>
                    <a:ext uri="{9D8B030D-6E8A-4147-A177-3AD203B41FA5}">
                      <a16:colId xmlns:a16="http://schemas.microsoft.com/office/drawing/2014/main" val="1920979437"/>
                    </a:ext>
                  </a:extLst>
                </a:gridCol>
                <a:gridCol w="2895599">
                  <a:extLst>
                    <a:ext uri="{9D8B030D-6E8A-4147-A177-3AD203B41FA5}">
                      <a16:colId xmlns:a16="http://schemas.microsoft.com/office/drawing/2014/main" val="2981068787"/>
                    </a:ext>
                  </a:extLst>
                </a:gridCol>
              </a:tblGrid>
              <a:tr h="370840">
                <a:tc>
                  <a:txBody>
                    <a:bodyPr/>
                    <a:lstStyle/>
                    <a:p>
                      <a:r>
                        <a:rPr lang="en-US"/>
                        <a:t>Phương thức</a:t>
                      </a:r>
                    </a:p>
                  </a:txBody>
                  <a:tcPr/>
                </a:tc>
                <a:tc>
                  <a:txBody>
                    <a:bodyPr/>
                    <a:lstStyle/>
                    <a:p>
                      <a:r>
                        <a:rPr lang="en-US"/>
                        <a:t>Diễn giải</a:t>
                      </a:r>
                    </a:p>
                  </a:txBody>
                  <a:tcPr/>
                </a:tc>
                <a:tc>
                  <a:txBody>
                    <a:bodyPr/>
                    <a:lstStyle/>
                    <a:p>
                      <a:r>
                        <a:rPr lang="en-US"/>
                        <a:t>Ví dụ</a:t>
                      </a:r>
                    </a:p>
                  </a:txBody>
                  <a:tcPr/>
                </a:tc>
                <a:extLst>
                  <a:ext uri="{0D108BD9-81ED-4DB2-BD59-A6C34878D82A}">
                    <a16:rowId xmlns:a16="http://schemas.microsoft.com/office/drawing/2014/main" val="693782147"/>
                  </a:ext>
                </a:extLst>
              </a:tr>
              <a:tr h="370840">
                <a:tc>
                  <a:txBody>
                    <a:bodyPr/>
                    <a:lstStyle/>
                    <a:p>
                      <a:r>
                        <a:rPr lang="en-US"/>
                        <a:t>push</a:t>
                      </a:r>
                    </a:p>
                  </a:txBody>
                  <a:tcPr/>
                </a:tc>
                <a:tc>
                  <a:txBody>
                    <a:bodyPr/>
                    <a:lstStyle/>
                    <a:p>
                      <a:r>
                        <a:rPr lang="en-US"/>
                        <a:t>Thêm phần tử vào cuối mảng</a:t>
                      </a:r>
                    </a:p>
                  </a:txBody>
                  <a:tcPr/>
                </a:tc>
                <a:tc>
                  <a:txBody>
                    <a:bodyPr/>
                    <a:lstStyle/>
                    <a:p>
                      <a:r>
                        <a:rPr lang="en-US"/>
                        <a:t>fruits</a:t>
                      </a:r>
                      <a:r>
                        <a:rPr lang="en-US" sz="1800" kern="1200">
                          <a:solidFill>
                            <a:schemeClr val="dk1"/>
                          </a:solidFill>
                          <a:effectLst/>
                          <a:latin typeface="+mn-lt"/>
                          <a:ea typeface="+mn-ea"/>
                          <a:cs typeface="+mn-cs"/>
                        </a:rPr>
                        <a:t>.push('Orange')</a:t>
                      </a:r>
                      <a:endParaRPr lang="en-US"/>
                    </a:p>
                  </a:txBody>
                  <a:tcPr/>
                </a:tc>
                <a:extLst>
                  <a:ext uri="{0D108BD9-81ED-4DB2-BD59-A6C34878D82A}">
                    <a16:rowId xmlns:a16="http://schemas.microsoft.com/office/drawing/2014/main" val="72727820"/>
                  </a:ext>
                </a:extLst>
              </a:tr>
              <a:tr h="370840">
                <a:tc>
                  <a:txBody>
                    <a:bodyPr/>
                    <a:lstStyle/>
                    <a:p>
                      <a:r>
                        <a:rPr lang="en-US"/>
                        <a:t>pop</a:t>
                      </a:r>
                    </a:p>
                  </a:txBody>
                  <a:tcPr/>
                </a:tc>
                <a:tc>
                  <a:txBody>
                    <a:bodyPr/>
                    <a:lstStyle/>
                    <a:p>
                      <a:r>
                        <a:rPr lang="en-US"/>
                        <a:t>Xóa phần tử cuối mảng</a:t>
                      </a:r>
                    </a:p>
                  </a:txBody>
                  <a:tcPr/>
                </a:tc>
                <a:tc>
                  <a:txBody>
                    <a:bodyPr/>
                    <a:lstStyle/>
                    <a:p>
                      <a:r>
                        <a:rPr lang="en-US"/>
                        <a:t>fruits</a:t>
                      </a:r>
                      <a:r>
                        <a:rPr lang="en-US" sz="1800" kern="1200">
                          <a:solidFill>
                            <a:schemeClr val="dk1"/>
                          </a:solidFill>
                          <a:effectLst/>
                          <a:latin typeface="+mn-lt"/>
                          <a:ea typeface="+mn-ea"/>
                          <a:cs typeface="+mn-cs"/>
                        </a:rPr>
                        <a:t>.pop()</a:t>
                      </a:r>
                      <a:endParaRPr lang="en-US"/>
                    </a:p>
                  </a:txBody>
                  <a:tcPr/>
                </a:tc>
                <a:extLst>
                  <a:ext uri="{0D108BD9-81ED-4DB2-BD59-A6C34878D82A}">
                    <a16:rowId xmlns:a16="http://schemas.microsoft.com/office/drawing/2014/main" val="2409590041"/>
                  </a:ext>
                </a:extLst>
              </a:tr>
              <a:tr h="370840">
                <a:tc>
                  <a:txBody>
                    <a:bodyPr/>
                    <a:lstStyle/>
                    <a:p>
                      <a:r>
                        <a:rPr lang="en-US"/>
                        <a:t>shift</a:t>
                      </a:r>
                    </a:p>
                  </a:txBody>
                  <a:tcPr/>
                </a:tc>
                <a:tc>
                  <a:txBody>
                    <a:bodyPr/>
                    <a:lstStyle/>
                    <a:p>
                      <a:r>
                        <a:rPr lang="en-US"/>
                        <a:t>Xóa phần tử đầu mảng</a:t>
                      </a:r>
                    </a:p>
                  </a:txBody>
                  <a:tcPr/>
                </a:tc>
                <a:tc>
                  <a:txBody>
                    <a:bodyPr/>
                    <a:lstStyle/>
                    <a:p>
                      <a:r>
                        <a:rPr lang="en-US"/>
                        <a:t>fruits</a:t>
                      </a:r>
                      <a:r>
                        <a:rPr lang="en-US" sz="1800" kern="1200">
                          <a:solidFill>
                            <a:schemeClr val="dk1"/>
                          </a:solidFill>
                          <a:effectLst/>
                          <a:latin typeface="+mn-lt"/>
                          <a:ea typeface="+mn-ea"/>
                          <a:cs typeface="+mn-cs"/>
                        </a:rPr>
                        <a:t>.shift()</a:t>
                      </a:r>
                      <a:r>
                        <a:rPr lang="en-US"/>
                        <a:t> </a:t>
                      </a:r>
                    </a:p>
                  </a:txBody>
                  <a:tcPr/>
                </a:tc>
                <a:extLst>
                  <a:ext uri="{0D108BD9-81ED-4DB2-BD59-A6C34878D82A}">
                    <a16:rowId xmlns:a16="http://schemas.microsoft.com/office/drawing/2014/main" val="3660370445"/>
                  </a:ext>
                </a:extLst>
              </a:tr>
              <a:tr h="370840">
                <a:tc>
                  <a:txBody>
                    <a:bodyPr/>
                    <a:lstStyle/>
                    <a:p>
                      <a:r>
                        <a:rPr lang="en-US" sz="1800" kern="1200">
                          <a:solidFill>
                            <a:schemeClr val="dk1"/>
                          </a:solidFill>
                          <a:effectLst/>
                          <a:latin typeface="+mn-lt"/>
                          <a:ea typeface="+mn-ea"/>
                          <a:cs typeface="+mn-cs"/>
                        </a:rPr>
                        <a:t>unshift</a:t>
                      </a:r>
                      <a:endParaRPr lang="en-US"/>
                    </a:p>
                  </a:txBody>
                  <a:tcPr/>
                </a:tc>
                <a:tc>
                  <a:txBody>
                    <a:bodyPr/>
                    <a:lstStyle/>
                    <a:p>
                      <a:r>
                        <a:rPr lang="en-US"/>
                        <a:t>Thêm phần tử đầu mảng</a:t>
                      </a:r>
                    </a:p>
                  </a:txBody>
                  <a:tcPr/>
                </a:tc>
                <a:tc>
                  <a:txBody>
                    <a:bodyPr/>
                    <a:lstStyle/>
                    <a:p>
                      <a:r>
                        <a:rPr lang="en-US"/>
                        <a:t>fruits</a:t>
                      </a:r>
                      <a:r>
                        <a:rPr lang="en-US" sz="1800" kern="1200">
                          <a:solidFill>
                            <a:schemeClr val="dk1"/>
                          </a:solidFill>
                          <a:effectLst/>
                          <a:latin typeface="+mn-lt"/>
                          <a:ea typeface="+mn-ea"/>
                          <a:cs typeface="+mn-cs"/>
                        </a:rPr>
                        <a:t>.unshift('Strawberry')</a:t>
                      </a:r>
                      <a:endParaRPr lang="en-US"/>
                    </a:p>
                  </a:txBody>
                  <a:tcPr/>
                </a:tc>
                <a:extLst>
                  <a:ext uri="{0D108BD9-81ED-4DB2-BD59-A6C34878D82A}">
                    <a16:rowId xmlns:a16="http://schemas.microsoft.com/office/drawing/2014/main" val="1121567980"/>
                  </a:ext>
                </a:extLst>
              </a:tr>
              <a:tr h="370840">
                <a:tc>
                  <a:txBody>
                    <a:bodyPr/>
                    <a:lstStyle/>
                    <a:p>
                      <a:r>
                        <a:rPr lang="en-US" sz="1800" kern="1200">
                          <a:solidFill>
                            <a:schemeClr val="dk1"/>
                          </a:solidFill>
                          <a:effectLst/>
                          <a:latin typeface="+mn-lt"/>
                          <a:ea typeface="+mn-ea"/>
                          <a:cs typeface="+mn-cs"/>
                        </a:rPr>
                        <a:t>indexOf</a:t>
                      </a:r>
                      <a:endParaRPr lang="en-US"/>
                    </a:p>
                  </a:txBody>
                  <a:tcPr/>
                </a:tc>
                <a:tc>
                  <a:txBody>
                    <a:bodyPr/>
                    <a:lstStyle/>
                    <a:p>
                      <a:r>
                        <a:rPr lang="en-US"/>
                        <a:t>Tìm chỉ số phần tử của mảng</a:t>
                      </a:r>
                    </a:p>
                  </a:txBody>
                  <a:tcPr/>
                </a:tc>
                <a:tc>
                  <a:txBody>
                    <a:bodyPr/>
                    <a:lstStyle/>
                    <a:p>
                      <a:r>
                        <a:rPr lang="en-US"/>
                        <a:t>fruits</a:t>
                      </a:r>
                      <a:r>
                        <a:rPr lang="en-US" sz="1800" kern="1200">
                          <a:solidFill>
                            <a:schemeClr val="dk1"/>
                          </a:solidFill>
                          <a:effectLst/>
                          <a:latin typeface="+mn-lt"/>
                          <a:ea typeface="+mn-ea"/>
                          <a:cs typeface="+mn-cs"/>
                        </a:rPr>
                        <a:t>.indexOf('Banana')</a:t>
                      </a:r>
                      <a:endParaRPr lang="en-US"/>
                    </a:p>
                  </a:txBody>
                  <a:tcPr/>
                </a:tc>
                <a:extLst>
                  <a:ext uri="{0D108BD9-81ED-4DB2-BD59-A6C34878D82A}">
                    <a16:rowId xmlns:a16="http://schemas.microsoft.com/office/drawing/2014/main" val="4093402797"/>
                  </a:ext>
                </a:extLst>
              </a:tr>
              <a:tr h="370840">
                <a:tc>
                  <a:txBody>
                    <a:bodyPr/>
                    <a:lstStyle/>
                    <a:p>
                      <a:r>
                        <a:rPr lang="en-US" sz="1800" kern="1200">
                          <a:solidFill>
                            <a:schemeClr val="dk1"/>
                          </a:solidFill>
                          <a:effectLst/>
                          <a:latin typeface="+mn-lt"/>
                          <a:ea typeface="+mn-ea"/>
                          <a:cs typeface="+mn-cs"/>
                        </a:rPr>
                        <a:t>splice</a:t>
                      </a:r>
                      <a:endParaRPr lang="en-US"/>
                    </a:p>
                  </a:txBody>
                  <a:tcPr/>
                </a:tc>
                <a:tc>
                  <a:txBody>
                    <a:bodyPr/>
                    <a:lstStyle/>
                    <a:p>
                      <a:r>
                        <a:rPr lang="en-US"/>
                        <a:t>Xóa phần tử bằng chỉ số</a:t>
                      </a:r>
                    </a:p>
                  </a:txBody>
                  <a:tcPr/>
                </a:tc>
                <a:tc>
                  <a:txBody>
                    <a:bodyPr/>
                    <a:lstStyle/>
                    <a:p>
                      <a:r>
                        <a:rPr lang="en-US"/>
                        <a:t>fruits</a:t>
                      </a:r>
                      <a:r>
                        <a:rPr lang="en-US" sz="1800" kern="1200">
                          <a:solidFill>
                            <a:schemeClr val="dk1"/>
                          </a:solidFill>
                          <a:effectLst/>
                          <a:latin typeface="+mn-lt"/>
                          <a:ea typeface="+mn-ea"/>
                          <a:cs typeface="+mn-cs"/>
                        </a:rPr>
                        <a:t>.splice(index,</a:t>
                      </a:r>
                      <a:r>
                        <a:rPr lang="en-US"/>
                        <a:t> </a:t>
                      </a:r>
                      <a:r>
                        <a:rPr lang="en-US" sz="1800" kern="1200">
                          <a:solidFill>
                            <a:schemeClr val="dk1"/>
                          </a:solidFill>
                          <a:effectLst/>
                          <a:latin typeface="+mn-lt"/>
                          <a:ea typeface="+mn-ea"/>
                          <a:cs typeface="+mn-cs"/>
                        </a:rPr>
                        <a:t>1)</a:t>
                      </a:r>
                      <a:endParaRPr lang="en-US"/>
                    </a:p>
                  </a:txBody>
                  <a:tcPr/>
                </a:tc>
                <a:extLst>
                  <a:ext uri="{0D108BD9-81ED-4DB2-BD59-A6C34878D82A}">
                    <a16:rowId xmlns:a16="http://schemas.microsoft.com/office/drawing/2014/main" val="743959518"/>
                  </a:ext>
                </a:extLst>
              </a:tr>
              <a:tr h="370840">
                <a:tc>
                  <a:txBody>
                    <a:bodyPr/>
                    <a:lstStyle/>
                    <a:p>
                      <a:r>
                        <a:rPr lang="en-US" sz="1800" kern="1200">
                          <a:solidFill>
                            <a:schemeClr val="dk1"/>
                          </a:solidFill>
                          <a:effectLst/>
                          <a:latin typeface="+mn-lt"/>
                          <a:ea typeface="+mn-ea"/>
                          <a:cs typeface="+mn-cs"/>
                        </a:rPr>
                        <a:t>slice</a:t>
                      </a:r>
                      <a:endParaRPr lang="en-US"/>
                    </a:p>
                  </a:txBody>
                  <a:tcPr/>
                </a:tc>
                <a:tc>
                  <a:txBody>
                    <a:bodyPr/>
                    <a:lstStyle/>
                    <a:p>
                      <a:r>
                        <a:rPr lang="en-US"/>
                        <a:t>Copy một mảng</a:t>
                      </a:r>
                    </a:p>
                  </a:txBody>
                  <a:tcPr/>
                </a:tc>
                <a:tc>
                  <a:txBody>
                    <a:bodyPr/>
                    <a:lstStyle/>
                    <a:p>
                      <a:r>
                        <a:rPr lang="en-US"/>
                        <a:t>fruits</a:t>
                      </a:r>
                      <a:r>
                        <a:rPr lang="en-US" sz="1800" kern="1200">
                          <a:solidFill>
                            <a:schemeClr val="dk1"/>
                          </a:solidFill>
                          <a:effectLst/>
                          <a:latin typeface="+mn-lt"/>
                          <a:ea typeface="+mn-ea"/>
                          <a:cs typeface="+mn-cs"/>
                        </a:rPr>
                        <a:t>.slice()</a:t>
                      </a:r>
                      <a:endParaRPr lang="en-US"/>
                    </a:p>
                  </a:txBody>
                  <a:tcPr/>
                </a:tc>
                <a:extLst>
                  <a:ext uri="{0D108BD9-81ED-4DB2-BD59-A6C34878D82A}">
                    <a16:rowId xmlns:a16="http://schemas.microsoft.com/office/drawing/2014/main" val="2169933378"/>
                  </a:ext>
                </a:extLst>
              </a:tr>
            </a:tbl>
          </a:graphicData>
        </a:graphic>
      </p:graphicFrame>
    </p:spTree>
    <p:extLst>
      <p:ext uri="{BB962C8B-B14F-4D97-AF65-F5344CB8AC3E}">
        <p14:creationId xmlns:p14="http://schemas.microsoft.com/office/powerpoint/2010/main" val="1771923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27</a:t>
            </a:fld>
            <a:endParaRPr lang="en-US"/>
          </a:p>
        </p:txBody>
      </p:sp>
      <p:sp>
        <p:nvSpPr>
          <p:cNvPr id="4" name="Title 3"/>
          <p:cNvSpPr>
            <a:spLocks noGrp="1"/>
          </p:cNvSpPr>
          <p:nvPr>
            <p:ph type="title"/>
          </p:nvPr>
        </p:nvSpPr>
        <p:spPr/>
        <p:txBody>
          <a:bodyPr/>
          <a:lstStyle/>
          <a:p>
            <a:r>
              <a:rPr lang="en-US"/>
              <a:t>4. Thao tác với DOM</a:t>
            </a:r>
          </a:p>
        </p:txBody>
      </p:sp>
      <p:sp>
        <p:nvSpPr>
          <p:cNvPr id="6" name="Content Placeholder 1">
            <a:extLst>
              <a:ext uri="{FF2B5EF4-FFF2-40B4-BE49-F238E27FC236}">
                <a16:creationId xmlns:a16="http://schemas.microsoft.com/office/drawing/2014/main" id="{651FFCDB-503F-4F15-8CB7-3F103C6FF6EC}"/>
              </a:ext>
            </a:extLst>
          </p:cNvPr>
          <p:cNvSpPr txBox="1">
            <a:spLocks/>
          </p:cNvSpPr>
          <p:nvPr/>
        </p:nvSpPr>
        <p:spPr bwMode="auto">
          <a:xfrm>
            <a:off x="228600" y="1078223"/>
            <a:ext cx="87630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7200" indent="-457200" algn="just" rtl="0" eaLnBrk="0" fontAlgn="base" hangingPunct="0">
              <a:spcBef>
                <a:spcPct val="20000"/>
              </a:spcBef>
              <a:spcAft>
                <a:spcPct val="0"/>
              </a:spcAft>
              <a:buClr>
                <a:schemeClr val="tx1">
                  <a:lumMod val="75000"/>
                </a:schemeClr>
              </a:buClr>
              <a:buSzPct val="100000"/>
              <a:buFont typeface="Wingdings" pitchFamily="2" charset="2"/>
              <a:buChar char="v"/>
              <a:defRPr sz="2800" b="0">
                <a:solidFill>
                  <a:schemeClr val="accent1"/>
                </a:solidFill>
                <a:latin typeface="+mn-lt"/>
                <a:ea typeface="+mn-ea"/>
                <a:cs typeface="+mn-cs"/>
              </a:defRPr>
            </a:lvl1pPr>
            <a:lvl2pPr marL="742950" indent="-285750" algn="just"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just" rtl="0" eaLnBrk="0" fontAlgn="base" hangingPunct="0">
              <a:spcBef>
                <a:spcPct val="20000"/>
              </a:spcBef>
              <a:spcAft>
                <a:spcPct val="0"/>
              </a:spcAft>
              <a:buClr>
                <a:schemeClr val="tx1"/>
              </a:buClr>
              <a:buChar char="•"/>
              <a:defRPr sz="2800">
                <a:solidFill>
                  <a:schemeClr val="tx1"/>
                </a:solidFill>
                <a:latin typeface="+mn-lt"/>
              </a:defRPr>
            </a:lvl3pPr>
            <a:lvl4pPr marL="1600200" indent="-228600" algn="just"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8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lnSpc>
                <a:spcPts val="3360"/>
              </a:lnSpc>
              <a:buFont typeface="Arial" panose="020B0604020202020204" pitchFamily="34" charset="0"/>
              <a:buChar char="•"/>
            </a:pPr>
            <a:r>
              <a:rPr lang="vi-VN" altLang="en-US" sz="2400" kern="0">
                <a:latin typeface="+mj-lt"/>
              </a:rPr>
              <a:t>DOM (Document Object Model) là giao diện cho phép sử dụng JavaScript với HTML và CSS. Trình duyệt biến mọi phần tử HTML thành một đối tượng JavaScript được lưu trữ trong đối tượng tài liệu </a:t>
            </a:r>
            <a:r>
              <a:rPr lang="en-US" altLang="en-US" sz="2400" kern="0">
                <a:latin typeface="+mj-lt"/>
              </a:rPr>
              <a:t>và </a:t>
            </a:r>
            <a:r>
              <a:rPr lang="vi-VN" altLang="en-US" sz="2400" kern="0">
                <a:latin typeface="+mj-lt"/>
              </a:rPr>
              <a:t>có thể truy cập trong mã JavaScript.</a:t>
            </a:r>
            <a:endParaRPr lang="en-US" altLang="en-US" sz="2400" kern="0">
              <a:latin typeface="+mj-lt"/>
            </a:endParaRPr>
          </a:p>
          <a:p>
            <a:pPr eaLnBrk="1" hangingPunct="1">
              <a:lnSpc>
                <a:spcPts val="3360"/>
              </a:lnSpc>
              <a:buFont typeface="Arial" panose="020B0604020202020204" pitchFamily="34" charset="0"/>
              <a:buChar char="•"/>
            </a:pPr>
            <a:r>
              <a:rPr lang="en-US" altLang="en-US" sz="2400" kern="0">
                <a:latin typeface="+mj-lt"/>
              </a:rPr>
              <a:t>Ví dụ: chọn phần tử thẻ &lt;a&gt; đầu tiên và thay đổi đường link trong tài liệu HTML</a:t>
            </a:r>
          </a:p>
          <a:p>
            <a:pPr eaLnBrk="1" hangingPunct="1">
              <a:lnSpc>
                <a:spcPts val="3360"/>
              </a:lnSpc>
              <a:buFont typeface="Arial" panose="020B0604020202020204" pitchFamily="34" charset="0"/>
              <a:buChar char="•"/>
            </a:pPr>
            <a:endParaRPr lang="en-US" altLang="en-US" sz="2400" kern="0">
              <a:latin typeface="+mj-lt"/>
            </a:endParaRPr>
          </a:p>
          <a:p>
            <a:pPr eaLnBrk="1" hangingPunct="1">
              <a:lnSpc>
                <a:spcPts val="3360"/>
              </a:lnSpc>
              <a:buFont typeface="Arial" panose="020B0604020202020204" pitchFamily="34" charset="0"/>
              <a:buChar char="•"/>
            </a:pPr>
            <a:endParaRPr lang="en-US" altLang="en-US" sz="2400" kern="0">
              <a:latin typeface="+mj-lt"/>
            </a:endParaRPr>
          </a:p>
          <a:p>
            <a:pPr eaLnBrk="1" hangingPunct="1">
              <a:lnSpc>
                <a:spcPts val="3360"/>
              </a:lnSpc>
              <a:buFont typeface="Arial" panose="020B0604020202020204" pitchFamily="34" charset="0"/>
              <a:buChar char="•"/>
            </a:pPr>
            <a:endParaRPr lang="en-US" altLang="en-US" sz="2400" kern="0">
              <a:latin typeface="+mj-lt"/>
            </a:endParaRPr>
          </a:p>
          <a:p>
            <a:pPr eaLnBrk="1" hangingPunct="1">
              <a:lnSpc>
                <a:spcPts val="3360"/>
              </a:lnSpc>
              <a:buFont typeface="Arial" panose="020B0604020202020204" pitchFamily="34" charset="0"/>
              <a:buChar char="•"/>
            </a:pPr>
            <a:endParaRPr lang="en-US" altLang="en-US" sz="2400" kern="0">
              <a:latin typeface="+mj-lt"/>
            </a:endParaRPr>
          </a:p>
          <a:p>
            <a:pPr eaLnBrk="1" hangingPunct="1">
              <a:lnSpc>
                <a:spcPts val="3360"/>
              </a:lnSpc>
              <a:buFont typeface="Arial" panose="020B0604020202020204" pitchFamily="34" charset="0"/>
              <a:buChar char="•"/>
            </a:pPr>
            <a:endParaRPr lang="en-US" altLang="en-US" sz="2400" kern="0">
              <a:latin typeface="+mj-lt"/>
            </a:endParaRPr>
          </a:p>
          <a:p>
            <a:pPr marL="0" indent="0" eaLnBrk="1" hangingPunct="1">
              <a:lnSpc>
                <a:spcPts val="3360"/>
              </a:lnSpc>
              <a:buFont typeface="Wingdings" pitchFamily="2" charset="2"/>
              <a:buNone/>
            </a:pPr>
            <a:endParaRPr lang="en-US" altLang="en-US" sz="2400" kern="0">
              <a:solidFill>
                <a:srgbClr val="FF0000"/>
              </a:solidFill>
              <a:latin typeface="+mj-lt"/>
            </a:endParaRPr>
          </a:p>
          <a:p>
            <a:pPr marL="0" indent="0" eaLnBrk="1" hangingPunct="1">
              <a:lnSpc>
                <a:spcPts val="3360"/>
              </a:lnSpc>
              <a:buFont typeface="Wingdings" pitchFamily="2" charset="2"/>
              <a:buNone/>
            </a:pPr>
            <a:endParaRPr lang="en-US" altLang="en-US" sz="2400" kern="0">
              <a:latin typeface="+mj-lt"/>
            </a:endParaRPr>
          </a:p>
          <a:p>
            <a:pPr marL="0" indent="0" eaLnBrk="1" hangingPunct="1">
              <a:lnSpc>
                <a:spcPts val="3360"/>
              </a:lnSpc>
              <a:buFont typeface="Wingdings" pitchFamily="2" charset="2"/>
              <a:buNone/>
            </a:pPr>
            <a:endParaRPr lang="en-US" altLang="en-US" sz="2400" kern="0">
              <a:latin typeface="+mj-lt"/>
            </a:endParaRPr>
          </a:p>
          <a:p>
            <a:pPr marL="0" indent="0" eaLnBrk="1" hangingPunct="1">
              <a:lnSpc>
                <a:spcPts val="3360"/>
              </a:lnSpc>
              <a:buFont typeface="Wingdings" pitchFamily="2" charset="2"/>
              <a:buNone/>
            </a:pPr>
            <a:endParaRPr lang="en-US" altLang="en-US" sz="2400" kern="0">
              <a:latin typeface="+mj-lt"/>
            </a:endParaRPr>
          </a:p>
          <a:p>
            <a:pPr marL="0" indent="0" eaLnBrk="1" hangingPunct="1">
              <a:lnSpc>
                <a:spcPts val="3360"/>
              </a:lnSpc>
              <a:buFont typeface="Wingdings" pitchFamily="2" charset="2"/>
              <a:buNone/>
            </a:pPr>
            <a:endParaRPr lang="en-US" altLang="en-US" sz="2400" kern="0">
              <a:latin typeface="+mj-lt"/>
            </a:endParaRPr>
          </a:p>
          <a:p>
            <a:pPr marL="0" indent="0" eaLnBrk="1" hangingPunct="1">
              <a:lnSpc>
                <a:spcPts val="3360"/>
              </a:lnSpc>
              <a:buFont typeface="Wingdings" pitchFamily="2" charset="2"/>
              <a:buNone/>
            </a:pPr>
            <a:endParaRPr lang="en-US" altLang="en-US" sz="2400" kern="0">
              <a:latin typeface="+mj-lt"/>
            </a:endParaRPr>
          </a:p>
          <a:p>
            <a:pPr eaLnBrk="1" hangingPunct="1">
              <a:lnSpc>
                <a:spcPts val="3360"/>
              </a:lnSpc>
              <a:buFont typeface="Arial" panose="020B0604020202020204" pitchFamily="34" charset="0"/>
              <a:buChar char="•"/>
            </a:pPr>
            <a:endParaRPr lang="en-US" altLang="en-US" sz="2400" kern="0">
              <a:latin typeface="+mj-lt"/>
            </a:endParaRPr>
          </a:p>
          <a:p>
            <a:pPr eaLnBrk="1" hangingPunct="1">
              <a:lnSpc>
                <a:spcPts val="3360"/>
              </a:lnSpc>
              <a:buFont typeface="Arial" panose="020B0604020202020204" pitchFamily="34" charset="0"/>
              <a:buChar char="•"/>
            </a:pPr>
            <a:endParaRPr lang="en-US" altLang="en-US" sz="2400" kern="0">
              <a:latin typeface="+mj-lt"/>
            </a:endParaRPr>
          </a:p>
          <a:p>
            <a:pPr eaLnBrk="1" hangingPunct="1">
              <a:lnSpc>
                <a:spcPts val="3360"/>
              </a:lnSpc>
              <a:buFont typeface="Arial" panose="020B0604020202020204" pitchFamily="34" charset="0"/>
              <a:buChar char="•"/>
            </a:pPr>
            <a:endParaRPr lang="vi-VN" altLang="en-US" sz="2400" kern="0">
              <a:latin typeface="+mj-lt"/>
            </a:endParaRPr>
          </a:p>
          <a:p>
            <a:pPr marL="0" indent="0">
              <a:lnSpc>
                <a:spcPts val="3360"/>
              </a:lnSpc>
              <a:buFont typeface="Wingdings" pitchFamily="2" charset="2"/>
              <a:buNone/>
            </a:pPr>
            <a:endParaRPr lang="en-US" kern="0"/>
          </a:p>
        </p:txBody>
      </p:sp>
      <p:sp>
        <p:nvSpPr>
          <p:cNvPr id="8" name="TextBox 7">
            <a:extLst>
              <a:ext uri="{FF2B5EF4-FFF2-40B4-BE49-F238E27FC236}">
                <a16:creationId xmlns:a16="http://schemas.microsoft.com/office/drawing/2014/main" id="{454D6880-8AD0-4618-B774-75A15AF147B5}"/>
              </a:ext>
            </a:extLst>
          </p:cNvPr>
          <p:cNvSpPr txBox="1"/>
          <p:nvPr/>
        </p:nvSpPr>
        <p:spPr>
          <a:xfrm>
            <a:off x="1219200" y="4473714"/>
            <a:ext cx="7315201" cy="707886"/>
          </a:xfrm>
          <a:prstGeom prst="rect">
            <a:avLst/>
          </a:prstGeom>
          <a:solidFill>
            <a:schemeClr val="accent4"/>
          </a:solidFill>
        </p:spPr>
        <p:txBody>
          <a:bodyPr wrap="square">
            <a:spAutoFit/>
          </a:bodyPr>
          <a:lstStyle/>
          <a:p>
            <a:r>
              <a:rPr lang="en-US" sz="2000">
                <a:solidFill>
                  <a:srgbClr val="569CD6"/>
                </a:solidFill>
                <a:latin typeface="Consolas" panose="020B0609020204030204" pitchFamily="49" charset="0"/>
              </a:rPr>
              <a:t>let</a:t>
            </a:r>
            <a:r>
              <a:rPr lang="en-US" sz="2000" b="0">
                <a:solidFill>
                  <a:srgbClr val="D4D4D4"/>
                </a:solidFill>
                <a:effectLst/>
                <a:latin typeface="Consolas" panose="020B0609020204030204" pitchFamily="49" charset="0"/>
              </a:rPr>
              <a:t> </a:t>
            </a:r>
            <a:r>
              <a:rPr lang="en-US" sz="2000" b="0">
                <a:solidFill>
                  <a:srgbClr val="4FC1FF"/>
                </a:solidFill>
                <a:effectLst/>
                <a:latin typeface="Consolas" panose="020B0609020204030204" pitchFamily="49" charset="0"/>
              </a:rPr>
              <a:t>link</a:t>
            </a:r>
            <a:r>
              <a:rPr lang="en-US" sz="2000" b="0">
                <a:solidFill>
                  <a:srgbClr val="D4D4D4"/>
                </a:solidFill>
                <a:effectLst/>
                <a:latin typeface="Consolas" panose="020B0609020204030204" pitchFamily="49" charset="0"/>
              </a:rPr>
              <a:t> = </a:t>
            </a:r>
            <a:r>
              <a:rPr lang="en-US" sz="2000" b="0">
                <a:solidFill>
                  <a:srgbClr val="9CDCFE"/>
                </a:solidFill>
                <a:effectLst/>
                <a:latin typeface="Consolas" panose="020B0609020204030204" pitchFamily="49" charset="0"/>
              </a:rPr>
              <a:t>document</a:t>
            </a:r>
            <a:r>
              <a:rPr lang="en-US" sz="2000" b="0">
                <a:solidFill>
                  <a:srgbClr val="D4D4D4"/>
                </a:solidFill>
                <a:effectLst/>
                <a:latin typeface="Consolas" panose="020B0609020204030204" pitchFamily="49" charset="0"/>
              </a:rPr>
              <a:t>.</a:t>
            </a:r>
            <a:r>
              <a:rPr lang="en-US" sz="2000" b="0">
                <a:solidFill>
                  <a:srgbClr val="DCDCAA"/>
                </a:solidFill>
                <a:effectLst/>
                <a:latin typeface="Consolas" panose="020B0609020204030204" pitchFamily="49" charset="0"/>
              </a:rPr>
              <a:t>querySelector</a:t>
            </a:r>
            <a:r>
              <a:rPr lang="en-US" sz="2000" b="0">
                <a:solidFill>
                  <a:srgbClr val="D4D4D4"/>
                </a:solidFill>
                <a:effectLst/>
                <a:latin typeface="Consolas" panose="020B0609020204030204" pitchFamily="49" charset="0"/>
              </a:rPr>
              <a:t>(</a:t>
            </a:r>
            <a:r>
              <a:rPr lang="en-US" sz="2000" b="0">
                <a:solidFill>
                  <a:srgbClr val="CE9178"/>
                </a:solidFill>
                <a:effectLst/>
                <a:latin typeface="Consolas" panose="020B0609020204030204" pitchFamily="49" charset="0"/>
              </a:rPr>
              <a:t>'a'</a:t>
            </a:r>
            <a:r>
              <a:rPr lang="en-US" sz="2000" b="0">
                <a:solidFill>
                  <a:srgbClr val="D4D4D4"/>
                </a:solidFill>
                <a:effectLst/>
                <a:latin typeface="Consolas" panose="020B0609020204030204" pitchFamily="49" charset="0"/>
              </a:rPr>
              <a:t>);</a:t>
            </a:r>
          </a:p>
          <a:p>
            <a:r>
              <a:rPr lang="en-US" sz="2000" b="0">
                <a:solidFill>
                  <a:srgbClr val="4FC1FF"/>
                </a:solidFill>
                <a:effectLst/>
                <a:latin typeface="Consolas" panose="020B0609020204030204" pitchFamily="49" charset="0"/>
              </a:rPr>
              <a:t>link</a:t>
            </a:r>
            <a:r>
              <a:rPr lang="en-US" sz="2000" b="0">
                <a:solidFill>
                  <a:srgbClr val="D4D4D4"/>
                </a:solidFill>
                <a:effectLst/>
                <a:latin typeface="Consolas" panose="020B0609020204030204" pitchFamily="49" charset="0"/>
              </a:rPr>
              <a:t>.</a:t>
            </a:r>
            <a:r>
              <a:rPr lang="en-US" sz="2000" b="0">
                <a:solidFill>
                  <a:srgbClr val="9CDCFE"/>
                </a:solidFill>
                <a:effectLst/>
                <a:latin typeface="Consolas" panose="020B0609020204030204" pitchFamily="49" charset="0"/>
              </a:rPr>
              <a:t>href</a:t>
            </a:r>
            <a:r>
              <a:rPr lang="en-US" sz="2000" b="0">
                <a:solidFill>
                  <a:srgbClr val="D4D4D4"/>
                </a:solidFill>
                <a:effectLst/>
                <a:latin typeface="Consolas" panose="020B0609020204030204" pitchFamily="49" charset="0"/>
              </a:rPr>
              <a:t> = </a:t>
            </a:r>
            <a:r>
              <a:rPr lang="en-US" sz="2000" b="0">
                <a:solidFill>
                  <a:srgbClr val="CE9178"/>
                </a:solidFill>
                <a:effectLst/>
                <a:latin typeface="Consolas" panose="020B0609020204030204" pitchFamily="49" charset="0"/>
              </a:rPr>
              <a:t>'http://thongthai.work'</a:t>
            </a:r>
            <a:r>
              <a:rPr lang="en-US" sz="20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120559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28</a:t>
            </a:fld>
            <a:endParaRPr lang="en-US"/>
          </a:p>
        </p:txBody>
      </p:sp>
      <p:sp>
        <p:nvSpPr>
          <p:cNvPr id="4" name="Title 3"/>
          <p:cNvSpPr>
            <a:spLocks noGrp="1"/>
          </p:cNvSpPr>
          <p:nvPr>
            <p:ph type="title"/>
          </p:nvPr>
        </p:nvSpPr>
        <p:spPr/>
        <p:txBody>
          <a:bodyPr/>
          <a:lstStyle/>
          <a:p>
            <a:pPr lvl="0"/>
            <a:r>
              <a:rPr lang="en-US"/>
              <a:t>4. Thao tác với DOM</a:t>
            </a:r>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Một số phương thức chọn phần tử DOM</a:t>
            </a: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graphicFrame>
        <p:nvGraphicFramePr>
          <p:cNvPr id="2" name="Table 4">
            <a:extLst>
              <a:ext uri="{FF2B5EF4-FFF2-40B4-BE49-F238E27FC236}">
                <a16:creationId xmlns:a16="http://schemas.microsoft.com/office/drawing/2014/main" id="{E3369055-DCC2-4036-B449-10BE630B2DE2}"/>
              </a:ext>
            </a:extLst>
          </p:cNvPr>
          <p:cNvGraphicFramePr>
            <a:graphicFrameLocks noGrp="1"/>
          </p:cNvGraphicFramePr>
          <p:nvPr>
            <p:extLst>
              <p:ext uri="{D42A27DB-BD31-4B8C-83A1-F6EECF244321}">
                <p14:modId xmlns:p14="http://schemas.microsoft.com/office/powerpoint/2010/main" val="1785798918"/>
              </p:ext>
            </p:extLst>
          </p:nvPr>
        </p:nvGraphicFramePr>
        <p:xfrm>
          <a:off x="304800" y="1905000"/>
          <a:ext cx="8686800" cy="3850640"/>
        </p:xfrm>
        <a:graphic>
          <a:graphicData uri="http://schemas.openxmlformats.org/drawingml/2006/table">
            <a:tbl>
              <a:tblPr firstRow="1" bandRow="1">
                <a:tableStyleId>{5C22544A-7EE6-4342-B048-85BDC9FD1C3A}</a:tableStyleId>
              </a:tblPr>
              <a:tblGrid>
                <a:gridCol w="5638800">
                  <a:extLst>
                    <a:ext uri="{9D8B030D-6E8A-4147-A177-3AD203B41FA5}">
                      <a16:colId xmlns:a16="http://schemas.microsoft.com/office/drawing/2014/main" val="3880075941"/>
                    </a:ext>
                  </a:extLst>
                </a:gridCol>
                <a:gridCol w="3048000">
                  <a:extLst>
                    <a:ext uri="{9D8B030D-6E8A-4147-A177-3AD203B41FA5}">
                      <a16:colId xmlns:a16="http://schemas.microsoft.com/office/drawing/2014/main" val="1920979437"/>
                    </a:ext>
                  </a:extLst>
                </a:gridCol>
              </a:tblGrid>
              <a:tr h="370840">
                <a:tc>
                  <a:txBody>
                    <a:bodyPr/>
                    <a:lstStyle/>
                    <a:p>
                      <a:r>
                        <a:rPr lang="en-US"/>
                        <a:t>Phương thức</a:t>
                      </a:r>
                    </a:p>
                  </a:txBody>
                  <a:tcPr/>
                </a:tc>
                <a:tc>
                  <a:txBody>
                    <a:bodyPr/>
                    <a:lstStyle/>
                    <a:p>
                      <a:r>
                        <a:rPr lang="en-US"/>
                        <a:t>Diễn giải</a:t>
                      </a:r>
                    </a:p>
                  </a:txBody>
                  <a:tcPr/>
                </a:tc>
                <a:extLst>
                  <a:ext uri="{0D108BD9-81ED-4DB2-BD59-A6C34878D82A}">
                    <a16:rowId xmlns:a16="http://schemas.microsoft.com/office/drawing/2014/main" val="693782147"/>
                  </a:ext>
                </a:extLst>
              </a:tr>
              <a:tr h="370840">
                <a:tc>
                  <a:txBody>
                    <a:bodyPr/>
                    <a:lstStyle/>
                    <a:p>
                      <a:r>
                        <a:rPr lang="en-US" sz="1800" kern="1200">
                          <a:solidFill>
                            <a:schemeClr val="dk1"/>
                          </a:solidFill>
                          <a:effectLst/>
                          <a:latin typeface="+mn-lt"/>
                          <a:ea typeface="+mn-ea"/>
                          <a:cs typeface="+mn-cs"/>
                        </a:rPr>
                        <a:t>var</a:t>
                      </a:r>
                      <a:r>
                        <a:rPr lang="en-US"/>
                        <a:t> element </a:t>
                      </a:r>
                      <a:r>
                        <a:rPr lang="en-US" sz="1800" kern="1200">
                          <a:solidFill>
                            <a:schemeClr val="dk1"/>
                          </a:solidFill>
                          <a:effectLst/>
                          <a:latin typeface="+mn-lt"/>
                          <a:ea typeface="+mn-ea"/>
                          <a:cs typeface="+mn-cs"/>
                        </a:rPr>
                        <a:t>=</a:t>
                      </a:r>
                      <a:r>
                        <a:rPr lang="en-US"/>
                        <a:t> document</a:t>
                      </a:r>
                      <a:r>
                        <a:rPr lang="en-US" sz="1800" kern="1200">
                          <a:solidFill>
                            <a:schemeClr val="dk1"/>
                          </a:solidFill>
                          <a:effectLst/>
                          <a:latin typeface="+mn-lt"/>
                          <a:ea typeface="+mn-ea"/>
                          <a:cs typeface="+mn-cs"/>
                        </a:rPr>
                        <a:t>.getElementById(</a:t>
                      </a:r>
                      <a:r>
                        <a:rPr lang="en-US"/>
                        <a:t>id</a:t>
                      </a:r>
                      <a:r>
                        <a:rPr lang="en-US" sz="1800" kern="1200">
                          <a:solidFill>
                            <a:schemeClr val="dk1"/>
                          </a:solidFill>
                          <a:effectLst/>
                          <a:latin typeface="+mn-lt"/>
                          <a:ea typeface="+mn-ea"/>
                          <a:cs typeface="+mn-cs"/>
                        </a:rPr>
                        <a:t>);</a:t>
                      </a:r>
                      <a:endParaRPr lang="en-US"/>
                    </a:p>
                  </a:txBody>
                  <a:tcPr/>
                </a:tc>
                <a:tc>
                  <a:txBody>
                    <a:bodyPr/>
                    <a:lstStyle/>
                    <a:p>
                      <a:r>
                        <a:rPr lang="en-US"/>
                        <a:t>Chọn phần tử theo ID</a:t>
                      </a:r>
                    </a:p>
                  </a:txBody>
                  <a:tcPr/>
                </a:tc>
                <a:extLst>
                  <a:ext uri="{0D108BD9-81ED-4DB2-BD59-A6C34878D82A}">
                    <a16:rowId xmlns:a16="http://schemas.microsoft.com/office/drawing/2014/main" val="72727820"/>
                  </a:ext>
                </a:extLst>
              </a:tr>
              <a:tr h="370840">
                <a:tc>
                  <a:txBody>
                    <a:bodyPr/>
                    <a:lstStyle/>
                    <a:p>
                      <a:r>
                        <a:rPr lang="en-US" sz="1800" kern="1200">
                          <a:solidFill>
                            <a:schemeClr val="dk1"/>
                          </a:solidFill>
                          <a:effectLst/>
                          <a:latin typeface="+mn-lt"/>
                          <a:ea typeface="+mn-ea"/>
                          <a:cs typeface="+mn-cs"/>
                        </a:rPr>
                        <a:t>var</a:t>
                      </a:r>
                      <a:r>
                        <a:rPr lang="en-US"/>
                        <a:t> elements </a:t>
                      </a:r>
                      <a:r>
                        <a:rPr lang="en-US" sz="1800" kern="1200">
                          <a:solidFill>
                            <a:schemeClr val="dk1"/>
                          </a:solidFill>
                          <a:effectLst/>
                          <a:latin typeface="+mn-lt"/>
                          <a:ea typeface="+mn-ea"/>
                          <a:cs typeface="+mn-cs"/>
                        </a:rPr>
                        <a:t>=</a:t>
                      </a:r>
                      <a:r>
                        <a:rPr lang="en-US"/>
                        <a:t> document</a:t>
                      </a:r>
                      <a:r>
                        <a:rPr lang="en-US" sz="1800" kern="1200">
                          <a:solidFill>
                            <a:schemeClr val="dk1"/>
                          </a:solidFill>
                          <a:effectLst/>
                          <a:latin typeface="+mn-lt"/>
                          <a:ea typeface="+mn-ea"/>
                          <a:cs typeface="+mn-cs"/>
                        </a:rPr>
                        <a:t>.getElementsByTagName(</a:t>
                      </a:r>
                      <a:r>
                        <a:rPr lang="en-US"/>
                        <a:t>name</a:t>
                      </a:r>
                      <a:r>
                        <a:rPr lang="en-US" sz="1800" kern="1200">
                          <a:solidFill>
                            <a:schemeClr val="dk1"/>
                          </a:solidFill>
                          <a:effectLst/>
                          <a:latin typeface="+mn-lt"/>
                          <a:ea typeface="+mn-ea"/>
                          <a:cs typeface="+mn-cs"/>
                        </a:rPr>
                        <a:t>);</a:t>
                      </a:r>
                      <a:endParaRPr lang="en-US"/>
                    </a:p>
                  </a:txBody>
                  <a:tcPr/>
                </a:tc>
                <a:tc>
                  <a:txBody>
                    <a:bodyPr/>
                    <a:lstStyle/>
                    <a:p>
                      <a:r>
                        <a:rPr lang="en-US"/>
                        <a:t>Chọn </a:t>
                      </a:r>
                      <a:r>
                        <a:rPr lang="en-US">
                          <a:solidFill>
                            <a:srgbClr val="FF0000"/>
                          </a:solidFill>
                        </a:rPr>
                        <a:t>tất cả </a:t>
                      </a:r>
                      <a:r>
                        <a:rPr lang="en-US"/>
                        <a:t>các phần tử theo Tên thẻ HTML</a:t>
                      </a:r>
                    </a:p>
                  </a:txBody>
                  <a:tcPr/>
                </a:tc>
                <a:extLst>
                  <a:ext uri="{0D108BD9-81ED-4DB2-BD59-A6C34878D82A}">
                    <a16:rowId xmlns:a16="http://schemas.microsoft.com/office/drawing/2014/main" val="2409590041"/>
                  </a:ext>
                </a:extLst>
              </a:tr>
              <a:tr h="370840">
                <a:tc>
                  <a:txBody>
                    <a:bodyPr/>
                    <a:lstStyle/>
                    <a:p>
                      <a:r>
                        <a:rPr lang="en-US" sz="1800" kern="1200">
                          <a:solidFill>
                            <a:schemeClr val="dk1"/>
                          </a:solidFill>
                          <a:effectLst/>
                          <a:latin typeface="+mn-lt"/>
                          <a:ea typeface="+mn-ea"/>
                          <a:cs typeface="+mn-cs"/>
                        </a:rPr>
                        <a:t>var</a:t>
                      </a:r>
                      <a:r>
                        <a:rPr lang="en-US"/>
                        <a:t> elements </a:t>
                      </a:r>
                      <a:r>
                        <a:rPr lang="en-US" sz="1800" kern="1200">
                          <a:solidFill>
                            <a:schemeClr val="dk1"/>
                          </a:solidFill>
                          <a:effectLst/>
                          <a:latin typeface="+mn-lt"/>
                          <a:ea typeface="+mn-ea"/>
                          <a:cs typeface="+mn-cs"/>
                        </a:rPr>
                        <a:t>=</a:t>
                      </a:r>
                      <a:r>
                        <a:rPr lang="en-US"/>
                        <a:t> document</a:t>
                      </a:r>
                      <a:r>
                        <a:rPr lang="en-US" sz="1800" kern="1200">
                          <a:solidFill>
                            <a:schemeClr val="dk1"/>
                          </a:solidFill>
                          <a:effectLst/>
                          <a:latin typeface="+mn-lt"/>
                          <a:ea typeface="+mn-ea"/>
                          <a:cs typeface="+mn-cs"/>
                        </a:rPr>
                        <a:t>.getElementsByClassName(</a:t>
                      </a:r>
                      <a:r>
                        <a:rPr lang="en-US"/>
                        <a:t>names</a:t>
                      </a:r>
                      <a:r>
                        <a:rPr lang="en-US" sz="1800" kern="1200">
                          <a:solidFill>
                            <a:schemeClr val="dk1"/>
                          </a:solidFill>
                          <a:effectLst/>
                          <a:latin typeface="+mn-lt"/>
                          <a:ea typeface="+mn-ea"/>
                          <a:cs typeface="+mn-cs"/>
                        </a:rPr>
                        <a:t>);</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Chọn </a:t>
                      </a:r>
                      <a:r>
                        <a:rPr lang="en-US">
                          <a:solidFill>
                            <a:srgbClr val="FF0000"/>
                          </a:solidFill>
                        </a:rPr>
                        <a:t>tất cả </a:t>
                      </a:r>
                      <a:r>
                        <a:rPr lang="en-US"/>
                        <a:t>các phần tử theo Tên class</a:t>
                      </a:r>
                    </a:p>
                  </a:txBody>
                  <a:tcPr/>
                </a:tc>
                <a:extLst>
                  <a:ext uri="{0D108BD9-81ED-4DB2-BD59-A6C34878D82A}">
                    <a16:rowId xmlns:a16="http://schemas.microsoft.com/office/drawing/2014/main" val="3660370445"/>
                  </a:ext>
                </a:extLst>
              </a:tr>
              <a:tr h="370840">
                <a:tc>
                  <a:txBody>
                    <a:bodyPr/>
                    <a:lstStyle/>
                    <a:p>
                      <a:r>
                        <a:rPr lang="en-US"/>
                        <a:t>var element </a:t>
                      </a:r>
                      <a:r>
                        <a:rPr lang="en-US" sz="1800" kern="1200">
                          <a:solidFill>
                            <a:schemeClr val="dk1"/>
                          </a:solidFill>
                          <a:effectLst/>
                          <a:latin typeface="+mn-lt"/>
                          <a:ea typeface="+mn-ea"/>
                          <a:cs typeface="+mn-cs"/>
                        </a:rPr>
                        <a:t>=</a:t>
                      </a:r>
                      <a:r>
                        <a:rPr lang="en-US"/>
                        <a:t> document</a:t>
                      </a:r>
                      <a:r>
                        <a:rPr lang="en-US" sz="1800" kern="1200">
                          <a:solidFill>
                            <a:schemeClr val="dk1"/>
                          </a:solidFill>
                          <a:effectLst/>
                          <a:latin typeface="+mn-lt"/>
                          <a:ea typeface="+mn-ea"/>
                          <a:cs typeface="+mn-cs"/>
                        </a:rPr>
                        <a:t>.querySelector(</a:t>
                      </a:r>
                      <a:r>
                        <a:rPr lang="en-US"/>
                        <a:t>selectors</a:t>
                      </a:r>
                      <a:r>
                        <a:rPr lang="en-US" sz="1800" kern="1200">
                          <a:solidFill>
                            <a:schemeClr val="dk1"/>
                          </a:solidFill>
                          <a:effectLst/>
                          <a:latin typeface="+mn-lt"/>
                          <a:ea typeface="+mn-ea"/>
                          <a:cs typeface="+mn-cs"/>
                        </a:rPr>
                        <a:t>);</a:t>
                      </a:r>
                      <a:endParaRPr lang="en-US"/>
                    </a:p>
                  </a:txBody>
                  <a:tcPr/>
                </a:tc>
                <a:tc>
                  <a:txBody>
                    <a:bodyPr/>
                    <a:lstStyle/>
                    <a:p>
                      <a:r>
                        <a:rPr lang="en-US"/>
                        <a:t>Chọn phần tử đầu tiên thỏa theo các thức chọn CSS Selector</a:t>
                      </a:r>
                    </a:p>
                  </a:txBody>
                  <a:tcPr/>
                </a:tc>
                <a:extLst>
                  <a:ext uri="{0D108BD9-81ED-4DB2-BD59-A6C34878D82A}">
                    <a16:rowId xmlns:a16="http://schemas.microsoft.com/office/drawing/2014/main" val="1121567980"/>
                  </a:ext>
                </a:extLst>
              </a:tr>
              <a:tr h="635000">
                <a:tc>
                  <a:txBody>
                    <a:bodyPr/>
                    <a:lstStyle/>
                    <a:p>
                      <a:r>
                        <a:rPr lang="en-US"/>
                        <a:t>var elementList </a:t>
                      </a:r>
                      <a:r>
                        <a:rPr lang="en-US" sz="1800" kern="1200">
                          <a:solidFill>
                            <a:schemeClr val="dk1"/>
                          </a:solidFill>
                          <a:effectLst/>
                          <a:latin typeface="+mn-lt"/>
                          <a:ea typeface="+mn-ea"/>
                          <a:cs typeface="+mn-cs"/>
                        </a:rPr>
                        <a:t>=</a:t>
                      </a:r>
                      <a:r>
                        <a:rPr lang="en-US"/>
                        <a:t> parentNode</a:t>
                      </a:r>
                      <a:r>
                        <a:rPr lang="en-US" sz="1800" kern="1200">
                          <a:solidFill>
                            <a:schemeClr val="dk1"/>
                          </a:solidFill>
                          <a:effectLst/>
                          <a:latin typeface="+mn-lt"/>
                          <a:ea typeface="+mn-ea"/>
                          <a:cs typeface="+mn-cs"/>
                        </a:rPr>
                        <a:t>.querySelectorAll(</a:t>
                      </a:r>
                      <a:r>
                        <a:rPr lang="en-US"/>
                        <a:t>selectors</a:t>
                      </a:r>
                      <a:r>
                        <a:rPr lang="en-US" sz="1800" kern="1200">
                          <a:solidFill>
                            <a:schemeClr val="dk1"/>
                          </a:solidFill>
                          <a:effectLst/>
                          <a:latin typeface="+mn-lt"/>
                          <a:ea typeface="+mn-ea"/>
                          <a:cs typeface="+mn-cs"/>
                        </a:rPr>
                        <a:t>);</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Chọn </a:t>
                      </a:r>
                      <a:r>
                        <a:rPr lang="en-US">
                          <a:solidFill>
                            <a:srgbClr val="FF0000"/>
                          </a:solidFill>
                        </a:rPr>
                        <a:t>tất cả</a:t>
                      </a:r>
                      <a:r>
                        <a:rPr lang="en-US"/>
                        <a:t> phần tử thỏa theo các thức chọn CSS Selector</a:t>
                      </a:r>
                    </a:p>
                  </a:txBody>
                  <a:tcPr/>
                </a:tc>
                <a:extLst>
                  <a:ext uri="{0D108BD9-81ED-4DB2-BD59-A6C34878D82A}">
                    <a16:rowId xmlns:a16="http://schemas.microsoft.com/office/drawing/2014/main" val="4093402797"/>
                  </a:ext>
                </a:extLst>
              </a:tr>
            </a:tbl>
          </a:graphicData>
        </a:graphic>
      </p:graphicFrame>
    </p:spTree>
    <p:extLst>
      <p:ext uri="{BB962C8B-B14F-4D97-AF65-F5344CB8AC3E}">
        <p14:creationId xmlns:p14="http://schemas.microsoft.com/office/powerpoint/2010/main" val="2474580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29</a:t>
            </a:fld>
            <a:endParaRPr lang="en-US"/>
          </a:p>
        </p:txBody>
      </p:sp>
      <p:sp>
        <p:nvSpPr>
          <p:cNvPr id="4" name="Title 3"/>
          <p:cNvSpPr>
            <a:spLocks noGrp="1"/>
          </p:cNvSpPr>
          <p:nvPr>
            <p:ph type="title"/>
          </p:nvPr>
        </p:nvSpPr>
        <p:spPr/>
        <p:txBody>
          <a:bodyPr/>
          <a:lstStyle/>
          <a:p>
            <a:pPr lvl="0"/>
            <a:r>
              <a:rPr lang="en-US"/>
              <a:t>4. Thao tác với DOM</a:t>
            </a:r>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Tạo/Xóa Node HTML</a:t>
            </a: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sp>
        <p:nvSpPr>
          <p:cNvPr id="9" name="TextBox 8">
            <a:extLst>
              <a:ext uri="{FF2B5EF4-FFF2-40B4-BE49-F238E27FC236}">
                <a16:creationId xmlns:a16="http://schemas.microsoft.com/office/drawing/2014/main" id="{31C4CD82-CD25-419B-886F-8E61ED0C8825}"/>
              </a:ext>
            </a:extLst>
          </p:cNvPr>
          <p:cNvSpPr txBox="1"/>
          <p:nvPr/>
        </p:nvSpPr>
        <p:spPr>
          <a:xfrm>
            <a:off x="1601856" y="1828800"/>
            <a:ext cx="5940287" cy="923330"/>
          </a:xfrm>
          <a:prstGeom prst="rect">
            <a:avLst/>
          </a:prstGeom>
          <a:solidFill>
            <a:schemeClr val="accent4"/>
          </a:solidFill>
        </p:spPr>
        <p:txBody>
          <a:bodyPr wrap="square">
            <a:spAutoFit/>
          </a:bodyPr>
          <a:lstStyle/>
          <a:p>
            <a:r>
              <a:rPr lang="en-US" b="0">
                <a:solidFill>
                  <a:srgbClr val="569CD6"/>
                </a:solidFill>
                <a:effectLst/>
                <a:latin typeface="Consolas" panose="020B0609020204030204" pitchFamily="49" charset="0"/>
              </a:rPr>
              <a:t>var</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newDiv</a:t>
            </a:r>
            <a:r>
              <a:rPr lang="en-US" b="0">
                <a:solidFill>
                  <a:srgbClr val="D4D4D4"/>
                </a:solidFill>
                <a:effectLst/>
                <a:latin typeface="Consolas" panose="020B0609020204030204" pitchFamily="49" charset="0"/>
              </a:rPr>
              <a:t> = </a:t>
            </a:r>
            <a:r>
              <a:rPr lang="en-US" b="0">
                <a:solidFill>
                  <a:srgbClr val="9CDCFE"/>
                </a:solidFill>
                <a:effectLst/>
                <a:latin typeface="Consolas" panose="020B0609020204030204" pitchFamily="49" charset="0"/>
              </a:rPr>
              <a:t>document</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createElement</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'div'</a:t>
            </a:r>
            <a:r>
              <a:rPr lang="en-US" b="0">
                <a:solidFill>
                  <a:srgbClr val="D4D4D4"/>
                </a:solidFill>
                <a:effectLst/>
                <a:latin typeface="Consolas" panose="020B0609020204030204" pitchFamily="49" charset="0"/>
              </a:rPr>
              <a:t>);</a:t>
            </a:r>
          </a:p>
          <a:p>
            <a:r>
              <a:rPr lang="en-US" b="0">
                <a:solidFill>
                  <a:srgbClr val="9CDCFE"/>
                </a:solidFill>
                <a:effectLst/>
                <a:latin typeface="Consolas" panose="020B0609020204030204" pitchFamily="49" charset="0"/>
              </a:rPr>
              <a:t>newDiv</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innerHTML</a:t>
            </a:r>
            <a:r>
              <a:rPr lang="en-US" b="0">
                <a:solidFill>
                  <a:srgbClr val="D4D4D4"/>
                </a:solidFill>
                <a:effectLst/>
                <a:latin typeface="Consolas" panose="020B0609020204030204" pitchFamily="49" charset="0"/>
              </a:rPr>
              <a:t> = </a:t>
            </a:r>
            <a:r>
              <a:rPr lang="en-US" b="0">
                <a:solidFill>
                  <a:srgbClr val="CE9178"/>
                </a:solidFill>
                <a:effectLst/>
                <a:latin typeface="Consolas" panose="020B0609020204030204" pitchFamily="49" charset="0"/>
              </a:rPr>
              <a:t>'Hello there!'</a:t>
            </a:r>
            <a:r>
              <a:rPr lang="en-US" b="0">
                <a:solidFill>
                  <a:srgbClr val="D4D4D4"/>
                </a:solidFill>
                <a:effectLst/>
                <a:latin typeface="Consolas" panose="020B0609020204030204" pitchFamily="49" charset="0"/>
              </a:rPr>
              <a:t>;</a:t>
            </a:r>
          </a:p>
          <a:p>
            <a:r>
              <a:rPr lang="en-US" b="0">
                <a:solidFill>
                  <a:srgbClr val="9CDCFE"/>
                </a:solidFill>
                <a:effectLst/>
                <a:latin typeface="Consolas" panose="020B0609020204030204" pitchFamily="49" charset="0"/>
              </a:rPr>
              <a:t>document</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body</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appendChild</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newDiv</a:t>
            </a:r>
            <a:r>
              <a:rPr lang="en-US" b="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18B6BC48-A7F9-4407-AB89-90EDF9E4FB5C}"/>
              </a:ext>
            </a:extLst>
          </p:cNvPr>
          <p:cNvSpPr txBox="1"/>
          <p:nvPr/>
        </p:nvSpPr>
        <p:spPr>
          <a:xfrm>
            <a:off x="1601856" y="3244334"/>
            <a:ext cx="5940286" cy="369332"/>
          </a:xfrm>
          <a:prstGeom prst="rect">
            <a:avLst/>
          </a:prstGeom>
          <a:solidFill>
            <a:schemeClr val="accent4"/>
          </a:solidFill>
        </p:spPr>
        <p:txBody>
          <a:bodyPr wrap="square">
            <a:spAutoFit/>
          </a:bodyPr>
          <a:lstStyle/>
          <a:p>
            <a:r>
              <a:rPr lang="en-US" b="0">
                <a:solidFill>
                  <a:srgbClr val="9CDCFE"/>
                </a:solidFill>
                <a:effectLst/>
                <a:latin typeface="Consolas" panose="020B0609020204030204" pitchFamily="49" charset="0"/>
              </a:rPr>
              <a:t>document</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body</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removeChild</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div1</a:t>
            </a:r>
            <a:r>
              <a:rPr lang="en-US"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930112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lnSpc>
                <a:spcPts val="3360"/>
              </a:lnSpc>
              <a:buFont typeface="Arial" panose="020B0604020202020204" pitchFamily="34" charset="0"/>
              <a:buChar char="•"/>
            </a:pPr>
            <a:r>
              <a:rPr lang="en-US" altLang="en-US" sz="2400">
                <a:latin typeface="+mj-lt"/>
              </a:rPr>
              <a:t>JavaScript là ngôn ngữ lập trình phổ biến nhất thế giới</a:t>
            </a:r>
            <a:endParaRPr lang="vi-VN" altLang="en-US" sz="2400">
              <a:latin typeface="+mj-lt"/>
            </a:endParaRPr>
          </a:p>
          <a:p>
            <a:pPr eaLnBrk="1" hangingPunct="1">
              <a:lnSpc>
                <a:spcPts val="3360"/>
              </a:lnSpc>
              <a:buFont typeface="Arial" panose="020B0604020202020204" pitchFamily="34" charset="0"/>
              <a:buChar char="•"/>
            </a:pPr>
            <a:r>
              <a:rPr lang="en-US" altLang="en-US" sz="2400">
                <a:latin typeface="+mj-lt"/>
              </a:rPr>
              <a:t>JavaScript là ngôn ngữ lập trình cho Web</a:t>
            </a:r>
            <a:endParaRPr lang="vi-VN" altLang="en-US" sz="2400">
              <a:latin typeface="+mj-lt"/>
            </a:endParaRPr>
          </a:p>
          <a:p>
            <a:pPr eaLnBrk="1" hangingPunct="1">
              <a:lnSpc>
                <a:spcPts val="3360"/>
              </a:lnSpc>
              <a:buFont typeface="Arial" panose="020B0604020202020204" pitchFamily="34" charset="0"/>
              <a:buChar char="•"/>
            </a:pPr>
            <a:r>
              <a:rPr lang="en-US" altLang="en-US" sz="2400">
                <a:latin typeface="+mj-lt"/>
              </a:rPr>
              <a:t>JavaScript dễ học</a:t>
            </a:r>
          </a:p>
          <a:p>
            <a:pPr eaLnBrk="1" hangingPunct="1">
              <a:lnSpc>
                <a:spcPts val="3360"/>
              </a:lnSpc>
              <a:buFont typeface="Arial" panose="020B0604020202020204" pitchFamily="34" charset="0"/>
              <a:buChar char="•"/>
            </a:pPr>
            <a:r>
              <a:rPr lang="en-US" altLang="en-US" sz="2400">
                <a:latin typeface="+mj-lt"/>
              </a:rPr>
              <a:t>JavaScript có thể thay đổi HTML Content</a:t>
            </a:r>
          </a:p>
          <a:p>
            <a:pPr marL="0" indent="0" eaLnBrk="1" hangingPunct="1">
              <a:lnSpc>
                <a:spcPts val="3360"/>
              </a:lnSpc>
              <a:buNone/>
            </a:pPr>
            <a:endParaRPr lang="vi-VN" altLang="en-US" sz="2400">
              <a:latin typeface="+mj-lt"/>
            </a:endParaRPr>
          </a:p>
          <a:p>
            <a:pPr marL="0" indent="0">
              <a:lnSpc>
                <a:spcPts val="3360"/>
              </a:lnSpc>
              <a:buNone/>
            </a:pPr>
            <a:endParaRPr lang="en-US"/>
          </a:p>
        </p:txBody>
      </p:sp>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3</a:t>
            </a:fld>
            <a:endParaRPr lang="en-US"/>
          </a:p>
        </p:txBody>
      </p:sp>
      <p:sp>
        <p:nvSpPr>
          <p:cNvPr id="4" name="Title 3"/>
          <p:cNvSpPr>
            <a:spLocks noGrp="1"/>
          </p:cNvSpPr>
          <p:nvPr>
            <p:ph type="title"/>
          </p:nvPr>
        </p:nvSpPr>
        <p:spPr/>
        <p:txBody>
          <a:bodyPr/>
          <a:lstStyle/>
          <a:p>
            <a:r>
              <a:rPr lang="en-US"/>
              <a:t>1. Giới thiệu Javascript</a:t>
            </a:r>
          </a:p>
        </p:txBody>
      </p:sp>
      <p:pic>
        <p:nvPicPr>
          <p:cNvPr id="5" name="Picture 4"/>
          <p:cNvPicPr>
            <a:picLocks noChangeAspect="1"/>
          </p:cNvPicPr>
          <p:nvPr/>
        </p:nvPicPr>
        <p:blipFill>
          <a:blip r:embed="rId2"/>
          <a:stretch>
            <a:fillRect/>
          </a:stretch>
        </p:blipFill>
        <p:spPr>
          <a:xfrm>
            <a:off x="3209925" y="4271695"/>
            <a:ext cx="5419725" cy="2124075"/>
          </a:xfrm>
          <a:prstGeom prst="rect">
            <a:avLst/>
          </a:prstGeom>
        </p:spPr>
      </p:pic>
      <p:pic>
        <p:nvPicPr>
          <p:cNvPr id="6" name="Picture 5"/>
          <p:cNvPicPr>
            <a:picLocks noChangeAspect="1"/>
          </p:cNvPicPr>
          <p:nvPr/>
        </p:nvPicPr>
        <p:blipFill>
          <a:blip r:embed="rId3"/>
          <a:stretch>
            <a:fillRect/>
          </a:stretch>
        </p:blipFill>
        <p:spPr>
          <a:xfrm>
            <a:off x="457200" y="3086100"/>
            <a:ext cx="8343900" cy="1228725"/>
          </a:xfrm>
          <a:prstGeom prst="rect">
            <a:avLst/>
          </a:prstGeom>
        </p:spPr>
      </p:pic>
    </p:spTree>
    <p:extLst>
      <p:ext uri="{BB962C8B-B14F-4D97-AF65-F5344CB8AC3E}">
        <p14:creationId xmlns:p14="http://schemas.microsoft.com/office/powerpoint/2010/main" val="451191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30</a:t>
            </a:fld>
            <a:endParaRPr lang="en-US"/>
          </a:p>
        </p:txBody>
      </p:sp>
      <p:sp>
        <p:nvSpPr>
          <p:cNvPr id="4" name="Title 3"/>
          <p:cNvSpPr>
            <a:spLocks noGrp="1"/>
          </p:cNvSpPr>
          <p:nvPr>
            <p:ph type="title"/>
          </p:nvPr>
        </p:nvSpPr>
        <p:spPr/>
        <p:txBody>
          <a:bodyPr/>
          <a:lstStyle/>
          <a:p>
            <a:pPr lvl="0"/>
            <a:r>
              <a:rPr lang="en-US"/>
              <a:t>4. Thao tác với DOM</a:t>
            </a:r>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Quản lý style với DOM</a:t>
            </a: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sp>
        <p:nvSpPr>
          <p:cNvPr id="8" name="TextBox 7">
            <a:extLst>
              <a:ext uri="{FF2B5EF4-FFF2-40B4-BE49-F238E27FC236}">
                <a16:creationId xmlns:a16="http://schemas.microsoft.com/office/drawing/2014/main" id="{2DC32DE0-7CA8-42BB-A6DF-15EB1E7484B1}"/>
              </a:ext>
            </a:extLst>
          </p:cNvPr>
          <p:cNvSpPr txBox="1"/>
          <p:nvPr/>
        </p:nvSpPr>
        <p:spPr>
          <a:xfrm>
            <a:off x="1371600" y="1966015"/>
            <a:ext cx="5943600" cy="1477328"/>
          </a:xfrm>
          <a:prstGeom prst="rect">
            <a:avLst/>
          </a:prstGeom>
          <a:solidFill>
            <a:schemeClr val="accent4"/>
          </a:solidFill>
        </p:spPr>
        <p:txBody>
          <a:bodyPr wrap="square">
            <a:spAutoFit/>
          </a:bodyPr>
          <a:lstStyle/>
          <a:p>
            <a:r>
              <a:rPr lang="en-US" b="0">
                <a:solidFill>
                  <a:srgbClr val="9CDCFE"/>
                </a:solidFill>
                <a:effectLst/>
                <a:latin typeface="Consolas" panose="020B0609020204030204" pitchFamily="49" charset="0"/>
              </a:rPr>
              <a:t>para</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style</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color</a:t>
            </a:r>
            <a:r>
              <a:rPr lang="en-US" b="0">
                <a:solidFill>
                  <a:srgbClr val="D4D4D4"/>
                </a:solidFill>
                <a:effectLst/>
                <a:latin typeface="Consolas" panose="020B0609020204030204" pitchFamily="49" charset="0"/>
              </a:rPr>
              <a:t> = </a:t>
            </a:r>
            <a:r>
              <a:rPr lang="en-US" b="0">
                <a:solidFill>
                  <a:srgbClr val="CE9178"/>
                </a:solidFill>
                <a:effectLst/>
                <a:latin typeface="Consolas" panose="020B0609020204030204" pitchFamily="49" charset="0"/>
              </a:rPr>
              <a:t>'white'</a:t>
            </a:r>
            <a:r>
              <a:rPr lang="en-US" b="0">
                <a:solidFill>
                  <a:srgbClr val="D4D4D4"/>
                </a:solidFill>
                <a:effectLst/>
                <a:latin typeface="Consolas" panose="020B0609020204030204" pitchFamily="49" charset="0"/>
              </a:rPr>
              <a:t>;</a:t>
            </a:r>
          </a:p>
          <a:p>
            <a:r>
              <a:rPr lang="en-US" b="0">
                <a:solidFill>
                  <a:srgbClr val="9CDCFE"/>
                </a:solidFill>
                <a:effectLst/>
                <a:latin typeface="Consolas" panose="020B0609020204030204" pitchFamily="49" charset="0"/>
              </a:rPr>
              <a:t>para</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style</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backgroundColor</a:t>
            </a:r>
            <a:r>
              <a:rPr lang="en-US" b="0">
                <a:solidFill>
                  <a:srgbClr val="D4D4D4"/>
                </a:solidFill>
                <a:effectLst/>
                <a:latin typeface="Consolas" panose="020B0609020204030204" pitchFamily="49" charset="0"/>
              </a:rPr>
              <a:t> = </a:t>
            </a:r>
            <a:r>
              <a:rPr lang="en-US" b="0">
                <a:solidFill>
                  <a:srgbClr val="CE9178"/>
                </a:solidFill>
                <a:effectLst/>
                <a:latin typeface="Consolas" panose="020B0609020204030204" pitchFamily="49" charset="0"/>
              </a:rPr>
              <a:t>'black'</a:t>
            </a:r>
            <a:r>
              <a:rPr lang="en-US" b="0">
                <a:solidFill>
                  <a:srgbClr val="D4D4D4"/>
                </a:solidFill>
                <a:effectLst/>
                <a:latin typeface="Consolas" panose="020B0609020204030204" pitchFamily="49" charset="0"/>
              </a:rPr>
              <a:t>;</a:t>
            </a:r>
          </a:p>
          <a:p>
            <a:r>
              <a:rPr lang="en-US" b="0">
                <a:solidFill>
                  <a:srgbClr val="9CDCFE"/>
                </a:solidFill>
                <a:effectLst/>
                <a:latin typeface="Consolas" panose="020B0609020204030204" pitchFamily="49" charset="0"/>
              </a:rPr>
              <a:t>para</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style</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padding</a:t>
            </a:r>
            <a:r>
              <a:rPr lang="en-US" b="0">
                <a:solidFill>
                  <a:srgbClr val="D4D4D4"/>
                </a:solidFill>
                <a:effectLst/>
                <a:latin typeface="Consolas" panose="020B0609020204030204" pitchFamily="49" charset="0"/>
              </a:rPr>
              <a:t> = </a:t>
            </a:r>
            <a:r>
              <a:rPr lang="en-US" b="0">
                <a:solidFill>
                  <a:srgbClr val="CE9178"/>
                </a:solidFill>
                <a:effectLst/>
                <a:latin typeface="Consolas" panose="020B0609020204030204" pitchFamily="49" charset="0"/>
              </a:rPr>
              <a:t>'10px'</a:t>
            </a:r>
            <a:r>
              <a:rPr lang="en-US" b="0">
                <a:solidFill>
                  <a:srgbClr val="D4D4D4"/>
                </a:solidFill>
                <a:effectLst/>
                <a:latin typeface="Consolas" panose="020B0609020204030204" pitchFamily="49" charset="0"/>
              </a:rPr>
              <a:t>;</a:t>
            </a:r>
          </a:p>
          <a:p>
            <a:r>
              <a:rPr lang="en-US" b="0">
                <a:solidFill>
                  <a:srgbClr val="9CDCFE"/>
                </a:solidFill>
                <a:effectLst/>
                <a:latin typeface="Consolas" panose="020B0609020204030204" pitchFamily="49" charset="0"/>
              </a:rPr>
              <a:t>para</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style</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width</a:t>
            </a:r>
            <a:r>
              <a:rPr lang="en-US" b="0">
                <a:solidFill>
                  <a:srgbClr val="D4D4D4"/>
                </a:solidFill>
                <a:effectLst/>
                <a:latin typeface="Consolas" panose="020B0609020204030204" pitchFamily="49" charset="0"/>
              </a:rPr>
              <a:t> = </a:t>
            </a:r>
            <a:r>
              <a:rPr lang="en-US" b="0">
                <a:solidFill>
                  <a:srgbClr val="CE9178"/>
                </a:solidFill>
                <a:effectLst/>
                <a:latin typeface="Consolas" panose="020B0609020204030204" pitchFamily="49" charset="0"/>
              </a:rPr>
              <a:t>'250px'</a:t>
            </a:r>
            <a:r>
              <a:rPr lang="en-US" b="0">
                <a:solidFill>
                  <a:srgbClr val="D4D4D4"/>
                </a:solidFill>
                <a:effectLst/>
                <a:latin typeface="Consolas" panose="020B0609020204030204" pitchFamily="49" charset="0"/>
              </a:rPr>
              <a:t>;</a:t>
            </a:r>
          </a:p>
          <a:p>
            <a:r>
              <a:rPr lang="en-US" b="0">
                <a:solidFill>
                  <a:srgbClr val="9CDCFE"/>
                </a:solidFill>
                <a:effectLst/>
                <a:latin typeface="Consolas" panose="020B0609020204030204" pitchFamily="49" charset="0"/>
              </a:rPr>
              <a:t>para</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style</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textAlign</a:t>
            </a:r>
            <a:r>
              <a:rPr lang="en-US" b="0">
                <a:solidFill>
                  <a:srgbClr val="D4D4D4"/>
                </a:solidFill>
                <a:effectLst/>
                <a:latin typeface="Consolas" panose="020B0609020204030204" pitchFamily="49" charset="0"/>
              </a:rPr>
              <a:t> = </a:t>
            </a:r>
            <a:r>
              <a:rPr lang="en-US" b="0">
                <a:solidFill>
                  <a:srgbClr val="CE9178"/>
                </a:solidFill>
                <a:effectLst/>
                <a:latin typeface="Consolas" panose="020B0609020204030204" pitchFamily="49" charset="0"/>
              </a:rPr>
              <a:t>'center'</a:t>
            </a:r>
            <a:r>
              <a:rPr lang="en-US"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961646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31</a:t>
            </a:fld>
            <a:endParaRPr lang="en-US"/>
          </a:p>
        </p:txBody>
      </p:sp>
      <p:sp>
        <p:nvSpPr>
          <p:cNvPr id="4" name="Title 3"/>
          <p:cNvSpPr>
            <a:spLocks noGrp="1"/>
          </p:cNvSpPr>
          <p:nvPr>
            <p:ph type="title"/>
          </p:nvPr>
        </p:nvSpPr>
        <p:spPr/>
        <p:txBody>
          <a:bodyPr/>
          <a:lstStyle/>
          <a:p>
            <a:pPr lvl="0"/>
            <a:r>
              <a:rPr lang="en-US"/>
              <a:t>4. Thao tác với DOM</a:t>
            </a:r>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Xử lý Sự kiện</a:t>
            </a: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r>
              <a:rPr lang="en-US" altLang="en-US" sz="2400">
                <a:latin typeface="+mj-lt"/>
              </a:rPr>
              <a:t>Xem thêm các sự kiện tại: </a:t>
            </a:r>
            <a:r>
              <a:rPr lang="en-US" altLang="en-US" sz="2400">
                <a:latin typeface="+mj-lt"/>
                <a:hlinkClick r:id="rId2"/>
              </a:rPr>
              <a:t>https://www.w3schools.com/jsref/dom_obj_event.asp</a:t>
            </a: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sp>
        <p:nvSpPr>
          <p:cNvPr id="9" name="TextBox 8">
            <a:extLst>
              <a:ext uri="{FF2B5EF4-FFF2-40B4-BE49-F238E27FC236}">
                <a16:creationId xmlns:a16="http://schemas.microsoft.com/office/drawing/2014/main" id="{04823224-3E5B-4476-9DE1-5B94423E9E7A}"/>
              </a:ext>
            </a:extLst>
          </p:cNvPr>
          <p:cNvSpPr txBox="1"/>
          <p:nvPr/>
        </p:nvSpPr>
        <p:spPr>
          <a:xfrm>
            <a:off x="1447800" y="1752600"/>
            <a:ext cx="6858000" cy="1477328"/>
          </a:xfrm>
          <a:prstGeom prst="rect">
            <a:avLst/>
          </a:prstGeom>
          <a:solidFill>
            <a:schemeClr val="accent4"/>
          </a:solidFill>
        </p:spPr>
        <p:txBody>
          <a:bodyPr wrap="square">
            <a:spAutoFit/>
          </a:bodyPr>
          <a:lstStyle/>
          <a:p>
            <a:r>
              <a:rPr lang="en-US" b="0">
                <a:solidFill>
                  <a:srgbClr val="569CD6"/>
                </a:solidFill>
                <a:effectLst/>
                <a:latin typeface="Consolas" panose="020B0609020204030204" pitchFamily="49" charset="0"/>
              </a:rPr>
              <a:t>var</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button1</a:t>
            </a:r>
            <a:r>
              <a:rPr lang="en-US" b="0">
                <a:solidFill>
                  <a:srgbClr val="D4D4D4"/>
                </a:solidFill>
                <a:effectLst/>
                <a:latin typeface="Consolas" panose="020B0609020204030204" pitchFamily="49" charset="0"/>
              </a:rPr>
              <a:t> = </a:t>
            </a:r>
            <a:r>
              <a:rPr lang="en-US" b="0">
                <a:solidFill>
                  <a:srgbClr val="9CDCFE"/>
                </a:solidFill>
                <a:effectLst/>
                <a:latin typeface="Consolas" panose="020B0609020204030204" pitchFamily="49" charset="0"/>
              </a:rPr>
              <a:t>document</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getElementById</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'button1'</a:t>
            </a:r>
            <a:r>
              <a:rPr lang="en-US" b="0">
                <a:solidFill>
                  <a:srgbClr val="D4D4D4"/>
                </a:solidFill>
                <a:effectLst/>
                <a:latin typeface="Consolas" panose="020B0609020204030204" pitchFamily="49" charset="0"/>
              </a:rPr>
              <a:t>);</a:t>
            </a:r>
          </a:p>
          <a:p>
            <a:r>
              <a:rPr lang="en-US" b="0">
                <a:solidFill>
                  <a:srgbClr val="9CDCFE"/>
                </a:solidFill>
                <a:effectLst/>
                <a:latin typeface="Consolas" panose="020B0609020204030204" pitchFamily="49" charset="0"/>
              </a:rPr>
              <a:t>button1</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addEventListener</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'click'</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function</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event</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target</a:t>
            </a:r>
            <a:r>
              <a:rPr lang="en-US" b="0">
                <a:solidFill>
                  <a:srgbClr val="D4D4D4"/>
                </a:solidFill>
                <a:effectLst/>
                <a:latin typeface="Consolas" panose="020B0609020204030204" pitchFamily="49" charset="0"/>
              </a:rPr>
              <a:t> = </a:t>
            </a:r>
            <a:r>
              <a:rPr lang="en-US" b="0">
                <a:solidFill>
                  <a:srgbClr val="9CDCFE"/>
                </a:solidFill>
                <a:effectLst/>
                <a:latin typeface="Consolas" panose="020B0609020204030204" pitchFamily="49" charset="0"/>
              </a:rPr>
              <a:t>event</a:t>
            </a:r>
            <a:r>
              <a:rPr lang="en-US" b="0">
                <a:solidFill>
                  <a:srgbClr val="D4D4D4"/>
                </a:solidFill>
                <a:effectLst/>
                <a:latin typeface="Consolas" panose="020B0609020204030204" pitchFamily="49" charset="0"/>
              </a:rPr>
              <a:t>.</a:t>
            </a:r>
            <a:r>
              <a:rPr lang="en-US" b="0">
                <a:solidFill>
                  <a:srgbClr val="4FC1FF"/>
                </a:solidFill>
                <a:effectLst/>
                <a:latin typeface="Consolas" panose="020B0609020204030204" pitchFamily="49" charset="0"/>
              </a:rPr>
              <a:t>target</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DCDCAA"/>
                </a:solidFill>
                <a:effectLst/>
                <a:latin typeface="Consolas" panose="020B0609020204030204" pitchFamily="49" charset="0"/>
              </a:rPr>
              <a:t>alert</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target</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innerHTML</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322564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32</a:t>
            </a:fld>
            <a:endParaRPr lang="en-US"/>
          </a:p>
        </p:txBody>
      </p:sp>
      <p:sp>
        <p:nvSpPr>
          <p:cNvPr id="4" name="Title 3"/>
          <p:cNvSpPr>
            <a:spLocks noGrp="1"/>
          </p:cNvSpPr>
          <p:nvPr>
            <p:ph type="title"/>
          </p:nvPr>
        </p:nvSpPr>
        <p:spPr/>
        <p:txBody>
          <a:bodyPr/>
          <a:lstStyle/>
          <a:p>
            <a:pPr lvl="0"/>
            <a:r>
              <a:rPr lang="en-US"/>
              <a:t>4. Thao tác với DOM</a:t>
            </a:r>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Page Load Event</a:t>
            </a: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r>
              <a:rPr lang="en-US" altLang="en-US" sz="2400">
                <a:latin typeface="+mj-lt"/>
              </a:rPr>
              <a:t>MouseOver Event</a:t>
            </a: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sp>
        <p:nvSpPr>
          <p:cNvPr id="8" name="TextBox 7">
            <a:extLst>
              <a:ext uri="{FF2B5EF4-FFF2-40B4-BE49-F238E27FC236}">
                <a16:creationId xmlns:a16="http://schemas.microsoft.com/office/drawing/2014/main" id="{E1EFBAF8-6517-4BE6-BFA1-E963AB33D395}"/>
              </a:ext>
            </a:extLst>
          </p:cNvPr>
          <p:cNvSpPr txBox="1"/>
          <p:nvPr/>
        </p:nvSpPr>
        <p:spPr>
          <a:xfrm>
            <a:off x="685800" y="1600200"/>
            <a:ext cx="8001000" cy="923330"/>
          </a:xfrm>
          <a:prstGeom prst="rect">
            <a:avLst/>
          </a:prstGeom>
          <a:solidFill>
            <a:schemeClr val="accent4"/>
          </a:solidFill>
        </p:spPr>
        <p:txBody>
          <a:bodyPr wrap="square">
            <a:spAutoFit/>
          </a:bodyPr>
          <a:lstStyle/>
          <a:p>
            <a:r>
              <a:rPr lang="en-US" b="0">
                <a:solidFill>
                  <a:srgbClr val="9CDCFE"/>
                </a:solidFill>
                <a:effectLst/>
                <a:latin typeface="Consolas" panose="020B0609020204030204" pitchFamily="49" charset="0"/>
              </a:rPr>
              <a:t>document</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addEventListener</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'DOMContentLoaded'</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function</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event</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DCDCAA"/>
                </a:solidFill>
                <a:effectLst/>
                <a:latin typeface="Consolas" panose="020B0609020204030204" pitchFamily="49" charset="0"/>
              </a:rPr>
              <a:t>alert</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'Page has been loaded'</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ED110EE4-FFFF-4742-AA30-B2F38177998F}"/>
              </a:ext>
            </a:extLst>
          </p:cNvPr>
          <p:cNvSpPr txBox="1"/>
          <p:nvPr/>
        </p:nvSpPr>
        <p:spPr>
          <a:xfrm>
            <a:off x="457200" y="3661717"/>
            <a:ext cx="8229600" cy="1200329"/>
          </a:xfrm>
          <a:prstGeom prst="rect">
            <a:avLst/>
          </a:prstGeom>
          <a:solidFill>
            <a:schemeClr val="accent4"/>
          </a:solidFill>
        </p:spPr>
        <p:txBody>
          <a:bodyPr wrap="square">
            <a:spAutoFit/>
          </a:bodyPr>
          <a:lstStyle/>
          <a:p>
            <a:r>
              <a:rPr lang="en-US" b="0">
                <a:solidFill>
                  <a:srgbClr val="9CDCFE"/>
                </a:solidFill>
                <a:effectLst/>
                <a:latin typeface="Consolas" panose="020B0609020204030204" pitchFamily="49" charset="0"/>
              </a:rPr>
              <a:t>document</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getElementById</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'div1'</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addEventListener</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'mouseover'</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function</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event</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event</a:t>
            </a:r>
            <a:r>
              <a:rPr lang="en-US" b="0">
                <a:solidFill>
                  <a:srgbClr val="D4D4D4"/>
                </a:solidFill>
                <a:effectLst/>
                <a:latin typeface="Consolas" panose="020B0609020204030204" pitchFamily="49" charset="0"/>
              </a:rPr>
              <a:t>.</a:t>
            </a:r>
            <a:r>
              <a:rPr lang="en-US" b="0">
                <a:solidFill>
                  <a:srgbClr val="4FC1FF"/>
                </a:solidFill>
                <a:effectLst/>
                <a:latin typeface="Consolas" panose="020B0609020204030204" pitchFamily="49" charset="0"/>
              </a:rPr>
              <a:t>target</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style</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backgroundColor</a:t>
            </a:r>
            <a:r>
              <a:rPr lang="en-US" b="0">
                <a:solidFill>
                  <a:srgbClr val="D4D4D4"/>
                </a:solidFill>
                <a:effectLst/>
                <a:latin typeface="Consolas" panose="020B0609020204030204" pitchFamily="49" charset="0"/>
              </a:rPr>
              <a:t> = </a:t>
            </a:r>
            <a:r>
              <a:rPr lang="en-US" b="0">
                <a:solidFill>
                  <a:srgbClr val="CE9178"/>
                </a:solidFill>
                <a:effectLst/>
                <a:latin typeface="Consolas" panose="020B0609020204030204" pitchFamily="49" charset="0"/>
              </a:rPr>
              <a:t>'0000ff'</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2009403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33</a:t>
            </a:fld>
            <a:endParaRPr lang="en-US"/>
          </a:p>
        </p:txBody>
      </p:sp>
      <p:sp>
        <p:nvSpPr>
          <p:cNvPr id="4" name="Title 3"/>
          <p:cNvSpPr>
            <a:spLocks noGrp="1"/>
          </p:cNvSpPr>
          <p:nvPr>
            <p:ph type="title"/>
          </p:nvPr>
        </p:nvSpPr>
        <p:spPr/>
        <p:txBody>
          <a:bodyPr/>
          <a:lstStyle/>
          <a:p>
            <a:pPr lvl="0"/>
            <a:r>
              <a:rPr lang="en-US"/>
              <a:t>4. Thao tác với DOM</a:t>
            </a:r>
          </a:p>
        </p:txBody>
      </p:sp>
      <p:sp>
        <p:nvSpPr>
          <p:cNvPr id="7" name="Content Placeholder 1">
            <a:extLst>
              <a:ext uri="{FF2B5EF4-FFF2-40B4-BE49-F238E27FC236}">
                <a16:creationId xmlns:a16="http://schemas.microsoft.com/office/drawing/2014/main" id="{EEEDFCE0-B00B-4468-87AB-77933C1512C5}"/>
              </a:ext>
            </a:extLst>
          </p:cNvPr>
          <p:cNvSpPr>
            <a:spLocks noGrp="1"/>
          </p:cNvSpPr>
          <p:nvPr>
            <p:ph idx="1"/>
          </p:nvPr>
        </p:nvSpPr>
        <p:spPr>
          <a:xfrm>
            <a:off x="457200" y="1076326"/>
            <a:ext cx="8229600" cy="5248275"/>
          </a:xfrm>
        </p:spPr>
        <p:txBody>
          <a:bodyPr/>
          <a:lstStyle/>
          <a:p>
            <a:pPr eaLnBrk="1" hangingPunct="1">
              <a:lnSpc>
                <a:spcPts val="3360"/>
              </a:lnSpc>
              <a:buFont typeface="Arial" panose="020B0604020202020204" pitchFamily="34" charset="0"/>
              <a:buChar char="•"/>
            </a:pPr>
            <a:r>
              <a:rPr lang="en-US" altLang="en-US" sz="2400">
                <a:latin typeface="+mj-lt"/>
              </a:rPr>
              <a:t>Điều khiển form</a:t>
            </a: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solidFill>
                <a:schemeClr val="accent1"/>
              </a:solidFill>
              <a:latin typeface="+mj-lt"/>
              <a:ea typeface="+mn-ea"/>
              <a:cs typeface="+mn-cs"/>
            </a:endParaRP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sp>
        <p:nvSpPr>
          <p:cNvPr id="9" name="TextBox 8">
            <a:extLst>
              <a:ext uri="{FF2B5EF4-FFF2-40B4-BE49-F238E27FC236}">
                <a16:creationId xmlns:a16="http://schemas.microsoft.com/office/drawing/2014/main" id="{554D5DDB-E3EC-43FF-B674-E9BFC245F547}"/>
              </a:ext>
            </a:extLst>
          </p:cNvPr>
          <p:cNvSpPr txBox="1"/>
          <p:nvPr/>
        </p:nvSpPr>
        <p:spPr>
          <a:xfrm>
            <a:off x="1219199" y="1676400"/>
            <a:ext cx="6553201" cy="1200329"/>
          </a:xfrm>
          <a:prstGeom prst="rect">
            <a:avLst/>
          </a:prstGeom>
          <a:solidFill>
            <a:schemeClr val="accent4"/>
          </a:solidFill>
        </p:spPr>
        <p:txBody>
          <a:bodyPr wrap="square">
            <a:spAutoFit/>
          </a:bodyPr>
          <a:lstStyle/>
          <a:p>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form</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id</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'form'</a:t>
            </a:r>
            <a:r>
              <a:rPr lang="en-US" b="0">
                <a:solidFill>
                  <a:srgbClr val="808080"/>
                </a:solidFill>
                <a:effectLst/>
                <a:latin typeface="Consolas" panose="020B0609020204030204" pitchFamily="49" charset="0"/>
              </a:rPr>
              <a:t>&gt;</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Name: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input</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type</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'text'</a:t>
            </a:r>
            <a:r>
              <a:rPr lang="en-US" b="0">
                <a:solidFill>
                  <a:srgbClr val="808080"/>
                </a:solidFill>
                <a:effectLst/>
                <a:latin typeface="Consolas" panose="020B0609020204030204" pitchFamily="49" charset="0"/>
              </a:rPr>
              <a:t>&gt;</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input</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type</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'submit'</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value</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'Save'</a:t>
            </a:r>
            <a:r>
              <a:rPr lang="en-US" b="0">
                <a:solidFill>
                  <a:srgbClr val="808080"/>
                </a:solidFill>
                <a:effectLst/>
                <a:latin typeface="Consolas" panose="020B0609020204030204" pitchFamily="49" charset="0"/>
              </a:rPr>
              <a:t>&gt;</a:t>
            </a:r>
            <a:endParaRPr lang="en-US" b="0">
              <a:solidFill>
                <a:srgbClr val="D4D4D4"/>
              </a:solidFill>
              <a:effectLst/>
              <a:latin typeface="Consolas" panose="020B0609020204030204" pitchFamily="49" charset="0"/>
            </a:endParaRPr>
          </a:p>
          <a:p>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form</a:t>
            </a:r>
            <a:r>
              <a:rPr lang="en-US" b="0">
                <a:solidFill>
                  <a:srgbClr val="808080"/>
                </a:solidFill>
                <a:effectLst/>
                <a:latin typeface="Consolas" panose="020B0609020204030204" pitchFamily="49" charset="0"/>
              </a:rPr>
              <a:t>&gt;</a:t>
            </a:r>
            <a:endParaRPr lang="en-US" b="0">
              <a:solidFill>
                <a:srgbClr val="D4D4D4"/>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7E0C9C0D-A952-4B49-91A2-7DBBB1C253E8}"/>
              </a:ext>
            </a:extLst>
          </p:cNvPr>
          <p:cNvSpPr txBox="1"/>
          <p:nvPr/>
        </p:nvSpPr>
        <p:spPr>
          <a:xfrm>
            <a:off x="1209261" y="3191055"/>
            <a:ext cx="6563140" cy="1754326"/>
          </a:xfrm>
          <a:prstGeom prst="rect">
            <a:avLst/>
          </a:prstGeom>
          <a:solidFill>
            <a:schemeClr val="accent4"/>
          </a:solidFill>
        </p:spPr>
        <p:txBody>
          <a:bodyPr wrap="square">
            <a:spAutoFit/>
          </a:bodyPr>
          <a:lstStyle/>
          <a:p>
            <a:r>
              <a:rPr lang="en-US" b="0">
                <a:solidFill>
                  <a:srgbClr val="569CD6"/>
                </a:solidFill>
                <a:effectLst/>
                <a:latin typeface="Consolas" panose="020B0609020204030204" pitchFamily="49" charset="0"/>
              </a:rPr>
              <a:t>var</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form</a:t>
            </a:r>
            <a:r>
              <a:rPr lang="en-US" b="0">
                <a:solidFill>
                  <a:srgbClr val="D4D4D4"/>
                </a:solidFill>
                <a:effectLst/>
                <a:latin typeface="Consolas" panose="020B0609020204030204" pitchFamily="49" charset="0"/>
              </a:rPr>
              <a:t> = </a:t>
            </a:r>
            <a:r>
              <a:rPr lang="en-US" b="0">
                <a:solidFill>
                  <a:srgbClr val="9CDCFE"/>
                </a:solidFill>
                <a:effectLst/>
                <a:latin typeface="Consolas" panose="020B0609020204030204" pitchFamily="49" charset="0"/>
              </a:rPr>
              <a:t>document</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getElementById</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'form'</a:t>
            </a:r>
            <a:r>
              <a:rPr lang="en-US" b="0">
                <a:solidFill>
                  <a:srgbClr val="D4D4D4"/>
                </a:solidFill>
                <a:effectLst/>
                <a:latin typeface="Consolas" panose="020B0609020204030204" pitchFamily="49" charset="0"/>
              </a:rPr>
              <a:t>);</a:t>
            </a:r>
          </a:p>
          <a:p>
            <a:r>
              <a:rPr lang="en-US" b="0">
                <a:solidFill>
                  <a:srgbClr val="9CDCFE"/>
                </a:solidFill>
                <a:effectLst/>
                <a:latin typeface="Consolas" panose="020B0609020204030204" pitchFamily="49" charset="0"/>
              </a:rPr>
              <a:t>form</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addEventListener</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'submit'</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function</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event</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event</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preventDefault</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var</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textInput</a:t>
            </a:r>
            <a:r>
              <a:rPr lang="en-US" b="0">
                <a:solidFill>
                  <a:srgbClr val="D4D4D4"/>
                </a:solidFill>
                <a:effectLst/>
                <a:latin typeface="Consolas" panose="020B0609020204030204" pitchFamily="49" charset="0"/>
              </a:rPr>
              <a:t> = </a:t>
            </a:r>
            <a:r>
              <a:rPr lang="en-US" b="0">
                <a:solidFill>
                  <a:srgbClr val="9CDCFE"/>
                </a:solidFill>
                <a:effectLst/>
                <a:latin typeface="Consolas" panose="020B0609020204030204" pitchFamily="49" charset="0"/>
              </a:rPr>
              <a:t>form</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elements</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0</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DCDCAA"/>
                </a:solidFill>
                <a:effectLst/>
                <a:latin typeface="Consolas" panose="020B0609020204030204" pitchFamily="49" charset="0"/>
              </a:rPr>
              <a:t>alert</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textInput</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value</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1821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lnSpc>
                <a:spcPts val="3360"/>
              </a:lnSpc>
              <a:buFont typeface="Arial" panose="020B0604020202020204" pitchFamily="34" charset="0"/>
              <a:buChar char="•"/>
            </a:pPr>
            <a:r>
              <a:rPr lang="en-US" altLang="en-US" sz="2400">
                <a:latin typeface="+mj-lt"/>
              </a:rPr>
              <a:t>JavaScript có thể thay đổi giá trị thuộc tính thẻ HTML</a:t>
            </a:r>
            <a:endParaRPr lang="vi-VN" altLang="en-US" sz="2400">
              <a:latin typeface="+mj-lt"/>
            </a:endParaRPr>
          </a:p>
          <a:p>
            <a:pPr marL="0" indent="0">
              <a:lnSpc>
                <a:spcPts val="3360"/>
              </a:lnSpc>
              <a:buNone/>
            </a:pPr>
            <a:endParaRPr lang="en-US"/>
          </a:p>
        </p:txBody>
      </p:sp>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4</a:t>
            </a:fld>
            <a:endParaRPr lang="en-US"/>
          </a:p>
        </p:txBody>
      </p:sp>
      <p:sp>
        <p:nvSpPr>
          <p:cNvPr id="4" name="Title 3"/>
          <p:cNvSpPr>
            <a:spLocks noGrp="1"/>
          </p:cNvSpPr>
          <p:nvPr>
            <p:ph type="title"/>
          </p:nvPr>
        </p:nvSpPr>
        <p:spPr/>
        <p:txBody>
          <a:bodyPr/>
          <a:lstStyle/>
          <a:p>
            <a:r>
              <a:rPr lang="en-US"/>
              <a:t>1. Giới thiệu Javascript</a:t>
            </a:r>
          </a:p>
        </p:txBody>
      </p:sp>
      <p:pic>
        <p:nvPicPr>
          <p:cNvPr id="5" name="Picture 4"/>
          <p:cNvPicPr>
            <a:picLocks noChangeAspect="1"/>
          </p:cNvPicPr>
          <p:nvPr/>
        </p:nvPicPr>
        <p:blipFill>
          <a:blip r:embed="rId2"/>
          <a:stretch>
            <a:fillRect/>
          </a:stretch>
        </p:blipFill>
        <p:spPr>
          <a:xfrm>
            <a:off x="4809951" y="3438525"/>
            <a:ext cx="4029249" cy="2657475"/>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152400" y="1879138"/>
            <a:ext cx="8763000" cy="1190944"/>
          </a:xfrm>
          <a:prstGeom prst="rect">
            <a:avLst/>
          </a:prstGeom>
        </p:spPr>
      </p:pic>
      <p:pic>
        <p:nvPicPr>
          <p:cNvPr id="7" name="Picture 6"/>
          <p:cNvPicPr>
            <a:picLocks noChangeAspect="1"/>
          </p:cNvPicPr>
          <p:nvPr/>
        </p:nvPicPr>
        <p:blipFill>
          <a:blip r:embed="rId4"/>
          <a:stretch>
            <a:fillRect/>
          </a:stretch>
        </p:blipFill>
        <p:spPr>
          <a:xfrm>
            <a:off x="327804" y="3505200"/>
            <a:ext cx="4088958" cy="2514600"/>
          </a:xfrm>
          <a:prstGeom prst="rect">
            <a:avLst/>
          </a:prstGeom>
          <a:ln>
            <a:solidFill>
              <a:schemeClr val="accent1"/>
            </a:solidFill>
          </a:ln>
        </p:spPr>
      </p:pic>
    </p:spTree>
    <p:extLst>
      <p:ext uri="{BB962C8B-B14F-4D97-AF65-F5344CB8AC3E}">
        <p14:creationId xmlns:p14="http://schemas.microsoft.com/office/powerpoint/2010/main" val="3051196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1" hangingPunct="1">
              <a:lnSpc>
                <a:spcPts val="3360"/>
              </a:lnSpc>
              <a:buFont typeface="Arial" panose="020B0604020202020204" pitchFamily="34" charset="0"/>
              <a:buChar char="•"/>
            </a:pPr>
            <a:r>
              <a:rPr lang="en-US" altLang="en-US" sz="1800">
                <a:latin typeface="+mj-lt"/>
              </a:rPr>
              <a:t>Trong HTML, javascript được đặt trong cặp thẻ </a:t>
            </a:r>
            <a:r>
              <a:rPr lang="en-US" altLang="en-US" sz="1800">
                <a:solidFill>
                  <a:srgbClr val="FF0000"/>
                </a:solidFill>
                <a:latin typeface="+mj-lt"/>
              </a:rPr>
              <a:t>&lt;script&gt; và</a:t>
            </a:r>
            <a:r>
              <a:rPr lang="en-US" altLang="en-US" sz="1800">
                <a:latin typeface="+mj-lt"/>
              </a:rPr>
              <a:t> </a:t>
            </a:r>
            <a:r>
              <a:rPr lang="en-US" altLang="en-US" sz="1800">
                <a:solidFill>
                  <a:srgbClr val="FF0000"/>
                </a:solidFill>
                <a:latin typeface="+mj-lt"/>
              </a:rPr>
              <a:t>&lt;/script&gt;</a:t>
            </a:r>
            <a:r>
              <a:rPr lang="en-US" altLang="en-US" sz="1800">
                <a:latin typeface="+mj-lt"/>
              </a:rPr>
              <a:t>. </a:t>
            </a:r>
          </a:p>
          <a:p>
            <a:pPr eaLnBrk="1" hangingPunct="1">
              <a:lnSpc>
                <a:spcPts val="3360"/>
              </a:lnSpc>
              <a:buFont typeface="Arial" panose="020B0604020202020204" pitchFamily="34" charset="0"/>
              <a:buChar char="•"/>
            </a:pPr>
            <a:r>
              <a:rPr lang="en-US" sz="1800"/>
              <a:t>Các hàm trong Javascript là một khối mã lệnh mà có thể được thực thi khi nó được gọi. (một hàm có thể được gọi khi một sự kiện xảy ra ví dụ người dung click vào button )</a:t>
            </a:r>
          </a:p>
          <a:p>
            <a:pPr eaLnBrk="1" hangingPunct="1">
              <a:lnSpc>
                <a:spcPts val="3360"/>
              </a:lnSpc>
              <a:buFont typeface="Arial" panose="020B0604020202020204" pitchFamily="34" charset="0"/>
              <a:buChar char="•"/>
            </a:pPr>
            <a:r>
              <a:rPr lang="en-US" sz="1800"/>
              <a:t>Hàm JavaScript có thể được đặt trong </a:t>
            </a:r>
            <a:r>
              <a:rPr lang="en-US" sz="1800">
                <a:solidFill>
                  <a:srgbClr val="FF0000"/>
                </a:solidFill>
              </a:rPr>
              <a:t>&lt;body&gt; </a:t>
            </a:r>
            <a:r>
              <a:rPr lang="en-US" sz="1800"/>
              <a:t>hoặc trong </a:t>
            </a:r>
            <a:r>
              <a:rPr lang="en-US" sz="1800">
                <a:solidFill>
                  <a:srgbClr val="FF0000"/>
                </a:solidFill>
              </a:rPr>
              <a:t>&lt;head&gt; </a:t>
            </a:r>
          </a:p>
          <a:p>
            <a:pPr lvl="0"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5</a:t>
            </a:fld>
            <a:endParaRPr lang="en-US"/>
          </a:p>
        </p:txBody>
      </p:sp>
      <p:sp>
        <p:nvSpPr>
          <p:cNvPr id="4" name="Title 3"/>
          <p:cNvSpPr>
            <a:spLocks noGrp="1"/>
          </p:cNvSpPr>
          <p:nvPr>
            <p:ph type="title"/>
          </p:nvPr>
        </p:nvSpPr>
        <p:spPr/>
        <p:txBody>
          <a:bodyPr/>
          <a:lstStyle/>
          <a:p>
            <a:r>
              <a:rPr lang="en-US"/>
              <a:t>2. Cách sử dụng</a:t>
            </a:r>
          </a:p>
        </p:txBody>
      </p:sp>
      <p:pic>
        <p:nvPicPr>
          <p:cNvPr id="9" name="Picture 8"/>
          <p:cNvPicPr>
            <a:picLocks noChangeAspect="1"/>
          </p:cNvPicPr>
          <p:nvPr/>
        </p:nvPicPr>
        <p:blipFill>
          <a:blip r:embed="rId2"/>
          <a:stretch>
            <a:fillRect/>
          </a:stretch>
        </p:blipFill>
        <p:spPr>
          <a:xfrm>
            <a:off x="290513" y="3631164"/>
            <a:ext cx="4357687" cy="2563345"/>
          </a:xfrm>
          <a:prstGeom prst="rect">
            <a:avLst/>
          </a:prstGeom>
        </p:spPr>
      </p:pic>
      <p:pic>
        <p:nvPicPr>
          <p:cNvPr id="10" name="Picture 9"/>
          <p:cNvPicPr>
            <a:picLocks noChangeAspect="1"/>
          </p:cNvPicPr>
          <p:nvPr/>
        </p:nvPicPr>
        <p:blipFill>
          <a:blip r:embed="rId3"/>
          <a:stretch>
            <a:fillRect/>
          </a:stretch>
        </p:blipFill>
        <p:spPr>
          <a:xfrm>
            <a:off x="4864229" y="3505200"/>
            <a:ext cx="4127371" cy="2819401"/>
          </a:xfrm>
          <a:prstGeom prst="rect">
            <a:avLst/>
          </a:prstGeom>
        </p:spPr>
      </p:pic>
    </p:spTree>
    <p:extLst>
      <p:ext uri="{BB962C8B-B14F-4D97-AF65-F5344CB8AC3E}">
        <p14:creationId xmlns:p14="http://schemas.microsoft.com/office/powerpoint/2010/main" val="3191866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eaLnBrk="1" hangingPunct="1">
              <a:lnSpc>
                <a:spcPts val="3360"/>
              </a:lnSpc>
              <a:buFont typeface="Arial" panose="020B0604020202020204" pitchFamily="34" charset="0"/>
              <a:buChar char="•"/>
            </a:pPr>
            <a:r>
              <a:rPr lang="en-US" altLang="en-US" sz="2400">
                <a:latin typeface="+mj-lt"/>
              </a:rPr>
              <a:t>Javascript có thể được tổ chức trong một file độc lập bên ngoài </a:t>
            </a:r>
            <a:r>
              <a:rPr lang="en-US" altLang="en-US" sz="2400">
                <a:solidFill>
                  <a:srgbClr val="FF0000"/>
                </a:solidFill>
                <a:latin typeface="+mj-lt"/>
              </a:rPr>
              <a:t>myScript.js</a:t>
            </a:r>
          </a:p>
          <a:p>
            <a:pPr lvl="0" eaLnBrk="1" hangingPunct="1">
              <a:lnSpc>
                <a:spcPts val="3360"/>
              </a:lnSpc>
              <a:buFont typeface="Arial" panose="020B0604020202020204" pitchFamily="34" charset="0"/>
              <a:buChar char="•"/>
            </a:pPr>
            <a:endParaRPr lang="en-US" altLang="en-US" sz="2400">
              <a:solidFill>
                <a:srgbClr val="FF0000"/>
              </a:solidFill>
              <a:latin typeface="+mj-lt"/>
            </a:endParaRPr>
          </a:p>
          <a:p>
            <a:pPr lvl="0" eaLnBrk="1" hangingPunct="1">
              <a:lnSpc>
                <a:spcPts val="3360"/>
              </a:lnSpc>
              <a:buFont typeface="Arial" panose="020B0604020202020204" pitchFamily="34" charset="0"/>
              <a:buChar char="•"/>
            </a:pPr>
            <a:endParaRPr lang="en-US" altLang="en-US" sz="2400">
              <a:solidFill>
                <a:srgbClr val="FF0000"/>
              </a:solidFill>
              <a:latin typeface="+mj-lt"/>
            </a:endParaRPr>
          </a:p>
          <a:p>
            <a:pPr lvl="0" eaLnBrk="1" hangingPunct="1">
              <a:lnSpc>
                <a:spcPts val="3360"/>
              </a:lnSpc>
              <a:buFont typeface="Arial" panose="020B0604020202020204" pitchFamily="34" charset="0"/>
              <a:buChar char="•"/>
            </a:pPr>
            <a:r>
              <a:rPr lang="en-US" altLang="en-US" sz="2400">
                <a:latin typeface="+mj-lt"/>
              </a:rPr>
              <a:t>Sử dụng đoạn script bên ngoài</a:t>
            </a:r>
          </a:p>
          <a:p>
            <a:pPr lvl="0" eaLnBrk="1" hangingPunct="1">
              <a:lnSpc>
                <a:spcPts val="3360"/>
              </a:lnSpc>
              <a:buFont typeface="Arial" panose="020B0604020202020204" pitchFamily="34" charset="0"/>
              <a:buChar char="•"/>
            </a:pPr>
            <a:endParaRPr lang="en-US" altLang="en-US" sz="2400">
              <a:latin typeface="+mj-lt"/>
            </a:endParaRPr>
          </a:p>
          <a:p>
            <a:pPr lvl="0" eaLnBrk="1" hangingPunct="1">
              <a:lnSpc>
                <a:spcPts val="3360"/>
              </a:lnSpc>
              <a:buFont typeface="Arial" panose="020B0604020202020204" pitchFamily="34" charset="0"/>
              <a:buChar char="•"/>
            </a:pPr>
            <a:r>
              <a:rPr lang="en-US" altLang="en-US" sz="2400">
                <a:latin typeface="+mj-lt"/>
              </a:rPr>
              <a:t>Một số ích lợi của external Script</a:t>
            </a:r>
          </a:p>
          <a:p>
            <a:pPr marL="1027113" indent="0">
              <a:buNone/>
            </a:pPr>
            <a:r>
              <a:rPr lang="en-US" sz="2000"/>
              <a:t>-  Tách biệt code HTML và JS</a:t>
            </a:r>
          </a:p>
          <a:p>
            <a:pPr marL="1027113" indent="0">
              <a:buNone/>
            </a:pPr>
            <a:r>
              <a:rPr lang="en-US" sz="2000"/>
              <a:t>-  Dễ đọc hơn và dễ quản lý hơn</a:t>
            </a:r>
          </a:p>
          <a:p>
            <a:pPr marL="1027113" indent="0">
              <a:buNone/>
            </a:pPr>
            <a:r>
              <a:rPr lang="en-US" sz="2000"/>
              <a:t>-  Các file js có thể được cache giúp page load nhanh hơn.</a:t>
            </a:r>
          </a:p>
          <a:p>
            <a:pPr lvl="1" eaLnBrk="1" hangingPunct="1">
              <a:lnSpc>
                <a:spcPts val="3360"/>
              </a:lnSpc>
              <a:buFont typeface="Arial" panose="020B0604020202020204" pitchFamily="34" charset="0"/>
              <a:buChar char="•"/>
            </a:pPr>
            <a:endParaRPr lang="en-US" altLang="en-US" sz="2400">
              <a:latin typeface="+mj-lt"/>
            </a:endParaRP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6</a:t>
            </a:fld>
            <a:endParaRPr lang="en-US"/>
          </a:p>
        </p:txBody>
      </p:sp>
      <p:sp>
        <p:nvSpPr>
          <p:cNvPr id="4" name="Title 3"/>
          <p:cNvSpPr>
            <a:spLocks noGrp="1"/>
          </p:cNvSpPr>
          <p:nvPr>
            <p:ph type="title"/>
          </p:nvPr>
        </p:nvSpPr>
        <p:spPr/>
        <p:txBody>
          <a:bodyPr/>
          <a:lstStyle/>
          <a:p>
            <a:r>
              <a:rPr lang="en-US"/>
              <a:t>2. Cách sử dụng</a:t>
            </a:r>
          </a:p>
        </p:txBody>
      </p:sp>
      <p:pic>
        <p:nvPicPr>
          <p:cNvPr id="5" name="Picture 4"/>
          <p:cNvPicPr>
            <a:picLocks noChangeAspect="1"/>
          </p:cNvPicPr>
          <p:nvPr/>
        </p:nvPicPr>
        <p:blipFill>
          <a:blip r:embed="rId2"/>
          <a:stretch>
            <a:fillRect/>
          </a:stretch>
        </p:blipFill>
        <p:spPr>
          <a:xfrm>
            <a:off x="914400" y="2057400"/>
            <a:ext cx="7543800" cy="975642"/>
          </a:xfrm>
          <a:prstGeom prst="rect">
            <a:avLst/>
          </a:prstGeom>
        </p:spPr>
      </p:pic>
      <p:pic>
        <p:nvPicPr>
          <p:cNvPr id="6" name="Picture 5"/>
          <p:cNvPicPr>
            <a:picLocks noChangeAspect="1"/>
          </p:cNvPicPr>
          <p:nvPr/>
        </p:nvPicPr>
        <p:blipFill>
          <a:blip r:embed="rId3"/>
          <a:stretch>
            <a:fillRect/>
          </a:stretch>
        </p:blipFill>
        <p:spPr>
          <a:xfrm>
            <a:off x="990601" y="3556916"/>
            <a:ext cx="4038599" cy="416888"/>
          </a:xfrm>
          <a:prstGeom prst="rect">
            <a:avLst/>
          </a:prstGeom>
        </p:spPr>
      </p:pic>
    </p:spTree>
    <p:extLst>
      <p:ext uri="{BB962C8B-B14F-4D97-AF65-F5344CB8AC3E}">
        <p14:creationId xmlns:p14="http://schemas.microsoft.com/office/powerpoint/2010/main" val="1530648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eaLnBrk="1" hangingPunct="1">
              <a:lnSpc>
                <a:spcPts val="3360"/>
              </a:lnSpc>
              <a:buNone/>
            </a:pPr>
            <a:r>
              <a:rPr lang="en-US" altLang="en-US" sz="2400">
                <a:latin typeface="+mj-lt"/>
              </a:rPr>
              <a:t>3.1. JavaScript Output</a:t>
            </a:r>
          </a:p>
          <a:p>
            <a:pPr marL="0" lvl="0" indent="0" eaLnBrk="1" hangingPunct="1">
              <a:lnSpc>
                <a:spcPts val="3360"/>
              </a:lnSpc>
              <a:buNone/>
            </a:pPr>
            <a:r>
              <a:rPr lang="en-US" altLang="en-US" sz="2400">
                <a:latin typeface="+mj-lt"/>
              </a:rPr>
              <a:t>3.2. Syntax</a:t>
            </a:r>
          </a:p>
          <a:p>
            <a:pPr marL="0" lvl="0" indent="0" eaLnBrk="1" hangingPunct="1">
              <a:lnSpc>
                <a:spcPts val="3360"/>
              </a:lnSpc>
              <a:buNone/>
            </a:pPr>
            <a:r>
              <a:rPr lang="en-US" altLang="en-US" sz="2400">
                <a:latin typeface="+mj-lt"/>
              </a:rPr>
              <a:t>3.3. Conditional Expression</a:t>
            </a:r>
          </a:p>
          <a:p>
            <a:pPr marL="0" lvl="0" indent="0" eaLnBrk="1" hangingPunct="1">
              <a:lnSpc>
                <a:spcPts val="3360"/>
              </a:lnSpc>
              <a:buNone/>
            </a:pPr>
            <a:r>
              <a:rPr lang="en-US" altLang="en-US" sz="2400">
                <a:latin typeface="+mj-lt"/>
              </a:rPr>
              <a:t>3.4. JS Loop (For; For in; While; break)</a:t>
            </a:r>
          </a:p>
          <a:p>
            <a:pPr marL="0" lvl="0" indent="0" eaLnBrk="1" hangingPunct="1">
              <a:lnSpc>
                <a:spcPts val="3360"/>
              </a:lnSpc>
              <a:buNone/>
            </a:pPr>
            <a:endParaRPr lang="en-US" altLang="en-US" sz="2400">
              <a:latin typeface="+mj-lt"/>
            </a:endParaRPr>
          </a:p>
          <a:p>
            <a:pPr marL="457200" lvl="1" indent="0" eaLnBrk="1" hangingPunct="1">
              <a:lnSpc>
                <a:spcPts val="3360"/>
              </a:lnSpc>
              <a:buNone/>
            </a:pPr>
            <a:endParaRPr lang="en-US" altLang="en-US" sz="2400">
              <a:latin typeface="+mj-lt"/>
            </a:endParaRP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7</a:t>
            </a:fld>
            <a:endParaRPr lang="en-US"/>
          </a:p>
        </p:txBody>
      </p:sp>
      <p:sp>
        <p:nvSpPr>
          <p:cNvPr id="4" name="Title 3"/>
          <p:cNvSpPr>
            <a:spLocks noGrp="1"/>
          </p:cNvSpPr>
          <p:nvPr>
            <p:ph type="title"/>
          </p:nvPr>
        </p:nvSpPr>
        <p:spPr/>
        <p:txBody>
          <a:bodyPr/>
          <a:lstStyle/>
          <a:p>
            <a:r>
              <a:rPr lang="en-US"/>
              <a:t>3. Các thành phần của JavaScript</a:t>
            </a:r>
          </a:p>
        </p:txBody>
      </p:sp>
    </p:spTree>
    <p:extLst>
      <p:ext uri="{BB962C8B-B14F-4D97-AF65-F5344CB8AC3E}">
        <p14:creationId xmlns:p14="http://schemas.microsoft.com/office/powerpoint/2010/main" val="603862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lnSpc>
                <a:spcPts val="3360"/>
              </a:lnSpc>
              <a:buFont typeface="Arial" panose="020B0604020202020204" pitchFamily="34" charset="0"/>
              <a:buChar char="•"/>
            </a:pPr>
            <a:r>
              <a:rPr lang="en-US" altLang="en-US" sz="2400">
                <a:latin typeface="+mj-lt"/>
              </a:rPr>
              <a:t>Sử dụng</a:t>
            </a: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r>
              <a:rPr lang="en-US" altLang="en-US" sz="2400">
                <a:latin typeface="+mj-lt"/>
              </a:rPr>
              <a:t>Sử dụng </a:t>
            </a: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r>
              <a:rPr lang="en-US" altLang="en-US" sz="2400">
                <a:latin typeface="+mj-lt"/>
              </a:rPr>
              <a:t>Sử dụng    </a:t>
            </a:r>
            <a:endParaRPr lang="en-US" altLang="en-US" sz="2400">
              <a:solidFill>
                <a:schemeClr val="accent1"/>
              </a:solidFill>
              <a:latin typeface="+mj-lt"/>
              <a:ea typeface="+mn-ea"/>
              <a:cs typeface="+mn-cs"/>
            </a:endParaRP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8</a:t>
            </a:fld>
            <a:endParaRPr lang="en-US"/>
          </a:p>
        </p:txBody>
      </p:sp>
      <p:sp>
        <p:nvSpPr>
          <p:cNvPr id="4" name="Title 3"/>
          <p:cNvSpPr>
            <a:spLocks noGrp="1"/>
          </p:cNvSpPr>
          <p:nvPr>
            <p:ph type="title"/>
          </p:nvPr>
        </p:nvSpPr>
        <p:spPr/>
        <p:txBody>
          <a:bodyPr/>
          <a:lstStyle/>
          <a:p>
            <a:pPr lvl="0"/>
            <a:r>
              <a:rPr lang="en-US"/>
              <a:t>3.1. </a:t>
            </a:r>
            <a:r>
              <a:rPr lang="en-US" altLang="en-US"/>
              <a:t>JavaScript Output</a:t>
            </a:r>
            <a:endParaRPr lang="en-US"/>
          </a:p>
        </p:txBody>
      </p:sp>
      <p:pic>
        <p:nvPicPr>
          <p:cNvPr id="5" name="Picture 4"/>
          <p:cNvPicPr>
            <a:picLocks noChangeAspect="1"/>
          </p:cNvPicPr>
          <p:nvPr/>
        </p:nvPicPr>
        <p:blipFill>
          <a:blip r:embed="rId2"/>
          <a:stretch>
            <a:fillRect/>
          </a:stretch>
        </p:blipFill>
        <p:spPr>
          <a:xfrm>
            <a:off x="2514600" y="1219200"/>
            <a:ext cx="2362200" cy="397184"/>
          </a:xfrm>
          <a:prstGeom prst="rect">
            <a:avLst/>
          </a:prstGeom>
        </p:spPr>
      </p:pic>
      <p:pic>
        <p:nvPicPr>
          <p:cNvPr id="8" name="Picture 7"/>
          <p:cNvPicPr>
            <a:picLocks noChangeAspect="1"/>
          </p:cNvPicPr>
          <p:nvPr/>
        </p:nvPicPr>
        <p:blipFill>
          <a:blip r:embed="rId3"/>
          <a:stretch>
            <a:fillRect/>
          </a:stretch>
        </p:blipFill>
        <p:spPr>
          <a:xfrm>
            <a:off x="914399" y="1649340"/>
            <a:ext cx="2907340" cy="812489"/>
          </a:xfrm>
          <a:prstGeom prst="rect">
            <a:avLst/>
          </a:prstGeom>
        </p:spPr>
      </p:pic>
      <p:pic>
        <p:nvPicPr>
          <p:cNvPr id="9" name="Picture 8"/>
          <p:cNvPicPr>
            <a:picLocks noChangeAspect="1"/>
          </p:cNvPicPr>
          <p:nvPr/>
        </p:nvPicPr>
        <p:blipFill>
          <a:blip r:embed="rId4"/>
          <a:stretch>
            <a:fillRect/>
          </a:stretch>
        </p:blipFill>
        <p:spPr>
          <a:xfrm>
            <a:off x="2469096" y="2618992"/>
            <a:ext cx="2137410" cy="419100"/>
          </a:xfrm>
          <a:prstGeom prst="rect">
            <a:avLst/>
          </a:prstGeom>
        </p:spPr>
      </p:pic>
      <p:pic>
        <p:nvPicPr>
          <p:cNvPr id="10" name="Picture 9"/>
          <p:cNvPicPr>
            <a:picLocks noChangeAspect="1"/>
          </p:cNvPicPr>
          <p:nvPr/>
        </p:nvPicPr>
        <p:blipFill>
          <a:blip r:embed="rId5"/>
          <a:stretch>
            <a:fillRect/>
          </a:stretch>
        </p:blipFill>
        <p:spPr>
          <a:xfrm>
            <a:off x="944082" y="3121401"/>
            <a:ext cx="2847975" cy="981075"/>
          </a:xfrm>
          <a:prstGeom prst="rect">
            <a:avLst/>
          </a:prstGeom>
        </p:spPr>
      </p:pic>
      <p:pic>
        <p:nvPicPr>
          <p:cNvPr id="11" name="Picture 10"/>
          <p:cNvPicPr>
            <a:picLocks noChangeAspect="1"/>
          </p:cNvPicPr>
          <p:nvPr/>
        </p:nvPicPr>
        <p:blipFill>
          <a:blip r:embed="rId6"/>
          <a:stretch>
            <a:fillRect/>
          </a:stretch>
        </p:blipFill>
        <p:spPr>
          <a:xfrm>
            <a:off x="4795837" y="2963899"/>
            <a:ext cx="1876425" cy="1086351"/>
          </a:xfrm>
          <a:prstGeom prst="rect">
            <a:avLst/>
          </a:prstGeom>
        </p:spPr>
      </p:pic>
      <p:pic>
        <p:nvPicPr>
          <p:cNvPr id="12" name="Picture 11"/>
          <p:cNvPicPr>
            <a:picLocks noChangeAspect="1"/>
          </p:cNvPicPr>
          <p:nvPr/>
        </p:nvPicPr>
        <p:blipFill>
          <a:blip r:embed="rId7"/>
          <a:stretch>
            <a:fillRect/>
          </a:stretch>
        </p:blipFill>
        <p:spPr>
          <a:xfrm>
            <a:off x="2514600" y="4245815"/>
            <a:ext cx="1981200" cy="286173"/>
          </a:xfrm>
          <a:prstGeom prst="rect">
            <a:avLst/>
          </a:prstGeom>
        </p:spPr>
      </p:pic>
      <p:pic>
        <p:nvPicPr>
          <p:cNvPr id="14" name="Picture 13"/>
          <p:cNvPicPr>
            <a:picLocks noChangeAspect="1"/>
          </p:cNvPicPr>
          <p:nvPr/>
        </p:nvPicPr>
        <p:blipFill>
          <a:blip r:embed="rId8"/>
          <a:stretch>
            <a:fillRect/>
          </a:stretch>
        </p:blipFill>
        <p:spPr>
          <a:xfrm>
            <a:off x="4775709" y="4569484"/>
            <a:ext cx="3514725" cy="1619250"/>
          </a:xfrm>
          <a:prstGeom prst="rect">
            <a:avLst/>
          </a:prstGeom>
        </p:spPr>
      </p:pic>
      <p:pic>
        <p:nvPicPr>
          <p:cNvPr id="15" name="Picture 14"/>
          <p:cNvPicPr>
            <a:picLocks noChangeAspect="1"/>
          </p:cNvPicPr>
          <p:nvPr/>
        </p:nvPicPr>
        <p:blipFill>
          <a:blip r:embed="rId9"/>
          <a:stretch>
            <a:fillRect/>
          </a:stretch>
        </p:blipFill>
        <p:spPr>
          <a:xfrm>
            <a:off x="992936" y="4675327"/>
            <a:ext cx="2505075" cy="876300"/>
          </a:xfrm>
          <a:prstGeom prst="rect">
            <a:avLst/>
          </a:prstGeom>
        </p:spPr>
      </p:pic>
    </p:spTree>
    <p:extLst>
      <p:ext uri="{BB962C8B-B14F-4D97-AF65-F5344CB8AC3E}">
        <p14:creationId xmlns:p14="http://schemas.microsoft.com/office/powerpoint/2010/main" val="1777681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lnSpc>
                <a:spcPts val="3360"/>
              </a:lnSpc>
              <a:buFont typeface="Arial" panose="020B0604020202020204" pitchFamily="34" charset="0"/>
              <a:buChar char="•"/>
            </a:pPr>
            <a:r>
              <a:rPr lang="en-US" altLang="en-US" sz="2400">
                <a:latin typeface="+mj-lt"/>
              </a:rPr>
              <a:t>Kết thúc câu lệnh JavaScript có thể có dấu chấm phẩy </a:t>
            </a:r>
            <a:r>
              <a:rPr lang="en-US" altLang="en-US" sz="2400">
                <a:solidFill>
                  <a:srgbClr val="FF0000"/>
                </a:solidFill>
                <a:latin typeface="+mj-lt"/>
              </a:rPr>
              <a:t>(;) hoặc không. </a:t>
            </a:r>
            <a:r>
              <a:rPr lang="en-US" altLang="en-US" sz="2400">
                <a:latin typeface="+mj-lt"/>
              </a:rPr>
              <a:t>Tuy nhiên, khuyến cáo luôn sử dụng.</a:t>
            </a:r>
          </a:p>
          <a:p>
            <a:pPr eaLnBrk="1" hangingPunct="1">
              <a:lnSpc>
                <a:spcPts val="3360"/>
              </a:lnSpc>
              <a:buFont typeface="Arial" panose="020B0604020202020204" pitchFamily="34" charset="0"/>
              <a:buChar char="•"/>
            </a:pPr>
            <a:r>
              <a:rPr lang="en-US" altLang="en-US" sz="2400">
                <a:latin typeface="+mj-lt"/>
              </a:rPr>
              <a:t>Tạo chú thích   </a:t>
            </a:r>
            <a:endParaRPr lang="en-US" altLang="en-US" sz="2400">
              <a:solidFill>
                <a:schemeClr val="accent1"/>
              </a:solidFill>
              <a:latin typeface="+mj-lt"/>
              <a:ea typeface="+mn-ea"/>
              <a:cs typeface="+mn-cs"/>
            </a:endParaRPr>
          </a:p>
          <a:p>
            <a:pPr marL="0" lvl="0" indent="0" eaLnBrk="1" hangingPunct="1">
              <a:lnSpc>
                <a:spcPts val="3360"/>
              </a:lnSpc>
              <a:buNone/>
            </a:pPr>
            <a:endParaRPr lang="en-US" altLang="en-US" sz="2400">
              <a:solidFill>
                <a:srgbClr val="FF0000"/>
              </a:solidFill>
              <a:latin typeface="+mj-lt"/>
            </a:endParaRPr>
          </a:p>
          <a:p>
            <a:pPr marL="0" lv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marL="0" indent="0" eaLnBrk="1" hangingPunct="1">
              <a:lnSpc>
                <a:spcPts val="3360"/>
              </a:lnSpc>
              <a:buNone/>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en-US" altLang="en-US" sz="2400">
              <a:latin typeface="+mj-lt"/>
            </a:endParaRPr>
          </a:p>
          <a:p>
            <a:pPr eaLnBrk="1" hangingPunct="1">
              <a:lnSpc>
                <a:spcPts val="3360"/>
              </a:lnSpc>
              <a:buFont typeface="Arial" panose="020B0604020202020204" pitchFamily="34" charset="0"/>
              <a:buChar char="•"/>
            </a:pPr>
            <a:endParaRPr lang="vi-VN" altLang="en-US" sz="2400">
              <a:latin typeface="+mj-lt"/>
            </a:endParaRPr>
          </a:p>
          <a:p>
            <a:pPr marL="0" indent="0">
              <a:lnSpc>
                <a:spcPts val="3360"/>
              </a:lnSpc>
              <a:buNone/>
            </a:pPr>
            <a:endParaRPr lang="en-US"/>
          </a:p>
        </p:txBody>
      </p:sp>
      <p:sp>
        <p:nvSpPr>
          <p:cNvPr id="3" name="Slide Number Placeholder 2"/>
          <p:cNvSpPr>
            <a:spLocks noGrp="1"/>
          </p:cNvSpPr>
          <p:nvPr>
            <p:ph type="sldNum" sz="quarter" idx="11"/>
          </p:nvPr>
        </p:nvSpPr>
        <p:spPr/>
        <p:txBody>
          <a:bodyPr/>
          <a:lstStyle/>
          <a:p>
            <a:pPr>
              <a:defRPr/>
            </a:pPr>
            <a:fld id="{D8FF436C-233C-4213-A6A2-D8145B40A4CC}" type="slidenum">
              <a:rPr lang="en-US" smtClean="0"/>
              <a:pPr>
                <a:defRPr/>
              </a:pPr>
              <a:t>9</a:t>
            </a:fld>
            <a:endParaRPr lang="en-US"/>
          </a:p>
        </p:txBody>
      </p:sp>
      <p:sp>
        <p:nvSpPr>
          <p:cNvPr id="4" name="Title 3"/>
          <p:cNvSpPr>
            <a:spLocks noGrp="1"/>
          </p:cNvSpPr>
          <p:nvPr>
            <p:ph type="title"/>
          </p:nvPr>
        </p:nvSpPr>
        <p:spPr/>
        <p:txBody>
          <a:bodyPr/>
          <a:lstStyle/>
          <a:p>
            <a:pPr lvl="0"/>
            <a:r>
              <a:rPr lang="en-US"/>
              <a:t>3.2. </a:t>
            </a:r>
            <a:r>
              <a:rPr lang="en-US" altLang="en-US"/>
              <a:t>Syntax</a:t>
            </a:r>
            <a:endParaRPr lang="en-US"/>
          </a:p>
        </p:txBody>
      </p:sp>
      <p:pic>
        <p:nvPicPr>
          <p:cNvPr id="5" name="Picture 4"/>
          <p:cNvPicPr>
            <a:picLocks noChangeAspect="1"/>
          </p:cNvPicPr>
          <p:nvPr/>
        </p:nvPicPr>
        <p:blipFill>
          <a:blip r:embed="rId2"/>
          <a:stretch>
            <a:fillRect/>
          </a:stretch>
        </p:blipFill>
        <p:spPr>
          <a:xfrm>
            <a:off x="1524000" y="2405062"/>
            <a:ext cx="6419850" cy="2047875"/>
          </a:xfrm>
          <a:prstGeom prst="rect">
            <a:avLst/>
          </a:prstGeom>
        </p:spPr>
      </p:pic>
    </p:spTree>
    <p:extLst>
      <p:ext uri="{BB962C8B-B14F-4D97-AF65-F5344CB8AC3E}">
        <p14:creationId xmlns:p14="http://schemas.microsoft.com/office/powerpoint/2010/main" val="2226611244"/>
      </p:ext>
    </p:extLst>
  </p:cSld>
  <p:clrMapOvr>
    <a:masterClrMapping/>
  </p:clrMapOvr>
</p:sld>
</file>

<file path=ppt/theme/theme1.xml><?xml version="1.0" encoding="utf-8"?>
<a:theme xmlns:a="http://schemas.openxmlformats.org/drawingml/2006/main" name="cdb2004c007l">
  <a:themeElements>
    <a:clrScheme name="sample 3">
      <a:dk1>
        <a:srgbClr val="000066"/>
      </a:dk1>
      <a:lt1>
        <a:srgbClr val="FFFFFF"/>
      </a:lt1>
      <a:dk2>
        <a:srgbClr val="50A834"/>
      </a:dk2>
      <a:lt2>
        <a:srgbClr val="B2B2B2"/>
      </a:lt2>
      <a:accent1>
        <a:srgbClr val="2045AE"/>
      </a:accent1>
      <a:accent2>
        <a:srgbClr val="FF9933"/>
      </a:accent2>
      <a:accent3>
        <a:srgbClr val="FFFFFF"/>
      </a:accent3>
      <a:accent4>
        <a:srgbClr val="000056"/>
      </a:accent4>
      <a:accent5>
        <a:srgbClr val="ABB0D3"/>
      </a:accent5>
      <a:accent6>
        <a:srgbClr val="E78A2D"/>
      </a:accent6>
      <a:hlink>
        <a:srgbClr val="3DC5C5"/>
      </a:hlink>
      <a:folHlink>
        <a:srgbClr val="6B41BF"/>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C1A37"/>
        </a:dk1>
        <a:lt1>
          <a:srgbClr val="FFFFFF"/>
        </a:lt1>
        <a:dk2>
          <a:srgbClr val="FFFFE7"/>
        </a:dk2>
        <a:lt2>
          <a:srgbClr val="B2B2B2"/>
        </a:lt2>
        <a:accent1>
          <a:srgbClr val="C06C98"/>
        </a:accent1>
        <a:accent2>
          <a:srgbClr val="FF9966"/>
        </a:accent2>
        <a:accent3>
          <a:srgbClr val="FFFFFF"/>
        </a:accent3>
        <a:accent4>
          <a:srgbClr val="40142D"/>
        </a:accent4>
        <a:accent5>
          <a:srgbClr val="DCBACA"/>
        </a:accent5>
        <a:accent6>
          <a:srgbClr val="E78A5C"/>
        </a:accent6>
        <a:hlink>
          <a:srgbClr val="BD6D45"/>
        </a:hlink>
        <a:folHlink>
          <a:srgbClr val="3AABC6"/>
        </a:folHlink>
      </a:clrScheme>
      <a:clrMap bg1="lt1" tx1="dk1" bg2="lt2" tx2="dk2" accent1="accent1" accent2="accent2" accent3="accent3" accent4="accent4" accent5="accent5" accent6="accent6" hlink="hlink" folHlink="folHlink"/>
    </a:extraClrScheme>
    <a:extraClrScheme>
      <a:clrScheme name="sample 2">
        <a:dk1>
          <a:srgbClr val="003366"/>
        </a:dk1>
        <a:lt1>
          <a:srgbClr val="FFFFFF"/>
        </a:lt1>
        <a:dk2>
          <a:srgbClr val="FFFFFF"/>
        </a:dk2>
        <a:lt2>
          <a:srgbClr val="B2B2B2"/>
        </a:lt2>
        <a:accent1>
          <a:srgbClr val="2879B0"/>
        </a:accent1>
        <a:accent2>
          <a:srgbClr val="0099CC"/>
        </a:accent2>
        <a:accent3>
          <a:srgbClr val="FFFFFF"/>
        </a:accent3>
        <a:accent4>
          <a:srgbClr val="002A56"/>
        </a:accent4>
        <a:accent5>
          <a:srgbClr val="ACBED4"/>
        </a:accent5>
        <a:accent6>
          <a:srgbClr val="008AB9"/>
        </a:accent6>
        <a:hlink>
          <a:srgbClr val="A9683B"/>
        </a:hlink>
        <a:folHlink>
          <a:srgbClr val="166A84"/>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50A834"/>
        </a:dk2>
        <a:lt2>
          <a:srgbClr val="B2B2B2"/>
        </a:lt2>
        <a:accent1>
          <a:srgbClr val="2045AE"/>
        </a:accent1>
        <a:accent2>
          <a:srgbClr val="FF9933"/>
        </a:accent2>
        <a:accent3>
          <a:srgbClr val="FFFFFF"/>
        </a:accent3>
        <a:accent4>
          <a:srgbClr val="000056"/>
        </a:accent4>
        <a:accent5>
          <a:srgbClr val="ABB0D3"/>
        </a:accent5>
        <a:accent6>
          <a:srgbClr val="E78A2D"/>
        </a:accent6>
        <a:hlink>
          <a:srgbClr val="3DC5C5"/>
        </a:hlink>
        <a:folHlink>
          <a:srgbClr val="6B4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1896</Words>
  <Application>Microsoft Office PowerPoint</Application>
  <PresentationFormat>On-screen Show (4:3)</PresentationFormat>
  <Paragraphs>704</Paragraphs>
  <Slides>33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Consolas</vt:lpstr>
      <vt:lpstr>Verdana</vt:lpstr>
      <vt:lpstr>Wingdings</vt:lpstr>
      <vt:lpstr>cdb2004c007l</vt:lpstr>
      <vt:lpstr>THIẾT KẾ WEB </vt:lpstr>
      <vt:lpstr>PowerPoint Presentation</vt:lpstr>
      <vt:lpstr>1. Giới thiệu Javascript</vt:lpstr>
      <vt:lpstr>1. Giới thiệu Javascript</vt:lpstr>
      <vt:lpstr>2. Cách sử dụng</vt:lpstr>
      <vt:lpstr>2. Cách sử dụng</vt:lpstr>
      <vt:lpstr>3. Các thành phần của JavaScript</vt:lpstr>
      <vt:lpstr>3.1. JavaScript Output</vt:lpstr>
      <vt:lpstr>3.2. Syntax</vt:lpstr>
      <vt:lpstr>3.2. Syntax</vt:lpstr>
      <vt:lpstr>3.2. Syntax</vt:lpstr>
      <vt:lpstr>3.3. Câu lệnh rẽ nhánh</vt:lpstr>
      <vt:lpstr>3.3. Câu lệnh rẽ nhánh</vt:lpstr>
      <vt:lpstr>3.3. Câu lệnh rẽ nhánh</vt:lpstr>
      <vt:lpstr>3.3. Câu lệnh rẽ nhánh</vt:lpstr>
      <vt:lpstr>3.4. Vòng lặp</vt:lpstr>
      <vt:lpstr>3.4. Vòng lặp</vt:lpstr>
      <vt:lpstr>3.4. Vòng lặp</vt:lpstr>
      <vt:lpstr>3.4. Vòng lặp</vt:lpstr>
      <vt:lpstr>3.4. Vòng lặp</vt:lpstr>
      <vt:lpstr>3.4. Vòng lặp</vt:lpstr>
      <vt:lpstr>3.4. Vòng lặp</vt:lpstr>
      <vt:lpstr>3.5. Hàm</vt:lpstr>
      <vt:lpstr>3.6. Mảng</vt:lpstr>
      <vt:lpstr>3.6. Mảng</vt:lpstr>
      <vt:lpstr>3.6. Mảng</vt:lpstr>
      <vt:lpstr>4. Thao tác với DOM</vt:lpstr>
      <vt:lpstr>4. Thao tác với DOM</vt:lpstr>
      <vt:lpstr>4. Thao tác với DOM</vt:lpstr>
      <vt:lpstr>4. Thao tác với DOM</vt:lpstr>
      <vt:lpstr>4. Thao tác với DOM</vt:lpstr>
      <vt:lpstr>4. Thao tác với DOM</vt:lpstr>
      <vt:lpstr>4. Thao tác với DOM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2014-09-24T09:55:30Z</dcterms:created>
  <dcterms:modified xsi:type="dcterms:W3CDTF">2021-12-23T16:39:20Z</dcterms:modified>
</cp:coreProperties>
</file>