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7" Type="http://schemas.openxmlformats.org/officeDocument/2006/relationships/viewProps" Target="viewProps.xml" /><Relationship Id="rId46" Type="http://schemas.openxmlformats.org/officeDocument/2006/relationships/presProps" Target="presProps.xml" /><Relationship Id="rId1" Type="http://schemas.openxmlformats.org/officeDocument/2006/relationships/slideMaster" Target="slideMasters/slideMaster1.xml" /><Relationship Id="rId49" Type="http://schemas.openxmlformats.org/officeDocument/2006/relationships/tableStyles" Target="tableStyles.xml" /><Relationship Id="rId4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omputing.html"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2</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Foundations</a:t>
            </a:r>
            <a:br/>
            <a:br/>
            <a:r>
              <a:rPr/>
              <a:t>Nathan Alexander, PhD</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also may recall the standard deviation, </a:t>
                </a:r>
                <a14:m>
                  <m:oMath xmlns:m="http://schemas.openxmlformats.org/officeDocument/2006/math">
                    <m:r>
                      <m:t>S</m:t>
                    </m:r>
                  </m:oMath>
                </a14:m>
                <a:r>
                  <a:rPr/>
                  <a:t>, of a set of values is calculated using:</a:t>
                </a:r>
              </a:p>
              <a:p>
                <a:pPr lvl="0" indent="0" marL="0">
                  <a:buNone/>
                </a:pPr>
                <a14:m>
                  <m:oMathPara xmlns:m="http://schemas.openxmlformats.org/officeDocument/2006/math">
                    <m:oMathParaPr>
                      <m:jc m:val="center"/>
                    </m:oMathParaPr>
                    <m:oMath>
                      <m:r>
                        <m:t>S</m:t>
                      </m:r>
                      <m:r>
                        <m:rPr>
                          <m:sty m:val="p"/>
                        </m:rPr>
                        <m:t>=</m:t>
                      </m:r>
                      <m:rad>
                        <m:radPr>
                          <m:degHide m:val="on"/>
                        </m:radPr>
                        <m:deg/>
                        <m:e>
                          <m:f>
                            <m:fPr>
                              <m:type m:val="bar"/>
                            </m:fPr>
                            <m:num>
                              <m:r>
                                <m:t>Σ</m:t>
                              </m:r>
                              <m:sSup>
                                <m:e>
                                  <m:d>
                                    <m:dPr>
                                      <m:begChr m:val="("/>
                                      <m:endChr m:val=")"/>
                                      <m:sepChr m:val=""/>
                                      <m:grow/>
                                    </m:dPr>
                                    <m:e>
                                      <m:r>
                                        <m:t>x</m:t>
                                      </m:r>
                                      <m:r>
                                        <m:rPr>
                                          <m:sty m:val="p"/>
                                        </m:rPr>
                                        <m:t>−</m:t>
                                      </m:r>
                                      <m:r>
                                        <m:t>m</m:t>
                                      </m:r>
                                    </m:e>
                                  </m:d>
                                </m:e>
                                <m:sup>
                                  <m:r>
                                    <m:t>2</m:t>
                                  </m:r>
                                </m:sup>
                              </m:sSup>
                            </m:num>
                            <m:den>
                              <m:r>
                                <m:t>n</m:t>
                              </m:r>
                            </m:den>
                          </m:f>
                        </m:e>
                      </m:rad>
                    </m:oMath>
                  </m:oMathPara>
                </a14:m>
              </a:p>
              <a:p>
                <a:pPr lvl="0" indent="0" marL="0">
                  <a:spcBef>
                    <a:spcPts val="3000"/>
                  </a:spcBef>
                  <a:buNone/>
                </a:pPr>
                <a:r>
                  <a:rPr b="1"/>
                  <a:t>EXAMPLE – Standard deviation of a set</a:t>
                </a:r>
              </a:p>
              <a:p>
                <a:pPr lvl="0" indent="0" marL="0">
                  <a:buNone/>
                </a:pPr>
                <a:r>
                  <a:rPr/>
                  <a:t>Assume we have a small set of data: 2, 2, 4, 4. Using the formula for standard deviation above, where </a:t>
                </a:r>
                <a14:m>
                  <m:oMath xmlns:m="http://schemas.openxmlformats.org/officeDocument/2006/math">
                    <m:r>
                      <m:t>x</m:t>
                    </m:r>
                  </m:oMath>
                </a14:m>
                <a:r>
                  <a:rPr/>
                  <a:t> is the score, </a:t>
                </a:r>
                <a14:m>
                  <m:oMath xmlns:m="http://schemas.openxmlformats.org/officeDocument/2006/math">
                    <m:r>
                      <m:t>m</m:t>
                    </m:r>
                  </m:oMath>
                </a14:m>
                <a:r>
                  <a:rPr/>
                  <a:t> is the mean (sometimes referred to as </a:t>
                </a:r>
                <a14:m>
                  <m:oMath xmlns:m="http://schemas.openxmlformats.org/officeDocument/2006/math">
                    <m:acc>
                      <m:accPr>
                        <m:chr m:val="‾"/>
                      </m:accPr>
                      <m:e>
                        <m:r>
                          <m:t>x</m:t>
                        </m:r>
                      </m:e>
                    </m:acc>
                  </m:oMath>
                </a14:m>
                <a:r>
                  <a:rPr/>
                  <a:t>), and </a:t>
                </a:r>
                <a14:m>
                  <m:oMath xmlns:m="http://schemas.openxmlformats.org/officeDocument/2006/math">
                    <m:r>
                      <m:t>n</m:t>
                    </m:r>
                  </m:oMath>
                </a14:m>
                <a:r>
                  <a:rPr/>
                  <a:t> is the sample size, we get the following:</a:t>
                </a:r>
              </a:p>
              <a:p>
                <a:pPr lvl="0" indent="0" marL="0">
                  <a:buNone/>
                </a:pPr>
                <a14:m>
                  <m:oMathPara xmlns:m="http://schemas.openxmlformats.org/officeDocument/2006/math">
                    <m:oMathParaPr>
                      <m:jc m:val="center"/>
                    </m:oMathParaPr>
                    <m:oMath>
                      <m:f>
                        <m:fPr>
                          <m:type m:val="bar"/>
                        </m:fPr>
                        <m:num>
                          <m:sSup>
                            <m:e>
                              <m:d>
                                <m:dPr>
                                  <m:begChr m:val="("/>
                                  <m:endChr m:val=")"/>
                                  <m:sepChr m:val=""/>
                                  <m:grow/>
                                </m:dPr>
                                <m:e>
                                  <m:r>
                                    <m:t>2</m:t>
                                  </m:r>
                                  <m:r>
                                    <m:rPr>
                                      <m:sty m:val="p"/>
                                    </m:rPr>
                                    <m:t>−</m:t>
                                  </m:r>
                                  <m:r>
                                    <m:t>3</m:t>
                                  </m:r>
                                </m:e>
                              </m:d>
                            </m:e>
                            <m:sup>
                              <m:r>
                                <m:t>2</m:t>
                              </m:r>
                            </m:sup>
                          </m:sSup>
                          <m:r>
                            <m:rPr>
                              <m:sty m:val="p"/>
                            </m:rPr>
                            <m:t>+</m:t>
                          </m:r>
                          <m:sSup>
                            <m:e>
                              <m:d>
                                <m:dPr>
                                  <m:begChr m:val="("/>
                                  <m:endChr m:val=")"/>
                                  <m:sepChr m:val=""/>
                                  <m:grow/>
                                </m:dPr>
                                <m:e>
                                  <m:r>
                                    <m:t>2</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num>
                        <m:den>
                          <m:r>
                            <m:t>4</m:t>
                          </m:r>
                        </m:den>
                      </m:f>
                      <m:r>
                        <m:rPr>
                          <m:sty m:val="p"/>
                        </m:rPr>
                        <m:t>=</m:t>
                      </m:r>
                      <m:f>
                        <m:fPr>
                          <m:type m:val="bar"/>
                        </m:fPr>
                        <m:num>
                          <m:r>
                            <m:t>1</m:t>
                          </m:r>
                          <m:r>
                            <m:rPr>
                              <m:sty m:val="p"/>
                            </m:rPr>
                            <m:t>+</m:t>
                          </m:r>
                          <m:r>
                            <m:t>1</m:t>
                          </m:r>
                          <m:r>
                            <m:rPr>
                              <m:sty m:val="p"/>
                            </m:rPr>
                            <m:t>+</m:t>
                          </m:r>
                          <m:r>
                            <m:t>1</m:t>
                          </m:r>
                          <m:r>
                            <m:rPr>
                              <m:sty m:val="p"/>
                            </m:rPr>
                            <m:t>+</m:t>
                          </m:r>
                          <m:r>
                            <m:t>1</m:t>
                          </m:r>
                        </m:num>
                        <m:den>
                          <m:r>
                            <m:t>4</m:t>
                          </m:r>
                        </m:den>
                      </m:f>
                      <m:r>
                        <m:rPr>
                          <m:sty m:val="p"/>
                        </m:rPr>
                        <m:t>=</m:t>
                      </m:r>
                      <m:r>
                        <m:t>1</m:t>
                      </m:r>
                    </m:oMath>
                  </m:oMathPara>
                </a14:m>
              </a:p>
              <a:p>
                <a:pPr lvl="0" indent="0" marL="0">
                  <a:buNone/>
                </a:pPr>
                <a:r>
                  <a:rPr/>
                  <a:t>Most formulas of this nature are programmed into </a:t>
                </a:r>
                <a:r>
                  <a:rPr i="1"/>
                  <a:t>R/RStudio</a:t>
                </a:r>
                <a:r>
                  <a:rPr/>
                  <a:t>, but for more advanced modeling, we learn how to input raw data and formula into the software.</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Inferential measures</a:t>
            </a:r>
          </a:p>
          <a:p>
            <a:pPr lvl="0" indent="0" marL="0">
              <a:buNone/>
            </a:pPr>
            <a:r>
              <a:rPr/>
              <a:t>Pelham notes that “the basic idea behind inferential statistical testing is that decisions about what to conclude from a set of research findings need to be made in a logical, unbiased fashoion” (p. 13). However, with a more critical lens on the development of statistics and some of the assumptions made in the mathematical models, we need to consider more concretely about the role of </a:t>
            </a:r>
            <a:r>
              <a:rPr b="1"/>
              <a:t>theory</a:t>
            </a:r>
            <a:r>
              <a:rPr/>
              <a:t> and </a:t>
            </a:r>
            <a:r>
              <a:rPr b="1"/>
              <a:t>context</a:t>
            </a:r>
            <a:r>
              <a:rPr/>
              <a:t> in making inferences about data.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should it mean to be critical in the context of statistics?</a:t>
            </a:r>
          </a:p>
        </p:txBody>
      </p:sp>
      <p:sp>
        <p:nvSpPr>
          <p:cNvPr id="3" name="Content Placeholder 2"/>
          <p:cNvSpPr>
            <a:spLocks noGrp="1"/>
          </p:cNvSpPr>
          <p:nvPr>
            <p:ph idx="1"/>
          </p:nvPr>
        </p:nvSpPr>
        <p:spPr/>
        <p:txBody>
          <a:bodyPr/>
          <a:lstStyle/>
          <a:p>
            <a:pPr lvl="0" indent="0" marL="0">
              <a:spcBef>
                <a:spcPts val="3000"/>
              </a:spcBef>
              <a:buNone/>
            </a:pPr>
            <a:r>
              <a:rPr b="1"/>
              <a:t>Notes from </a:t>
            </a:r>
            <a:r>
              <a:rPr b="1" i="1"/>
              <a:t>Duncan (n.d.)</a:t>
            </a:r>
            <a:r>
              <a:rPr b="1"/>
              <a:t> reading.</a:t>
            </a:r>
          </a:p>
          <a:p>
            <a:pPr lvl="0" indent="0" marL="0">
              <a:buNone/>
            </a:pPr>
            <a:r>
              <a:rPr/>
              <a:t>On Canvas, in the Week 2 folder, there is a document titled “Critical Thinking” by Jennifer Duncan. This document is one example of how we can frame what it could or should mean to be critical in statistics. Please review this document.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higher order of thinking</a:t>
            </a:r>
            <a:r>
              <a:rPr/>
              <a:t>. Duncan emphasizes that </a:t>
            </a:r>
            <a:r>
              <a:rPr i="1"/>
              <a:t>critical thinking is a higher order of thinking</a:t>
            </a:r>
            <a:r>
              <a:rPr/>
              <a:t> with different advanced thinking skills, and offers a few suggestions.</a:t>
            </a:r>
          </a:p>
          <a:p>
            <a:pPr lvl="1"/>
            <a:r>
              <a:rPr/>
              <a:t>We base our thinking on logic and not on feelings.</a:t>
            </a:r>
          </a:p>
          <a:p>
            <a:pPr lvl="1"/>
            <a:r>
              <a:rPr/>
              <a:t>We should look deeper into inferences for hidden assumptions or values.</a:t>
            </a:r>
          </a:p>
          <a:p>
            <a:pPr lvl="1"/>
            <a:r>
              <a:rPr/>
              <a:t>Ask complex questions that help build a critical inquiry.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Asking complex questions</a:t>
            </a:r>
            <a:r>
              <a:rPr/>
              <a:t>. Duncan breaks down the process into a few sub-questions.</a:t>
            </a:r>
          </a:p>
          <a:p>
            <a:pPr lvl="1"/>
            <a:r>
              <a:rPr/>
              <a:t>Who is the implied audience?</a:t>
            </a:r>
          </a:p>
          <a:p>
            <a:pPr lvl="1"/>
            <a:r>
              <a:rPr/>
              <a:t>What are the strengths and weaknesses of the argument?</a:t>
            </a:r>
          </a:p>
          <a:p>
            <a:pPr lvl="1"/>
            <a:r>
              <a:rPr/>
              <a:t>What are the underlying assumptions and values?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variety of thinking processes</a:t>
            </a:r>
            <a:r>
              <a:rPr/>
              <a:t>. Duncan defines a process around </a:t>
            </a:r>
            <a:r>
              <a:rPr i="1"/>
              <a:t>analyzing</a:t>
            </a:r>
            <a:r>
              <a:rPr/>
              <a:t>, </a:t>
            </a:r>
            <a:r>
              <a:rPr i="1"/>
              <a:t>synthesizing</a:t>
            </a:r>
            <a:r>
              <a:rPr/>
              <a:t>, </a:t>
            </a:r>
            <a:r>
              <a:rPr i="1"/>
              <a:t>interpreting</a:t>
            </a:r>
            <a:r>
              <a:rPr/>
              <a:t>, and </a:t>
            </a:r>
            <a:r>
              <a:rPr i="1"/>
              <a:t>evaluating</a:t>
            </a:r>
            <a:r>
              <a:rPr/>
              <a:t> information that helps with our thinking.</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Reflecting on how we answer a question</a:t>
            </a:r>
            <a:r>
              <a:rPr/>
              <a:t>. Duncan ends with a set of questions that help us think about different points of view, if we have clarity, and if more details are needed.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 Content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quantification of information can help us understand and represent important situations. We’ll begin by exploring the concept of a set, and how it is defined in mathematics and used to frame various situations.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 Set</a:t>
                </a:r>
              </a:p>
              <a:p>
                <a:pPr lvl="0" indent="0" marL="1270000">
                  <a:buNone/>
                </a:pPr>
                <a:r>
                  <a:rPr sz="2000"/>
                  <a:t>A </a:t>
                </a:r>
                <a:r>
                  <a:rPr sz="2000" b="1"/>
                  <a:t>set</a:t>
                </a:r>
                <a:r>
                  <a:rPr sz="2000"/>
                  <a:t> is a well-defined collection of elements or items.</a:t>
                </a:r>
              </a:p>
              <a:p>
                <a:pPr lvl="0" indent="0" marL="0">
                  <a:buNone/>
                </a:pPr>
                <a:r>
                  <a:rPr/>
                  <a:t>A set is characterized by its contents, or what is generally referred to as a set’s </a:t>
                </a:r>
                <a:r>
                  <a:rPr i="1"/>
                  <a:t>elements</a:t>
                </a:r>
                <a:r>
                  <a:rPr/>
                  <a:t>. If we are given two sets, the sets are considered equal if and only if they have exactly the same elements. The basic relation for sets is that of membership in a particular set.</a:t>
                </a:r>
              </a:p>
              <a:p>
                <a:pPr lvl="0"/>
                <a:r>
                  <a:rPr/>
                  <a:t>We write </a:t>
                </a:r>
                <a14:m>
                  <m:oMath xmlns:m="http://schemas.openxmlformats.org/officeDocument/2006/math">
                    <m:r>
                      <m:t>x</m:t>
                    </m:r>
                    <m:r>
                      <m:rPr>
                        <m:sty m:val="p"/>
                      </m:rPr>
                      <m:t>∈</m:t>
                    </m:r>
                    <m:r>
                      <m:t>X</m:t>
                    </m:r>
                  </m:oMath>
                </a14:m>
                <a:r>
                  <a:rPr/>
                  <a:t> to indicate that the object </a:t>
                </a:r>
                <a14:m>
                  <m:oMath xmlns:m="http://schemas.openxmlformats.org/officeDocument/2006/math">
                    <m:r>
                      <m:t>x</m:t>
                    </m:r>
                  </m:oMath>
                </a14:m>
                <a:r>
                  <a:rPr/>
                  <a:t> is an element (or member) of the set </a:t>
                </a:r>
                <a14:m>
                  <m:oMath xmlns:m="http://schemas.openxmlformats.org/officeDocument/2006/math">
                    <m:r>
                      <m:t>X</m:t>
                    </m:r>
                  </m:oMath>
                </a14:m>
                <a:r>
                  <a:rPr/>
                  <a:t>.</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 Context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A FEW IMPORTANT NOTES</a:t>
                </a:r>
                <a:r>
                  <a:rPr/>
                  <a:t>:</a:t>
                </a:r>
              </a:p>
              <a:p>
                <a:pPr lvl="0" indent="0" marL="0">
                  <a:buNone/>
                </a:pPr>
                <a:r>
                  <a:rPr b="1"/>
                  <a:t>Note 1</a:t>
                </a:r>
                <a:r>
                  <a:rPr/>
                  <a:t>: We tend to </a:t>
                </a:r>
                <a:r>
                  <a:rPr i="1"/>
                  <a:t>label sets using capital letters</a:t>
                </a:r>
                <a:r>
                  <a:rPr/>
                  <a:t>.</a:t>
                </a:r>
              </a:p>
              <a:p>
                <a:pPr lvl="0"/>
                <a:r>
                  <a:rPr/>
                  <a:t>For example, we may label two different sets as </a:t>
                </a:r>
                <a14:m>
                  <m:oMath xmlns:m="http://schemas.openxmlformats.org/officeDocument/2006/math">
                    <m:r>
                      <m:t>X</m:t>
                    </m:r>
                  </m:oMath>
                </a14:m>
                <a:r>
                  <a:rPr/>
                  <a:t> and </a:t>
                </a:r>
                <a14:m>
                  <m:oMath xmlns:m="http://schemas.openxmlformats.org/officeDocument/2006/math">
                    <m:r>
                      <m:t>Y</m:t>
                    </m:r>
                  </m:oMath>
                </a14:m>
                <a:r>
                  <a:rPr/>
                  <a:t> or as </a:t>
                </a:r>
                <a14:m>
                  <m:oMath xmlns:m="http://schemas.openxmlformats.org/officeDocument/2006/math">
                    <m:r>
                      <m:t>A</m:t>
                    </m:r>
                  </m:oMath>
                </a14:m>
                <a:r>
                  <a:rPr/>
                  <a:t> and </a:t>
                </a:r>
                <a14:m>
                  <m:oMath xmlns:m="http://schemas.openxmlformats.org/officeDocument/2006/math">
                    <m:r>
                      <m:t>B</m:t>
                    </m:r>
                  </m:oMath>
                </a14:m>
                <a:r>
                  <a:rPr/>
                  <a:t>.</a:t>
                </a:r>
              </a:p>
              <a:p>
                <a:pPr lvl="0" indent="0" marL="0">
                  <a:buNone/>
                </a:pPr>
                <a:r>
                  <a:rPr b="1"/>
                  <a:t>Note 2</a:t>
                </a:r>
                <a:r>
                  <a:rPr/>
                  <a:t>: We </a:t>
                </a:r>
                <a:r>
                  <a:rPr i="1"/>
                  <a:t>use curly brackets</a:t>
                </a:r>
                <a:r>
                  <a:rPr/>
                  <a:t> { and } </a:t>
                </a:r>
                <a:r>
                  <a:rPr i="1"/>
                  <a:t>to enclose the elements of a set</a:t>
                </a:r>
                <a:r>
                  <a:rPr/>
                  <a:t>.</a:t>
                </a:r>
              </a:p>
              <a:p>
                <a:pPr lvl="0"/>
                <a:r>
                  <a:rPr/>
                  <a:t>Parentheses ( and ) are often used to indicate a point like </a:t>
                </a:r>
                <a14:m>
                  <m:oMath xmlns:m="http://schemas.openxmlformats.org/officeDocument/2006/math">
                    <m:d>
                      <m:dPr>
                        <m:begChr m:val="("/>
                        <m:endChr m:val=")"/>
                        <m:sepChr m:val=""/>
                        <m:grow/>
                      </m:dPr>
                      <m:e>
                        <m:r>
                          <m:t>x</m:t>
                        </m:r>
                        <m:r>
                          <m:rPr>
                            <m:sty m:val="p"/>
                          </m:rPr>
                          <m:t>,</m:t>
                        </m:r>
                        <m:r>
                          <m:t>f</m:t>
                        </m:r>
                        <m:d>
                          <m:dPr>
                            <m:begChr m:val="("/>
                            <m:endChr m:val=")"/>
                            <m:sepChr m:val=""/>
                            <m:grow/>
                          </m:dPr>
                          <m:e>
                            <m:r>
                              <m:t>x</m:t>
                            </m:r>
                          </m:e>
                        </m:d>
                      </m:e>
                    </m:d>
                  </m:oMath>
                </a14:m>
                <a:r>
                  <a:rPr/>
                  <a:t> or an open interval</a:t>
                </a:r>
              </a:p>
              <a:p>
                <a:pPr lvl="0"/>
                <a:r>
                  <a:rPr/>
                  <a:t>Square brackets [ and ] are often used to separate sets or to indicate a closed interval.</a:t>
                </a:r>
              </a:p>
              <a:p>
                <a:pPr lvl="0" indent="0" marL="0">
                  <a:buNone/>
                </a:pPr>
                <a:r>
                  <a:rPr b="1"/>
                  <a:t>Note 3</a:t>
                </a:r>
                <a:r>
                  <a:rPr/>
                  <a:t>: We tend to </a:t>
                </a:r>
                <a:r>
                  <a:rPr i="1"/>
                  <a:t>list the elements of a set using lower case letters</a:t>
                </a:r>
                <a:r>
                  <a:rPr/>
                  <a:t> with subscripts, </a:t>
                </a:r>
                <a14:m>
                  <m:oMath xmlns:m="http://schemas.openxmlformats.org/officeDocument/2006/math">
                    <m:sSub>
                      <m:e>
                        <m:r>
                          <m:t>x</m:t>
                        </m:r>
                      </m:e>
                      <m:sub>
                        <m:r>
                          <m:t>i</m:t>
                        </m:r>
                      </m:sub>
                    </m:sSub>
                  </m:oMath>
                </a14:m>
                <a:r>
                  <a:rPr/>
                  <a:t>.</a:t>
                </a:r>
              </a:p>
              <a:p>
                <a:pPr lvl="0"/>
                <a:r>
                  <a:rPr/>
                  <a:t>The </a:t>
                </a:r>
                <a14:m>
                  <m:oMath xmlns:m="http://schemas.openxmlformats.org/officeDocument/2006/math">
                    <m:r>
                      <m:t>i</m:t>
                    </m:r>
                  </m:oMath>
                </a14:m>
                <a:r>
                  <a:rPr/>
                  <a:t> in </a:t>
                </a:r>
                <a14:m>
                  <m:oMath xmlns:m="http://schemas.openxmlformats.org/officeDocument/2006/math">
                    <m:sSub>
                      <m:e>
                        <m:r>
                          <m:t>x</m:t>
                        </m:r>
                      </m:e>
                      <m:sub>
                        <m:r>
                          <m:t>i</m:t>
                        </m:r>
                      </m:sub>
                    </m:sSub>
                  </m:oMath>
                </a14:m>
                <a:r>
                  <a:rPr/>
                  <a:t> is a subscript that is used as a “position indicator,” with </a:t>
                </a:r>
                <a14:m>
                  <m:oMath xmlns:m="http://schemas.openxmlformats.org/officeDocument/2006/math">
                    <m:r>
                      <m:t>i</m:t>
                    </m:r>
                    <m:r>
                      <m:rPr>
                        <m:sty m:val="p"/>
                      </m:rPr>
                      <m:t>=</m:t>
                    </m:r>
                    <m:r>
                      <m:t>1</m:t>
                    </m:r>
                    <m:r>
                      <m:rPr>
                        <m:sty m:val="p"/>
                      </m:rPr>
                      <m:t>,</m:t>
                    </m:r>
                    <m:r>
                      <m:t>2</m:t>
                    </m:r>
                    <m:r>
                      <m:rPr>
                        <m:sty m:val="p"/>
                      </m:rPr>
                      <m:t>,</m:t>
                    </m:r>
                    <m:r>
                      <m:t>3</m:t>
                    </m:r>
                    <m:r>
                      <m:rPr>
                        <m:sty m:val="p"/>
                      </m:rPr>
                      <m:t>,</m:t>
                    </m:r>
                    <m:r>
                      <m:rPr>
                        <m:sty m:val="p"/>
                      </m:rPr>
                      <m:t>.</m:t>
                    </m:r>
                    <m:r>
                      <m:rPr>
                        <m:sty m:val="p"/>
                      </m:rPr>
                      <m:t>.</m:t>
                    </m:r>
                    <m:r>
                      <m:rPr>
                        <m:sty m:val="p"/>
                      </m:rPr>
                      <m:t>.</m:t>
                    </m:r>
                  </m:oMath>
                </a14:m>
              </a:p>
              <a:p>
                <a:pPr lvl="0"/>
                <a:r>
                  <a:rPr/>
                  <a:t>We use subscripts to index the elements of a set: </a:t>
                </a:r>
                <a14:m>
                  <m:oMath xmlns:m="http://schemas.openxmlformats.org/officeDocument/2006/math">
                    <m:r>
                      <m:t>X</m:t>
                    </m:r>
                    <m:r>
                      <m:rPr>
                        <m:sty m:val="p"/>
                      </m:rPr>
                      <m:t>=</m:t>
                    </m:r>
                    <m:r>
                      <m:rPr>
                        <m:sty m:val="p"/>
                      </m:rPr>
                      <m:t>{</m:t>
                    </m:r>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r>
                      <m:rPr>
                        <m:sty m:val="p"/>
                      </m:rPr>
                      <m:t>}</m:t>
                    </m:r>
                  </m:oMath>
                </a14:m>
                <a:r>
                  <a:rPr/>
                  <a:t> and </a:t>
                </a:r>
                <a14:m>
                  <m:oMath xmlns:m="http://schemas.openxmlformats.org/officeDocument/2006/math">
                    <m:r>
                      <m:t>A</m:t>
                    </m:r>
                    <m:r>
                      <m:rPr>
                        <m:sty m:val="p"/>
                      </m:rPr>
                      <m:t>=</m:t>
                    </m:r>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a14:m>
                <a:r>
                  <a:rPr/>
                  <a:t>.</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EXAMPLES – Sets as a collection of elements or items</a:t>
                </a:r>
              </a:p>
              <a:p>
                <a:pPr lvl="0" indent="0" marL="1270000">
                  <a:buNone/>
                </a:pPr>
                <a:r>
                  <a:rPr sz="2000"/>
                  <a:t>Sets can be defined in many different ways.</a:t>
                </a:r>
              </a:p>
              <a:p>
                <a:pPr lvl="0" indent="-342900" marL="342900">
                  <a:buAutoNum type="romanLcPeriod"/>
                </a:pPr>
                <a:r>
                  <a:rPr sz="2000"/>
                  <a:t>Consider a set of electronics </a:t>
                </a:r>
                <a14:m>
                  <m:oMath xmlns:m="http://schemas.openxmlformats.org/officeDocument/2006/math">
                    <m:r>
                      <m:t>E</m:t>
                    </m:r>
                  </m:oMath>
                </a14:m>
                <a:r>
                  <a:rPr sz="2000"/>
                  <a:t> = {laptop, phone, tablet, watch} = </a:t>
                </a:r>
                <a14:m>
                  <m:oMath xmlns:m="http://schemas.openxmlformats.org/officeDocument/2006/math">
                    <m:r>
                      <m:rPr>
                        <m:sty m:val="p"/>
                      </m:rPr>
                      <m:t>{</m:t>
                    </m:r>
                    <m:sSub>
                      <m:e>
                        <m:r>
                          <m:t>e</m:t>
                        </m:r>
                      </m:e>
                      <m:sub>
                        <m:r>
                          <m:t>1</m:t>
                        </m:r>
                      </m:sub>
                    </m:sSub>
                    <m:r>
                      <m:rPr>
                        <m:sty m:val="p"/>
                      </m:rPr>
                      <m:t>,</m:t>
                    </m:r>
                    <m:sSub>
                      <m:e>
                        <m:r>
                          <m:t>e</m:t>
                        </m:r>
                      </m:e>
                      <m:sub>
                        <m:r>
                          <m:t>2</m:t>
                        </m:r>
                      </m:sub>
                    </m:sSub>
                    <m:r>
                      <m:rPr>
                        <m:sty m:val="p"/>
                      </m:rPr>
                      <m:t>,</m:t>
                    </m:r>
                    <m:sSub>
                      <m:e>
                        <m:r>
                          <m:t>e</m:t>
                        </m:r>
                      </m:e>
                      <m:sub>
                        <m:r>
                          <m:t>3</m:t>
                        </m:r>
                      </m:sub>
                    </m:sSub>
                    <m:r>
                      <m:rPr>
                        <m:sty m:val="p"/>
                      </m:rPr>
                      <m:t>,</m:t>
                    </m:r>
                    <m:sSub>
                      <m:e>
                        <m:r>
                          <m:t>e</m:t>
                        </m:r>
                      </m:e>
                      <m:sub>
                        <m:r>
                          <m:t>4</m:t>
                        </m:r>
                      </m:sub>
                    </m:sSub>
                    <m:r>
                      <m:rPr>
                        <m:sty m:val="p"/>
                      </m:rPr>
                      <m:t>}</m:t>
                    </m:r>
                  </m:oMath>
                </a14:m>
              </a:p>
              <a:p>
                <a:pPr lvl="0" indent="-342900" marL="342900">
                  <a:buAutoNum type="romanLcPeriod"/>
                </a:pPr>
                <a:r>
                  <a:rPr sz="2000"/>
                  <a:t>Consider a set of friends </a:t>
                </a:r>
                <a14:m>
                  <m:oMath xmlns:m="http://schemas.openxmlformats.org/officeDocument/2006/math">
                    <m:r>
                      <m:t>F</m:t>
                    </m:r>
                  </m:oMath>
                </a14:m>
                <a:r>
                  <a:rPr sz="2000"/>
                  <a:t> = {Akeah, Brandon, Cris, Daveon, Evelyn}</a:t>
                </a:r>
              </a:p>
              <a:p>
                <a:pPr lvl="0" indent="-342900" marL="342900">
                  <a:buAutoNum type="romanLcPeriod"/>
                </a:pPr>
                <a:r>
                  <a:rPr sz="2000"/>
                  <a:t>Consider a set of numbers </a:t>
                </a:r>
                <a14:m>
                  <m:oMath xmlns:m="http://schemas.openxmlformats.org/officeDocument/2006/math">
                    <m: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r>
                  <a:rPr sz="2000"/>
                  <a:t> = </a:t>
                </a:r>
                <a14:m>
                  <m:oMath xmlns:m="http://schemas.openxmlformats.org/officeDocument/2006/math">
                    <m:r>
                      <m:rPr>
                        <m:sty m:val="p"/>
                      </m:rPr>
                      <m:t>{</m:t>
                    </m:r>
                    <m:sSub>
                      <m:e>
                        <m:r>
                          <m:t>n</m:t>
                        </m:r>
                      </m:e>
                      <m:sub>
                        <m:r>
                          <m:t>1</m:t>
                        </m:r>
                      </m:sub>
                    </m:sSub>
                    <m:r>
                      <m:rPr>
                        <m:sty m:val="p"/>
                      </m:rPr>
                      <m:t>,</m:t>
                    </m:r>
                    <m:sSub>
                      <m:e>
                        <m:r>
                          <m:t>n</m:t>
                        </m:r>
                      </m:e>
                      <m:sub>
                        <m:r>
                          <m:t>2</m:t>
                        </m:r>
                      </m:sub>
                    </m:sSub>
                    <m:r>
                      <m:rPr>
                        <m:sty m:val="p"/>
                      </m:rPr>
                      <m:t>,</m:t>
                    </m:r>
                    <m:sSub>
                      <m:e>
                        <m:r>
                          <m:t>n</m:t>
                        </m:r>
                      </m:e>
                      <m:sub>
                        <m:r>
                          <m:t>3</m:t>
                        </m:r>
                      </m:sub>
                    </m:sSub>
                    <m:r>
                      <m:rPr>
                        <m:sty m:val="p"/>
                      </m:rPr>
                      <m:t>,</m:t>
                    </m:r>
                    <m:r>
                      <m:rPr>
                        <m:sty m:val="p"/>
                      </m:rPr>
                      <m:t>.</m:t>
                    </m:r>
                    <m:r>
                      <m:rPr>
                        <m:sty m:val="p"/>
                      </m:rPr>
                      <m:t>.</m:t>
                    </m:r>
                    <m:r>
                      <m:rPr>
                        <m:sty m:val="p"/>
                      </m:rPr>
                      <m:t>.</m:t>
                    </m:r>
                    <m:r>
                      <m:rPr>
                        <m:sty m:val="p"/>
                      </m:rPr>
                      <m:t>}</m:t>
                    </m:r>
                  </m:oMath>
                </a14:m>
                <a:r>
                  <a:rPr sz="2000"/>
                  <a:t>, so </a:t>
                </a:r>
                <a14:m>
                  <m:oMath xmlns:m="http://schemas.openxmlformats.org/officeDocument/2006/math">
                    <m:sSub>
                      <m:e>
                        <m:r>
                          <m:t>n</m:t>
                        </m:r>
                      </m:e>
                      <m:sub>
                        <m:r>
                          <m:t>1</m:t>
                        </m:r>
                      </m:sub>
                    </m:sSub>
                    <m:r>
                      <m:rPr>
                        <m:sty m:val="p"/>
                      </m:rPr>
                      <m:t>=</m:t>
                    </m:r>
                    <m:r>
                      <m:t>1</m:t>
                    </m:r>
                  </m:oMath>
                </a14:m>
                <a:r>
                  <a:rPr sz="2000"/>
                  <a:t>, </a:t>
                </a:r>
                <a14:m>
                  <m:oMath xmlns:m="http://schemas.openxmlformats.org/officeDocument/2006/math">
                    <m:sSub>
                      <m:e>
                        <m:r>
                          <m:t>n</m:t>
                        </m:r>
                      </m:e>
                      <m:sub>
                        <m:r>
                          <m:t>2</m:t>
                        </m:r>
                      </m:sub>
                    </m:sSub>
                    <m:r>
                      <m:rPr>
                        <m:sty m:val="p"/>
                      </m:rPr>
                      <m:t>=</m:t>
                    </m:r>
                    <m:r>
                      <m:t>2</m:t>
                    </m:r>
                  </m:oMath>
                </a14:m>
                <a:r>
                  <a:rPr sz="2000"/>
                  <a:t>, …</a:t>
                </a:r>
              </a:p>
              <a:p>
                <a:pPr lvl="0" indent="-342900" marL="342900">
                  <a:buAutoNum type="romanLcPeriod"/>
                </a:pPr>
                <a:r>
                  <a:rPr sz="2000"/>
                  <a:t>Consider a set of sets </a:t>
                </a:r>
                <a14:m>
                  <m:oMath xmlns:m="http://schemas.openxmlformats.org/officeDocument/2006/math">
                    <m:r>
                      <m:t>S</m:t>
                    </m:r>
                  </m:oMath>
                </a14:m>
                <a:r>
                  <a:rPr sz="2000"/>
                  <a:t> = {{laptop, phone, tablet, watch}, {1, 2, 3, …}, …}</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Quantifying elements of a set allows us to perform mathematical </a:t>
            </a:r>
            <a:r>
              <a:rPr i="1"/>
              <a:t>operations</a:t>
            </a:r>
            <a:r>
              <a:rPr/>
              <a:t> on those elements.</a:t>
            </a:r>
          </a:p>
          <a:p>
            <a:pPr lvl="0" indent="0" marL="0">
              <a:buNone/>
            </a:pPr>
            <a:r>
              <a:rPr/>
              <a:t>Together, the elements and operations combine to create </a:t>
            </a:r>
            <a:r>
              <a:rPr i="1"/>
              <a:t>equations</a:t>
            </a:r>
            <a:r>
              <a:rPr/>
              <a:t>, </a:t>
            </a:r>
            <a:r>
              <a:rPr i="1"/>
              <a:t>functions</a:t>
            </a:r>
            <a:r>
              <a:rPr/>
              <a:t>, and </a:t>
            </a:r>
            <a:r>
              <a:rPr i="1"/>
              <a:t>models</a:t>
            </a:r>
            <a:r>
              <a:rPr/>
              <a:t> that help us understand and communicate details about the elements of a set – which is a form of data.</a:t>
            </a:r>
          </a:p>
          <a:p>
            <a:pPr lvl="0" indent="0" marL="0">
              <a:buNone/>
            </a:pPr>
            <a:r>
              <a:rPr/>
              <a:t>We will need a host of math concepts. The different sets of numbers can be a fun starting point.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Sets and numbers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a:t>
                </a:r>
              </a:p>
              <a:p>
                <a:pPr lvl="0" indent="0" marL="1270000">
                  <a:buNone/>
                </a:pPr>
                <a:r>
                  <a:rPr sz="2000"/>
                  <a:t>– Natural numbers: </a:t>
                </a:r>
                <a14:m>
                  <m:oMath xmlns:m="http://schemas.openxmlformats.org/officeDocument/2006/math">
                    <m:r>
                      <m:rPr>
                        <m:sty m:val="p"/>
                        <m:scr m:val="double-struck"/>
                      </m:rP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Whole numbers: </a:t>
                </a:r>
                <a14:m>
                  <m:oMath xmlns:m="http://schemas.openxmlformats.org/officeDocument/2006/math">
                    <m:sSub>
                      <m:e>
                        <m:r>
                          <m:rPr>
                            <m:sty m:val="p"/>
                            <m:scr m:val="double-struck"/>
                          </m:rPr>
                          <m:t>N</m:t>
                        </m:r>
                      </m:e>
                      <m:sub>
                        <m:r>
                          <m:rPr>
                            <m:sty m:val="p"/>
                            <m:scr m:val="double-struck"/>
                          </m:rPr>
                          <m:t>0</m:t>
                        </m:r>
                      </m:sub>
                    </m:sSub>
                    <m:r>
                      <m:rPr>
                        <m:sty m:val="p"/>
                      </m:rPr>
                      <m:t>=</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Integers: </a:t>
                </a:r>
                <a14:m>
                  <m:oMath xmlns:m="http://schemas.openxmlformats.org/officeDocument/2006/math">
                    <m:r>
                      <m:rPr>
                        <m:sty m:val="p"/>
                        <m:scr m:val="double-struck"/>
                      </m:rPr>
                      <m:t>Z</m:t>
                    </m:r>
                    <m:r>
                      <m:rPr>
                        <m:sty m:val="p"/>
                      </m:rPr>
                      <m:t>=</m:t>
                    </m:r>
                    <m:r>
                      <m:rPr>
                        <m:sty m:val="p"/>
                      </m:rPr>
                      <m:t>{</m:t>
                    </m:r>
                    <m:r>
                      <m:rPr>
                        <m:sty m:val="p"/>
                      </m:rPr>
                      <m:t>.</m:t>
                    </m:r>
                    <m:r>
                      <m:rPr>
                        <m:sty m:val="p"/>
                      </m:rPr>
                      <m:t>.</m:t>
                    </m:r>
                    <m:r>
                      <m:rPr>
                        <m:sty m:val="p"/>
                      </m:rPr>
                      <m:t>.</m:t>
                    </m:r>
                    <m:r>
                      <m:rPr>
                        <m:sty m:val="p"/>
                      </m:rPr>
                      <m:t>,</m:t>
                    </m:r>
                    <m:r>
                      <m:rPr>
                        <m:sty m:val="p"/>
                      </m:rPr>
                      <m:t>−</m:t>
                    </m:r>
                    <m:r>
                      <m:t>3</m:t>
                    </m:r>
                    <m:r>
                      <m:rPr>
                        <m:sty m:val="p"/>
                      </m:rPr>
                      <m:t>,</m:t>
                    </m:r>
                    <m:r>
                      <m:rPr>
                        <m:sty m:val="p"/>
                      </m:rPr>
                      <m:t>−</m:t>
                    </m:r>
                    <m:r>
                      <m:t>2</m:t>
                    </m:r>
                    <m:r>
                      <m:rPr>
                        <m:sty m:val="p"/>
                      </m:rPr>
                      <m:t>,</m:t>
                    </m:r>
                    <m:r>
                      <m:rPr>
                        <m:sty m:val="p"/>
                      </m:rPr>
                      <m:t>−</m:t>
                    </m:r>
                    <m:r>
                      <m:t>1</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Rational numbers: </a:t>
                </a:r>
                <a14:m>
                  <m:oMath xmlns:m="http://schemas.openxmlformats.org/officeDocument/2006/math">
                    <m:r>
                      <m:rPr>
                        <m:sty m:val="p"/>
                        <m:scr m:val="double-struck"/>
                      </m:rPr>
                      <m:t>Q</m:t>
                    </m:r>
                    <m:r>
                      <m:rPr>
                        <m:sty m:val="p"/>
                      </m:rPr>
                      <m:t>=</m:t>
                    </m:r>
                    <m:d>
                      <m:dPr>
                        <m:begChr m:val="{"/>
                        <m:endChr m:val="}"/>
                        <m:sepChr m:val=""/>
                        <m:grow/>
                      </m:dPr>
                      <m:e>
                        <m:f>
                          <m:fPr>
                            <m:type m:val="bar"/>
                          </m:fPr>
                          <m:num>
                            <m:r>
                              <m:t>p</m:t>
                            </m:r>
                          </m:num>
                          <m:den>
                            <m:r>
                              <m:t>q</m:t>
                            </m:r>
                          </m:den>
                        </m:f>
                        <m:r>
                          <m:rPr>
                            <m:sty m:val="p"/>
                          </m:rPr>
                          <m:t>,</m:t>
                        </m:r>
                        <m:r>
                          <m:t>p</m:t>
                        </m:r>
                        <m:r>
                          <m:rPr>
                            <m:sty m:val="p"/>
                          </m:rPr>
                          <m:t>∈</m:t>
                        </m:r>
                        <m:r>
                          <m:rPr>
                            <m:sty m:val="p"/>
                            <m:scr m:val="double-struck"/>
                          </m:rPr>
                          <m:t>Z</m:t>
                        </m:r>
                        <m:r>
                          <m:rPr>
                            <m:sty m:val="p"/>
                          </m:rPr>
                          <m:t>,</m:t>
                        </m:r>
                        <m:r>
                          <m:t>q</m:t>
                        </m:r>
                        <m:r>
                          <m:rPr>
                            <m:sty m:val="p"/>
                          </m:rPr>
                          <m:t>∈</m:t>
                        </m:r>
                        <m:r>
                          <m:rPr>
                            <m:sty m:val="p"/>
                            <m:scr m:val="double-struck"/>
                          </m:rPr>
                          <m:t>Z</m:t>
                        </m:r>
                        <m:r>
                          <m:rPr>
                            <m:sty m:val="p"/>
                          </m:rPr>
                          <m:t>,</m:t>
                        </m:r>
                        <m:r>
                          <m:t>q</m:t>
                        </m:r>
                        <m:r>
                          <m:rPr>
                            <m:sty m:val="p"/>
                          </m:rPr>
                          <m:t>≠</m:t>
                        </m:r>
                        <m:r>
                          <m:t>0</m:t>
                        </m:r>
                      </m:e>
                    </m:d>
                  </m:oMath>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 continued…</a:t>
                </a:r>
              </a:p>
              <a:p>
                <a:pPr lvl="0"/>
                <a:r>
                  <a:rPr sz="2000"/>
                  <a:t>Irrational numbers</a:t>
                </a:r>
              </a:p>
              <a:p>
                <a:pPr lvl="1"/>
                <a:r>
                  <a:rPr sz="2000"/>
                  <a:t>any number that is not a rational number; irrational means </a:t>
                </a:r>
                <a:r>
                  <a:rPr sz="2000" i="1"/>
                  <a:t>not</a:t>
                </a:r>
                <a:r>
                  <a:rPr sz="2000"/>
                  <a:t> rational (no ratio)</a:t>
                </a:r>
              </a:p>
              <a:p>
                <a:pPr lvl="1"/>
                <a:r>
                  <a:rPr sz="2000"/>
                  <a:t>e.g., you may know some irrational numbers such as </a:t>
                </a:r>
                <a14:m>
                  <m:oMath xmlns:m="http://schemas.openxmlformats.org/officeDocument/2006/math">
                    <m:r>
                      <m:t>π</m:t>
                    </m:r>
                  </m:oMath>
                </a14:m>
                <a:r>
                  <a:rPr sz="2000"/>
                  <a:t>, </a:t>
                </a:r>
                <a14:m>
                  <m:oMath xmlns:m="http://schemas.openxmlformats.org/officeDocument/2006/math">
                    <m:rad>
                      <m:radPr>
                        <m:degHide m:val="on"/>
                      </m:radPr>
                      <m:deg/>
                      <m:e>
                        <m:r>
                          <m:t>2</m:t>
                        </m:r>
                      </m:e>
                    </m:rad>
                  </m:oMath>
                </a14:m>
                <a:r>
                  <a:rPr sz="2000"/>
                  <a:t>, </a:t>
                </a:r>
                <a14:m>
                  <m:oMath xmlns:m="http://schemas.openxmlformats.org/officeDocument/2006/math">
                    <m:rad>
                      <m:radPr>
                        <m:degHide m:val="on"/>
                      </m:radPr>
                      <m:deg/>
                      <m:e>
                        <m:r>
                          <m:t>3</m:t>
                        </m:r>
                      </m:e>
                    </m:rad>
                  </m:oMath>
                </a14:m>
                <a:r>
                  <a:rPr sz="2000"/>
                  <a:t>, </a:t>
                </a:r>
                <a14:m>
                  <m:oMath xmlns:m="http://schemas.openxmlformats.org/officeDocument/2006/math">
                    <m:r>
                      <m:t>e</m:t>
                    </m:r>
                  </m:oMath>
                </a14:m>
                <a:r>
                  <a:rPr sz="2000"/>
                  <a:t> (Euler’s number)</a:t>
                </a:r>
              </a:p>
              <a:p>
                <a:pPr lvl="0"/>
                <a:r>
                  <a:rPr sz="2000"/>
                  <a:t>Real numbers: </a:t>
                </a:r>
                <a14:m>
                  <m:oMath xmlns:m="http://schemas.openxmlformats.org/officeDocument/2006/math">
                    <m:r>
                      <m:rPr>
                        <m:sty m:val="p"/>
                        <m:scr m:val="double-struck"/>
                      </m:rPr>
                      <m:t>R</m:t>
                    </m:r>
                  </m:oMath>
                </a14:m>
              </a:p>
              <a:p>
                <a:pPr lvl="1"/>
                <a:r>
                  <a:rPr sz="2000"/>
                  <a:t>The set of numbers on the real number line</a:t>
                </a:r>
              </a:p>
              <a:p>
                <a:pPr lvl="1"/>
                <a:r>
                  <a:rPr sz="2000"/>
                  <a:t>This set is constructed by combining the </a:t>
                </a:r>
                <a:r>
                  <a:rPr sz="2000" i="1"/>
                  <a:t>rational</a:t>
                </a:r>
                <a:r>
                  <a:rPr sz="2000"/>
                  <a:t> and </a:t>
                </a:r>
                <a:r>
                  <a:rPr sz="2000" i="1"/>
                  <a:t>irrational</a:t>
                </a:r>
                <a:r>
                  <a:rPr sz="2000"/>
                  <a:t> numbers</a:t>
                </a:r>
              </a:p>
              <a:p>
                <a:pPr lvl="0"/>
                <a:r>
                  <a:rPr sz="2000"/>
                  <a:t>Imaginary numbers: </a:t>
                </a:r>
                <a14:m>
                  <m:oMath xmlns:m="http://schemas.openxmlformats.org/officeDocument/2006/math">
                    <m:r>
                      <m:rPr>
                        <m:sty m:val="p"/>
                        <m:scr m:val="double-struck"/>
                      </m:rPr>
                      <m:t>I</m:t>
                    </m:r>
                  </m:oMath>
                </a14:m>
              </a:p>
              <a:p>
                <a:pPr lvl="1"/>
                <a:r>
                  <a:rPr sz="2000"/>
                  <a:t>a number that has a negative value when it is squared</a:t>
                </a:r>
              </a:p>
              <a:p>
                <a:pPr lvl="1"/>
                <a14:m>
                  <m:oMath xmlns:m="http://schemas.openxmlformats.org/officeDocument/2006/math">
                    <m:r>
                      <m:t>i</m:t>
                    </m:r>
                  </m:oMath>
                </a14:m>
                <a:r>
                  <a:rPr sz="2000"/>
                  <a:t> is the unit imaginary number, </a:t>
                </a:r>
                <a14:m>
                  <m:oMath xmlns:m="http://schemas.openxmlformats.org/officeDocument/2006/math">
                    <m:rad>
                      <m:radPr>
                        <m:degHide m:val="on"/>
                      </m:radPr>
                      <m:deg/>
                      <m:e>
                        <m:r>
                          <m:rPr>
                            <m:sty m:val="p"/>
                          </m:rPr>
                          <m:t>−</m:t>
                        </m:r>
                        <m:r>
                          <m:t>1</m:t>
                        </m:r>
                      </m:e>
                    </m:rad>
                    <m:r>
                      <m:rPr>
                        <m:sty m:val="p"/>
                      </m:rPr>
                      <m:t>=</m:t>
                    </m:r>
                    <m:r>
                      <m:t>i</m:t>
                    </m:r>
                  </m:oMath>
                </a14:m>
                <a:r>
                  <a:rPr sz="2000"/>
                  <a:t> by definition</a:t>
                </a:r>
              </a:p>
              <a:p>
                <a:pPr lvl="1"/>
                <a:r>
                  <a:rPr sz="2000"/>
                  <a:t>so </a:t>
                </a:r>
                <a14:m>
                  <m:oMath xmlns:m="http://schemas.openxmlformats.org/officeDocument/2006/math">
                    <m:r>
                      <m:t>i</m:t>
                    </m:r>
                  </m:oMath>
                </a14:m>
                <a:r>
                  <a:rPr sz="2000"/>
                  <a:t> is a complex number since </a:t>
                </a:r>
                <a14:m>
                  <m:oMath xmlns:m="http://schemas.openxmlformats.org/officeDocument/2006/math">
                    <m:sSup>
                      <m:e>
                        <m:r>
                          <m:t>i</m:t>
                        </m:r>
                      </m:e>
                      <m:sup>
                        <m:r>
                          <m:t>2</m:t>
                        </m:r>
                      </m:sup>
                    </m:sSup>
                    <m:r>
                      <m:rPr>
                        <m:sty m:val="p"/>
                      </m:rPr>
                      <m:t>=</m:t>
                    </m:r>
                    <m:r>
                      <m:rPr>
                        <m:sty m:val="p"/>
                      </m:rPr>
                      <m:t>−</m:t>
                    </m:r>
                    <m:r>
                      <m:t>1</m:t>
                    </m:r>
                  </m:oMath>
                </a14:m>
              </a:p>
              <a:p>
                <a:pPr lvl="0"/>
                <a:r>
                  <a:rPr sz="2000"/>
                  <a:t>Complex numbers: </a:t>
                </a:r>
                <a14:m>
                  <m:oMath xmlns:m="http://schemas.openxmlformats.org/officeDocument/2006/math">
                    <m:r>
                      <m:rPr>
                        <m:sty m:val="p"/>
                        <m:scr m:val="double-struck"/>
                      </m:rPr>
                      <m:t>C</m:t>
                    </m:r>
                  </m:oMath>
                </a14:m>
              </a:p>
              <a:p>
                <a:pPr lvl="1"/>
                <a:r>
                  <a:rPr sz="2000"/>
                  <a:t>a number in the form </a:t>
                </a:r>
                <a14:m>
                  <m:oMath xmlns:m="http://schemas.openxmlformats.org/officeDocument/2006/math">
                    <m:r>
                      <m:t>a</m:t>
                    </m:r>
                    <m:r>
                      <m:rPr>
                        <m:sty m:val="p"/>
                      </m:rPr>
                      <m:t>+</m:t>
                    </m:r>
                    <m:r>
                      <m:t>b</m:t>
                    </m:r>
                    <m:r>
                      <m:t>i</m:t>
                    </m:r>
                  </m:oMath>
                </a14:m>
                <a:r>
                  <a:rPr sz="2000"/>
                  <a:t> where </a:t>
                </a:r>
                <a14:m>
                  <m:oMath xmlns:m="http://schemas.openxmlformats.org/officeDocument/2006/math">
                    <m:r>
                      <m:t>a</m:t>
                    </m:r>
                    <m:r>
                      <m:rPr>
                        <m:sty m:val="p"/>
                      </m:rPr>
                      <m:t>∈</m:t>
                    </m:r>
                    <m:r>
                      <m:rPr>
                        <m:sty m:val="p"/>
                        <m:scr m:val="double-struck"/>
                      </m:rPr>
                      <m:t>R</m:t>
                    </m:r>
                  </m:oMath>
                </a14:m>
                <a:r>
                  <a:rPr sz="2000"/>
                  <a:t>, </a:t>
                </a:r>
                <a14:m>
                  <m:oMath xmlns:m="http://schemas.openxmlformats.org/officeDocument/2006/math">
                    <m:r>
                      <m:t>b</m:t>
                    </m:r>
                    <m:r>
                      <m:rPr>
                        <m:sty m:val="p"/>
                      </m:rPr>
                      <m:t>∈</m:t>
                    </m:r>
                    <m:r>
                      <m:rPr>
                        <m:sty m:val="p"/>
                        <m:scr m:val="double-struck"/>
                      </m:rPr>
                      <m:t>R</m:t>
                    </m:r>
                  </m:oMath>
                </a14:m>
                <a:r>
                  <a:rPr sz="2000"/>
                  <a:t>, and </a:t>
                </a:r>
                <a14:m>
                  <m:oMath xmlns:m="http://schemas.openxmlformats.org/officeDocument/2006/math">
                    <m:r>
                      <m:t>i</m:t>
                    </m:r>
                  </m:oMath>
                </a14:m>
                <a:r>
                  <a:rPr sz="2000"/>
                  <a:t> is an imaginary number</a:t>
                </a: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III: Code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started in RStudio</a:t>
            </a:r>
          </a:p>
        </p:txBody>
      </p:sp>
      <p:sp>
        <p:nvSpPr>
          <p:cNvPr id="3" name="Content Placeholder 2"/>
          <p:cNvSpPr>
            <a:spLocks noGrp="1"/>
          </p:cNvSpPr>
          <p:nvPr>
            <p:ph idx="1"/>
          </p:nvPr>
        </p:nvSpPr>
        <p:spPr/>
        <p:txBody>
          <a:bodyPr/>
          <a:lstStyle/>
          <a:p>
            <a:pPr lvl="0" indent="0" marL="0">
              <a:buNone/>
            </a:pPr>
            <a:r>
              <a:rPr/>
              <a:t>In </a:t>
            </a:r>
            <a:r>
              <a:rPr>
                <a:hlinkClick r:id="rId2"/>
              </a:rPr>
              <a:t>Lab 0</a:t>
            </a:r>
            <a:r>
              <a:rPr/>
              <a:t>, you downloaded and installed base R and RStudio. In this section, we will learn more about R and RStudio.</a:t>
            </a:r>
          </a:p>
          <a:p>
            <a:pPr lvl="0" indent="0" marL="0">
              <a:buNone/>
            </a:pPr>
            <a:r>
              <a:rPr/>
              <a:t>Let’s start with a little fun!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First, install the ‘praise’ package.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Next, load the library for the ‘praise’ package.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get some praise!</a:t>
            </a:r>
          </a:p>
          <a:p>
            <a:pPr lvl="0" indent="0" marL="0">
              <a:buNone/>
            </a:pPr>
            <a:r>
              <a:rPr/>
              <a:t>You can keep inserting the code above to get praise when you need it!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statistics?</a:t>
            </a:r>
          </a:p>
        </p:txBody>
      </p:sp>
      <p:sp>
        <p:nvSpPr>
          <p:cNvPr id="3" name="Content Placeholder 2"/>
          <p:cNvSpPr>
            <a:spLocks noGrp="1"/>
          </p:cNvSpPr>
          <p:nvPr>
            <p:ph idx="1"/>
          </p:nvPr>
        </p:nvSpPr>
        <p:spPr/>
        <p:txBody>
          <a:bodyPr/>
          <a:lstStyle/>
          <a:p>
            <a:pPr lvl="0" indent="0" marL="0">
              <a:buNone/>
            </a:pPr>
            <a:r>
              <a:rPr/>
              <a:t>Statistics is a science. As a result, it follows a set of well-defined steps or methods. As we explore new terms and definitions, we will gain a better understanding of what statistics encompasses.</a:t>
            </a:r>
          </a:p>
          <a:p>
            <a:pPr lvl="0" indent="0" marL="1270000">
              <a:buNone/>
            </a:pPr>
            <a:r>
              <a:rPr sz="2000" b="1"/>
              <a:t>DEFINITION: Statistics</a:t>
            </a:r>
          </a:p>
          <a:p>
            <a:pPr lvl="0" indent="0" marL="1270000">
              <a:buNone/>
            </a:pPr>
            <a:r>
              <a:rPr sz="2000" b="1"/>
              <a:t>Statistics</a:t>
            </a:r>
            <a:r>
              <a:rPr sz="2000"/>
              <a:t> is the science of collecting, organizing, analyzing, interpreting, communicating, and visualizing data and information.</a:t>
            </a:r>
          </a:p>
          <a:p>
            <a:pPr lvl="0" indent="0" marL="0">
              <a:buNone/>
            </a:pPr>
            <a:r>
              <a:rPr/>
              <a:t>There are a multitude of ways to describe the steps, terms, and various processes undertaken in a statistical study. Importantly, statistics calls for questions where we explore difference or change. We use variation to understand differences within or between a set (or sets) of measurements.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Arithmetic in R</a:t>
            </a:r>
          </a:p>
        </p:txBody>
      </p:sp>
      <p:sp>
        <p:nvSpPr>
          <p:cNvPr id="3" name="Content Placeholder 2"/>
          <p:cNvSpPr>
            <a:spLocks noGrp="1"/>
          </p:cNvSpPr>
          <p:nvPr>
            <p:ph idx="1"/>
          </p:nvPr>
        </p:nvSpPr>
        <p:spPr/>
        <p:txBody>
          <a:bodyPr/>
          <a:lstStyle/>
          <a:p>
            <a:pPr lvl="0" indent="0" marL="0">
              <a:buNone/>
            </a:pPr>
            <a:r>
              <a:rPr/>
              <a:t>We will learn how to calculate values in R.</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3</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12</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0.8</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5050</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 in R</a:t>
            </a:r>
          </a:p>
        </p:txBody>
      </p:sp>
      <p:sp>
        <p:nvSpPr>
          <p:cNvPr id="3" name="Content Placeholder 2"/>
          <p:cNvSpPr>
            <a:spLocks noGrp="1"/>
          </p:cNvSpPr>
          <p:nvPr>
            <p:ph idx="1"/>
          </p:nvPr>
        </p:nvSpPr>
        <p:spPr/>
        <p:txBody>
          <a:bodyPr/>
          <a:lstStyle/>
          <a:p>
            <a:pPr lvl="0" indent="0" marL="0">
              <a:buNone/>
            </a:pPr>
            <a:r>
              <a:rPr/>
              <a:t>We will learn to give a variable (or character) a value.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Use the different assignment operators</a:t>
            </a:r>
          </a:p>
          <a:p>
            <a:pPr lvl="0" indent="0">
              <a:buNone/>
            </a:pPr>
            <a:r>
              <a:rPr>
                <a:latin typeface="Courier"/>
              </a:rPr>
              <a:t>[1] 2</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x equal to two added to three</a:t>
            </a:r>
          </a:p>
          <a:p>
            <a:pPr lvl="0" indent="0">
              <a:buNone/>
            </a:pPr>
            <a:r>
              <a:rPr>
                <a:latin typeface="Courier"/>
              </a:rPr>
              <a:t>[1] 5</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y equal to two minus three</a:t>
            </a:r>
          </a:p>
          <a:p>
            <a:pPr lvl="0" indent="0">
              <a:buNone/>
            </a:pPr>
            <a:r>
              <a:rPr>
                <a:latin typeface="Courier"/>
              </a:rPr>
              <a:t>[1] -1</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Notes from </a:t>
            </a:r>
            <a:r>
              <a:rPr b="1" i="1"/>
              <a:t>Pelham (2013)</a:t>
            </a:r>
            <a:r>
              <a:rPr b="1"/>
              <a:t> reading</a:t>
            </a:r>
          </a:p>
          <a:p>
            <a:pPr lvl="0" indent="0" marL="0">
              <a:buNone/>
            </a:pPr>
            <a:r>
              <a:rPr/>
              <a:t>“Statistics are a set of mathematical procedures for summarizing and interpreting observations” (p.5).</a:t>
            </a:r>
          </a:p>
          <a:p>
            <a:pPr lvl="0" indent="0" marL="0">
              <a:buNone/>
            </a:pPr>
            <a:r>
              <a:rPr b="1"/>
              <a:t>Descriptive statistics</a:t>
            </a:r>
            <a:r>
              <a:rPr/>
              <a:t> vs. </a:t>
            </a:r>
            <a:r>
              <a:rPr b="1"/>
              <a:t>Inferential statistics</a:t>
            </a:r>
          </a:p>
          <a:p>
            <a:pPr lvl="0" indent="0" marL="0">
              <a:buNone/>
            </a:pPr>
            <a:r>
              <a:rPr/>
              <a:t>Pelham describes </a:t>
            </a:r>
            <a:r>
              <a:rPr i="1"/>
              <a:t>descriptive</a:t>
            </a:r>
            <a:r>
              <a:rPr/>
              <a:t> statistics as “statistics used to summarize or describe a set of observations”, whereas </a:t>
            </a:r>
            <a:r>
              <a:rPr i="1"/>
              <a:t>inferential</a:t>
            </a:r>
            <a:r>
              <a:rPr/>
              <a:t> statistics are defined as “statistics used to draw inferences about a set of observations” (p. 5).</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z equal to two times three</a:t>
            </a:r>
          </a:p>
          <a:p>
            <a:pPr lvl="0" indent="0">
              <a:buNone/>
            </a:pPr>
            <a:r>
              <a:rPr>
                <a:latin typeface="Courier"/>
              </a:rPr>
              <a:t>[1] 6</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Overwrite the value of y by setting y equal to x divided by z</a:t>
            </a:r>
          </a:p>
          <a:p>
            <a:pPr lvl="0" indent="0">
              <a:buNone/>
            </a:pPr>
            <a:r>
              <a:rPr>
                <a:latin typeface="Courier"/>
              </a:rPr>
              <a:t>[1] 0.8333333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Important</a:t>
            </a:r>
          </a:p>
          <a:p>
            <a:pPr lvl="0" indent="0" marL="1270000">
              <a:buNone/>
            </a:pPr>
            <a:r>
              <a:rPr sz="2000"/>
              <a:t>Paper 1 is due on Monday September 16 at 11:59pm ET</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module, we will continue our explorations in R by learning how to load data sets into our data frame, and perform some basic operations using some additional packages. These packages will allow us to consider how we can construct original data sets to develop unique questions for our analysis.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References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Descritpve measures</a:t>
            </a:r>
          </a:p>
          <a:p>
            <a:pPr lvl="0"/>
            <a:r>
              <a:rPr/>
              <a:t>Central tendency: the “average” of a set of observations (i.e., mean, median, mode)</a:t>
            </a:r>
          </a:p>
          <a:p>
            <a:pPr lvl="0"/>
            <a:r>
              <a:rPr/>
              <a:t>Dispersion: how data vary (i.e., range, variance, standard deviation)</a:t>
            </a:r>
          </a:p>
          <a:p>
            <a:pPr lvl="0" indent="0" marL="0">
              <a:spcBef>
                <a:spcPts val="3000"/>
              </a:spcBef>
              <a:buNone/>
            </a:pPr>
            <a:r>
              <a:rPr b="1"/>
              <a:t>EXAMPLE – entering values in R</a:t>
            </a:r>
          </a:p>
          <a:p>
            <a:pPr lvl="0" indent="0" marL="0">
              <a:buNone/>
            </a:pPr>
            <a:r>
              <a:rPr/>
              <a:t>Assume we have a small set of data: 2, 2, 4, 4. We can input and compute this data in </a:t>
            </a:r>
            <a:r>
              <a:rPr i="1"/>
              <a:t>R</a:t>
            </a:r>
            <a:r>
              <a:rPr/>
              <a:t> using the following code:</a:t>
            </a:r>
          </a:p>
          <a:p>
            <a:pPr lvl="0" indent="0">
              <a:buNone/>
            </a:pPr>
            <a:r>
              <a:rPr>
                <a:solidFill>
                  <a:srgbClr val="5E5E5E"/>
                </a:solidFill>
                <a:latin typeface="Courier"/>
              </a:rPr>
              <a:t># Generate sample data</a:t>
            </a:r>
            <a:br/>
            <a:r>
              <a:rPr>
                <a:solidFill>
                  <a:srgbClr val="003B4F"/>
                </a:solidFill>
                <a:latin typeface="Courier"/>
              </a:rPr>
              <a:t>x &lt;- </a:t>
            </a:r>
            <a:r>
              <a:rPr>
                <a:solidFill>
                  <a:srgbClr val="4758AB"/>
                </a:solidFill>
                <a:latin typeface="Courier"/>
              </a:rPr>
              <a:t>c</a:t>
            </a:r>
            <a:r>
              <a:rPr>
                <a:solidFill>
                  <a:srgbClr val="003B4F"/>
                </a:solidFill>
                <a:latin typeface="Courier"/>
              </a:rPr>
              <a:t>(</a:t>
            </a:r>
            <a:r>
              <a:rPr>
                <a:solidFill>
                  <a:srgbClr val="AD0000"/>
                </a:solidFill>
                <a:latin typeface="Courier"/>
              </a:rPr>
              <a:t>2</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4</a:t>
            </a:r>
            <a:r>
              <a:rPr>
                <a:solidFill>
                  <a:srgbClr val="003B4F"/>
                </a:solidFill>
                <a:latin typeface="Courie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mean</a:t>
            </a:r>
            <a:br/>
            <a:r>
              <a:rPr>
                <a:solidFill>
                  <a:srgbClr val="003B4F"/>
                </a:solidFill>
                <a:latin typeface="Courier"/>
              </a:rPr>
              <a:t>m = </a:t>
            </a:r>
            <a:r>
              <a:rPr>
                <a:solidFill>
                  <a:srgbClr val="4758AB"/>
                </a:solidFill>
                <a:latin typeface="Courier"/>
              </a:rPr>
              <a:t>sum</a:t>
            </a:r>
            <a:r>
              <a:rPr>
                <a:solidFill>
                  <a:srgbClr val="003B4F"/>
                </a:solidFill>
                <a:latin typeface="Courier"/>
              </a:rPr>
              <a:t>(x)</a:t>
            </a:r>
            <a:r>
              <a:rPr>
                <a:solidFill>
                  <a:srgbClr val="5E5E5E"/>
                </a:solidFill>
                <a:latin typeface="Courier"/>
              </a:rPr>
              <a:t>/</a:t>
            </a:r>
            <a:r>
              <a:rPr>
                <a:solidFill>
                  <a:srgbClr val="AD0000"/>
                </a:solidFill>
                <a:latin typeface="Courier"/>
              </a:rPr>
              <a:t>4</a:t>
            </a:r>
            <a:br/>
            <a:r>
              <a:rPr>
                <a:solidFill>
                  <a:srgbClr val="003B4F"/>
                </a:solidFill>
                <a:latin typeface="Courier"/>
              </a:rPr>
              <a:t>m</a:t>
            </a:r>
          </a:p>
          <a:p>
            <a:pPr lvl="0" indent="0">
              <a:buNone/>
            </a:pPr>
            <a:r>
              <a:rPr>
                <a:latin typeface="Courier"/>
              </a:rPr>
              <a:t>[1] 3</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median</a:t>
            </a:r>
            <a:br/>
            <a:r>
              <a:rPr>
                <a:solidFill>
                  <a:srgbClr val="4758AB"/>
                </a:solidFill>
                <a:latin typeface="Courier"/>
              </a:rPr>
              <a:t>median</a:t>
            </a:r>
            <a:r>
              <a:rPr>
                <a:solidFill>
                  <a:srgbClr val="003B4F"/>
                </a:solidFill>
                <a:latin typeface="Courier"/>
              </a:rPr>
              <a:t>(x)</a:t>
            </a:r>
          </a:p>
          <a:p>
            <a:pPr lvl="0" indent="0">
              <a:buNone/>
            </a:pPr>
            <a:r>
              <a:rPr>
                <a:latin typeface="Courier"/>
              </a:rPr>
              <a:t>[1] 3</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mode</a:t>
            </a:r>
            <a:br/>
            <a:r>
              <a:rPr>
                <a:solidFill>
                  <a:srgbClr val="4758AB"/>
                </a:solidFill>
                <a:latin typeface="Courier"/>
              </a:rPr>
              <a:t>mode</a:t>
            </a:r>
            <a:r>
              <a:rPr>
                <a:solidFill>
                  <a:srgbClr val="003B4F"/>
                </a:solidFill>
                <a:latin typeface="Courier"/>
              </a:rPr>
              <a:t>(x)</a:t>
            </a:r>
          </a:p>
          <a:p>
            <a:pPr lvl="0" indent="0">
              <a:buNone/>
            </a:pPr>
            <a:r>
              <a:rPr>
                <a:latin typeface="Courier"/>
              </a:rPr>
              <a:t>[1] "numeric"</a:t>
            </a:r>
          </a:p>
          <a:p>
            <a:pPr lvl="0" indent="0">
              <a:buNone/>
            </a:pPr>
            <a:r>
              <a:rPr>
                <a:solidFill>
                  <a:srgbClr val="003B4F"/>
                </a:solidFill>
                <a:latin typeface="Courier"/>
              </a:rPr>
              <a:t>table.x &lt;- </a:t>
            </a:r>
            <a:r>
              <a:rPr>
                <a:solidFill>
                  <a:srgbClr val="4758AB"/>
                </a:solidFill>
                <a:latin typeface="Courier"/>
              </a:rPr>
              <a:t>table</a:t>
            </a:r>
            <a:r>
              <a:rPr>
                <a:solidFill>
                  <a:srgbClr val="003B4F"/>
                </a:solidFill>
                <a:latin typeface="Courier"/>
              </a:rPr>
              <a:t>(x)</a:t>
            </a:r>
            <a:br/>
            <a:r>
              <a:rPr>
                <a:solidFill>
                  <a:srgbClr val="003B4F"/>
                </a:solidFill>
                <a:latin typeface="Courier"/>
              </a:rPr>
              <a:t>table.x</a:t>
            </a:r>
          </a:p>
          <a:p>
            <a:pPr lvl="0" indent="0">
              <a:buNone/>
            </a:pPr>
            <a:r>
              <a:rPr>
                <a:latin typeface="Courier"/>
              </a:rPr>
              <a:t>x
2 4 
2 2 </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create a histogram</a:t>
            </a:r>
            <a:br/>
            <a:r>
              <a:rPr>
                <a:solidFill>
                  <a:srgbClr val="4758AB"/>
                </a:solidFill>
                <a:latin typeface="Courier"/>
              </a:rPr>
              <a:t>hist</a:t>
            </a:r>
            <a:r>
              <a:rPr>
                <a:solidFill>
                  <a:srgbClr val="003B4F"/>
                </a:solidFill>
                <a:latin typeface="Courier"/>
              </a:rPr>
              <a:t>(x)</a:t>
            </a:r>
          </a:p>
        </p:txBody>
      </p:sp>
      <p:pic>
        <p:nvPicPr>
          <p:cNvPr descr="week02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2</dc:title>
  <dc:creator>Nathan Alexander, PhD</dc:creator>
  <cp:keywords/>
  <dcterms:created xsi:type="dcterms:W3CDTF">2024-11-06T20:54:38Z</dcterms:created>
  <dcterms:modified xsi:type="dcterms:W3CDTF">2024-11-06T20:54:38Z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Foundations</vt:lpwstr>
  </property>
  <property fmtid="{D5CDD505-2E9C-101B-9397-08002B2CF9AE}" pid="21" name="toc-title">
    <vt:lpwstr>Table of contents</vt:lpwstr>
  </property>
</Properties>
</file>