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9" Type="http://schemas.openxmlformats.org/officeDocument/2006/relationships/viewProps" Target="viewProps.xml" /><Relationship Id="rId8" Type="http://schemas.openxmlformats.org/officeDocument/2006/relationships/presProps" Target="presProps.xml" /><Relationship Id="rId1" Type="http://schemas.openxmlformats.org/officeDocument/2006/relationships/slideMaster" Target="slideMasters/slideMaster1.xml" /><Relationship Id="rId11" Type="http://schemas.openxmlformats.org/officeDocument/2006/relationships/tableStyles" Target="tableStyles.xml" /><Relationship Id="rId1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ata-202.github.io/sp25"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papers/paper1.qmd" TargetMode="External" /><Relationship Id="rId3" Type="http://schemas.openxmlformats.org/officeDocument/2006/relationships/hyperlink" Target="../papers/papers-instructions.qmd" TargetMode="External" /><Relationship Id="rId4" Type="http://schemas.openxmlformats.org/officeDocument/2006/relationships/hyperlink" Target="../papers/papers-more-info.qmd"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DATA 202 - Week 1</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Introduction to the Course</a:t>
            </a:r>
            <a:br/>
            <a:br/>
            <a:r>
              <a:rPr/>
              <a:t>Nathan Alexander, PhD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Description</a:t>
            </a:r>
          </a:p>
        </p:txBody>
      </p:sp>
      <p:sp>
        <p:nvSpPr>
          <p:cNvPr id="3" name="Content Placeholder 2"/>
          <p:cNvSpPr>
            <a:spLocks noGrp="1"/>
          </p:cNvSpPr>
          <p:nvPr>
            <p:ph idx="1"/>
          </p:nvPr>
        </p:nvSpPr>
        <p:spPr/>
        <p:txBody>
          <a:bodyPr/>
          <a:lstStyle/>
          <a:p>
            <a:pPr lvl="0" indent="0" marL="0">
              <a:buNone/>
            </a:pPr>
            <a:r>
              <a:rPr/>
              <a:t>In this course, students will develop an understanding of statistics as a research tool. Students are expected to have some basic knowledge of statistics from a prior course. Emphasis will be placed on understanding statistical concepts and applying and interpreting tests of statistical inference for real-life applications. The content will include, but not be limited to, visual representations of data, descriptive statistics, correlation and simple regression, sampling distributions, and the assumptions associated with and the application of selected inferential statistical procedures. Throughout the course, there will be a strong emphasis on how statistical modeling can be a driving force for social justice.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Learning Objectives</a:t>
            </a:r>
          </a:p>
        </p:txBody>
      </p:sp>
      <p:sp>
        <p:nvSpPr>
          <p:cNvPr id="3" name="Content Placeholder 2"/>
          <p:cNvSpPr>
            <a:spLocks noGrp="1"/>
          </p:cNvSpPr>
          <p:nvPr>
            <p:ph idx="1"/>
          </p:nvPr>
        </p:nvSpPr>
        <p:spPr/>
        <p:txBody>
          <a:bodyPr/>
          <a:lstStyle/>
          <a:p>
            <a:pPr lvl="0"/>
            <a:r>
              <a:rPr/>
              <a:t>Appreciate and understand the role of statistics in your field</a:t>
            </a:r>
          </a:p>
          <a:p>
            <a:pPr lvl="0"/>
            <a:r>
              <a:rPr/>
              <a:t>Evaluate, comprehend, and explain the statistical findings in a data set</a:t>
            </a:r>
          </a:p>
          <a:p>
            <a:pPr lvl="0"/>
            <a:r>
              <a:rPr/>
              <a:t>Explore data in R</a:t>
            </a:r>
          </a:p>
          <a:p>
            <a:pPr lvl="0"/>
            <a:r>
              <a:rPr/>
              <a:t>Apply appropriate application and interpretation of various inferential statistical procedures</a:t>
            </a:r>
          </a:p>
          <a:p>
            <a:pPr lvl="0"/>
            <a:r>
              <a:rPr/>
              <a:t>Write a simple description of methodology and results from analysis</a:t>
            </a:r>
          </a:p>
          <a:p>
            <a:pPr lvl="0"/>
            <a:r>
              <a:rPr/>
              <a:t>Develop an ability to apply appropriate statistical methods to summarize and analyze data</a:t>
            </a:r>
          </a:p>
          <a:p>
            <a:pPr lvl="0"/>
            <a:r>
              <a:rPr/>
              <a:t>Make sense of data and be able to report the results in appropriate tables or statistical terms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Course companion site</a:t>
            </a:r>
          </a:p>
        </p:txBody>
      </p:sp>
      <p:sp>
        <p:nvSpPr>
          <p:cNvPr id="3" name="Content Placeholder 2"/>
          <p:cNvSpPr>
            <a:spLocks noGrp="1"/>
          </p:cNvSpPr>
          <p:nvPr>
            <p:ph idx="1"/>
          </p:nvPr>
        </p:nvSpPr>
        <p:spPr/>
        <p:txBody>
          <a:bodyPr/>
          <a:lstStyle/>
          <a:p>
            <a:pPr lvl="0" indent="0" marL="0">
              <a:buNone/>
            </a:pPr>
            <a:r>
              <a:rPr/>
              <a:t>The landing page for our companion site can be found </a:t>
            </a:r>
            <a:r>
              <a:rPr>
                <a:hlinkClick r:id="rId2"/>
              </a:rPr>
              <a:t>here</a:t>
            </a:r>
            <a:r>
              <a:rPr/>
              <a:t>.</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Initial assignments</a:t>
            </a:r>
          </a:p>
        </p:txBody>
      </p:sp>
      <p:sp>
        <p:nvSpPr>
          <p:cNvPr id="3" name="Content Placeholder 2"/>
          <p:cNvSpPr>
            <a:spLocks noGrp="1"/>
          </p:cNvSpPr>
          <p:nvPr>
            <p:ph idx="1"/>
          </p:nvPr>
        </p:nvSpPr>
        <p:spPr/>
        <p:txBody>
          <a:bodyPr/>
          <a:lstStyle/>
          <a:p>
            <a:pPr lvl="0" indent="0" marL="0">
              <a:spcBef>
                <a:spcPts val="3000"/>
              </a:spcBef>
              <a:buNone/>
            </a:pPr>
            <a:r>
              <a:rPr b="1"/>
              <a:t>Annotated Bibliography</a:t>
            </a:r>
          </a:p>
          <a:p>
            <a:pPr lvl="0" indent="0" marL="0">
              <a:buNone/>
            </a:pPr>
            <a:r>
              <a:rPr/>
              <a:t>Your annotated bibliography is due Sun Feb 2 using OpenAlex or the Web of Science (WoS).</a:t>
            </a:r>
          </a:p>
          <a:p>
            <a:pPr lvl="0" indent="0" marL="0">
              <a:spcBef>
                <a:spcPts val="3000"/>
              </a:spcBef>
              <a:buNone/>
            </a:pPr>
            <a:r>
              <a:rPr b="1"/>
              <a:t>Lab #1</a:t>
            </a:r>
          </a:p>
          <a:p>
            <a:pPr lvl="0" indent="0" marL="0">
              <a:buNone/>
            </a:pPr>
            <a:r>
              <a:rPr/>
              <a:t>Lab 1 is due Sun Feb 16.</a:t>
            </a:r>
          </a:p>
          <a:p>
            <a:pPr lvl="0" indent="0" marL="0">
              <a:spcBef>
                <a:spcPts val="3000"/>
              </a:spcBef>
              <a:buNone/>
            </a:pPr>
            <a:r>
              <a:rPr b="1"/>
              <a:t>Paper #1</a:t>
            </a:r>
          </a:p>
          <a:p>
            <a:pPr lvl="0" indent="0" marL="0">
              <a:buNone/>
            </a:pPr>
            <a:r>
              <a:rPr/>
              <a:t>You can read more about paper #1 </a:t>
            </a:r>
            <a:r>
              <a:rPr>
                <a:hlinkClick r:id="rId2"/>
              </a:rPr>
              <a:t>here</a:t>
            </a:r>
            <a:r>
              <a:rPr/>
              <a:t>.</a:t>
            </a:r>
          </a:p>
          <a:p>
            <a:pPr lvl="0" indent="0" marL="0">
              <a:buNone/>
            </a:pPr>
            <a:r>
              <a:rPr/>
              <a:t>See the instructions for paper assignments </a:t>
            </a:r>
            <a:r>
              <a:rPr>
                <a:hlinkClick r:id="rId3"/>
              </a:rPr>
              <a:t>here</a:t>
            </a:r>
            <a:r>
              <a:rPr/>
              <a:t>.</a:t>
            </a:r>
          </a:p>
          <a:p>
            <a:pPr lvl="0" indent="0" marL="0">
              <a:buNone/>
            </a:pPr>
            <a:r>
              <a:rPr/>
              <a:t>Also, learn more about paper assignments </a:t>
            </a:r>
            <a:r>
              <a:rPr>
                <a:hlinkClick r:id="rId4"/>
              </a:rPr>
              <a:t>here</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Case Study 1: Tuskegee Experiement of Untreated Syphillis</a:t>
            </a:r>
          </a:p>
        </p:txBody>
      </p:sp>
      <p:sp>
        <p:nvSpPr>
          <p:cNvPr id="3" name="Content Placeholder 2"/>
          <p:cNvSpPr>
            <a:spLocks noGrp="1"/>
          </p:cNvSpPr>
          <p:nvPr>
            <p:ph idx="1"/>
          </p:nvPr>
        </p:nvSpPr>
        <p:spPr/>
        <p:txBody>
          <a:bodyPr/>
          <a:lstStyle/>
          <a:p>
            <a:pPr lvl="0" indent="0" marL="0">
              <a:buNone/>
            </a:pPr>
            <a:r>
              <a:rPr/>
              <a:t>To help you prepare for our forthcoming discussions and readings, you should explore information about our first case study. One place to start is here: “The Tuskegee Experiment: Crash Course Black American History #29” in the video below:</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202 - Week 1</dc:title>
  <dc:creator>Nathan Alexander, PhD</dc:creator>
  <cp:keywords/>
  <dcterms:created xsi:type="dcterms:W3CDTF">2025-08-20T20:48:50Z</dcterms:created>
  <dcterms:modified xsi:type="dcterms:W3CDTF">2025-08-20T20:48:50Z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references.bib</vt:lpwstr>
  </property>
  <property fmtid="{D5CDD505-2E9C-101B-9397-08002B2CF9AE}" pid="6" name="by-affiliation">
    <vt:lpwstr/>
  </property>
  <property fmtid="{D5CDD505-2E9C-101B-9397-08002B2CF9AE}" pid="7" name="by-author">
    <vt:lpwstr/>
  </property>
  <property fmtid="{D5CDD505-2E9C-101B-9397-08002B2CF9AE}" pid="8" name="csl">
    <vt:lpwstr>apa.csl</vt:lpwstr>
  </property>
  <property fmtid="{D5CDD505-2E9C-101B-9397-08002B2CF9AE}" pid="9" name="editor">
    <vt:lpwstr>visual</vt:lpwstr>
  </property>
  <property fmtid="{D5CDD505-2E9C-101B-9397-08002B2CF9AE}" pid="10" name="editor_options">
    <vt:lpwstr/>
  </property>
  <property fmtid="{D5CDD505-2E9C-101B-9397-08002B2CF9AE}" pid="11" name="fig_caption">
    <vt:lpwstr>True</vt:lpwstr>
  </property>
  <property fmtid="{D5CDD505-2E9C-101B-9397-08002B2CF9AE}" pid="12" name="geometry">
    <vt:lpwstr>margin=1.0in</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Center for Applied Data Science and Analytics</vt:lpwstr>
  </property>
  <property fmtid="{D5CDD505-2E9C-101B-9397-08002B2CF9AE}" pid="17" name="institutes">
    <vt:lpwstr/>
  </property>
  <property fmtid="{D5CDD505-2E9C-101B-9397-08002B2CF9AE}" pid="18" name="labels">
    <vt:lpwstr/>
  </property>
  <property fmtid="{D5CDD505-2E9C-101B-9397-08002B2CF9AE}" pid="19" name="reference_docx">
    <vt:lpwstr>word-styles-reference.docx</vt:lpwstr>
  </property>
  <property fmtid="{D5CDD505-2E9C-101B-9397-08002B2CF9AE}" pid="20" name="subtitle">
    <vt:lpwstr>Introduction to the Course</vt:lpwstr>
  </property>
  <property fmtid="{D5CDD505-2E9C-101B-9397-08002B2CF9AE}" pid="21" name="toc-title">
    <vt:lpwstr>Table of contents</vt:lpwstr>
  </property>
</Properties>
</file>