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6" Type="http://schemas.openxmlformats.org/officeDocument/2006/relationships/viewProps" Target="viewProps.xml" /><Relationship Id="rId55" Type="http://schemas.openxmlformats.org/officeDocument/2006/relationships/presProps" Target="presProps.xml" /><Relationship Id="rId1" Type="http://schemas.openxmlformats.org/officeDocument/2006/relationships/slideMaster" Target="slideMasters/slideMaster1.xml" /><Relationship Id="rId58" Type="http://schemas.openxmlformats.org/officeDocument/2006/relationships/tableStyles" Target="tableStyles.xml" /><Relationship Id="rId5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Alternatively, in the spirit of </a:t>
            </a:r>
            <a:r>
              <a:rPr i="1"/>
              <a:t>refusal</a:t>
            </a:r>
            <a:r>
              <a:rPr/>
              <a:t>, some different questions come to the surface:</a:t>
            </a:r>
          </a:p>
          <a:p>
            <a:pPr lvl="0"/>
            <a:r>
              <a:rPr/>
              <a:t>What beliefs underlie the analysis of college enrollment rates?</a:t>
            </a:r>
          </a:p>
          <a:p>
            <a:pPr lvl="0"/>
            <a:r>
              <a:rPr/>
              <a:t>What assumptions are being made when quantifying educational pathways?</a:t>
            </a:r>
          </a:p>
          <a:p>
            <a:pPr lvl="0"/>
            <a:r>
              <a:rPr/>
              <a:t>How does rejecting conventional racial comparisons challenge power dynamics?</a:t>
            </a:r>
          </a:p>
          <a:p>
            <a:pPr lvl="0" indent="0" marL="0">
              <a:buNone/>
            </a:pPr>
            <a:r>
              <a:rPr/>
              <a:t>This second set of questions, as early examples of a practice of refusal, encourage your critical thinking in a few ways. First, the questions ask you to think about the less explicit components of the paragraph. Second, the questions present an option to reject conventional approaches to how we measure educational outcomes and ask why. Third, and to the seeming contradiction between refusal and exploration, a set of new pathways arise.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Bad Stats (or BS), outlined by Professor Ivory Toldson, are data points that are poorly contextualized, generally negative, and they are often incomplete or incorrect. They are part of a problematic trend in which statistics are used to reinforce negative stereotypes. Identify two examples of </a:t>
            </a:r>
            <a:r>
              <a:rPr sz="2000" i="1"/>
              <a:t>Bad Stats</a:t>
            </a:r>
            <a:r>
              <a:rPr sz="2000"/>
              <a:t> in popular media.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Big Picture</a:t>
            </a:r>
          </a:p>
          <a:p>
            <a:pPr lvl="0" indent="0" marL="0">
              <a:buNone/>
            </a:pPr>
            <a:r>
              <a:rPr/>
              <a:t>Pelham (2013) defines “statistics [as] a set of mathematical procedures for summarizing and interpreting observations” (p.5). 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a:p>
            <a:pPr lvl="0" indent="0" marL="0">
              <a:buNone/>
            </a:pPr>
            <a:r>
              <a:rPr/>
              <a:t>Some key concepts:</a:t>
            </a:r>
          </a:p>
          <a:p>
            <a:pPr lvl="0"/>
            <a:r>
              <a:rPr/>
              <a:t>Population parameter: A numerical characteristic of an entire population, often unknown and estimated using sample data.</a:t>
            </a:r>
          </a:p>
          <a:p>
            <a:pPr lvl="0"/>
            <a:r>
              <a:rPr/>
              <a:t>Sample statistic: A numerical value calculated from a sample to estimate a population parameter.</a:t>
            </a:r>
          </a:p>
          <a:p>
            <a:pPr lvl="0"/>
            <a:r>
              <a:rPr/>
              <a:t>Confidence interval: A range of values that likely contains an unknown population parameter, calculated with a specified level of confidence.</a:t>
            </a:r>
          </a:p>
          <a:p>
            <a:pPr lvl="0"/>
            <a:r>
              <a:rPr/>
              <a:t>Hypothesis test: A statistical method to make inferences about a population parameter based on sample data, involving null and alternative hypotheses.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Analysis of Variance (ANOVA): A statistical technique used to compare means across multiple groups, typically used when there are three or more categories of a single variable.</a:t>
            </a:r>
          </a:p>
          <a:p>
            <a:pPr lvl="0"/>
            <a:r>
              <a:rPr/>
              <a:t>Multiple comparisons: Statistical procedures used to control the family-wise error rate when making several simultaneous inferences or comparisons.</a:t>
            </a:r>
          </a:p>
          <a:p>
            <a:pPr lvl="0"/>
            <a:r>
              <a:rPr/>
              <a:t>Interaction effects: A situation in statistics where the effect of one variable on an outcome depends on the value of another variable.</a:t>
            </a:r>
          </a:p>
          <a:p>
            <a:pPr lvl="0"/>
            <a:r>
              <a:rPr/>
              <a:t>Correlation: A statistical measure that describes the strength and direction of the linear relationship between two variables.</a:t>
            </a:r>
          </a:p>
          <a:p>
            <a:pPr lvl="0"/>
            <a:r>
              <a:rPr/>
              <a:t>Regression: A statistical method used to model the relationship between a dependent variable and one or more independent variables.</a:t>
            </a:r>
          </a:p>
          <a:p>
            <a:pPr lvl="0"/>
            <a:r>
              <a:rPr/>
              <a:t>Chi-square tests: Statistical tests used to determine if there is a significant association between categorical variables or if observed frequencies differ from expected frequencies.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Descriptive measures</a:t>
            </a:r>
          </a:p>
          <a:p>
            <a:pPr lvl="0" indent="0" marL="0">
              <a:buNone/>
            </a:pPr>
            <a:r>
              <a:rPr b="1"/>
              <a:t>Measures of central tendency</a:t>
            </a:r>
            <a:r>
              <a:rPr/>
              <a:t>: These describe the “average” or central value of a set of observations.</a:t>
            </a:r>
          </a:p>
          <a:p>
            <a:pPr lvl="0"/>
            <a:r>
              <a:rPr/>
              <a:t>Mean: The arithmetic average of all values</a:t>
            </a:r>
          </a:p>
          <a:p>
            <a:pPr lvl="0"/>
            <a:r>
              <a:rPr/>
              <a:t>Median: The middle value when data is ordered</a:t>
            </a:r>
          </a:p>
          <a:p>
            <a:pPr lvl="0"/>
            <a:r>
              <a:rPr/>
              <a:t>Mode: The most frequently occurring value</a:t>
            </a:r>
          </a:p>
          <a:p>
            <a:pPr lvl="0" indent="0" marL="0">
              <a:buNone/>
            </a:pPr>
            <a:r>
              <a:rPr b="1"/>
              <a:t>Measures of dispersion</a:t>
            </a:r>
            <a:r>
              <a:rPr/>
              <a:t>: These describe how data vary or spread out from the central tendency.</a:t>
            </a:r>
          </a:p>
          <a:p>
            <a:pPr lvl="0"/>
            <a:r>
              <a:rPr/>
              <a:t>Range: The difference between the maximum and minimum values</a:t>
            </a:r>
          </a:p>
          <a:p>
            <a:pPr lvl="0"/>
            <a:r>
              <a:rPr/>
              <a:t>Variance: The average of squared deviations from the mean</a:t>
            </a:r>
          </a:p>
          <a:p>
            <a:pPr lvl="0"/>
            <a:r>
              <a:rPr/>
              <a:t>Standard deviation: The square root of the variance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however, modern statistics calls for more critical questions where we explore difference or change within specified contexts. We then use theory and concepts of variation to understand differences within or between a set (or sets) of measurements, resulting in a more </a:t>
            </a:r>
            <a:r>
              <a:rPr i="1"/>
              <a:t>critical</a:t>
            </a:r>
            <a:r>
              <a:rPr/>
              <a:t> orientation to statistics.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Critical Statistics?</a:t>
            </a:r>
          </a:p>
        </p:txBody>
      </p:sp>
      <p:sp>
        <p:nvSpPr>
          <p:cNvPr id="3" name="Content Placeholder 2"/>
          <p:cNvSpPr>
            <a:spLocks noGrp="1"/>
          </p:cNvSpPr>
          <p:nvPr>
            <p:ph idx="1"/>
          </p:nvPr>
        </p:nvSpPr>
        <p:spPr/>
        <p:txBody>
          <a:bodyPr/>
          <a:lstStyle/>
          <a:p>
            <a:pPr lvl="0" indent="0" marL="0">
              <a:buNone/>
            </a:pPr>
            <a:r>
              <a:rPr/>
              <a:t>In popular media, we might see information reported as follows:</a:t>
            </a:r>
          </a:p>
          <a:p>
            <a:pPr lvl="0" indent="0" marL="1270000">
              <a:buNone/>
            </a:pPr>
            <a:r>
              <a:rPr sz="2000" i="1"/>
              <a:t>In 2022, college enrollment for 18-24 year-olds in the United States was 39%, a two percent decrease from 41% in 2012. The enrollment rate for those aged 18-24 in 2022 who were Black was 36%, which was lower than the rates for Asian students, which was 61%, and White students, which was 41%</a:t>
            </a:r>
            <a:r>
              <a:rPr sz="2000"/>
              <a:t>.</a:t>
            </a:r>
          </a:p>
          <a:p>
            <a:pPr lvl="0" indent="0" marL="0">
              <a:buNone/>
            </a:pPr>
            <a:r>
              <a:rPr/>
              <a:t>The data above is from the U.S. National Center for Education Statistics (NCES). While reading the paragraph, what were some of your opinions? What questions did you have?</a:t>
            </a:r>
          </a:p>
          <a:p>
            <a:pPr lvl="0"/>
            <a:r>
              <a:rPr/>
              <a:t>How was enrollment defined and measured?</a:t>
            </a:r>
          </a:p>
          <a:p>
            <a:pPr lvl="0"/>
            <a:r>
              <a:rPr/>
              <a:t>Should the differences be viewed as significant in some way?</a:t>
            </a:r>
          </a:p>
          <a:p>
            <a:pPr lvl="0"/>
            <a:r>
              <a:rPr/>
              <a:t>Do the percents mean that some students are less likely to go to college?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traditional statistics, a quantitative research question is answered using the scientific method. A </a:t>
            </a:r>
            <a:r>
              <a:rPr i="1"/>
              <a:t>traditionalist</a:t>
            </a:r>
            <a:r>
              <a:rPr/>
              <a:t> may blindly follow the steps of this method, focusing on model selection and assumptions while also ignoring any broader social and historical contexts.</a:t>
            </a:r>
          </a:p>
          <a:p>
            <a:pPr lvl="0" indent="0" marL="0">
              <a:buNone/>
            </a:pPr>
            <a:r>
              <a:rPr/>
              <a:t>In the social sciences, for example, statistics continues to be used to perpetuate negative stereotypes – which does not simply give it a bad rap but it results in real-world harm to communities. Does this mean we are just in need of </a:t>
            </a:r>
            <a:r>
              <a:rPr i="1"/>
              <a:t>critical</a:t>
            </a:r>
            <a:r>
              <a:rPr/>
              <a:t> statistics?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Example: Challenging Statistics in Media</a:t>
            </a:r>
          </a:p>
          <a:p>
            <a:pPr lvl="0" indent="0" marL="1270000">
              <a:buNone/>
            </a:pPr>
            <a:r>
              <a:rPr sz="2000"/>
              <a:t>The American sitcom </a:t>
            </a:r>
            <a:r>
              <a:rPr sz="2000" i="1"/>
              <a:t>A Different World</a:t>
            </a:r>
            <a:r>
              <a:rPr sz="2000"/>
              <a:t> challenged negative stereotypes associated with Black youth and families regarding the pursuit of higher education. By portraying a vibrant college life at Hillman, a predominately Black college in the U.S., the series highlighted the importance of education as a priority within the Black community.</a:t>
            </a:r>
          </a:p>
          <a:p>
            <a:pPr lvl="0" indent="0" marL="1270000">
              <a:buNone/>
            </a:pPr>
            <a:r>
              <a:rPr sz="2000"/>
              <a:t>Image of ‘A Different World’ cast</a:t>
            </a:r>
          </a:p>
          <a:p>
            <a:pPr lvl="0" indent="0" marL="1270000">
              <a:buNone/>
            </a:pPr>
            <a:r>
              <a:rPr sz="2000"/>
              <a:t>Image of ‘A Different World’ cast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In a discussion about the U.S. college enrollment rate of Black 18-24 year-olds, your colleague Rachel cites Bill Cosby and two shows that he produced, </a:t>
            </a:r>
            <a:r>
              <a:rPr sz="2000" i="1"/>
              <a:t>A Different World</a:t>
            </a:r>
            <a:r>
              <a:rPr sz="2000"/>
              <a:t> and </a:t>
            </a:r>
            <a:r>
              <a:rPr sz="2000" i="1"/>
              <a:t>The Cosby Show</a:t>
            </a:r>
            <a:r>
              <a:rPr sz="2000"/>
              <a:t>, as important examples to combat deficit racial stereotypes. However, during the discussion, another colleague mentions how Bill Cosby was found guilty of aggravated indecent assault and sexual predation, and mentions that we have to be mindful of the work we cite and the persons responsible for producing the work. The colleague states that ``one problematic case should not be combated with another problematic case” referring to Cosby; Rachel disagrees. Both colleagues ask for your opinion on the discussion. How might you respond?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Different World of Statistics</a:t>
            </a:r>
          </a:p>
        </p:txBody>
      </p:sp>
      <p:sp>
        <p:nvSpPr>
          <p:cNvPr id="3" name="Content Placeholder 2"/>
          <p:cNvSpPr>
            <a:spLocks noGrp="1"/>
          </p:cNvSpPr>
          <p:nvPr>
            <p:ph idx="1"/>
          </p:nvPr>
        </p:nvSpPr>
        <p:spPr/>
        <p:txBody>
          <a:bodyPr/>
          <a:lstStyle/>
          <a:p>
            <a:pPr lvl="0" indent="0" marL="0">
              <a:buNone/>
            </a:pPr>
            <a:r>
              <a:rPr/>
              <a:t>The idea of </a:t>
            </a:r>
            <a:r>
              <a:rPr i="1"/>
              <a:t>traditional statistics</a:t>
            </a:r>
            <a:r>
              <a:rPr/>
              <a:t> vs. </a:t>
            </a:r>
            <a:r>
              <a:rPr i="1"/>
              <a:t>non-traditional statistics</a:t>
            </a:r>
            <a:r>
              <a:rPr/>
              <a:t> may mean, on the surface at least, that we are in need of a </a:t>
            </a:r>
            <a:r>
              <a:rPr i="1"/>
              <a:t>critical</a:t>
            </a:r>
            <a:r>
              <a:rPr/>
              <a:t> statistics, and fast. But what if this dichotomy is a false one? What other pathways exist? Pathways of refusal? Pathways of exploration?</a:t>
            </a:r>
          </a:p>
          <a:p>
            <a:pPr lvl="0" indent="0" marL="0">
              <a:buNone/>
            </a:pPr>
            <a:r>
              <a:rPr/>
              <a:t>We will make attempts to reside in the space between refusal and exploration, as two key aspects of what we will come to know as </a:t>
            </a:r>
            <a:r>
              <a:rPr i="1"/>
              <a:t>critical statistics</a:t>
            </a:r>
            <a:r>
              <a:rPr/>
              <a:t>. By employing a practice of refusal, we will have space to </a:t>
            </a:r>
            <a:r>
              <a:rPr i="1"/>
              <a:t>refuse</a:t>
            </a:r>
            <a:r>
              <a:rPr/>
              <a:t> harmful beliefs and scientific practices. In the spirit of learning, we will also </a:t>
            </a:r>
            <a:r>
              <a:rPr i="1"/>
              <a:t>explore</a:t>
            </a:r>
            <a:r>
              <a:rPr/>
              <a:t> the potential benefits (and drawbacks) of critical statistics.</a:t>
            </a:r>
          </a:p>
          <a:p>
            <a:pPr lvl="0" indent="0" marL="1270000">
              <a:buNone/>
            </a:pPr>
            <a:r>
              <a:rPr sz="2000" b="1"/>
              <a:t>Traditional approaches to statistics</a:t>
            </a:r>
          </a:p>
          <a:p>
            <a:pPr lvl="0" indent="0" marL="1270000">
              <a:buNone/>
            </a:pPr>
            <a:r>
              <a:rPr sz="2000"/>
              <a:t>Critical approaches to statistics require interdisciplinary thinking.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Traditional approaches to statistics in some areas of study, like the environmental sciences, provide important information about changes and differences in global patterns. In other areas of study, such as education and the social sciences, statistics has a different history.</a:t>
            </a:r>
          </a:p>
          <a:p>
            <a:pPr lvl="0" indent="0" marL="0">
              <a:buNone/>
            </a:pPr>
            <a:r>
              <a:rPr/>
              <a:t>In the specific case of U.S. college enrollment rates, you may be concerned with some broader questions about data in the education sciences. In the spirit of </a:t>
            </a:r>
            <a:r>
              <a:rPr i="1"/>
              <a:t>exploration</a:t>
            </a:r>
            <a:r>
              <a:rPr/>
              <a:t>, you might ask:</a:t>
            </a:r>
          </a:p>
          <a:p>
            <a:pPr lvl="0"/>
            <a:r>
              <a:rPr/>
              <a:t>Should we interpret these enrollment statistics as indicative of broader societal issues affecting access to higher education?</a:t>
            </a:r>
          </a:p>
          <a:p>
            <a:pPr lvl="0"/>
            <a:r>
              <a:rPr/>
              <a:t>What are the historical and systemic barriers that could explain the differences in enrollment rates among students?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2025-02-03T20:30:07Z</dcterms:created>
  <dcterms:modified xsi:type="dcterms:W3CDTF">2025-02-03T20:30:07Z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