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A28D-352B-F647-F3D6-DB226A40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D29C9-20EB-A5B5-C834-32E8FD1FB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C0878-09C8-DFFF-108A-D6671444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FBEF-E373-4FA2-9A29-8ACCB765B57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6C5B1-D177-8AAC-F353-31A5E122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2A6D-C6A8-F376-BDFB-459A5905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282-CF85-4DA9-ABFD-00CB62717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2390-A9F3-71C7-21F0-561D3AAB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61D8-CB26-BCC3-F10E-2DB8F665E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316E-390B-D8B9-24C1-8C799B1D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FBEF-E373-4FA2-9A29-8ACCB765B57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40C50-6409-ED5B-8300-D38BB696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5A52-08F4-2833-E6F4-DF626270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282-CF85-4DA9-ABFD-00CB62717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388AA-C65C-C9FF-2C4E-1C15B0067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0BF5-8B84-5E1C-0340-428B54F13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3B81-AA1A-967B-33BC-E5883604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FBEF-E373-4FA2-9A29-8ACCB765B57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857E-43A4-8F25-F01E-AA0996B0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6098-A3F8-C99E-9B48-BF879ABD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282-CF85-4DA9-ABFD-00CB62717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3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1472-BBD5-3581-71E8-E11B8BFE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C57C-B4A5-4551-83AA-70911DAB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D3E6-3E5E-23DD-CC77-C78C8BF6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FBEF-E373-4FA2-9A29-8ACCB765B57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1452-BCFF-8CF6-2A56-15FB25CF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A72A-4FBC-72C5-FD6D-06B539A0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282-CF85-4DA9-ABFD-00CB62717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59DE-276C-44FA-AB58-8C94D081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402C-0FC0-577B-7A55-95382E3D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F48D-5C35-DBC4-FA5B-0DE4B048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FBEF-E373-4FA2-9A29-8ACCB765B57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3E9A4-8E91-43C0-5822-28EFAA88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77BAD-4BDA-C412-309A-31593793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282-CF85-4DA9-ABFD-00CB62717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1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379B-BCA6-96BD-0A77-60B66FF0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2F1B-CEC4-34AC-108F-0EACD82EC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D60D1-38DE-D933-575B-888332D6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BBCB4-6B25-9978-B366-3FBAF124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FBEF-E373-4FA2-9A29-8ACCB765B57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CB6DC-BF6F-22A2-832E-5BA4CA1F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C419D-9098-8B72-72FF-03F19084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282-CF85-4DA9-ABFD-00CB62717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8756-C6FC-0C16-5298-5CDB2525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A1DE6-BAAA-EE52-9E36-08DE2E1B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CA398-F8DF-F3C2-17F7-91FC3B9C2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0F88C-CA14-673B-CCC3-6778D3697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4FC2A-15B5-8DC3-4A96-CB85DA6D3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66F6D-8A0F-C2C1-4DAB-D09BC750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FBEF-E373-4FA2-9A29-8ACCB765B57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DA7DF-8B2C-106A-8B7C-A55056A5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1175E-C03F-8091-A0F3-51E8213C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282-CF85-4DA9-ABFD-00CB62717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B9DA-C4C1-AA85-1E8A-6F559D55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EBF68-A9EA-277A-CBBB-F9098269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FBEF-E373-4FA2-9A29-8ACCB765B57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9D7F0-0A6C-C99D-CC6C-1E5F3596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FE170-AE84-E87C-F8D5-107B207D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282-CF85-4DA9-ABFD-00CB62717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ED476-9EBF-CB59-6F50-237BC240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FBEF-E373-4FA2-9A29-8ACCB765B57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C836E-B00D-8CD5-0FB6-43C031D3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3D27-44DD-1169-61DF-DA79BACD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282-CF85-4DA9-ABFD-00CB62717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74F0-FA3A-D934-8716-9013B3A4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AAD7-B330-8674-8678-E7129A47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D0A2C-3260-EF9C-18E8-AE584589C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C56E4-EC06-4471-64FD-5910E0A9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FBEF-E373-4FA2-9A29-8ACCB765B57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39746-CA58-17BE-A9E7-C39D64A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E9F13-3EAF-196E-E262-F9121622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282-CF85-4DA9-ABFD-00CB62717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7D5E-46C7-2B00-819D-CC125286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392E-E59C-A294-AECC-E8A4DEE5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8EF49-7A91-DC3C-977A-0F468314D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C958C-5767-3F41-1835-F05D56C1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FBEF-E373-4FA2-9A29-8ACCB765B57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5BD-F065-B1F9-0DEC-E8101221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EC169-33F2-371B-F483-3AEE0E3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8282-CF85-4DA9-ABFD-00CB62717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4300B-077A-76BC-050F-3B59EFB4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DDF16-4294-5A81-43B1-D66F0795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EBC2-F85E-42A3-2A0B-299C4F1DB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BFBEF-E373-4FA2-9A29-8ACCB765B57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7B52-8BA9-8322-8E5D-E3B66A866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B3BD-6037-C46E-CE14-2E3AE1912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08282-CF85-4DA9-ABFD-00CB62717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53030" y="5516668"/>
            <a:ext cx="2438970" cy="1341332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4" name="Freeform 4"/>
          <p:cNvSpPr/>
          <p:nvPr/>
        </p:nvSpPr>
        <p:spPr>
          <a:xfrm>
            <a:off x="10776050" y="5204030"/>
            <a:ext cx="886141" cy="802497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615181" y="-615181"/>
            <a:ext cx="1085312" cy="2315675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7" name="Freeform 7"/>
          <p:cNvSpPr/>
          <p:nvPr/>
        </p:nvSpPr>
        <p:spPr>
          <a:xfrm>
            <a:off x="530226" y="3267690"/>
            <a:ext cx="972241" cy="45719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9"/>
                </a:lnTo>
                <a:lnTo>
                  <a:pt x="0" y="68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8" name="Group 8"/>
          <p:cNvGrpSpPr/>
          <p:nvPr/>
        </p:nvGrpSpPr>
        <p:grpSpPr>
          <a:xfrm>
            <a:off x="0" y="0"/>
            <a:ext cx="12192000" cy="6858000"/>
            <a:chOff x="0" y="0"/>
            <a:chExt cx="2438400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10" name="Freeform 10" descr="A close-up of a network  Description automatically generated"/>
          <p:cNvSpPr/>
          <p:nvPr/>
        </p:nvSpPr>
        <p:spPr>
          <a:xfrm>
            <a:off x="20" y="10"/>
            <a:ext cx="12188932" cy="6857990"/>
          </a:xfrm>
          <a:custGeom>
            <a:avLst/>
            <a:gdLst/>
            <a:ahLst/>
            <a:cxnLst/>
            <a:rect l="l" t="t" r="r" b="b"/>
            <a:pathLst>
              <a:path w="18283398" h="10286985">
                <a:moveTo>
                  <a:pt x="0" y="0"/>
                </a:moveTo>
                <a:lnTo>
                  <a:pt x="18283398" y="0"/>
                </a:lnTo>
                <a:lnTo>
                  <a:pt x="18283398" y="10286985"/>
                </a:lnTo>
                <a:lnTo>
                  <a:pt x="0" y="10286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</a:blip>
            <a:stretch>
              <a:fillRect t="-42186" r="-23" b="1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TextBox 11"/>
          <p:cNvSpPr txBox="1"/>
          <p:nvPr/>
        </p:nvSpPr>
        <p:spPr>
          <a:xfrm>
            <a:off x="1610198" y="1589721"/>
            <a:ext cx="8968556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b="1" i="1" dirty="0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Biweekly Progress</a:t>
            </a:r>
          </a:p>
          <a:p>
            <a:pPr algn="ctr">
              <a:lnSpc>
                <a:spcPts val="4800"/>
              </a:lnSpc>
            </a:pPr>
            <a:r>
              <a:rPr lang="en-US" sz="4000" b="1" i="1" dirty="0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Customer Lifetime Value Prediction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59989" y="3772835"/>
            <a:ext cx="6068975" cy="30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Shashwat Dhayade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1094120" y="-1094120"/>
            <a:ext cx="1085312" cy="3273554"/>
            <a:chOff x="0" y="0"/>
            <a:chExt cx="2170624" cy="65471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77542" cy="6547104"/>
            </a:xfrm>
            <a:custGeom>
              <a:avLst/>
              <a:gdLst/>
              <a:ahLst/>
              <a:cxnLst/>
              <a:rect l="l" t="t" r="r" b="b"/>
              <a:pathLst>
                <a:path w="2177542" h="6547104">
                  <a:moveTo>
                    <a:pt x="0" y="6547104"/>
                  </a:moveTo>
                  <a:lnTo>
                    <a:pt x="0" y="0"/>
                  </a:lnTo>
                  <a:lnTo>
                    <a:pt x="106172" y="12827"/>
                  </a:lnTo>
                  <a:cubicBezTo>
                    <a:pt x="810514" y="207772"/>
                    <a:pt x="1225296" y="1375918"/>
                    <a:pt x="1580134" y="2467483"/>
                  </a:cubicBezTo>
                  <a:cubicBezTo>
                    <a:pt x="1874774" y="3374644"/>
                    <a:pt x="2177542" y="4334891"/>
                    <a:pt x="2170430" y="5495163"/>
                  </a:cubicBezTo>
                  <a:cubicBezTo>
                    <a:pt x="2169033" y="5736590"/>
                    <a:pt x="2154555" y="5976366"/>
                    <a:pt x="2129536" y="6214618"/>
                  </a:cubicBezTo>
                  <a:lnTo>
                    <a:pt x="2087372" y="6547104"/>
                  </a:lnTo>
                  <a:lnTo>
                    <a:pt x="0" y="6547104"/>
                  </a:lnTo>
                  <a:close/>
                </a:path>
              </a:pathLst>
            </a:custGeom>
            <a:solidFill>
              <a:srgbClr val="CBC5A4"/>
            </a:soli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15" name="Freeform 15"/>
          <p:cNvSpPr/>
          <p:nvPr/>
        </p:nvSpPr>
        <p:spPr>
          <a:xfrm>
            <a:off x="5608356" y="3533292"/>
            <a:ext cx="972241" cy="45718"/>
          </a:xfrm>
          <a:custGeom>
            <a:avLst/>
            <a:gdLst/>
            <a:ahLst/>
            <a:cxnLst/>
            <a:rect l="l" t="t" r="r" b="b"/>
            <a:pathLst>
              <a:path w="1458361" h="68577">
                <a:moveTo>
                  <a:pt x="0" y="0"/>
                </a:moveTo>
                <a:lnTo>
                  <a:pt x="1458362" y="0"/>
                </a:lnTo>
                <a:lnTo>
                  <a:pt x="1458362" y="68577"/>
                </a:lnTo>
                <a:lnTo>
                  <a:pt x="0" y="68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16" name="Group 16"/>
          <p:cNvGrpSpPr/>
          <p:nvPr/>
        </p:nvGrpSpPr>
        <p:grpSpPr>
          <a:xfrm>
            <a:off x="9753030" y="5516668"/>
            <a:ext cx="2438970" cy="1341332"/>
            <a:chOff x="0" y="0"/>
            <a:chExt cx="4877940" cy="2682664"/>
          </a:xfrm>
        </p:grpSpPr>
        <p:sp>
          <p:nvSpPr>
            <p:cNvPr id="17" name="Freeform 17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6B9B9"/>
            </a:soli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776050" y="5204025"/>
            <a:ext cx="886141" cy="802496"/>
          </a:xfrm>
          <a:custGeom>
            <a:avLst/>
            <a:gdLst/>
            <a:ahLst/>
            <a:cxnLst/>
            <a:rect l="l" t="t" r="r" b="b"/>
            <a:pathLst>
              <a:path w="1329212" h="1203744">
                <a:moveTo>
                  <a:pt x="0" y="0"/>
                </a:moveTo>
                <a:lnTo>
                  <a:pt x="1329211" y="0"/>
                </a:lnTo>
                <a:lnTo>
                  <a:pt x="1329211" y="1203744"/>
                </a:lnTo>
                <a:lnTo>
                  <a:pt x="0" y="120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2944B-47D9-5FCF-9BB7-C820E1DB5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3A6EEF2-99F2-426B-DB6F-7A5410E10648}"/>
              </a:ext>
            </a:extLst>
          </p:cNvPr>
          <p:cNvGrpSpPr/>
          <p:nvPr/>
        </p:nvGrpSpPr>
        <p:grpSpPr>
          <a:xfrm>
            <a:off x="9753030" y="5516668"/>
            <a:ext cx="2438970" cy="1341332"/>
            <a:chOff x="0" y="0"/>
            <a:chExt cx="4877940" cy="268266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1D02FE5-F435-C92E-041D-C5378B9B69EE}"/>
                </a:ext>
              </a:extLst>
            </p:cNvPr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49804"/>
              </a:srgbClr>
            </a:soli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D994E31D-066D-2802-B53C-6C4500204E95}"/>
              </a:ext>
            </a:extLst>
          </p:cNvPr>
          <p:cNvSpPr/>
          <p:nvPr/>
        </p:nvSpPr>
        <p:spPr>
          <a:xfrm>
            <a:off x="10776050" y="5204030"/>
            <a:ext cx="886141" cy="802497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881AAE4A-CF1D-BCFA-4EF8-A486CEDB740A}"/>
              </a:ext>
            </a:extLst>
          </p:cNvPr>
          <p:cNvGrpSpPr/>
          <p:nvPr/>
        </p:nvGrpSpPr>
        <p:grpSpPr>
          <a:xfrm rot="5400000">
            <a:off x="615181" y="-615181"/>
            <a:ext cx="1085312" cy="2315675"/>
            <a:chOff x="0" y="0"/>
            <a:chExt cx="2170624" cy="463135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6EAD6FE-54A1-0986-0D1E-549103AF0BFB}"/>
                </a:ext>
              </a:extLst>
            </p:cNvPr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49804"/>
              </a:srgbClr>
            </a:solidFill>
          </p:spPr>
          <p:txBody>
            <a:bodyPr/>
            <a:lstStyle/>
            <a:p>
              <a:endParaRPr lang="en-US" sz="1200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97AEF6F2-875C-CD2F-CC14-3DE29AB0567C}"/>
              </a:ext>
            </a:extLst>
          </p:cNvPr>
          <p:cNvGrpSpPr/>
          <p:nvPr/>
        </p:nvGrpSpPr>
        <p:grpSpPr>
          <a:xfrm>
            <a:off x="922867" y="2684907"/>
            <a:ext cx="4118761" cy="2257028"/>
            <a:chOff x="0" y="66675"/>
            <a:chExt cx="8237523" cy="4514056"/>
          </a:xfrm>
        </p:grpSpPr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233F5632-83C7-81D8-99DC-A80AA0C6F603}"/>
                </a:ext>
              </a:extLst>
            </p:cNvPr>
            <p:cNvSpPr txBox="1"/>
            <p:nvPr/>
          </p:nvSpPr>
          <p:spPr>
            <a:xfrm>
              <a:off x="0" y="1003739"/>
              <a:ext cx="8237523" cy="41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3"/>
                </a:lnSpc>
                <a:spcBef>
                  <a:spcPct val="0"/>
                </a:spcBef>
              </a:pPr>
              <a:endParaRPr lang="en-US" sz="1466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50AA407B-D40D-B0F3-5B69-19CAE11F7CBC}"/>
                </a:ext>
              </a:extLst>
            </p:cNvPr>
            <p:cNvSpPr txBox="1"/>
            <p:nvPr/>
          </p:nvSpPr>
          <p:spPr>
            <a:xfrm>
              <a:off x="0" y="66675"/>
              <a:ext cx="8237523" cy="4514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"/>
                </a:lnSpc>
                <a:spcBef>
                  <a:spcPct val="0"/>
                </a:spcBef>
              </a:pPr>
              <a:r>
                <a:rPr lang="en-US" sz="2133" b="1" dirty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PLANNED</a:t>
              </a:r>
            </a:p>
            <a:p>
              <a:pPr>
                <a:lnSpc>
                  <a:spcPts val="1919"/>
                </a:lnSpc>
                <a:spcBef>
                  <a:spcPct val="0"/>
                </a:spcBef>
              </a:pPr>
              <a:endParaRPr lang="en-US" sz="2133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  <a:p>
              <a:pPr marL="228611" indent="-228611">
                <a:lnSpc>
                  <a:spcPts val="2305"/>
                </a:lnSpc>
                <a:buFont typeface="Arial" panose="020B0604020202020204" pitchFamily="34" charset="0"/>
                <a:buChar char="•"/>
              </a:pPr>
              <a:r>
                <a:rPr lang="en-US" sz="2133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Finish Data Cleaning </a:t>
              </a:r>
            </a:p>
            <a:p>
              <a:pPr marL="228611" indent="-228611">
                <a:lnSpc>
                  <a:spcPts val="2305"/>
                </a:lnSpc>
                <a:buFont typeface="Arial" panose="020B0604020202020204" pitchFamily="34" charset="0"/>
                <a:buChar char="•"/>
              </a:pPr>
              <a:endParaRPr lang="en-US" sz="213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11" indent="-228611">
                <a:lnSpc>
                  <a:spcPts val="2305"/>
                </a:lnSpc>
                <a:buFont typeface="Arial" panose="020B0604020202020204" pitchFamily="34" charset="0"/>
                <a:buChar char="•"/>
              </a:pPr>
              <a:r>
                <a:rPr lang="en-US" sz="2133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Make a Base Model based on RFM Strategy</a:t>
              </a:r>
            </a:p>
            <a:p>
              <a:pPr marL="228611" indent="-228611">
                <a:lnSpc>
                  <a:spcPts val="2305"/>
                </a:lnSpc>
                <a:buFont typeface="Arial" panose="020B0604020202020204" pitchFamily="34" charset="0"/>
                <a:buChar char="•"/>
              </a:pPr>
              <a:endParaRPr lang="en-US" sz="213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11" indent="-228611">
                <a:lnSpc>
                  <a:spcPts val="2305"/>
                </a:lnSpc>
                <a:buFont typeface="Arial" panose="020B0604020202020204" pitchFamily="34" charset="0"/>
                <a:buChar char="•"/>
              </a:pPr>
              <a:r>
                <a:rPr lang="en-US" sz="2133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 Engineering</a:t>
              </a:r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7E041F1C-A3A5-152B-F358-8CDB60EEE9EB}"/>
              </a:ext>
            </a:extLst>
          </p:cNvPr>
          <p:cNvSpPr txBox="1"/>
          <p:nvPr/>
        </p:nvSpPr>
        <p:spPr>
          <a:xfrm>
            <a:off x="922867" y="1325155"/>
            <a:ext cx="10202333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0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Planned vs Completed/Pending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9B6ED-9589-5D69-A9E2-7C68A05A8BF8}"/>
              </a:ext>
            </a:extLst>
          </p:cNvPr>
          <p:cNvSpPr txBox="1"/>
          <p:nvPr/>
        </p:nvSpPr>
        <p:spPr>
          <a:xfrm>
            <a:off x="6400800" y="2706243"/>
            <a:ext cx="4118761" cy="3436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  <a:spcBef>
                <a:spcPct val="0"/>
              </a:spcBef>
            </a:pPr>
            <a:r>
              <a:rPr lang="en-US" sz="2133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Completed</a:t>
            </a:r>
          </a:p>
          <a:p>
            <a:pPr>
              <a:lnSpc>
                <a:spcPts val="1919"/>
              </a:lnSpc>
              <a:spcBef>
                <a:spcPct val="0"/>
              </a:spcBef>
            </a:pPr>
            <a:endParaRPr lang="en-US" sz="2133" b="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228611" indent="-228611">
              <a:lnSpc>
                <a:spcPts val="2305"/>
              </a:lnSpc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 Data Cleaning </a:t>
            </a:r>
          </a:p>
          <a:p>
            <a:pPr marL="228611" indent="-228611">
              <a:lnSpc>
                <a:spcPts val="2305"/>
              </a:lnSpc>
              <a:buFont typeface="Arial" panose="020B0604020202020204" pitchFamily="34" charset="0"/>
              <a:buChar char="•"/>
            </a:pPr>
            <a:endParaRPr lang="en-US"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11" indent="-228611">
              <a:lnSpc>
                <a:spcPts val="2305"/>
              </a:lnSpc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Base Model based on RFM Strategy</a:t>
            </a:r>
          </a:p>
          <a:p>
            <a:pPr marL="228611" indent="-228611">
              <a:lnSpc>
                <a:spcPts val="2305"/>
              </a:lnSpc>
              <a:buFont typeface="Arial" panose="020B0604020202020204" pitchFamily="34" charset="0"/>
              <a:buChar char="•"/>
            </a:pPr>
            <a:endParaRPr lang="en-US"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11" indent="-228611">
              <a:lnSpc>
                <a:spcPts val="2305"/>
              </a:lnSpc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</a:p>
          <a:p>
            <a:pPr>
              <a:lnSpc>
                <a:spcPts val="2305"/>
              </a:lnSpc>
            </a:pPr>
            <a:endParaRPr lang="en-US"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15" indent="-304815">
              <a:lnSpc>
                <a:spcPts val="2305"/>
              </a:lnSpc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Matrix</a:t>
            </a:r>
          </a:p>
          <a:p>
            <a:pPr marL="304815" indent="-304815">
              <a:lnSpc>
                <a:spcPts val="2305"/>
              </a:lnSpc>
              <a:buFont typeface="Arial" panose="020B0604020202020204" pitchFamily="34" charset="0"/>
              <a:buChar char="•"/>
            </a:pPr>
            <a:endParaRPr lang="en-US"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15" indent="-304815">
              <a:lnSpc>
                <a:spcPts val="2305"/>
              </a:lnSpc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 and Modeling</a:t>
            </a:r>
          </a:p>
        </p:txBody>
      </p:sp>
    </p:spTree>
    <p:extLst>
      <p:ext uri="{BB962C8B-B14F-4D97-AF65-F5344CB8AC3E}">
        <p14:creationId xmlns:p14="http://schemas.microsoft.com/office/powerpoint/2010/main" val="153150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Arimo</vt:lpstr>
      <vt:lpstr>Arimo Bold</vt:lpstr>
      <vt:lpstr>Arimo Bold Italics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Dhayade, Shashwat</dc:creator>
  <cp:lastModifiedBy>Dhayade, Shashwat</cp:lastModifiedBy>
  <cp:revision>1</cp:revision>
  <dcterms:created xsi:type="dcterms:W3CDTF">2024-10-30T19:43:23Z</dcterms:created>
  <dcterms:modified xsi:type="dcterms:W3CDTF">2024-10-30T19:44:34Z</dcterms:modified>
</cp:coreProperties>
</file>