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75" r:id="rId17"/>
  </p:sldIdLst>
  <p:sldSz cx="18288000" cy="10287000"/>
  <p:notesSz cx="6858000" cy="9144000"/>
  <p:embeddedFontLst>
    <p:embeddedFont>
      <p:font typeface="Arial Bold" panose="020B0704020202020204" pitchFamily="34" charset="0"/>
      <p:regular r:id="rId18"/>
      <p:bold r:id="rId19"/>
    </p:embeddedFont>
    <p:embeddedFont>
      <p:font typeface="Arimo" panose="020B0604020202020204" charset="0"/>
      <p:regular r:id="rId20"/>
    </p:embeddedFont>
    <p:embeddedFont>
      <p:font typeface="Arimo Bold" panose="020B0604020202020204" charset="0"/>
      <p:regular r:id="rId21"/>
    </p:embeddedFont>
    <p:embeddedFont>
      <p:font typeface="Arimo Bold Italics" panose="020B0604020202020204" charset="0"/>
      <p:regular r:id="rId22"/>
    </p:embeddedFont>
    <p:embeddedFont>
      <p:font typeface="Canva Sans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6" autoAdjust="0"/>
    <p:restoredTop sz="94622" autoAdjust="0"/>
  </p:normalViewPr>
  <p:slideViewPr>
    <p:cSldViewPr>
      <p:cViewPr varScale="1">
        <p:scale>
          <a:sx n="70" d="100"/>
          <a:sy n="70" d="100"/>
        </p:scale>
        <p:origin x="3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795338" y="4901535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9"/>
                </a:lnTo>
                <a:lnTo>
                  <a:pt x="0" y="68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 descr="A close-up of a network  Description automatically generated"/>
          <p:cNvSpPr/>
          <p:nvPr/>
        </p:nvSpPr>
        <p:spPr>
          <a:xfrm>
            <a:off x="30" y="15"/>
            <a:ext cx="18283398" cy="10286985"/>
          </a:xfrm>
          <a:custGeom>
            <a:avLst/>
            <a:gdLst/>
            <a:ahLst/>
            <a:cxnLst/>
            <a:rect l="l" t="t" r="r" b="b"/>
            <a:pathLst>
              <a:path w="18283398" h="10286985">
                <a:moveTo>
                  <a:pt x="0" y="0"/>
                </a:moveTo>
                <a:lnTo>
                  <a:pt x="18283398" y="0"/>
                </a:lnTo>
                <a:lnTo>
                  <a:pt x="18283398" y="10286985"/>
                </a:lnTo>
                <a:lnTo>
                  <a:pt x="0" y="10286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</a:blip>
            <a:stretch>
              <a:fillRect t="-42186" r="-23" b="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415297" y="2384581"/>
            <a:ext cx="13452834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i="1" dirty="0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Biweekly Progress</a:t>
            </a:r>
          </a:p>
          <a:p>
            <a:pPr algn="ctr">
              <a:lnSpc>
                <a:spcPts val="7200"/>
              </a:lnSpc>
            </a:pPr>
            <a:r>
              <a:rPr lang="en-US" sz="6000" b="1" i="1" dirty="0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Customer Lifetime Value Prediction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89984" y="5659252"/>
            <a:ext cx="9103462" cy="240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Shashwat Dhayade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1641180" y="-1641180"/>
            <a:ext cx="1627968" cy="4910331"/>
            <a:chOff x="0" y="0"/>
            <a:chExt cx="2170624" cy="65471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77542" cy="6547104"/>
            </a:xfrm>
            <a:custGeom>
              <a:avLst/>
              <a:gdLst/>
              <a:ahLst/>
              <a:cxnLst/>
              <a:rect l="l" t="t" r="r" b="b"/>
              <a:pathLst>
                <a:path w="2177542" h="6547104">
                  <a:moveTo>
                    <a:pt x="0" y="6547104"/>
                  </a:moveTo>
                  <a:lnTo>
                    <a:pt x="0" y="0"/>
                  </a:lnTo>
                  <a:lnTo>
                    <a:pt x="106172" y="12827"/>
                  </a:lnTo>
                  <a:cubicBezTo>
                    <a:pt x="810514" y="207772"/>
                    <a:pt x="1225296" y="1375918"/>
                    <a:pt x="1580134" y="2467483"/>
                  </a:cubicBezTo>
                  <a:cubicBezTo>
                    <a:pt x="1874774" y="3374644"/>
                    <a:pt x="2177542" y="4334891"/>
                    <a:pt x="2170430" y="5495163"/>
                  </a:cubicBezTo>
                  <a:cubicBezTo>
                    <a:pt x="2169033" y="5736590"/>
                    <a:pt x="2154555" y="5976366"/>
                    <a:pt x="2129536" y="6214618"/>
                  </a:cubicBezTo>
                  <a:lnTo>
                    <a:pt x="2087372" y="6547104"/>
                  </a:lnTo>
                  <a:lnTo>
                    <a:pt x="0" y="6547104"/>
                  </a:lnTo>
                  <a:close/>
                </a:path>
              </a:pathLst>
            </a:custGeom>
            <a:solidFill>
              <a:srgbClr val="CBC5A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8412534" y="5299938"/>
            <a:ext cx="1458361" cy="68577"/>
          </a:xfrm>
          <a:custGeom>
            <a:avLst/>
            <a:gdLst/>
            <a:ahLst/>
            <a:cxnLst/>
            <a:rect l="l" t="t" r="r" b="b"/>
            <a:pathLst>
              <a:path w="1458361" h="68577">
                <a:moveTo>
                  <a:pt x="0" y="0"/>
                </a:moveTo>
                <a:lnTo>
                  <a:pt x="1458362" y="0"/>
                </a:lnTo>
                <a:lnTo>
                  <a:pt x="1458362" y="68577"/>
                </a:lnTo>
                <a:lnTo>
                  <a:pt x="0" y="68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17" name="Freeform 17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6B9B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Freeform 18"/>
          <p:cNvSpPr/>
          <p:nvPr/>
        </p:nvSpPr>
        <p:spPr>
          <a:xfrm>
            <a:off x="16164075" y="7806038"/>
            <a:ext cx="1329212" cy="1203744"/>
          </a:xfrm>
          <a:custGeom>
            <a:avLst/>
            <a:gdLst/>
            <a:ahLst/>
            <a:cxnLst/>
            <a:rect l="l" t="t" r="r" b="b"/>
            <a:pathLst>
              <a:path w="1329212" h="1203744">
                <a:moveTo>
                  <a:pt x="0" y="0"/>
                </a:moveTo>
                <a:lnTo>
                  <a:pt x="1329211" y="0"/>
                </a:lnTo>
                <a:lnTo>
                  <a:pt x="1329211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47800" y="1184317"/>
            <a:ext cx="900744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7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Understanding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724C-2DE4-EED6-91E9-1268B952BE29}"/>
              </a:ext>
            </a:extLst>
          </p:cNvPr>
          <p:cNvSpPr txBox="1"/>
          <p:nvPr/>
        </p:nvSpPr>
        <p:spPr>
          <a:xfrm>
            <a:off x="1438852" y="2772878"/>
            <a:ext cx="9906000" cy="1292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Day Carriage: 80 (Remove?)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Assumption: They might represent immediate delivery fees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Quantity: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6CB5B-423A-7A6A-696D-214E12D538F5}"/>
              </a:ext>
            </a:extLst>
          </p:cNvPr>
          <p:cNvSpPr txBox="1"/>
          <p:nvPr/>
        </p:nvSpPr>
        <p:spPr>
          <a:xfrm>
            <a:off x="1447800" y="5779970"/>
            <a:ext cx="9906000" cy="1292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CRUK (Cancer Research UK) Commission: 16 (Removed)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Assumption: They might represent some fees paid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one customer has this history: 14096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99D9E-0E8D-0688-1DD4-997C54761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81" y="4273120"/>
            <a:ext cx="8778405" cy="1214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D0B2B0-24FA-4F04-94C7-138DA505B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4478257"/>
            <a:ext cx="8077200" cy="8299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B285B8-490B-42FB-0E89-9CECE96A4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89" y="8442969"/>
            <a:ext cx="11956992" cy="633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3C3B69-A241-3D7A-E3AB-027DBBD22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1" y="7344767"/>
            <a:ext cx="11965940" cy="6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47800" y="1184317"/>
            <a:ext cx="900744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7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Understanding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724C-2DE4-EED6-91E9-1268B952BE29}"/>
              </a:ext>
            </a:extLst>
          </p:cNvPr>
          <p:cNvSpPr txBox="1"/>
          <p:nvPr/>
        </p:nvSpPr>
        <p:spPr>
          <a:xfrm>
            <a:off x="1438852" y="2772878"/>
            <a:ext cx="9906000" cy="406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Resolution Image: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6CB5B-423A-7A6A-696D-214E12D538F5}"/>
              </a:ext>
            </a:extLst>
          </p:cNvPr>
          <p:cNvSpPr txBox="1"/>
          <p:nvPr/>
        </p:nvSpPr>
        <p:spPr>
          <a:xfrm>
            <a:off x="1447800" y="5117171"/>
            <a:ext cx="9906000" cy="1741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POSTAGE: 1983 (Remove?)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Negative Quantity: 180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DOTCOM POSTAGE: 16 (Remove?)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Assumption: They might represent the delivery fees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C1313-4FA5-E336-53B9-C912F2BED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461821"/>
            <a:ext cx="10905548" cy="1313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08FCCD-5C4D-0383-C081-32635874F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852" y="7200900"/>
            <a:ext cx="10905548" cy="10197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DB445F-BD20-5C3D-39A5-46BBDB385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8407917"/>
            <a:ext cx="10896600" cy="11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2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47800" y="1184317"/>
            <a:ext cx="900744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7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Understanding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724C-2DE4-EED6-91E9-1268B952BE29}"/>
              </a:ext>
            </a:extLst>
          </p:cNvPr>
          <p:cNvSpPr txBox="1"/>
          <p:nvPr/>
        </p:nvSpPr>
        <p:spPr>
          <a:xfrm>
            <a:off x="1438852" y="2772878"/>
            <a:ext cx="9906000" cy="406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StockCode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4643 Unique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23E68-FE57-A280-DB1F-5B89D46276B7}"/>
              </a:ext>
            </a:extLst>
          </p:cNvPr>
          <p:cNvSpPr txBox="1"/>
          <p:nvPr/>
        </p:nvSpPr>
        <p:spPr>
          <a:xfrm>
            <a:off x="1736770" y="3390900"/>
            <a:ext cx="9906000" cy="4883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458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TEST001/002: Test Products</a:t>
            </a:r>
          </a:p>
          <a:p>
            <a:pPr marL="457200" indent="-457200" algn="l">
              <a:lnSpc>
                <a:spcPts val="3458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– Discount</a:t>
            </a:r>
          </a:p>
          <a:p>
            <a:pPr marL="457200" indent="-457200" algn="l">
              <a:lnSpc>
                <a:spcPts val="3458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– Manual</a:t>
            </a:r>
          </a:p>
          <a:p>
            <a:pPr marL="457200" indent="-457200" algn="l">
              <a:lnSpc>
                <a:spcPts val="3458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– Postage</a:t>
            </a:r>
          </a:p>
          <a:p>
            <a:pPr marL="457200" indent="-457200" algn="l">
              <a:lnSpc>
                <a:spcPts val="3458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PADS – Cushion Products</a:t>
            </a:r>
          </a:p>
          <a:p>
            <a:pPr marL="457200" indent="-457200" algn="l">
              <a:lnSpc>
                <a:spcPts val="3458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 – Adjustment by john/peter</a:t>
            </a:r>
          </a:p>
          <a:p>
            <a:pPr marL="457200" indent="-457200" algn="l">
              <a:lnSpc>
                <a:spcPts val="3458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 – DOTCOM POSTAGE</a:t>
            </a:r>
          </a:p>
          <a:p>
            <a:pPr marL="457200" indent="-457200" algn="l">
              <a:lnSpc>
                <a:spcPts val="3458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CRUK – CRUK Commission</a:t>
            </a:r>
          </a:p>
          <a:p>
            <a:pPr marL="457200" indent="-457200" algn="l">
              <a:lnSpc>
                <a:spcPts val="3458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 CHARGES</a:t>
            </a:r>
          </a:p>
          <a:p>
            <a:pPr marL="457200" indent="-457200" algn="l">
              <a:lnSpc>
                <a:spcPts val="3458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SP1002 – Kid’s Chalkboard</a:t>
            </a:r>
          </a:p>
          <a:p>
            <a:pPr marL="457200" indent="-457200" algn="l">
              <a:lnSpc>
                <a:spcPts val="3458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SrockCodes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having letters (e.g. 12344P): Specific product labeling</a:t>
            </a:r>
          </a:p>
        </p:txBody>
      </p:sp>
    </p:spTree>
    <p:extLst>
      <p:ext uri="{BB962C8B-B14F-4D97-AF65-F5344CB8AC3E}">
        <p14:creationId xmlns:p14="http://schemas.microsoft.com/office/powerpoint/2010/main" val="267978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47800" y="1184317"/>
            <a:ext cx="900744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7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Understanding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724C-2DE4-EED6-91E9-1268B952BE29}"/>
              </a:ext>
            </a:extLst>
          </p:cNvPr>
          <p:cNvSpPr txBox="1"/>
          <p:nvPr/>
        </p:nvSpPr>
        <p:spPr>
          <a:xfrm>
            <a:off x="1438852" y="2772878"/>
            <a:ext cx="9906000" cy="1292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C2 (Carriage): 254 (Remove?)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Assumption: Delivery Charges ($50)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Quantity: 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C9D79A-055F-15C4-7D87-52E33147D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99" y="4381813"/>
            <a:ext cx="11992535" cy="9902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040A9C-3C52-F4FD-98AE-2101FD8C2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852" y="5600700"/>
            <a:ext cx="12001482" cy="10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41704" y="1622490"/>
            <a:ext cx="9007445" cy="921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85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724C-2DE4-EED6-91E9-1268B952BE29}"/>
              </a:ext>
            </a:extLst>
          </p:cNvPr>
          <p:cNvSpPr txBox="1"/>
          <p:nvPr/>
        </p:nvSpPr>
        <p:spPr>
          <a:xfrm>
            <a:off x="1447800" y="3848100"/>
            <a:ext cx="9906000" cy="2202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458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of Description and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StockCode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variables</a:t>
            </a:r>
          </a:p>
          <a:p>
            <a:pPr marL="342900" indent="-342900" algn="l">
              <a:lnSpc>
                <a:spcPts val="3458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l">
              <a:lnSpc>
                <a:spcPts val="3458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l">
              <a:lnSpc>
                <a:spcPts val="3458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complexities of relationship between different variables (Invoice,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StockCode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Quantity,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InvoiceDate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225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69136" y="1781123"/>
            <a:ext cx="9007445" cy="921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85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Future 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724C-2DE4-EED6-91E9-1268B952BE29}"/>
              </a:ext>
            </a:extLst>
          </p:cNvPr>
          <p:cNvSpPr txBox="1"/>
          <p:nvPr/>
        </p:nvSpPr>
        <p:spPr>
          <a:xfrm>
            <a:off x="1469136" y="3771900"/>
            <a:ext cx="9906000" cy="2202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458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 Data Cleaning </a:t>
            </a:r>
          </a:p>
          <a:p>
            <a:pPr marL="342900" indent="-342900" algn="l">
              <a:lnSpc>
                <a:spcPts val="3458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l">
              <a:lnSpc>
                <a:spcPts val="3458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Base Model based on RFM Strategy</a:t>
            </a:r>
          </a:p>
          <a:p>
            <a:pPr marL="342900" indent="-342900" algn="l">
              <a:lnSpc>
                <a:spcPts val="3458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l">
              <a:lnSpc>
                <a:spcPts val="3458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672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38" y="348599"/>
            <a:ext cx="17658363" cy="9589801"/>
            <a:chOff x="0" y="0"/>
            <a:chExt cx="4650762" cy="25257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0762" cy="2525709"/>
            </a:xfrm>
            <a:custGeom>
              <a:avLst/>
              <a:gdLst/>
              <a:ahLst/>
              <a:cxnLst/>
              <a:rect l="l" t="t" r="r" b="b"/>
              <a:pathLst>
                <a:path w="4650762" h="2525709">
                  <a:moveTo>
                    <a:pt x="10961" y="0"/>
                  </a:moveTo>
                  <a:lnTo>
                    <a:pt x="4639802" y="0"/>
                  </a:lnTo>
                  <a:cubicBezTo>
                    <a:pt x="4645855" y="0"/>
                    <a:pt x="4650762" y="4907"/>
                    <a:pt x="4650762" y="10961"/>
                  </a:cubicBezTo>
                  <a:lnTo>
                    <a:pt x="4650762" y="2514748"/>
                  </a:lnTo>
                  <a:cubicBezTo>
                    <a:pt x="4650762" y="2520802"/>
                    <a:pt x="4645855" y="2525709"/>
                    <a:pt x="4639802" y="2525709"/>
                  </a:cubicBezTo>
                  <a:lnTo>
                    <a:pt x="10961" y="2525709"/>
                  </a:lnTo>
                  <a:cubicBezTo>
                    <a:pt x="4907" y="2525709"/>
                    <a:pt x="0" y="2520802"/>
                    <a:pt x="0" y="2514748"/>
                  </a:cubicBezTo>
                  <a:lnTo>
                    <a:pt x="0" y="10961"/>
                  </a:lnTo>
                  <a:cubicBezTo>
                    <a:pt x="0" y="4907"/>
                    <a:pt x="4907" y="0"/>
                    <a:pt x="109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650762" cy="2582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575810"/>
            <a:ext cx="16230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50"/>
              </a:lnSpc>
              <a:spcBef>
                <a:spcPct val="0"/>
              </a:spcBef>
            </a:pPr>
            <a:r>
              <a:rPr lang="en-US" sz="10500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84300" y="4027361"/>
            <a:ext cx="6178142" cy="1488036"/>
            <a:chOff x="0" y="66675"/>
            <a:chExt cx="8237523" cy="1984048"/>
          </a:xfrm>
        </p:grpSpPr>
        <p:sp>
          <p:nvSpPr>
            <p:cNvPr id="8" name="TextBox 8"/>
            <p:cNvSpPr txBox="1"/>
            <p:nvPr/>
          </p:nvSpPr>
          <p:spPr>
            <a:xfrm>
              <a:off x="0" y="1003739"/>
              <a:ext cx="8237523" cy="410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9"/>
                </a:lnSpc>
                <a:spcBef>
                  <a:spcPct val="0"/>
                </a:spcBef>
              </a:pPr>
              <a:endParaRPr lang="en-US" sz="2199" u="none" strike="noStrik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6675"/>
              <a:ext cx="8237523" cy="1984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79"/>
                </a:lnSpc>
                <a:spcBef>
                  <a:spcPct val="0"/>
                </a:spcBef>
              </a:pPr>
              <a:r>
                <a:rPr lang="en-US" sz="3199" b="1" u="none" strike="noStrike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Data Understanding</a:t>
              </a:r>
            </a:p>
            <a:p>
              <a:pPr marL="0" lvl="0" indent="0" algn="l">
                <a:lnSpc>
                  <a:spcPts val="2879"/>
                </a:lnSpc>
                <a:spcBef>
                  <a:spcPct val="0"/>
                </a:spcBef>
              </a:pPr>
              <a:endParaRPr lang="en-US" sz="3199" b="1" u="none" strike="noStrike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  <a:p>
              <a:pPr marL="0" lvl="0" indent="0" algn="l">
                <a:lnSpc>
                  <a:spcPts val="2879"/>
                </a:lnSpc>
                <a:spcBef>
                  <a:spcPct val="0"/>
                </a:spcBef>
              </a:pPr>
              <a:endParaRPr lang="en-US" sz="3199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  <a:p>
              <a:pPr marL="0" lvl="0" indent="0" algn="l">
                <a:lnSpc>
                  <a:spcPts val="2879"/>
                </a:lnSpc>
                <a:spcBef>
                  <a:spcPct val="0"/>
                </a:spcBef>
              </a:pPr>
              <a:r>
                <a:rPr lang="en-US" sz="3199" b="1" u="none" strike="noStrike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Data Preprocessing/Cleaning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84300" y="1987732"/>
            <a:ext cx="13830300" cy="1076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49"/>
              </a:lnSpc>
              <a:spcBef>
                <a:spcPct val="0"/>
              </a:spcBef>
            </a:pPr>
            <a:r>
              <a:rPr lang="en-US" sz="8499" b="1" u="none" strike="noStrike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90431" y="1100063"/>
            <a:ext cx="7631659" cy="1066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925"/>
              </a:lnSpc>
            </a:pPr>
            <a:r>
              <a:rPr lang="en-US" sz="7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Cleaning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25000" y="3145198"/>
            <a:ext cx="3568923" cy="41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64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Missing Values: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9082" y="3206045"/>
            <a:ext cx="6645230" cy="1339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564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Duplicate Data: 34335</a:t>
            </a:r>
          </a:p>
          <a:p>
            <a:pPr marL="0" lvl="0" indent="0">
              <a:lnSpc>
                <a:spcPts val="3564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Overlap in Data for 2010-12</a:t>
            </a:r>
          </a:p>
          <a:p>
            <a:pPr marL="0" lvl="0" indent="0">
              <a:lnSpc>
                <a:spcPts val="3564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Total Duplicates after Overlap Removal: 11812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7057F4-6CDC-7410-5039-236CA27CC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68" y="6312943"/>
            <a:ext cx="7086604" cy="3605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9B2991-F710-D491-913F-219A5F123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5061204"/>
            <a:ext cx="6326522" cy="674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A86B34-EF8D-0626-5789-1199202749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8774" y="3944469"/>
            <a:ext cx="7950609" cy="18288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9AF9C6-1EDD-4F45-0006-F346F4A14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8773" y="6227842"/>
            <a:ext cx="7944513" cy="614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184F70-BB45-6E21-733E-9919468D7B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5668" y="7191813"/>
            <a:ext cx="2690721" cy="27265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136501"/>
            <a:ext cx="7886700" cy="787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48"/>
              </a:lnSpc>
            </a:pPr>
            <a:r>
              <a:rPr lang="en-US" sz="7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Cleaning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4796" y="7505700"/>
            <a:ext cx="8340395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After removing all of the above: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Data: 809433 instances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Duplicates: 11676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C7387-ACD4-8E22-D545-0F9CAF151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438437"/>
            <a:ext cx="9588993" cy="3410125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7295258D-6ECC-34C7-1ADC-3EDE05203A6F}"/>
              </a:ext>
            </a:extLst>
          </p:cNvPr>
          <p:cNvSpPr txBox="1"/>
          <p:nvPr/>
        </p:nvSpPr>
        <p:spPr>
          <a:xfrm>
            <a:off x="1028700" y="2645939"/>
            <a:ext cx="834039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Customer with no positive purchase history: 128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66800" y="990425"/>
            <a:ext cx="9373236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531"/>
              </a:lnSpc>
            </a:pPr>
            <a:r>
              <a:rPr lang="en-US" sz="7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Understanding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0" y="2313041"/>
            <a:ext cx="13109448" cy="14570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919"/>
              </a:lnSpc>
              <a:spcBef>
                <a:spcPct val="0"/>
              </a:spcBef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Invoice: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Refunds have different Invoice Number. It depends on date and time.</a:t>
            </a:r>
          </a:p>
          <a:p>
            <a:pPr lvl="2">
              <a:lnSpc>
                <a:spcPts val="391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71550" lvl="1" indent="-51435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0C8817-BCD3-8CA7-71E3-6AB7F58FD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001072"/>
            <a:ext cx="3657600" cy="1216344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4E9BE20D-16A0-1A47-4A7F-1FFC454BDCE0}"/>
              </a:ext>
            </a:extLst>
          </p:cNvPr>
          <p:cNvSpPr txBox="1"/>
          <p:nvPr/>
        </p:nvSpPr>
        <p:spPr>
          <a:xfrm>
            <a:off x="762000" y="4449990"/>
            <a:ext cx="7394448" cy="2945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919"/>
              </a:lnSpc>
              <a:spcBef>
                <a:spcPct val="0"/>
              </a:spcBef>
              <a:buAutoNum type="arabicPeriod" startAt="2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contains negative values for refunds</a:t>
            </a:r>
          </a:p>
          <a:p>
            <a:pPr marL="457200" indent="-457200" algn="l">
              <a:lnSpc>
                <a:spcPts val="3919"/>
              </a:lnSpc>
              <a:spcBef>
                <a:spcPct val="0"/>
              </a:spcBef>
              <a:buAutoNum type="arabicPeriod" startAt="2"/>
            </a:pP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InvoiceDate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Contains time of purchase.</a:t>
            </a:r>
          </a:p>
          <a:p>
            <a:pPr marL="457200" indent="-457200" algn="l">
              <a:lnSpc>
                <a:spcPts val="3919"/>
              </a:lnSpc>
              <a:spcBef>
                <a:spcPct val="0"/>
              </a:spcBef>
              <a:buAutoNum type="arabicPeriod" startAt="2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Price of each quantity. All of them are positive.</a:t>
            </a:r>
          </a:p>
          <a:p>
            <a:pPr marL="457200" indent="-457200" algn="l">
              <a:lnSpc>
                <a:spcPts val="3919"/>
              </a:lnSpc>
              <a:spcBef>
                <a:spcPct val="0"/>
              </a:spcBef>
              <a:buAutoNum type="arabicPeriod" startAt="2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of them are positive. Unique to each customer.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66800" y="990425"/>
            <a:ext cx="9373236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531"/>
              </a:lnSpc>
            </a:pPr>
            <a:r>
              <a:rPr lang="en-US" sz="7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Understanding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4E9BE20D-16A0-1A47-4A7F-1FFC454BDCE0}"/>
              </a:ext>
            </a:extLst>
          </p:cNvPr>
          <p:cNvSpPr txBox="1"/>
          <p:nvPr/>
        </p:nvSpPr>
        <p:spPr>
          <a:xfrm>
            <a:off x="1066800" y="2703622"/>
            <a:ext cx="9296400" cy="445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 Country: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43 countries. Majority Purchase from UK (981330)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791868-BD52-F1AA-1857-215B26057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704" y="3613891"/>
            <a:ext cx="13716000" cy="61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47800" y="1184317"/>
            <a:ext cx="900744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6704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</a:t>
            </a:r>
            <a:r>
              <a:rPr lang="en-US" sz="7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Understanding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85997" y="2965967"/>
            <a:ext cx="8830770" cy="40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Description: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5296 Unique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724C-2DE4-EED6-91E9-1268B952BE29}"/>
              </a:ext>
            </a:extLst>
          </p:cNvPr>
          <p:cNvSpPr txBox="1"/>
          <p:nvPr/>
        </p:nvSpPr>
        <p:spPr>
          <a:xfrm>
            <a:off x="1885997" y="4000500"/>
            <a:ext cx="8830770" cy="40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Discount: 170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66CBC8-8A1C-7E5B-D52F-94616DF2B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770" y="4640118"/>
            <a:ext cx="7258003" cy="1549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707115-5169-D905-1068-E7684C250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770" y="7198237"/>
            <a:ext cx="7550538" cy="1549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98AA2C-B006-2C23-1200-558207455223}"/>
              </a:ext>
            </a:extLst>
          </p:cNvPr>
          <p:cNvSpPr txBox="1"/>
          <p:nvPr/>
        </p:nvSpPr>
        <p:spPr>
          <a:xfrm>
            <a:off x="1885997" y="6610813"/>
            <a:ext cx="8830770" cy="40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Invoice with positive Quantity: Remove?</a:t>
            </a:r>
          </a:p>
        </p:txBody>
      </p:sp>
      <p:pic>
        <p:nvPicPr>
          <p:cNvPr id="15" name="Picture 1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C90A0BE-4FBE-D6B1-E89C-1C8D1DA25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4623354"/>
            <a:ext cx="8313264" cy="1592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47800" y="1184317"/>
            <a:ext cx="900744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7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Understanding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724C-2DE4-EED6-91E9-1268B952BE29}"/>
              </a:ext>
            </a:extLst>
          </p:cNvPr>
          <p:cNvSpPr txBox="1"/>
          <p:nvPr/>
        </p:nvSpPr>
        <p:spPr>
          <a:xfrm>
            <a:off x="1438852" y="2772878"/>
            <a:ext cx="9906000" cy="1755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Manual: 1066 (Removed)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Assumption: They might represent labor work involved in the purchase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Quantity: 698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Quantity: 368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16D2DC-15E3-9D9E-64E0-F90AF6E5B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52" y="4686300"/>
            <a:ext cx="8449024" cy="17531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46CB5B-423A-7A6A-696D-214E12D538F5}"/>
              </a:ext>
            </a:extLst>
          </p:cNvPr>
          <p:cNvSpPr txBox="1"/>
          <p:nvPr/>
        </p:nvSpPr>
        <p:spPr>
          <a:xfrm>
            <a:off x="1438852" y="6620624"/>
            <a:ext cx="9906000" cy="1753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 Charge: 35 (Remove?)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Assumption: They might represent the charge on the purchase by the bank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Quantity: 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9A01C6-977A-340A-0CF7-9E80601D0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851" y="8530340"/>
            <a:ext cx="11965707" cy="12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7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47800" y="1184317"/>
            <a:ext cx="900744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39"/>
              </a:lnSpc>
            </a:pPr>
            <a:r>
              <a:rPr lang="en-US" sz="7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Understanding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724C-2DE4-EED6-91E9-1268B952BE29}"/>
              </a:ext>
            </a:extLst>
          </p:cNvPr>
          <p:cNvSpPr txBox="1"/>
          <p:nvPr/>
        </p:nvSpPr>
        <p:spPr>
          <a:xfrm>
            <a:off x="1438852" y="2772878"/>
            <a:ext cx="9906000" cy="855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Product: 16 (Removed)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Quantity: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6CB5B-423A-7A6A-696D-214E12D538F5}"/>
              </a:ext>
            </a:extLst>
          </p:cNvPr>
          <p:cNvSpPr txBox="1"/>
          <p:nvPr/>
        </p:nvSpPr>
        <p:spPr>
          <a:xfrm>
            <a:off x="1447800" y="5779970"/>
            <a:ext cx="9906000" cy="1304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Adjustment by john/peter: 55 (Removed)</a:t>
            </a:r>
          </a:p>
          <a:p>
            <a:pPr algn="l">
              <a:lnSpc>
                <a:spcPts val="3458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Assumption: They might represent some instances that might balance out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71E1F-1664-8A23-8074-8D8513C82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52" y="4014686"/>
            <a:ext cx="9216083" cy="1433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247C81-82E0-6C60-EB90-5576662A1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7314686"/>
            <a:ext cx="10354278" cy="20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6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446</Words>
  <Application>Microsoft Office PowerPoint</Application>
  <PresentationFormat>Custom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Arimo Bold Italics</vt:lpstr>
      <vt:lpstr>Arimo</vt:lpstr>
      <vt:lpstr>Calibri</vt:lpstr>
      <vt:lpstr>Canva Sans Bold</vt:lpstr>
      <vt:lpstr>Arial Bold</vt:lpstr>
      <vt:lpstr>Arimo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Dhayade, Shashwat</cp:lastModifiedBy>
  <cp:revision>4</cp:revision>
  <dcterms:created xsi:type="dcterms:W3CDTF">2006-08-16T00:00:00Z</dcterms:created>
  <dcterms:modified xsi:type="dcterms:W3CDTF">2024-10-15T03:06:09Z</dcterms:modified>
  <dc:identifier>DAGRol0DAyg</dc:identifier>
</cp:coreProperties>
</file>