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Arial Bold" panose="020B0704020202020204" pitchFamily="34" charset="0"/>
      <p:regular r:id="rId22"/>
      <p:bold r:id="rId23"/>
    </p:embeddedFont>
    <p:embeddedFont>
      <p:font typeface="Arimo" panose="020B0604020202020204" charset="0"/>
      <p:regular r:id="rId24"/>
    </p:embeddedFont>
    <p:embeddedFont>
      <p:font typeface="Arimo Bold" panose="020B0604020202020204" charset="0"/>
      <p:regular r:id="rId25"/>
    </p:embeddedFont>
    <p:embeddedFont>
      <p:font typeface="Arimo Bold Italics" panose="020B0604020202020204" charset="0"/>
      <p:regular r:id="rId26"/>
    </p:embeddedFont>
    <p:embeddedFont>
      <p:font typeface="Canva Sans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google.com/spreadsheets/d/1DUF2isFWsqVSYhbaACYtbgcLi_YjDqpE3GLQIVgkKQg/edit#gid=6985111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795338" y="4901535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9"/>
                </a:lnTo>
                <a:lnTo>
                  <a:pt x="0" y="68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 descr="A close-up of a network  Description automatically generated"/>
          <p:cNvSpPr/>
          <p:nvPr/>
        </p:nvSpPr>
        <p:spPr>
          <a:xfrm>
            <a:off x="30" y="15"/>
            <a:ext cx="18283398" cy="10286985"/>
          </a:xfrm>
          <a:custGeom>
            <a:avLst/>
            <a:gdLst/>
            <a:ahLst/>
            <a:cxnLst/>
            <a:rect l="l" t="t" r="r" b="b"/>
            <a:pathLst>
              <a:path w="18283398" h="10286985">
                <a:moveTo>
                  <a:pt x="0" y="0"/>
                </a:moveTo>
                <a:lnTo>
                  <a:pt x="18283398" y="0"/>
                </a:lnTo>
                <a:lnTo>
                  <a:pt x="18283398" y="10286985"/>
                </a:lnTo>
                <a:lnTo>
                  <a:pt x="0" y="10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</a:blip>
            <a:stretch>
              <a:fillRect t="-42186" r="-23" b="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415297" y="1734765"/>
            <a:ext cx="13452834" cy="3206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i="1" dirty="0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Enhancing Customer Lifetime Value Predictions with Advanced Machine Learning and Deep Learning Models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89984" y="5659252"/>
            <a:ext cx="9103462" cy="240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Shashwat Dhayade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641180" y="-1641180"/>
            <a:ext cx="1627968" cy="4910331"/>
            <a:chOff x="0" y="0"/>
            <a:chExt cx="2170624" cy="65471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77542" cy="6547104"/>
            </a:xfrm>
            <a:custGeom>
              <a:avLst/>
              <a:gdLst/>
              <a:ahLst/>
              <a:cxnLst/>
              <a:rect l="l" t="t" r="r" b="b"/>
              <a:pathLst>
                <a:path w="2177542" h="6547104">
                  <a:moveTo>
                    <a:pt x="0" y="6547104"/>
                  </a:moveTo>
                  <a:lnTo>
                    <a:pt x="0" y="0"/>
                  </a:lnTo>
                  <a:lnTo>
                    <a:pt x="106172" y="12827"/>
                  </a:lnTo>
                  <a:cubicBezTo>
                    <a:pt x="810514" y="207772"/>
                    <a:pt x="1225296" y="1375918"/>
                    <a:pt x="1580134" y="2467483"/>
                  </a:cubicBezTo>
                  <a:cubicBezTo>
                    <a:pt x="1874774" y="3374644"/>
                    <a:pt x="2177542" y="4334891"/>
                    <a:pt x="2170430" y="5495163"/>
                  </a:cubicBezTo>
                  <a:cubicBezTo>
                    <a:pt x="2169033" y="5736590"/>
                    <a:pt x="2154555" y="5976366"/>
                    <a:pt x="2129536" y="6214618"/>
                  </a:cubicBezTo>
                  <a:lnTo>
                    <a:pt x="2087372" y="6547104"/>
                  </a:lnTo>
                  <a:lnTo>
                    <a:pt x="0" y="6547104"/>
                  </a:lnTo>
                  <a:close/>
                </a:path>
              </a:pathLst>
            </a:custGeom>
            <a:solidFill>
              <a:srgbClr val="CBC5A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8412534" y="5299938"/>
            <a:ext cx="1458361" cy="68577"/>
          </a:xfrm>
          <a:custGeom>
            <a:avLst/>
            <a:gdLst/>
            <a:ahLst/>
            <a:cxnLst/>
            <a:rect l="l" t="t" r="r" b="b"/>
            <a:pathLst>
              <a:path w="1458361" h="68577">
                <a:moveTo>
                  <a:pt x="0" y="0"/>
                </a:moveTo>
                <a:lnTo>
                  <a:pt x="1458362" y="0"/>
                </a:lnTo>
                <a:lnTo>
                  <a:pt x="1458362" y="68577"/>
                </a:lnTo>
                <a:lnTo>
                  <a:pt x="0" y="6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17" name="Freeform 17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6B9B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6164075" y="7806038"/>
            <a:ext cx="1329212" cy="1203744"/>
          </a:xfrm>
          <a:custGeom>
            <a:avLst/>
            <a:gdLst/>
            <a:ahLst/>
            <a:cxnLst/>
            <a:rect l="l" t="t" r="r" b="b"/>
            <a:pathLst>
              <a:path w="1329212" h="1203744">
                <a:moveTo>
                  <a:pt x="0" y="0"/>
                </a:moveTo>
                <a:lnTo>
                  <a:pt x="1329211" y="0"/>
                </a:lnTo>
                <a:lnTo>
                  <a:pt x="1329211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28737" y="5053828"/>
            <a:ext cx="6178142" cy="2011375"/>
            <a:chOff x="0" y="0"/>
            <a:chExt cx="8237523" cy="2681833"/>
          </a:xfrm>
        </p:grpSpPr>
        <p:sp>
          <p:nvSpPr>
            <p:cNvPr id="6" name="TextBox 6"/>
            <p:cNvSpPr txBox="1"/>
            <p:nvPr/>
          </p:nvSpPr>
          <p:spPr>
            <a:xfrm>
              <a:off x="0" y="1396805"/>
              <a:ext cx="8237523" cy="1285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19"/>
                </a:lnSpc>
                <a:spcBef>
                  <a:spcPct val="0"/>
                </a:spcBef>
              </a:pPr>
              <a:r>
                <a:rPr lang="en-US" sz="2199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Captures non-linear relationships and models complex interactions among customer behaviors and transaction histories.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8237523" cy="1047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00"/>
                </a:lnSpc>
                <a:spcBef>
                  <a:spcPct val="0"/>
                </a:spcBef>
              </a:pPr>
              <a:r>
                <a:rPr lang="en-US" sz="3000" b="1" u="none" strike="noStrik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Feed-Forward Neural Networks (FFNN):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00563" y="5010978"/>
            <a:ext cx="5785336" cy="2925775"/>
            <a:chOff x="0" y="0"/>
            <a:chExt cx="7713781" cy="3901033"/>
          </a:xfrm>
        </p:grpSpPr>
        <p:sp>
          <p:nvSpPr>
            <p:cNvPr id="9" name="TextBox 9"/>
            <p:cNvSpPr txBox="1"/>
            <p:nvPr/>
          </p:nvSpPr>
          <p:spPr>
            <a:xfrm>
              <a:off x="0" y="1396805"/>
              <a:ext cx="7713781" cy="2504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19"/>
                </a:lnSpc>
                <a:spcBef>
                  <a:spcPct val="0"/>
                </a:spcBef>
              </a:pPr>
              <a:r>
                <a:rPr lang="en-US" sz="2199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Designed for sequential data and captures long-term dependencies, improving predictions for irregular purchase patterns.</a:t>
              </a:r>
            </a:p>
            <a:p>
              <a:pPr marL="0" lvl="0" indent="0" algn="l">
                <a:lnSpc>
                  <a:spcPts val="2419"/>
                </a:lnSpc>
                <a:spcBef>
                  <a:spcPct val="0"/>
                </a:spcBef>
              </a:pPr>
              <a:endParaRPr lang="en-US" sz="21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l">
                <a:lnSpc>
                  <a:spcPts val="2419"/>
                </a:lnSpc>
                <a:spcBef>
                  <a:spcPct val="0"/>
                </a:spcBef>
              </a:pPr>
              <a:r>
                <a:rPr lang="en-US" sz="2199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Goal: Improve predictive power, particularly in scenarios with complex customer behavior.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7713781" cy="1038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9"/>
                </a:lnSpc>
                <a:spcBef>
                  <a:spcPct val="0"/>
                </a:spcBef>
              </a:pPr>
              <a:r>
                <a:rPr lang="en-US" sz="2999" b="1" u="none" strike="noStrik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Long Short-Term Memory (LSTM) Networks: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84300" y="1854382"/>
            <a:ext cx="13830300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49"/>
              </a:lnSpc>
              <a:spcBef>
                <a:spcPct val="0"/>
              </a:spcBef>
            </a:pPr>
            <a:r>
              <a:rPr lang="en-US" sz="8499" b="1" u="none" strike="noStrik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Deep Learning Models</a:t>
            </a:r>
          </a:p>
        </p:txBody>
      </p:sp>
      <p:sp>
        <p:nvSpPr>
          <p:cNvPr id="12" name="AutoShape 12"/>
          <p:cNvSpPr/>
          <p:nvPr/>
        </p:nvSpPr>
        <p:spPr>
          <a:xfrm flipH="1" flipV="1">
            <a:off x="1393825" y="5117642"/>
            <a:ext cx="9525" cy="3436459"/>
          </a:xfrm>
          <a:prstGeom prst="line">
            <a:avLst/>
          </a:prstGeom>
          <a:ln w="19050" cap="flat">
            <a:solidFill>
              <a:srgbClr val="C9A99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 flipV="1">
            <a:off x="9772715" y="5117642"/>
            <a:ext cx="0" cy="3436485"/>
          </a:xfrm>
          <a:prstGeom prst="line">
            <a:avLst/>
          </a:prstGeom>
          <a:ln w="19050" cap="flat">
            <a:solidFill>
              <a:srgbClr val="C9A99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711603" y="2068862"/>
            <a:ext cx="6941355" cy="360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19"/>
              </a:lnSpc>
            </a:pPr>
            <a:r>
              <a:rPr lang="en-US" sz="75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Optimizing Feature Engineering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38356" y="1588738"/>
            <a:ext cx="6533141" cy="683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r>
              <a:rPr lang="en-US" sz="2299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models rely on manual feature engineering, prone to errors and time-consuming.</a:t>
            </a:r>
          </a:p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endParaRPr lang="en-US" sz="2299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r>
              <a:rPr lang="en-US" sz="2299" b="1" u="non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Deep Learning Advantages:</a:t>
            </a:r>
          </a:p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endParaRPr lang="en-US" sz="2299" b="1" u="none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496569" lvl="1" indent="-248284" algn="l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FFNNs and LSTMs automatically discover complex relationships between customer variables.</a:t>
            </a:r>
          </a:p>
          <a:p>
            <a:pPr marL="496569" lvl="1" indent="-248284" algn="l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FFNNs uncover latent patterns in customer behaviors and attributes.</a:t>
            </a:r>
          </a:p>
          <a:p>
            <a:pPr marL="496569" lvl="1" indent="-248284" algn="l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LSTMs analyze temporal data, identifying crucial patterns in purchase timing and its influence on future value.</a:t>
            </a:r>
          </a:p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endParaRPr lang="en-US" sz="2299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r>
              <a:rPr lang="en-US" sz="2299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feature optimization refines non-linear relationships missed by manual methods, critical for CLTV prediction.</a:t>
            </a:r>
          </a:p>
        </p:txBody>
      </p:sp>
      <p:sp>
        <p:nvSpPr>
          <p:cNvPr id="6" name="AutoShape 6"/>
          <p:cNvSpPr/>
          <p:nvPr/>
        </p:nvSpPr>
        <p:spPr>
          <a:xfrm>
            <a:off x="1711603" y="1626838"/>
            <a:ext cx="1104900" cy="57150"/>
          </a:xfrm>
          <a:prstGeom prst="rect">
            <a:avLst/>
          </a:prstGeom>
          <a:solidFill>
            <a:srgbClr val="C9A99F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185750" y="6225834"/>
            <a:ext cx="3916499" cy="3546816"/>
          </a:xfrm>
          <a:custGeom>
            <a:avLst/>
            <a:gdLst/>
            <a:ahLst/>
            <a:cxnLst/>
            <a:rect l="l" t="t" r="r" b="b"/>
            <a:pathLst>
              <a:path w="3916499" h="3546816">
                <a:moveTo>
                  <a:pt x="0" y="0"/>
                </a:moveTo>
                <a:lnTo>
                  <a:pt x="3916500" y="0"/>
                </a:lnTo>
                <a:lnTo>
                  <a:pt x="3916500" y="3546816"/>
                </a:lnTo>
                <a:lnTo>
                  <a:pt x="0" y="3546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425595"/>
            <a:ext cx="11629653" cy="330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Dataset Overview</a:t>
            </a:r>
          </a:p>
          <a:p>
            <a:pPr algn="l">
              <a:lnSpc>
                <a:spcPts val="2879"/>
              </a:lnSpc>
            </a:pPr>
            <a:endParaRPr lang="en-US" sz="24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Tabular dataset from an online retail platform with detailed customer transactional data.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</a:p>
          <a:p>
            <a:pPr marL="1554480" lvl="3" indent="-388620" algn="l">
              <a:lnSpc>
                <a:spcPts val="2879"/>
              </a:lnSpc>
              <a:buFont typeface="Arial"/>
              <a:buChar char="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Invoice numbers, stock codes, product descriptions</a:t>
            </a:r>
          </a:p>
          <a:p>
            <a:pPr marL="1554480" lvl="3" indent="-388620" algn="l">
              <a:lnSpc>
                <a:spcPts val="2879"/>
              </a:lnSpc>
              <a:buFont typeface="Arial"/>
              <a:buChar char="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purchased, price per item, customer IDs</a:t>
            </a:r>
          </a:p>
          <a:p>
            <a:pPr marL="1554480" lvl="3" indent="-388620" algn="l">
              <a:lnSpc>
                <a:spcPts val="2879"/>
              </a:lnSpc>
              <a:buFont typeface="Arial"/>
              <a:buChar char="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Purchase dates/times, country of purchase.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380955"/>
            <a:ext cx="10867653" cy="221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Dataset Source and Size</a:t>
            </a:r>
          </a:p>
          <a:p>
            <a:pPr algn="l">
              <a:lnSpc>
                <a:spcPts val="2879"/>
              </a:lnSpc>
            </a:pPr>
            <a:endParaRPr lang="en-US" sz="24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from UCI public repository (commonly used in machine learning research).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1,067,371 transactions from 5,880 unique customers.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55213"/>
            <a:ext cx="3614539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9564" y="1475739"/>
            <a:ext cx="6534786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35"/>
              </a:lnSpc>
            </a:pPr>
            <a:r>
              <a:rPr lang="en-US" sz="627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Pre-processing Techniques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99564" y="4340614"/>
            <a:ext cx="6534786" cy="363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r>
              <a:rPr lang="en-US" sz="23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Handling Missing Data:</a:t>
            </a:r>
          </a:p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endParaRPr lang="en-US" sz="23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records missing essential information (e.g., customer IDs).</a:t>
            </a:r>
          </a:p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r>
              <a:rPr lang="en-US" sz="23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Integrity:</a:t>
            </a:r>
          </a:p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endParaRPr lang="en-US" sz="23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Eliminated transactions with negative quantities.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53650" y="1475739"/>
            <a:ext cx="6534786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35"/>
              </a:lnSpc>
            </a:pPr>
            <a:r>
              <a:rPr lang="en-US" sz="627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Feature Engineering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53650" y="4340614"/>
            <a:ext cx="6534786" cy="4037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4"/>
              </a:lnSpc>
              <a:spcBef>
                <a:spcPct val="0"/>
              </a:spcBef>
            </a:pPr>
            <a:r>
              <a:rPr lang="en-US" sz="22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customer behavior features generated from raw data to improve prediction accuracy:</a:t>
            </a:r>
          </a:p>
          <a:p>
            <a:pPr marL="0" lvl="0" indent="0" algn="l">
              <a:lnSpc>
                <a:spcPts val="3214"/>
              </a:lnSpc>
              <a:spcBef>
                <a:spcPct val="0"/>
              </a:spcBef>
            </a:pPr>
            <a:endParaRPr lang="en-US" sz="229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758" lvl="1" indent="-247879" algn="l">
              <a:lnSpc>
                <a:spcPts val="3214"/>
              </a:lnSpc>
              <a:spcBef>
                <a:spcPct val="0"/>
              </a:spcBef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Recency, Frequency, and Monetary value with summary stats (sum, mean, min, max).</a:t>
            </a:r>
          </a:p>
          <a:p>
            <a:pPr marL="495758" lvl="1" indent="-247879" algn="l">
              <a:lnSpc>
                <a:spcPts val="3214"/>
              </a:lnSpc>
              <a:spcBef>
                <a:spcPct val="0"/>
              </a:spcBef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unique products purchased.</a:t>
            </a:r>
          </a:p>
          <a:p>
            <a:pPr marL="495758" lvl="1" indent="-247879" algn="l">
              <a:lnSpc>
                <a:spcPts val="3214"/>
              </a:lnSpc>
              <a:spcBef>
                <a:spcPct val="0"/>
              </a:spcBef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price statistics (mean, variance).</a:t>
            </a:r>
          </a:p>
          <a:p>
            <a:pPr marL="495758" lvl="1" indent="-247879" algn="l">
              <a:lnSpc>
                <a:spcPts val="3214"/>
              </a:lnSpc>
              <a:spcBef>
                <a:spcPct val="0"/>
              </a:spcBef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analyze customer purchasing patterns, purchase frequency during weekdays, weekends, and holidays.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238573" y="1200150"/>
            <a:ext cx="9220200" cy="8502668"/>
            <a:chOff x="0" y="0"/>
            <a:chExt cx="12293600" cy="11336891"/>
          </a:xfrm>
        </p:grpSpPr>
        <p:sp>
          <p:nvSpPr>
            <p:cNvPr id="8" name="TextBox 8"/>
            <p:cNvSpPr txBox="1"/>
            <p:nvPr/>
          </p:nvSpPr>
          <p:spPr>
            <a:xfrm>
              <a:off x="0" y="1230866"/>
              <a:ext cx="12293600" cy="10106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37"/>
                </a:lnSpc>
                <a:spcBef>
                  <a:spcPct val="0"/>
                </a:spcBef>
              </a:pPr>
              <a:r>
                <a:rPr lang="en-US" sz="2281" b="1" u="none" strike="noStrik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RandomForestRegressor:</a:t>
              </a:r>
            </a:p>
            <a:p>
              <a:pPr marL="492521" lvl="1" indent="-246260" algn="l">
                <a:lnSpc>
                  <a:spcPts val="273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81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Handles complex datasets; provides interpretable feature importance.</a:t>
              </a:r>
            </a:p>
            <a:p>
              <a:pPr marL="492521" lvl="1" indent="-246260" algn="l">
                <a:lnSpc>
                  <a:spcPts val="273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81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Limitations: Struggles with sequential or highly variable data.</a:t>
              </a:r>
            </a:p>
            <a:p>
              <a:pPr marL="492521" lvl="1" indent="-246260" algn="l">
                <a:lnSpc>
                  <a:spcPts val="273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81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Approach: Expand feature set and fine-tune hyperparameters to improve performance.</a:t>
              </a:r>
            </a:p>
            <a:p>
              <a:pPr algn="l">
                <a:lnSpc>
                  <a:spcPts val="2737"/>
                </a:lnSpc>
                <a:spcBef>
                  <a:spcPct val="0"/>
                </a:spcBef>
              </a:pPr>
              <a:endParaRPr lang="en-US" sz="228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2737"/>
                </a:lnSpc>
                <a:spcBef>
                  <a:spcPct val="0"/>
                </a:spcBef>
              </a:pPr>
              <a:r>
                <a:rPr lang="en-US" sz="2281" b="1" u="none" strike="noStrik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Gradient Boosting Machines (GBM) &amp; XGBoost:</a:t>
              </a:r>
            </a:p>
            <a:p>
              <a:pPr marL="492521" lvl="1" indent="-246260" algn="l">
                <a:lnSpc>
                  <a:spcPts val="273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81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Ensemble models to aggregate predictions from weaker models, enhancing accuracy.</a:t>
              </a:r>
            </a:p>
            <a:p>
              <a:pPr marL="492521" lvl="1" indent="-246260" algn="l">
                <a:lnSpc>
                  <a:spcPts val="273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81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XGBoost: Mitigates overfitting with regularization, improving robustness and generalizability.</a:t>
              </a:r>
            </a:p>
            <a:p>
              <a:pPr algn="l">
                <a:lnSpc>
                  <a:spcPts val="2737"/>
                </a:lnSpc>
                <a:spcBef>
                  <a:spcPct val="0"/>
                </a:spcBef>
              </a:pPr>
              <a:endParaRPr lang="en-US" sz="228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2737"/>
                </a:lnSpc>
                <a:spcBef>
                  <a:spcPct val="0"/>
                </a:spcBef>
              </a:pPr>
              <a:r>
                <a:rPr lang="en-US" sz="2281" b="1" u="none" strike="noStrik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Feed-Forward Neural Networks (FFNN):</a:t>
              </a:r>
            </a:p>
            <a:p>
              <a:pPr marL="492521" lvl="1" indent="-246260" algn="l">
                <a:lnSpc>
                  <a:spcPts val="273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81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Captures non-linear relationships missed by traditional models.</a:t>
              </a:r>
            </a:p>
            <a:p>
              <a:pPr marL="492521" lvl="1" indent="-246260" algn="l">
                <a:lnSpc>
                  <a:spcPts val="273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81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Learns from complex interactions, ideal for predicting CLTV in environments with complex customer behaviors.</a:t>
              </a:r>
            </a:p>
            <a:p>
              <a:pPr algn="l">
                <a:lnSpc>
                  <a:spcPts val="2737"/>
                </a:lnSpc>
                <a:spcBef>
                  <a:spcPct val="0"/>
                </a:spcBef>
              </a:pPr>
              <a:endParaRPr lang="en-US" sz="228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2737"/>
                </a:lnSpc>
                <a:spcBef>
                  <a:spcPct val="0"/>
                </a:spcBef>
              </a:pPr>
              <a:r>
                <a:rPr lang="en-US" sz="2281" b="1" u="none" strike="noStrik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Long Short-Term Memory (LSTM) Networks:</a:t>
              </a:r>
            </a:p>
            <a:p>
              <a:pPr marL="492521" lvl="1" indent="-246260" algn="l">
                <a:lnSpc>
                  <a:spcPts val="273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81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Designed for sequential data and time-based dependencies.</a:t>
              </a:r>
            </a:p>
            <a:p>
              <a:pPr marL="492521" lvl="1" indent="-246260" algn="l">
                <a:lnSpc>
                  <a:spcPts val="273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81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Enhances predictions by learning from long-term dependencies, especially for customers with irregular purchasing patterns.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2293600" cy="645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51"/>
                </a:lnSpc>
                <a:spcBef>
                  <a:spcPct val="0"/>
                </a:spcBef>
              </a:pPr>
              <a:r>
                <a:rPr lang="en-US" sz="2962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Choice of Models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60957" y="1294117"/>
            <a:ext cx="5425109" cy="829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72"/>
              </a:lnSpc>
              <a:spcBef>
                <a:spcPct val="0"/>
              </a:spcBef>
            </a:pPr>
            <a:r>
              <a:rPr lang="en-US" sz="6525" b="1" u="none" strike="noStrik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Methodology</a:t>
            </a:r>
          </a:p>
        </p:txBody>
      </p:sp>
      <p:sp>
        <p:nvSpPr>
          <p:cNvPr id="11" name="AutoShape 11"/>
          <p:cNvSpPr/>
          <p:nvPr/>
        </p:nvSpPr>
        <p:spPr>
          <a:xfrm>
            <a:off x="0" y="704643"/>
            <a:ext cx="18288049" cy="9525"/>
          </a:xfrm>
          <a:prstGeom prst="line">
            <a:avLst/>
          </a:prstGeom>
          <a:ln w="19050" cap="flat">
            <a:solidFill>
              <a:srgbClr val="C9A99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6908964" y="0"/>
            <a:ext cx="0" cy="10395005"/>
          </a:xfrm>
          <a:prstGeom prst="line">
            <a:avLst/>
          </a:prstGeom>
          <a:ln w="19050" cap="flat">
            <a:solidFill>
              <a:srgbClr val="C9A99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575790"/>
            <a:ext cx="12576897" cy="1370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79"/>
              </a:lnSpc>
            </a:pPr>
            <a:r>
              <a:rPr lang="en-US" sz="75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 Evaluation Metrics</a:t>
            </a:r>
          </a:p>
        </p:txBody>
      </p:sp>
      <p:sp>
        <p:nvSpPr>
          <p:cNvPr id="8" name="AutoShape 8"/>
          <p:cNvSpPr/>
          <p:nvPr/>
        </p:nvSpPr>
        <p:spPr>
          <a:xfrm>
            <a:off x="16083171" y="0"/>
            <a:ext cx="2204829" cy="1794865"/>
          </a:xfrm>
          <a:prstGeom prst="rect">
            <a:avLst/>
          </a:prstGeom>
          <a:solidFill>
            <a:srgbClr val="C9A99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201464" y="4789112"/>
            <a:ext cx="4615745" cy="2635663"/>
            <a:chOff x="0" y="0"/>
            <a:chExt cx="6154327" cy="351421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54045"/>
              <a:ext cx="6154327" cy="1076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</a:pPr>
              <a:r>
                <a:rPr lang="en-US" sz="24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Root Mean Squared Error (RMSE):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293112"/>
              <a:ext cx="6154327" cy="1221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Primary metric; lower values indicate better performance.</a:t>
              </a:r>
              <a:endPara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 tooltip="https://docs.google.com/spreadsheets/d/1DUF2isFWsqVSYhbaACYtbgcLi_YjDqpE3GLQIVgkKQg/edit#gid=69851113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857397" cy="739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36127" y="4789112"/>
            <a:ext cx="4615745" cy="2702338"/>
            <a:chOff x="0" y="0"/>
            <a:chExt cx="6154327" cy="360311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954045"/>
              <a:ext cx="6154327" cy="556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</a:pPr>
              <a:r>
                <a:rPr lang="en-US" sz="24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R² Score: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72412"/>
              <a:ext cx="6154327" cy="1830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Measures how well the model explains the variance in CLTV; higher values = better fit.</a:t>
              </a:r>
              <a:endPara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 tooltip="https://docs.google.com/spreadsheets/d/1DUF2isFWsqVSYhbaACYtbgcLi_YjDqpE3GLQIVgkKQg/edit#gid=69851113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857397" cy="739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470790" y="4789112"/>
            <a:ext cx="4615745" cy="3616738"/>
            <a:chOff x="0" y="0"/>
            <a:chExt cx="6154327" cy="4822317"/>
          </a:xfrm>
        </p:grpSpPr>
        <p:sp>
          <p:nvSpPr>
            <p:cNvPr id="18" name="TextBox 18"/>
            <p:cNvSpPr txBox="1"/>
            <p:nvPr/>
          </p:nvSpPr>
          <p:spPr>
            <a:xfrm>
              <a:off x="0" y="954045"/>
              <a:ext cx="6154327" cy="556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</a:pPr>
              <a:r>
                <a:rPr lang="en-US" sz="24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Mean Absolute Error (MAE):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772412"/>
              <a:ext cx="6154327" cy="3049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Provides an average of absolute differences between predicted and actual values; used for straightforward accuracy assessment.</a:t>
              </a:r>
              <a:endPara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 tooltip="https://docs.google.com/spreadsheets/d/1DUF2isFWsqVSYhbaACYtbgcLi_YjDqpE3GLQIVgkKQg/edit#gid=69851113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95250"/>
              <a:ext cx="857397" cy="739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843249" y="7458175"/>
            <a:ext cx="1329212" cy="1203746"/>
          </a:xfrm>
          <a:custGeom>
            <a:avLst/>
            <a:gdLst/>
            <a:ahLst/>
            <a:cxnLst/>
            <a:rect l="l" t="t" r="r" b="b"/>
            <a:pathLst>
              <a:path w="1329212" h="1203746">
                <a:moveTo>
                  <a:pt x="0" y="0"/>
                </a:moveTo>
                <a:lnTo>
                  <a:pt x="1329211" y="0"/>
                </a:lnTo>
                <a:lnTo>
                  <a:pt x="1329211" y="1203746"/>
                </a:lnTo>
                <a:lnTo>
                  <a:pt x="0" y="1203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AutoShape 7"/>
          <p:cNvSpPr/>
          <p:nvPr/>
        </p:nvSpPr>
        <p:spPr>
          <a:xfrm>
            <a:off x="9530422" y="5138738"/>
            <a:ext cx="7418719" cy="9525"/>
          </a:xfrm>
          <a:prstGeom prst="rect">
            <a:avLst/>
          </a:prstGeom>
          <a:solidFill>
            <a:srgbClr val="E5C4B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0" y="4763"/>
            <a:ext cx="7884316" cy="10287000"/>
          </a:xfrm>
          <a:prstGeom prst="rect">
            <a:avLst/>
          </a:prstGeom>
          <a:solidFill>
            <a:srgbClr val="E5C4BA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28696" y="3996197"/>
            <a:ext cx="6826924" cy="2227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70"/>
              </a:lnSpc>
            </a:pPr>
            <a:r>
              <a:rPr lang="en-US" sz="7427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 Interpretability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1023034" y="1837339"/>
            <a:ext cx="5926107" cy="2240293"/>
            <a:chOff x="0" y="0"/>
            <a:chExt cx="7901476" cy="298705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7901476" cy="1733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</a:pPr>
              <a:r>
                <a:rPr lang="en-US" sz="28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Feature Importance Analysis (RandomForest, Gradient Boosting):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10990"/>
              <a:ext cx="7901476" cy="1076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60"/>
                </a:lnSpc>
              </a:pPr>
              <a:r>
                <a:rPr lang="en-US" sz="225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Identifies key features influencing CLTV prediction, aiding business decision-making.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023034" y="6276191"/>
            <a:ext cx="5926107" cy="3402343"/>
            <a:chOff x="0" y="0"/>
            <a:chExt cx="7901476" cy="453645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57150"/>
              <a:ext cx="7901476" cy="1174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18"/>
                </a:lnSpc>
              </a:pPr>
              <a:r>
                <a:rPr lang="en-US" sz="2765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Saliency Maps &amp; Grad-CAM (Deep Learning Models):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352190"/>
              <a:ext cx="7901476" cy="3184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60"/>
                </a:lnSpc>
              </a:pPr>
              <a:r>
                <a:rPr lang="en-US" sz="225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Visualize the impact of input features on model predictions.</a:t>
              </a:r>
            </a:p>
            <a:p>
              <a:pPr algn="l">
                <a:lnSpc>
                  <a:spcPts val="3020"/>
                </a:lnSpc>
              </a:pPr>
              <a:endParaRPr lang="en-US" sz="22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3160"/>
                </a:lnSpc>
              </a:pPr>
              <a:r>
                <a:rPr lang="en-US" sz="225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Provide insights into how deep learning models (FFNN, LSTM) determine CLTV, highlighting influential transaction features.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144000" y="1770664"/>
            <a:ext cx="1402784" cy="112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6999">
                <a:solidFill>
                  <a:srgbClr val="000000">
                    <a:alpha val="49804"/>
                  </a:srgbClr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44000" y="6209516"/>
            <a:ext cx="1402784" cy="112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6999">
                <a:solidFill>
                  <a:srgbClr val="000000">
                    <a:alpha val="49804"/>
                  </a:srgbClr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834714" y="1825398"/>
            <a:ext cx="14618572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Outcome</a:t>
            </a:r>
          </a:p>
        </p:txBody>
      </p:sp>
      <p:sp>
        <p:nvSpPr>
          <p:cNvPr id="5" name="AutoShape 5"/>
          <p:cNvSpPr/>
          <p:nvPr/>
        </p:nvSpPr>
        <p:spPr>
          <a:xfrm>
            <a:off x="1834714" y="5253377"/>
            <a:ext cx="636357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834714" y="6159273"/>
            <a:ext cx="636357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834714" y="7065170"/>
            <a:ext cx="636357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834714" y="5442942"/>
            <a:ext cx="6363579" cy="450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31"/>
              </a:lnSpc>
            </a:pPr>
            <a:r>
              <a:rPr lang="en-US" sz="248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Product Development and Customization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34714" y="4537046"/>
            <a:ext cx="6363579" cy="450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31"/>
              </a:lnSpc>
            </a:pPr>
            <a:r>
              <a:rPr lang="en-US" sz="248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Impact of Accurate CLTV Prediction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34714" y="6348839"/>
            <a:ext cx="6363579" cy="450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31"/>
              </a:lnSpc>
            </a:pPr>
            <a:r>
              <a:rPr lang="en-US" sz="248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Marketing Strategy Enhancements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34714" y="7254735"/>
            <a:ext cx="6363579" cy="450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31"/>
              </a:lnSpc>
            </a:pPr>
            <a:r>
              <a:rPr lang="en-US" sz="248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Inventory Management Optimization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14071" y="4537046"/>
            <a:ext cx="6363579" cy="450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31"/>
              </a:lnSpc>
            </a:pPr>
            <a:r>
              <a:rPr lang="en-US" sz="248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Customer Retention Improvements</a:t>
            </a:r>
          </a:p>
        </p:txBody>
      </p:sp>
      <p:sp>
        <p:nvSpPr>
          <p:cNvPr id="13" name="AutoShape 13"/>
          <p:cNvSpPr/>
          <p:nvPr/>
        </p:nvSpPr>
        <p:spPr>
          <a:xfrm>
            <a:off x="9614071" y="5253377"/>
            <a:ext cx="5961042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9614071" y="6159273"/>
            <a:ext cx="5961042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9614071" y="5446770"/>
            <a:ext cx="6363579" cy="450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31"/>
              </a:lnSpc>
            </a:pPr>
            <a:r>
              <a:rPr lang="en-US" sz="248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Customer Service Enhancement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14071" y="6354536"/>
            <a:ext cx="6363579" cy="450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31"/>
              </a:lnSpc>
            </a:pPr>
            <a:r>
              <a:rPr lang="en-US" sz="248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Influence on Pricing Strategies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3764048" y="7799015"/>
            <a:ext cx="4523952" cy="2487985"/>
            <a:chOff x="0" y="0"/>
            <a:chExt cx="4877940" cy="2682664"/>
          </a:xfrm>
        </p:grpSpPr>
        <p:sp>
          <p:nvSpPr>
            <p:cNvPr id="18" name="Freeform 18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Freeform 19"/>
          <p:cNvSpPr/>
          <p:nvPr/>
        </p:nvSpPr>
        <p:spPr>
          <a:xfrm>
            <a:off x="15661609" y="7219115"/>
            <a:ext cx="1643669" cy="1488521"/>
          </a:xfrm>
          <a:custGeom>
            <a:avLst/>
            <a:gdLst/>
            <a:ahLst/>
            <a:cxnLst/>
            <a:rect l="l" t="t" r="r" b="b"/>
            <a:pathLst>
              <a:path w="1643669" h="1488521">
                <a:moveTo>
                  <a:pt x="0" y="0"/>
                </a:moveTo>
                <a:lnTo>
                  <a:pt x="1643669" y="0"/>
                </a:lnTo>
                <a:lnTo>
                  <a:pt x="1643669" y="1488521"/>
                </a:lnTo>
                <a:lnTo>
                  <a:pt x="0" y="1488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306259" y="1975957"/>
            <a:ext cx="7623064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Next Semester Objectives:</a:t>
            </a:r>
          </a:p>
          <a:p>
            <a:pPr algn="l">
              <a:lnSpc>
                <a:spcPts val="2399"/>
              </a:lnSpc>
            </a:pPr>
            <a:endParaRPr lang="en-US" sz="19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 deeper into neural networks and refine feature engineering using automated methods.</a:t>
            </a:r>
          </a:p>
          <a:p>
            <a:pPr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model architectures for scalable, deployable solutions in real-world applications.</a:t>
            </a:r>
          </a:p>
          <a:p>
            <a:pPr marL="361949" lvl="1" indent="-180975"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975957"/>
            <a:ext cx="896265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Focus on Deep Learning Techniques:</a:t>
            </a:r>
          </a:p>
          <a:p>
            <a:pPr algn="l">
              <a:lnSpc>
                <a:spcPts val="2399"/>
              </a:lnSpc>
            </a:pPr>
            <a:endParaRPr lang="en-US" sz="19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 towards deep learning to enhance prediction accuracy and model performance.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547582"/>
            <a:ext cx="8962653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Refining Feed-Forward Neural Networks (FFNN):</a:t>
            </a:r>
          </a:p>
          <a:p>
            <a:pPr algn="l">
              <a:lnSpc>
                <a:spcPts val="2399"/>
              </a:lnSpc>
            </a:pPr>
            <a:endParaRPr lang="en-US" sz="19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more complex architectures to capture non-linear relationships.</a:t>
            </a:r>
          </a:p>
          <a:p>
            <a:pPr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 to improve predictive capabilities of FFNN.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414482"/>
            <a:ext cx="8962653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Expanding Long Short-Term Memory (LSTM) Networks:</a:t>
            </a:r>
          </a:p>
          <a:p>
            <a:pPr algn="l">
              <a:lnSpc>
                <a:spcPts val="2399"/>
              </a:lnSpc>
            </a:pPr>
            <a:endParaRPr lang="en-US" sz="19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time-sequential customer transactions for deeper insights.</a:t>
            </a:r>
          </a:p>
          <a:p>
            <a:pPr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Uncover temporal patterns in purchasing behavior.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281382"/>
            <a:ext cx="8962653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Hybrid Models:</a:t>
            </a:r>
          </a:p>
          <a:p>
            <a:pPr algn="l">
              <a:lnSpc>
                <a:spcPts val="2399"/>
              </a:lnSpc>
            </a:pPr>
            <a:endParaRPr lang="en-US" sz="19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traditional machine learning techniques (e.g., RandomForest) with deep learning models (e.g., LSTM, FFNN).</a:t>
            </a:r>
          </a:p>
          <a:p>
            <a:pPr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 strengths of both machine learning and deep learning approaches for more robust solutions.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642937"/>
            <a:ext cx="5613468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9"/>
              </a:lnSpc>
            </a:pPr>
            <a:r>
              <a:rPr lang="en-US" sz="46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Plan for Capstone 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44000" y="4613931"/>
            <a:ext cx="8962653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Post-Deployment Analysis:</a:t>
            </a:r>
          </a:p>
          <a:p>
            <a:pPr algn="l">
              <a:lnSpc>
                <a:spcPts val="2399"/>
              </a:lnSpc>
            </a:pPr>
            <a:endParaRPr lang="en-US" sz="19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predictions with actual customer lifetime values to identify performance gaps.</a:t>
            </a:r>
          </a:p>
          <a:p>
            <a:pPr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Fine-tune models by adjusting LSTM layers or FFNN regularization for better accuracy and performance.</a:t>
            </a:r>
          </a:p>
          <a:p>
            <a:pPr marL="361949" lvl="1" indent="-180975"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876785"/>
            <a:ext cx="7902479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Integration with CRM/ERP Systems:</a:t>
            </a:r>
          </a:p>
          <a:p>
            <a:pPr algn="l">
              <a:lnSpc>
                <a:spcPts val="2399"/>
              </a:lnSpc>
            </a:pPr>
            <a:endParaRPr lang="en-US" sz="19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models integrated into CRM/ERP systems for real-time data use.</a:t>
            </a:r>
          </a:p>
          <a:p>
            <a:pPr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deployment allows instant data exchange and predictions.</a:t>
            </a:r>
          </a:p>
          <a:p>
            <a:pPr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 utilized for seamless integration.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613931"/>
            <a:ext cx="7902479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Cloud Deployment for Scalability:</a:t>
            </a:r>
          </a:p>
          <a:p>
            <a:pPr algn="l">
              <a:lnSpc>
                <a:spcPts val="2399"/>
              </a:lnSpc>
            </a:pPr>
            <a:endParaRPr lang="en-US" sz="19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deployed on cloud platforms like AWS, Google Cloud, or Azure.</a:t>
            </a:r>
          </a:p>
          <a:p>
            <a:pPr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Auto-scaling for handling real-time data efficiently.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893443"/>
            <a:ext cx="7902479" cy="299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Real-Time Monitoring and Continuous Learning:</a:t>
            </a:r>
          </a:p>
          <a:p>
            <a:pPr algn="l">
              <a:lnSpc>
                <a:spcPts val="2399"/>
              </a:lnSpc>
            </a:pPr>
            <a:endParaRPr lang="en-US" sz="19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systems track model performance using metrics like RMSE and precision-recall.</a:t>
            </a:r>
          </a:p>
          <a:p>
            <a:pPr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learning through periodic retraining to adapt to customer behavior changes.</a:t>
            </a:r>
          </a:p>
          <a:p>
            <a:pPr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Retraining triggered automatically or manually based on performance metrics or business insights.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1876785"/>
            <a:ext cx="8962653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Batch Processing for Large Datasets:</a:t>
            </a:r>
          </a:p>
          <a:p>
            <a:pPr algn="l">
              <a:lnSpc>
                <a:spcPts val="2399"/>
              </a:lnSpc>
            </a:pPr>
            <a:endParaRPr lang="en-US" sz="19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processing ensures scalability and manages the computational demands of deep learning models (FFNN, LSTM).</a:t>
            </a:r>
          </a:p>
          <a:p>
            <a:pPr algn="l">
              <a:lnSpc>
                <a:spcPts val="2399"/>
              </a:lnSpc>
            </a:pPr>
            <a:endParaRPr lang="en-US" sz="1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predictions across large customer segments.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671512"/>
            <a:ext cx="3677182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962087" y="5186350"/>
            <a:ext cx="6178142" cy="3523944"/>
            <a:chOff x="0" y="0"/>
            <a:chExt cx="8237523" cy="4698592"/>
          </a:xfrm>
        </p:grpSpPr>
        <p:sp>
          <p:nvSpPr>
            <p:cNvPr id="8" name="TextBox 8"/>
            <p:cNvSpPr txBox="1"/>
            <p:nvPr/>
          </p:nvSpPr>
          <p:spPr>
            <a:xfrm>
              <a:off x="0" y="1003739"/>
              <a:ext cx="8237523" cy="36948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9"/>
                </a:lnSpc>
                <a:spcBef>
                  <a:spcPct val="0"/>
                </a:spcBef>
              </a:pPr>
              <a:r>
                <a:rPr lang="en-US" sz="2199" u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CRM proven to increase corporate profits and competitive advantages (Sun et al., 2023).</a:t>
              </a:r>
            </a:p>
            <a:p>
              <a:pPr algn="l">
                <a:lnSpc>
                  <a:spcPts val="2419"/>
                </a:lnSpc>
                <a:spcBef>
                  <a:spcPct val="0"/>
                </a:spcBef>
              </a:pPr>
              <a:endParaRPr lang="en-US" sz="2199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algn="l">
                <a:lnSpc>
                  <a:spcPts val="2419"/>
                </a:lnSpc>
                <a:spcBef>
                  <a:spcPct val="0"/>
                </a:spcBef>
              </a:pPr>
              <a:r>
                <a:rPr lang="en-US" sz="2199" u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Customer Lifetime Value (CLTV) is key for businesses in e-commerce and subscription services.</a:t>
              </a:r>
            </a:p>
            <a:p>
              <a:pPr algn="l">
                <a:lnSpc>
                  <a:spcPts val="2419"/>
                </a:lnSpc>
                <a:spcBef>
                  <a:spcPct val="0"/>
                </a:spcBef>
              </a:pPr>
              <a:endParaRPr lang="en-US" sz="2199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algn="l">
                <a:lnSpc>
                  <a:spcPts val="2419"/>
                </a:lnSpc>
                <a:spcBef>
                  <a:spcPct val="0"/>
                </a:spcBef>
              </a:pPr>
              <a:r>
                <a:rPr lang="en-US" sz="2199" u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CLTV predicts customer value over their lifecycle, aiding in strategic decision-making.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6675"/>
              <a:ext cx="8237523" cy="578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79"/>
                </a:lnSpc>
                <a:spcBef>
                  <a:spcPct val="0"/>
                </a:spcBef>
              </a:pPr>
              <a:r>
                <a:rPr lang="en-US" sz="3199" b="1" u="none" strike="noStrik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Introduction to CRM and CLTV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604500" y="5186350"/>
            <a:ext cx="5917858" cy="2582875"/>
            <a:chOff x="0" y="0"/>
            <a:chExt cx="7890477" cy="344383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68180"/>
              <a:ext cx="7890477" cy="2475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9"/>
                </a:lnSpc>
                <a:spcBef>
                  <a:spcPct val="0"/>
                </a:spcBef>
              </a:pPr>
              <a:r>
                <a:rPr lang="en-US" sz="2199" u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Optimizes customer retention, marketing investments, and profitability.</a:t>
              </a:r>
            </a:p>
            <a:p>
              <a:pPr algn="l">
                <a:lnSpc>
                  <a:spcPts val="2419"/>
                </a:lnSpc>
                <a:spcBef>
                  <a:spcPct val="0"/>
                </a:spcBef>
              </a:pPr>
              <a:endParaRPr lang="en-US" sz="2199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algn="l">
                <a:lnSpc>
                  <a:spcPts val="2419"/>
                </a:lnSpc>
                <a:spcBef>
                  <a:spcPct val="0"/>
                </a:spcBef>
              </a:pPr>
              <a:r>
                <a:rPr lang="en-US" sz="2199" u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Helps businesses tailor strategies for high-value customers, boost loyalty, and reduce churn rates.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6675"/>
              <a:ext cx="7890477" cy="542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00"/>
                </a:lnSpc>
                <a:spcBef>
                  <a:spcPct val="0"/>
                </a:spcBef>
              </a:pPr>
              <a:r>
                <a:rPr lang="en-US" sz="3000" b="1" u="none" strike="noStrik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Importance of CLTV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84300" y="1987732"/>
            <a:ext cx="13830300" cy="1076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49"/>
              </a:lnSpc>
              <a:spcBef>
                <a:spcPct val="0"/>
              </a:spcBef>
            </a:pPr>
            <a:r>
              <a:rPr lang="en-US" sz="8499" b="1" u="none" strike="noStrik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  <p:sp>
        <p:nvSpPr>
          <p:cNvPr id="14" name="AutoShape 14"/>
          <p:cNvSpPr/>
          <p:nvPr/>
        </p:nvSpPr>
        <p:spPr>
          <a:xfrm flipH="1" flipV="1">
            <a:off x="1527175" y="5250164"/>
            <a:ext cx="9525" cy="3436459"/>
          </a:xfrm>
          <a:prstGeom prst="line">
            <a:avLst/>
          </a:prstGeom>
          <a:ln w="19050" cap="flat">
            <a:solidFill>
              <a:srgbClr val="C9A99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 flipV="1">
            <a:off x="9906065" y="5250164"/>
            <a:ext cx="0" cy="3436485"/>
          </a:xfrm>
          <a:prstGeom prst="line">
            <a:avLst/>
          </a:prstGeom>
          <a:ln w="19050" cap="flat">
            <a:solidFill>
              <a:srgbClr val="C9A99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7658363" cy="9589801"/>
            <a:chOff x="0" y="0"/>
            <a:chExt cx="4650762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0762" cy="2525709"/>
            </a:xfrm>
            <a:custGeom>
              <a:avLst/>
              <a:gdLst/>
              <a:ahLst/>
              <a:cxnLst/>
              <a:rect l="l" t="t" r="r" b="b"/>
              <a:pathLst>
                <a:path w="4650762" h="2525709">
                  <a:moveTo>
                    <a:pt x="10961" y="0"/>
                  </a:moveTo>
                  <a:lnTo>
                    <a:pt x="4639802" y="0"/>
                  </a:lnTo>
                  <a:cubicBezTo>
                    <a:pt x="4645855" y="0"/>
                    <a:pt x="4650762" y="4907"/>
                    <a:pt x="4650762" y="10961"/>
                  </a:cubicBezTo>
                  <a:lnTo>
                    <a:pt x="4650762" y="2514748"/>
                  </a:lnTo>
                  <a:cubicBezTo>
                    <a:pt x="4650762" y="2520802"/>
                    <a:pt x="4645855" y="2525709"/>
                    <a:pt x="4639802" y="2525709"/>
                  </a:cubicBezTo>
                  <a:lnTo>
                    <a:pt x="10961" y="2525709"/>
                  </a:lnTo>
                  <a:cubicBezTo>
                    <a:pt x="4907" y="2525709"/>
                    <a:pt x="0" y="2520802"/>
                    <a:pt x="0" y="2514748"/>
                  </a:cubicBezTo>
                  <a:lnTo>
                    <a:pt x="0" y="10961"/>
                  </a:lnTo>
                  <a:cubicBezTo>
                    <a:pt x="0" y="4907"/>
                    <a:pt x="4907" y="0"/>
                    <a:pt x="109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650762" cy="258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575810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50"/>
              </a:lnSpc>
              <a:spcBef>
                <a:spcPct val="0"/>
              </a:spcBef>
            </a:pPr>
            <a:r>
              <a:rPr lang="en-US" sz="10500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893341" y="1116529"/>
            <a:ext cx="14501319" cy="234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25"/>
              </a:lnSpc>
            </a:pPr>
            <a:r>
              <a:rPr lang="en-US" sz="85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Limitations of Traditional CLTV Methods</a:t>
            </a:r>
          </a:p>
        </p:txBody>
      </p:sp>
      <p:sp>
        <p:nvSpPr>
          <p:cNvPr id="8" name="AutoShape 8"/>
          <p:cNvSpPr/>
          <p:nvPr/>
        </p:nvSpPr>
        <p:spPr>
          <a:xfrm>
            <a:off x="1893341" y="4303167"/>
            <a:ext cx="14501319" cy="0"/>
          </a:xfrm>
          <a:prstGeom prst="line">
            <a:avLst/>
          </a:prstGeom>
          <a:ln w="38100" cap="flat">
            <a:solidFill>
              <a:srgbClr val="E5C4B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359539" y="5841484"/>
            <a:ext cx="3568923" cy="225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64"/>
              </a:lnSpc>
            </a:pPr>
            <a:r>
              <a:rPr lang="en-US" sz="297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RFM oversimplifies dynamics, missing broader purchasing patterns (Vanderveld et al., 2016).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25737" y="5617646"/>
            <a:ext cx="3817401" cy="270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64"/>
              </a:lnSpc>
            </a:pPr>
            <a:r>
              <a:rPr lang="en-US" sz="297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Two-stage models (churn prediction + revenue estimation) oversimplify the churn-revenue relationship (Weng et al., 2024).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93341" y="5617646"/>
            <a:ext cx="3916792" cy="270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64"/>
              </a:lnSpc>
            </a:pPr>
            <a:r>
              <a:rPr lang="en-US" sz="297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Traditional models like Recency-Frequency-Monetary (RFM) and Pareto/NBD struggle with modern consumer behavior complexities.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000125"/>
            <a:ext cx="6534786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8"/>
              </a:lnSpc>
            </a:pPr>
            <a:r>
              <a:rPr lang="en-US" sz="504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Advancements in Modern CLTV Prediction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668895"/>
            <a:ext cx="8340395" cy="633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Machine learning offers significant improvements over traditional models for large and complex datasets.</a:t>
            </a:r>
          </a:p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Deep Learning Models:</a:t>
            </a:r>
          </a:p>
          <a:p>
            <a:pPr marL="1295397" lvl="3" indent="-323849" algn="l">
              <a:lnSpc>
                <a:spcPts val="2799"/>
              </a:lnSpc>
              <a:spcBef>
                <a:spcPct val="0"/>
              </a:spcBef>
              <a:buFont typeface="Arial"/>
              <a:buChar char="￭"/>
            </a:pPr>
            <a:r>
              <a:rPr lang="en-US" sz="1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Feed Forward Neural Networks (FFNN) capture intricate feature interactions.</a:t>
            </a:r>
          </a:p>
          <a:p>
            <a:pPr marL="1295397" lvl="3" indent="-323849" algn="l">
              <a:lnSpc>
                <a:spcPts val="2799"/>
              </a:lnSpc>
              <a:spcBef>
                <a:spcPct val="0"/>
              </a:spcBef>
              <a:buFont typeface="Arial"/>
              <a:buChar char="￭"/>
            </a:pPr>
            <a:r>
              <a:rPr lang="en-US" sz="1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Long Short-Term Memory (LSTM) models handle sequential data, ideal for irregular purchasing patterns.</a:t>
            </a:r>
          </a:p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Probabilistic Models:</a:t>
            </a:r>
          </a:p>
          <a:p>
            <a:pPr marL="1295397" lvl="3" indent="-323849" algn="l">
              <a:lnSpc>
                <a:spcPts val="2799"/>
              </a:lnSpc>
              <a:spcBef>
                <a:spcPct val="0"/>
              </a:spcBef>
              <a:buFont typeface="Arial"/>
              <a:buChar char="￭"/>
            </a:pPr>
            <a:r>
              <a:rPr lang="en-US" sz="1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Zero-Inflated Lognormal (ZILN) model captures complex CLTV distributions in high variability environments (Weng et al., 2024).</a:t>
            </a:r>
          </a:p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Ensemble Methods:</a:t>
            </a:r>
          </a:p>
          <a:p>
            <a:pPr marL="1295397" lvl="3" indent="-323849" algn="l">
              <a:lnSpc>
                <a:spcPts val="2799"/>
              </a:lnSpc>
              <a:spcBef>
                <a:spcPct val="0"/>
              </a:spcBef>
              <a:buFont typeface="Arial"/>
              <a:buChar char="￭"/>
            </a:pPr>
            <a:r>
              <a:rPr lang="en-US" sz="1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Techniques like Gradient Boosting Machines (GBM), XGBoost, and Random Forest enhance prediction accuracy (Tsai et al., 2013).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18085" y="1140293"/>
            <a:ext cx="65347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8"/>
              </a:lnSpc>
            </a:pPr>
            <a:r>
              <a:rPr lang="en-US" sz="504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Challenges with Modern Techniques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18085" y="3668895"/>
            <a:ext cx="6534786" cy="210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Modern models are computationally intensive and resource-heavy.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Deep learning models risk overfitting and are less interpretable for business decision-makers (Rajeshwari et al., 2024).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99564" y="3374089"/>
            <a:ext cx="6687186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31"/>
              </a:lnSpc>
            </a:pPr>
            <a:r>
              <a:rPr lang="en-US" sz="710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Previous Research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9564" y="6265761"/>
            <a:ext cx="6687186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03"/>
              </a:lnSpc>
              <a:spcBef>
                <a:spcPct val="0"/>
              </a:spcBef>
            </a:pPr>
            <a:r>
              <a:rPr lang="en-US" sz="383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Project Contribution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53650" y="2340610"/>
            <a:ext cx="6534786" cy="549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machine learning models to predict Customer Lifetime Value (CLTV) and segment customers.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Worked with a dataset of over 1 million transactions from an online retail platform.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included invoice numbers, product details, quantities, unit prices, and customer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36755" y="1312997"/>
            <a:ext cx="5122944" cy="193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670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Feature Engineering</a:t>
            </a:r>
          </a:p>
        </p:txBody>
      </p:sp>
      <p:sp>
        <p:nvSpPr>
          <p:cNvPr id="6" name="AutoShape 6"/>
          <p:cNvSpPr/>
          <p:nvPr/>
        </p:nvSpPr>
        <p:spPr>
          <a:xfrm>
            <a:off x="1736755" y="3755292"/>
            <a:ext cx="5122944" cy="0"/>
          </a:xfrm>
          <a:prstGeom prst="line">
            <a:avLst/>
          </a:prstGeom>
          <a:ln w="38100" cap="flat">
            <a:solidFill>
              <a:srgbClr val="C9A99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36755" y="4155342"/>
            <a:ext cx="8830770" cy="5737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Conducted extensive feature extraction to enhance model predictive power.</a:t>
            </a:r>
          </a:p>
          <a:p>
            <a:pPr algn="l">
              <a:lnSpc>
                <a:spcPts val="3458"/>
              </a:lnSpc>
            </a:pPr>
            <a:endParaRPr lang="en-US" sz="24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458"/>
              </a:lnSpc>
            </a:pPr>
            <a:r>
              <a:rPr lang="en-US" sz="2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key variables like recency, frequency, T (time since first purchase), and monetary value metrics.</a:t>
            </a:r>
          </a:p>
          <a:p>
            <a:pPr algn="l">
              <a:lnSpc>
                <a:spcPts val="3458"/>
              </a:lnSpc>
            </a:pPr>
            <a:endParaRPr lang="en-US" sz="24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458"/>
              </a:lnSpc>
            </a:pPr>
            <a:r>
              <a:rPr lang="en-US" sz="2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additional features:</a:t>
            </a:r>
          </a:p>
          <a:p>
            <a:pPr marL="533391" lvl="1" indent="-266695" algn="l">
              <a:lnSpc>
                <a:spcPts val="3458"/>
              </a:lnSpc>
              <a:buFont typeface="Arial"/>
              <a:buChar char="•"/>
            </a:pPr>
            <a:r>
              <a:rPr lang="en-US" sz="2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products purchased</a:t>
            </a:r>
          </a:p>
          <a:p>
            <a:pPr marL="533391" lvl="1" indent="-266695" algn="l">
              <a:lnSpc>
                <a:spcPts val="3458"/>
              </a:lnSpc>
              <a:buFont typeface="Arial"/>
              <a:buChar char="•"/>
            </a:pPr>
            <a:r>
              <a:rPr lang="en-US" sz="2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price statistics (min, max, mean, variance)</a:t>
            </a:r>
          </a:p>
          <a:p>
            <a:pPr marL="533391" lvl="1" indent="-266695" algn="l">
              <a:lnSpc>
                <a:spcPts val="3458"/>
              </a:lnSpc>
              <a:buFont typeface="Arial"/>
              <a:buChar char="•"/>
            </a:pPr>
            <a:r>
              <a:rPr lang="en-US" sz="2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metrics by weekdays, weekends, and specific periods (e.g., quarterly).</a:t>
            </a:r>
          </a:p>
          <a:p>
            <a:pPr marL="533391" lvl="1" indent="-266695" algn="l">
              <a:lnSpc>
                <a:spcPts val="3458"/>
              </a:lnSpc>
              <a:buFont typeface="Arial"/>
              <a:buChar char="•"/>
            </a:pPr>
            <a:r>
              <a:rPr lang="en-US" sz="2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behavior metrics: repurchase count, repurchase ratio, and average time between orders.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517923" y="904875"/>
            <a:ext cx="6534786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8"/>
              </a:lnSpc>
            </a:pPr>
            <a:r>
              <a:rPr lang="en-US" sz="584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 Insights &amp; Limitations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17923" y="3370240"/>
            <a:ext cx="6741377" cy="3004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RandomForest model was effective in identifying important features but had high prediction error.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Pareto/NBD model offered lower RMSE and better CLTV predictions.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Highlighted need for more advanced techniques (e.g., deep learning) to further improve accuracy.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04875"/>
            <a:ext cx="6534786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8"/>
              </a:lnSpc>
            </a:pPr>
            <a:r>
              <a:rPr lang="en-US" sz="584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Machine Learning Models Applied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370240"/>
            <a:ext cx="7684681" cy="634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RandomForestRegressor:</a:t>
            </a:r>
          </a:p>
          <a:p>
            <a:pPr marL="1360170" lvl="3" indent="-340042" algn="l">
              <a:lnSpc>
                <a:spcPts val="2940"/>
              </a:lnSpc>
              <a:spcBef>
                <a:spcPct val="0"/>
              </a:spcBef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quarterly to predict future monetary value by adding new quarters of data.</a:t>
            </a:r>
          </a:p>
          <a:p>
            <a:pPr marL="1360170" lvl="3" indent="-340042" algn="l">
              <a:lnSpc>
                <a:spcPts val="2940"/>
              </a:lnSpc>
              <a:spcBef>
                <a:spcPct val="0"/>
              </a:spcBef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"Monetary_weekdays" identified as the most important feature through feature importance analysis.</a:t>
            </a:r>
          </a:p>
          <a:p>
            <a:pPr marL="1360170" lvl="3" indent="-340042" algn="l">
              <a:lnSpc>
                <a:spcPts val="2940"/>
              </a:lnSpc>
              <a:spcBef>
                <a:spcPct val="0"/>
              </a:spcBef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RMSE of around 1000, indicating room for improvement in predictive accuracy.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Pareto/NBD Model:</a:t>
            </a:r>
          </a:p>
          <a:p>
            <a:pPr marL="1360170" lvl="3" indent="-340042" algn="l">
              <a:lnSpc>
                <a:spcPts val="2940"/>
              </a:lnSpc>
              <a:spcBef>
                <a:spcPct val="0"/>
              </a:spcBef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Probabilistic model predicting customer lifetime probability and CLTV.</a:t>
            </a:r>
          </a:p>
          <a:p>
            <a:pPr marL="1360170" lvl="3" indent="-340042" algn="l">
              <a:lnSpc>
                <a:spcPts val="2940"/>
              </a:lnSpc>
              <a:spcBef>
                <a:spcPct val="0"/>
              </a:spcBef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Assumes customer transactions follow a Poisson process and churn follows an exponential distribution.</a:t>
            </a:r>
          </a:p>
          <a:p>
            <a:pPr marL="1360170" lvl="3" indent="-340042" algn="l">
              <a:lnSpc>
                <a:spcPts val="2940"/>
              </a:lnSpc>
              <a:spcBef>
                <a:spcPct val="0"/>
              </a:spcBef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RMSE of 1.2, significantly lower than RandomForest, showing better predictive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82881" y="4673259"/>
            <a:ext cx="6518542" cy="4148362"/>
            <a:chOff x="0" y="0"/>
            <a:chExt cx="8691390" cy="5531150"/>
          </a:xfrm>
        </p:grpSpPr>
        <p:sp>
          <p:nvSpPr>
            <p:cNvPr id="8" name="TextBox 8"/>
            <p:cNvSpPr txBox="1"/>
            <p:nvPr/>
          </p:nvSpPr>
          <p:spPr>
            <a:xfrm>
              <a:off x="0" y="994922"/>
              <a:ext cx="8691390" cy="4536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9"/>
                </a:lnSpc>
                <a:spcBef>
                  <a:spcPct val="0"/>
                </a:spcBef>
              </a:pPr>
              <a:r>
                <a:rPr lang="en-US" sz="2199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Enhance accuracy and efficiency of CLTV prediction using advanced machine learning and deep learning techniques.</a:t>
              </a:r>
            </a:p>
            <a:p>
              <a:pPr algn="l">
                <a:lnSpc>
                  <a:spcPts val="2419"/>
                </a:lnSpc>
                <a:spcBef>
                  <a:spcPct val="0"/>
                </a:spcBef>
              </a:pPr>
              <a:endParaRPr lang="en-US" sz="21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2419"/>
                </a:lnSpc>
                <a:spcBef>
                  <a:spcPct val="0"/>
                </a:spcBef>
              </a:pPr>
              <a:r>
                <a:rPr lang="en-US" sz="2199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Improve the current RandomForestRegressor model by integrating new algorithms, optimizing features, and experimenting with neural networks.</a:t>
              </a:r>
            </a:p>
            <a:p>
              <a:pPr algn="l">
                <a:lnSpc>
                  <a:spcPts val="2419"/>
                </a:lnSpc>
                <a:spcBef>
                  <a:spcPct val="0"/>
                </a:spcBef>
              </a:pPr>
              <a:endParaRPr lang="en-US" sz="21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2419"/>
                </a:lnSpc>
                <a:spcBef>
                  <a:spcPct val="0"/>
                </a:spcBef>
              </a:pPr>
              <a:r>
                <a:rPr lang="en-US" sz="2199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limitations of traditional models, particularly in noncontractual environments with irregular customer purchase patterns.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6675"/>
              <a:ext cx="8691390" cy="578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r>
                <a:rPr lang="en-US" sz="3200" b="1" u="none" strike="noStrik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Proposal Objective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126521" y="4673259"/>
            <a:ext cx="6315395" cy="2326854"/>
            <a:chOff x="0" y="0"/>
            <a:chExt cx="8420526" cy="310247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004643"/>
              <a:ext cx="8420526" cy="2097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20"/>
                </a:lnSpc>
                <a:spcBef>
                  <a:spcPct val="0"/>
                </a:spcBef>
              </a:pPr>
              <a:r>
                <a:rPr lang="en-US" sz="22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Significantly improve accuracy and efficiency of CLTV prediction.</a:t>
              </a:r>
            </a:p>
            <a:p>
              <a:pPr algn="l">
                <a:lnSpc>
                  <a:spcPts val="2420"/>
                </a:lnSpc>
                <a:spcBef>
                  <a:spcPct val="0"/>
                </a:spcBef>
              </a:pPr>
              <a:endParaRPr lang="en-US" sz="2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2420"/>
                </a:lnSpc>
                <a:spcBef>
                  <a:spcPct val="0"/>
                </a:spcBef>
              </a:pPr>
              <a:r>
                <a:rPr lang="en-US" sz="22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Provide businesses with more reliable tools for decision-making and customer management.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6675"/>
              <a:ext cx="8420526" cy="583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1"/>
                </a:lnSpc>
                <a:spcBef>
                  <a:spcPct val="0"/>
                </a:spcBef>
              </a:pPr>
              <a:r>
                <a:rPr lang="en-US" sz="3201" b="1" u="none" strike="noStrik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Expected Outcomes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84300" y="1987732"/>
            <a:ext cx="13830300" cy="1076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49"/>
              </a:lnSpc>
              <a:spcBef>
                <a:spcPct val="0"/>
              </a:spcBef>
            </a:pPr>
            <a:r>
              <a:rPr lang="en-US" sz="8499" b="1" u="none" strike="noStrik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Objective</a:t>
            </a:r>
          </a:p>
        </p:txBody>
      </p:sp>
      <p:sp>
        <p:nvSpPr>
          <p:cNvPr id="14" name="AutoShape 14"/>
          <p:cNvSpPr/>
          <p:nvPr/>
        </p:nvSpPr>
        <p:spPr>
          <a:xfrm flipV="1">
            <a:off x="1038225" y="4673259"/>
            <a:ext cx="9525" cy="4038358"/>
          </a:xfrm>
          <a:prstGeom prst="line">
            <a:avLst/>
          </a:prstGeom>
          <a:ln w="19050" cap="flat">
            <a:solidFill>
              <a:srgbClr val="C9A99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 flipV="1">
            <a:off x="9593121" y="4673259"/>
            <a:ext cx="0" cy="4038358"/>
          </a:xfrm>
          <a:prstGeom prst="line">
            <a:avLst/>
          </a:prstGeom>
          <a:ln w="19050" cap="flat">
            <a:solidFill>
              <a:srgbClr val="C9A99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26763" y="8054555"/>
            <a:ext cx="1329211" cy="1203745"/>
          </a:xfrm>
          <a:custGeom>
            <a:avLst/>
            <a:gdLst/>
            <a:ahLst/>
            <a:cxnLst/>
            <a:rect l="l" t="t" r="r" b="b"/>
            <a:pathLst>
              <a:path w="1329211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44000" y="1059842"/>
            <a:ext cx="7582763" cy="7993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01"/>
              </a:lnSpc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hybrid models combining machine learning and deep learning techniques.</a:t>
            </a:r>
          </a:p>
          <a:p>
            <a:pPr marL="0" lvl="0" indent="0" algn="l">
              <a:lnSpc>
                <a:spcPts val="3301"/>
              </a:lnSpc>
            </a:pPr>
            <a:endParaRPr lang="en-US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lnSpc>
                <a:spcPts val="3301"/>
              </a:lnSpc>
            </a:pPr>
            <a:r>
              <a:rPr lang="en-US" sz="2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Ensemble Methods:</a:t>
            </a:r>
          </a:p>
          <a:p>
            <a:pPr marL="0" lvl="0" indent="0" algn="l">
              <a:lnSpc>
                <a:spcPts val="3301"/>
              </a:lnSpc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RandomForest, XGBoost, Gradient Boosting Machines (GBM):</a:t>
            </a:r>
          </a:p>
          <a:p>
            <a:pPr marL="0" lvl="0" indent="0" algn="l">
              <a:lnSpc>
                <a:spcPts val="3301"/>
              </a:lnSpc>
            </a:pPr>
            <a:endParaRPr lang="en-US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0309" lvl="2" indent="-316770" algn="l">
              <a:lnSpc>
                <a:spcPts val="3301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predictions from multiple weaker models to mitigate overfitting and improve generalization.</a:t>
            </a:r>
          </a:p>
          <a:p>
            <a:pPr marL="950309" lvl="2" indent="-316770" algn="l">
              <a:lnSpc>
                <a:spcPts val="3301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RandomForest: Known for robustness and interpretability.</a:t>
            </a:r>
          </a:p>
          <a:p>
            <a:pPr marL="950309" lvl="2" indent="-316770" algn="l">
              <a:lnSpc>
                <a:spcPts val="3301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XGBoost: Prevents overfitting in large datasets with built-in regularization.</a:t>
            </a:r>
          </a:p>
          <a:p>
            <a:pPr marL="950309" lvl="2" indent="-316770" algn="l">
              <a:lnSpc>
                <a:spcPts val="3301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GBM: Sequentially builds models, each correcting previous errors, capturing subtle customer behavior nuances.</a:t>
            </a:r>
          </a:p>
          <a:p>
            <a:pPr marL="0" lvl="0" indent="0" algn="l">
              <a:lnSpc>
                <a:spcPts val="3301"/>
              </a:lnSpc>
            </a:pPr>
            <a:endParaRPr lang="en-US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lnSpc>
                <a:spcPts val="3301"/>
              </a:lnSpc>
            </a:pPr>
            <a:r>
              <a:rPr lang="en-US" sz="2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Expectation: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methods enhance performance by modeling variability in noncontractual customer relationships.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36755" y="2252994"/>
            <a:ext cx="6127661" cy="503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Hybrid Models and Ensemble Methods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1626</Words>
  <Application>Microsoft Office PowerPoint</Application>
  <PresentationFormat>Custom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Arimo Bold Italics</vt:lpstr>
      <vt:lpstr>Calibri</vt:lpstr>
      <vt:lpstr>Arimo</vt:lpstr>
      <vt:lpstr>Canva Sans Bold</vt:lpstr>
      <vt:lpstr>Arimo Bold</vt:lpstr>
      <vt:lpstr>Arial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Dhayade, Shashwat</cp:lastModifiedBy>
  <cp:revision>2</cp:revision>
  <dcterms:created xsi:type="dcterms:W3CDTF">2006-08-16T00:00:00Z</dcterms:created>
  <dcterms:modified xsi:type="dcterms:W3CDTF">2024-09-25T18:49:51Z</dcterms:modified>
  <dc:identifier>DAGRol0DAyg</dc:identifier>
</cp:coreProperties>
</file>