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16A1-68A1-1741-288F-62140FD09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911C0-D5B3-183D-98AB-857E20C4B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491B3-66E3-66CC-6763-1F792747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C9F24-9508-8604-9471-C54AB4AF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594D2-FF53-315E-F508-2BDD5909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3BD6-D77D-F030-D3BD-0FB3A46E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ADCD0-3BEF-42D7-2826-92FAFB672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9E25-B026-4C44-F58C-BCC58D57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EBCFF-72AE-6655-B2A5-01DD0B82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A1B0-5E45-338A-03BD-C82D77B5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6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D36E0-ECBF-6FE5-1B8D-338247522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1B307-2716-05CA-2F64-D35222375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5B7C-DDE1-1F3C-246E-2A13B4FD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A8215-A645-3522-F9D9-1EBBB6B7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B97D9-C61B-80AB-0826-8423F973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2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2A69-4FAD-3F6F-7352-2D3AA852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FD66-8FB5-FE4E-FE91-E37B10C5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ADD0-46A4-D9D3-01FC-66D5B65C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D585-E1DB-8EF0-FBBE-045D658A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164C-57A9-E7DA-65D0-66CBDFD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0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C03A-3BEA-D72F-1623-56B6D6D1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88ABB-D75C-887C-5E67-AB163899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CF0A-F7A4-1190-00E2-4B1C72E8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3FA9-A3AC-D728-BD28-9936BF00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122E1-6C57-05C0-5E53-F37FB053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CF75-F132-DC36-0D7B-5C1CC493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66620-9271-DDE7-5E70-94E53C849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CD787-77B2-E7DE-BA04-4BD0BFADE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F4676-82C3-4BCE-5C6D-452BB42A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257A-F5B6-363D-0612-32AE5782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C7D52-E8E3-463B-557C-1EA19C0F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2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89CF-1A2D-D933-D7F7-E81C51D1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D00BD-80A4-C3FE-A57E-AAD8D35E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E1B7B-4F66-0074-85C6-55886E799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3164B-A5B4-A7CA-7341-3DC94D629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E3600-988D-07B4-490F-37C7F1B33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794CE-7837-2D30-F57B-C0022797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E3653-26A2-5F1C-C330-1A206940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5AD9D-47CB-6AB2-C3C4-C57CBC7A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2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8667-132D-388E-0BBC-58270122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63FA-1D3F-AEEF-0367-B907FB0D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B300C-D0DD-FF6A-061D-41C134C7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47CA9-A4BA-8E8B-DD57-6AE17219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F6724-9B2A-D381-8D57-19DB946B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BE163-443C-85B6-A6FF-959B365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B9134-2D01-8948-0F60-7121645A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1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4E3A-D088-A70C-0FD5-E897C67E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FABF-02D8-9162-290A-896F20561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AEE0F-3BD3-8C51-4F00-143F0312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02EF8-ACCD-43A1-F08E-58779C63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B7A57-B9CE-3D70-7905-9F1DC39E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23CB-45B7-4495-8423-D6ECB627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5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578B-6C08-6984-3CBC-DC1C830A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046E9-4519-8460-757D-58A1F8E67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EBB81-2415-736F-CF91-4CE31B3A5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602F7-84E5-F05E-AAAB-37DD175E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D86BA-A9EB-4773-8BC3-2BF98903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DF5CE-3ACC-544E-4236-1BC8F563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8AC12-7F31-3092-976C-43E6918F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533D8-11B6-22E8-82DE-AE85C960A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E5B84-2FC3-444F-446B-828F03F2F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D6D19-841D-8B73-6C99-3B9DBC090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4918-2C55-CE99-3E2E-EE991CA7F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7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-org.ezproxy.uta.edu/10.1186/s40779-023-00502-7" TargetMode="External"/><Relationship Id="rId2" Type="http://schemas.openxmlformats.org/officeDocument/2006/relationships/hyperlink" Target="https://doi-org.ezproxy.uta.edu/10.3390/s2314643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04CE3-23CE-7C0A-E501-9C5BDCFB0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Harmful Brain Activity Classification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15F955-7E7A-E319-B86B-D0B3A9C62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Clayton Whitteberry</a:t>
            </a:r>
          </a:p>
        </p:txBody>
      </p:sp>
    </p:spTree>
    <p:extLst>
      <p:ext uri="{BB962C8B-B14F-4D97-AF65-F5344CB8AC3E}">
        <p14:creationId xmlns:p14="http://schemas.microsoft.com/office/powerpoint/2010/main" val="277737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541A-3212-A2E1-1EA0-F7B36DBE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78FA-D2DD-89CE-E194-E73D4765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Multiclass Classification</a:t>
            </a:r>
          </a:p>
          <a:p>
            <a:pPr lvl="1"/>
            <a:r>
              <a:rPr lang="en-US" dirty="0"/>
              <a:t>6 Categories of Brain Activity</a:t>
            </a:r>
          </a:p>
          <a:p>
            <a:r>
              <a:rPr lang="en-US" dirty="0"/>
              <a:t>The goal is to classify seizures and other types of harmful brain activity based on EEG and spectrogram data that has been classified by experts.</a:t>
            </a:r>
          </a:p>
          <a:p>
            <a:r>
              <a:rPr lang="en-US" dirty="0"/>
              <a:t>The dataset is public from Kaggle. It is 26.4 GB and contains 28,463 files.</a:t>
            </a:r>
          </a:p>
          <a:p>
            <a:r>
              <a:rPr lang="en-US" dirty="0"/>
              <a:t>The focus for Capstone I is data preprocessing, feature extraction, and machine learning.</a:t>
            </a:r>
          </a:p>
          <a:p>
            <a:r>
              <a:rPr lang="en-US" dirty="0"/>
              <a:t>The focus for Capstone II is deep learning.</a:t>
            </a:r>
          </a:p>
        </p:txBody>
      </p:sp>
    </p:spTree>
    <p:extLst>
      <p:ext uri="{BB962C8B-B14F-4D97-AF65-F5344CB8AC3E}">
        <p14:creationId xmlns:p14="http://schemas.microsoft.com/office/powerpoint/2010/main" val="151785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6EA7-E3B5-C7BA-2FFB-BB701175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EBDC-2C03-D907-1FAE-8900759ED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train.csv contains metadata for the training EEGs and spectrograms</a:t>
            </a:r>
          </a:p>
          <a:p>
            <a:pPr lvl="1"/>
            <a:r>
              <a:rPr lang="en-US" dirty="0"/>
              <a:t>EEG ID and sub ID, spectrogram ID and sub ID, offset seconds, expert classification</a:t>
            </a:r>
          </a:p>
          <a:p>
            <a:r>
              <a:rPr lang="en-US" dirty="0"/>
              <a:t>test.csv contains the same metadata for the testing EEG and spectrogram without the expert classification</a:t>
            </a:r>
          </a:p>
          <a:p>
            <a:r>
              <a:rPr lang="en-US" dirty="0" err="1"/>
              <a:t>train_eegs</a:t>
            </a:r>
            <a:r>
              <a:rPr lang="en-US" dirty="0"/>
              <a:t> is a folder containing 17.3k parquets</a:t>
            </a:r>
          </a:p>
          <a:p>
            <a:pPr lvl="1"/>
            <a:r>
              <a:rPr lang="en-US" dirty="0"/>
              <a:t>Each parquet is a full EEG recording and can contain one or more 50 second sub EEGs</a:t>
            </a:r>
          </a:p>
          <a:p>
            <a:r>
              <a:rPr lang="en-US" dirty="0" err="1"/>
              <a:t>train_spectrograms</a:t>
            </a:r>
            <a:r>
              <a:rPr lang="en-US" dirty="0"/>
              <a:t> is a folder containing 11.1k parquets</a:t>
            </a:r>
          </a:p>
          <a:p>
            <a:pPr lvl="1"/>
            <a:r>
              <a:rPr lang="en-US" dirty="0"/>
              <a:t>Each parquet is a full spectrogram and can contain one or more 10 minute sub spectrogram</a:t>
            </a:r>
          </a:p>
          <a:p>
            <a:r>
              <a:rPr lang="en-US" dirty="0" err="1"/>
              <a:t>test_eegs</a:t>
            </a:r>
            <a:r>
              <a:rPr lang="en-US" dirty="0"/>
              <a:t> and </a:t>
            </a:r>
            <a:r>
              <a:rPr lang="en-US" dirty="0" err="1"/>
              <a:t>test_spectrograms</a:t>
            </a:r>
            <a:r>
              <a:rPr lang="en-US" dirty="0"/>
              <a:t> are folders containing a single 50 second EEG and 10 minute spectrogram</a:t>
            </a:r>
          </a:p>
        </p:txBody>
      </p:sp>
    </p:spTree>
    <p:extLst>
      <p:ext uri="{BB962C8B-B14F-4D97-AF65-F5344CB8AC3E}">
        <p14:creationId xmlns:p14="http://schemas.microsoft.com/office/powerpoint/2010/main" val="75601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E4FA-688E-42AB-1AD4-F3B124FC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C63F-A664-61F1-3CE1-5241D5FA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50 second sub EEGs are classified by experts</a:t>
            </a:r>
          </a:p>
          <a:p>
            <a:r>
              <a:rPr lang="en-US" dirty="0"/>
              <a:t>Dimensions are 10k rows by 20 columns</a:t>
            </a:r>
          </a:p>
          <a:p>
            <a:pPr lvl="1"/>
            <a:r>
              <a:rPr lang="en-US" dirty="0"/>
              <a:t>19 columns correspond to regions of the brain and the 20</a:t>
            </a:r>
            <a:r>
              <a:rPr lang="en-US" baseline="30000" dirty="0"/>
              <a:t>th</a:t>
            </a:r>
            <a:r>
              <a:rPr lang="en-US" dirty="0"/>
              <a:t> column is for EKG data</a:t>
            </a:r>
          </a:p>
          <a:p>
            <a:r>
              <a:rPr lang="en-US" dirty="0"/>
              <a:t>EEG data is very noisy</a:t>
            </a:r>
          </a:p>
          <a:p>
            <a:pPr lvl="1"/>
            <a:r>
              <a:rPr lang="en-US" dirty="0"/>
              <a:t>Feature extraction required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4130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DEDC-B776-1290-F2C1-02BDF4B7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708169"/>
          </a:xfrm>
        </p:spPr>
        <p:txBody>
          <a:bodyPr/>
          <a:lstStyle/>
          <a:p>
            <a:r>
              <a:rPr lang="en-US" dirty="0"/>
              <a:t>LRDA sub EEG Signals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2C6F5F98-0C7C-7F63-3B68-B3A9E9907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0" y="1376218"/>
            <a:ext cx="7536872" cy="5442371"/>
          </a:xfrm>
        </p:spPr>
      </p:pic>
    </p:spTree>
    <p:extLst>
      <p:ext uri="{BB962C8B-B14F-4D97-AF65-F5344CB8AC3E}">
        <p14:creationId xmlns:p14="http://schemas.microsoft.com/office/powerpoint/2010/main" val="329873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BB78-482C-1880-2ADF-3CCCD5B9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9BCD-8527-D384-B9CE-D4F78770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10 minute sub spectrograms are classified by experts</a:t>
            </a:r>
          </a:p>
          <a:p>
            <a:r>
              <a:rPr lang="en-US" dirty="0"/>
              <a:t>Dimensions are 300 rows by 401 columns</a:t>
            </a:r>
          </a:p>
          <a:p>
            <a:r>
              <a:rPr lang="en-US" dirty="0"/>
              <a:t>There is a column for time and 400 columns labeled the region of the EEG electrode followed by frequency in Hz</a:t>
            </a:r>
          </a:p>
        </p:txBody>
      </p:sp>
    </p:spTree>
    <p:extLst>
      <p:ext uri="{BB962C8B-B14F-4D97-AF65-F5344CB8AC3E}">
        <p14:creationId xmlns:p14="http://schemas.microsoft.com/office/powerpoint/2010/main" val="417644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21A3-9CB8-38C5-0973-F02FD240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1FBB-0C79-47A6-4C29-C7953EAA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Handling EEGs with universally extreme values</a:t>
            </a:r>
          </a:p>
          <a:p>
            <a:r>
              <a:rPr lang="en-US" dirty="0"/>
              <a:t>Noise Reduction</a:t>
            </a:r>
          </a:p>
          <a:p>
            <a:pPr lvl="1"/>
            <a:r>
              <a:rPr lang="en-US" dirty="0"/>
              <a:t>ICA, bandpass filtering, notch filtering</a:t>
            </a:r>
          </a:p>
          <a:p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PCA</a:t>
            </a:r>
          </a:p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time domain features (statistical features and Hjorth params)</a:t>
            </a:r>
          </a:p>
          <a:p>
            <a:pPr lvl="1"/>
            <a:r>
              <a:rPr lang="en-US" dirty="0"/>
              <a:t>frequency domain features (PSD and band power)</a:t>
            </a:r>
          </a:p>
          <a:p>
            <a:pPr lvl="1"/>
            <a:r>
              <a:rPr lang="en-US" dirty="0"/>
              <a:t>nonlinear features (approximate entropy and signal-to-noise ratio)</a:t>
            </a:r>
          </a:p>
          <a:p>
            <a:pPr lvl="1"/>
            <a:r>
              <a:rPr lang="en-US" dirty="0"/>
              <a:t>time-frequency domain features (wavelet transform)</a:t>
            </a:r>
          </a:p>
        </p:txBody>
      </p:sp>
    </p:spTree>
    <p:extLst>
      <p:ext uri="{BB962C8B-B14F-4D97-AF65-F5344CB8AC3E}">
        <p14:creationId xmlns:p14="http://schemas.microsoft.com/office/powerpoint/2010/main" val="403945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1E7B-9B13-C9C5-B3BF-1DCE227C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1336-7F3F-A322-9FC7-B43130E6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approach using Random Forest</a:t>
            </a:r>
          </a:p>
          <a:p>
            <a:r>
              <a:rPr lang="en-US" dirty="0"/>
              <a:t>Kaggle metric: KL divergence between predicted probability and observed target</a:t>
            </a:r>
          </a:p>
          <a:p>
            <a:pPr lvl="1"/>
            <a:r>
              <a:rPr lang="en-US" dirty="0"/>
              <a:t>Common results for Deep Learning models were in the 0.5-0.7 range</a:t>
            </a:r>
          </a:p>
          <a:p>
            <a:r>
              <a:rPr lang="en-US" dirty="0"/>
              <a:t>Other metrics: precision, recall, f1-score</a:t>
            </a:r>
          </a:p>
          <a:p>
            <a:r>
              <a:rPr lang="en-US" dirty="0"/>
              <a:t>Deep Learning for Capstone II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7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EAD0-1364-A76C-1936-30CAB7C9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F8CFF-0F18-EAFF-2ADF-33B0DD36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 err="1">
                <a:effectLst/>
                <a:latin typeface="Roboto" panose="020F0502020204030204" pitchFamily="2" charset="0"/>
              </a:rPr>
              <a:t>Chaddad</a:t>
            </a:r>
            <a:r>
              <a:rPr lang="en-US" b="0" i="0" dirty="0">
                <a:effectLst/>
                <a:latin typeface="Roboto" panose="020F0502020204030204" pitchFamily="2" charset="0"/>
              </a:rPr>
              <a:t>, A., Wu, Y., </a:t>
            </a:r>
            <a:r>
              <a:rPr lang="en-US" b="0" i="0" dirty="0" err="1">
                <a:effectLst/>
                <a:latin typeface="Roboto" panose="020F0502020204030204" pitchFamily="2" charset="0"/>
              </a:rPr>
              <a:t>Kateb</a:t>
            </a:r>
            <a:r>
              <a:rPr lang="en-US" b="0" i="0" dirty="0">
                <a:effectLst/>
                <a:latin typeface="Roboto" panose="020F0502020204030204" pitchFamily="2" charset="0"/>
              </a:rPr>
              <a:t>, R., &amp; </a:t>
            </a:r>
            <a:r>
              <a:rPr lang="en-US" b="0" i="0" dirty="0" err="1">
                <a:effectLst/>
                <a:latin typeface="Roboto" panose="020F0502020204030204" pitchFamily="2" charset="0"/>
              </a:rPr>
              <a:t>Bouridane</a:t>
            </a:r>
            <a:r>
              <a:rPr lang="en-US" b="0" i="0" dirty="0">
                <a:effectLst/>
                <a:latin typeface="Roboto" panose="020F0502020204030204" pitchFamily="2" charset="0"/>
              </a:rPr>
              <a:t>, A. (2023). Electroencephalography Signal Processing: A Comprehensive Review and Analysis of Methods and </a:t>
            </a:r>
            <a:r>
              <a:rPr lang="en-US" b="0" i="0" dirty="0">
                <a:effectLst/>
              </a:rPr>
              <a:t>Techniques</a:t>
            </a:r>
            <a:r>
              <a:rPr lang="en-US" b="0" i="0" dirty="0">
                <a:effectLst/>
                <a:latin typeface="Roboto" panose="020F0502020204030204" pitchFamily="2" charset="0"/>
              </a:rPr>
              <a:t>. </a:t>
            </a:r>
            <a:r>
              <a:rPr lang="en-US" b="0" i="1" dirty="0">
                <a:effectLst/>
                <a:latin typeface="Roboto" panose="020F0502020204030204" pitchFamily="2" charset="0"/>
              </a:rPr>
              <a:t>Sensors (Basel, Switzerland)</a:t>
            </a:r>
            <a:r>
              <a:rPr lang="en-US" b="0" i="0" dirty="0">
                <a:effectLst/>
                <a:latin typeface="Roboto" panose="020F0502020204030204" pitchFamily="2" charset="0"/>
              </a:rPr>
              <a:t>, </a:t>
            </a:r>
            <a:r>
              <a:rPr lang="en-US" b="0" i="1" dirty="0">
                <a:effectLst/>
                <a:latin typeface="Roboto" panose="020F0502020204030204" pitchFamily="2" charset="0"/>
              </a:rPr>
              <a:t>23</a:t>
            </a:r>
            <a:r>
              <a:rPr lang="en-US" b="0" i="0" dirty="0">
                <a:effectLst/>
                <a:latin typeface="Roboto" panose="020F0502020204030204" pitchFamily="2" charset="0"/>
              </a:rPr>
              <a:t>(14), 6434. </a:t>
            </a:r>
            <a:r>
              <a:rPr lang="en-US" b="0" i="0" dirty="0">
                <a:effectLst/>
                <a:latin typeface="Roboto" panose="020F0502020204030204" pitchFamily="2" charset="0"/>
                <a:hlinkClick r:id="rId2"/>
              </a:rPr>
              <a:t>https://doi-org.ezproxy.uta.edu/10.3390/s23146434</a:t>
            </a:r>
            <a:endParaRPr lang="en-US" b="0" i="0" dirty="0">
              <a:effectLst/>
              <a:latin typeface="Roboto" panose="020F0502020204030204" pitchFamily="2" charset="0"/>
            </a:endParaRPr>
          </a:p>
          <a:p>
            <a:r>
              <a:rPr lang="en-US" b="0" i="0" dirty="0">
                <a:effectLst/>
              </a:rPr>
              <a:t>Zhang, H., Zhou, Q. Q., Chen, H., Hu, X. Q., Li, W. G., Bai, Y., Han, J. X., Wang, Y., Liang, Z. H., Chen, D., Cong, F. Y., Yan, J. Q., &amp; Li, X. L. (2023). The applied principles of EEG analysis methods in neuroscience and clinical neurology. </a:t>
            </a:r>
            <a:r>
              <a:rPr lang="en-US" b="0" i="1" dirty="0">
                <a:effectLst/>
              </a:rPr>
              <a:t>Military Medical Research</a:t>
            </a:r>
            <a:r>
              <a:rPr lang="en-US" b="0" i="0" dirty="0">
                <a:effectLst/>
              </a:rPr>
              <a:t>, </a:t>
            </a:r>
            <a:r>
              <a:rPr lang="en-US" b="0" i="1" dirty="0">
                <a:effectLst/>
              </a:rPr>
              <a:t>10</a:t>
            </a:r>
            <a:r>
              <a:rPr lang="en-US" b="0" i="0" dirty="0">
                <a:effectLst/>
              </a:rPr>
              <a:t>(1), 67. </a:t>
            </a:r>
            <a:r>
              <a:rPr lang="en-US" b="0" i="0" dirty="0">
                <a:effectLst/>
                <a:hlinkClick r:id="rId3"/>
              </a:rPr>
              <a:t>https://doi-org.ezproxy.uta.edu/10.1186/s40779-023-00502-7</a:t>
            </a:r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Murungi, N., Pham, M.V., Dai, X.C., &amp; Qu, X. (2023). Empowering Computer Science Students in Electroencephalography (EEG) Analysis: A Review of Machine Learning Algorithms for EEG Datasets.</a:t>
            </a:r>
          </a:p>
        </p:txBody>
      </p:sp>
    </p:spTree>
    <p:extLst>
      <p:ext uri="{BB962C8B-B14F-4D97-AF65-F5344CB8AC3E}">
        <p14:creationId xmlns:p14="http://schemas.microsoft.com/office/powerpoint/2010/main" val="75110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596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Roboto</vt:lpstr>
      <vt:lpstr>Office Theme</vt:lpstr>
      <vt:lpstr>Harmful Brain Activity Classification</vt:lpstr>
      <vt:lpstr>Project Overview</vt:lpstr>
      <vt:lpstr>Data Overview</vt:lpstr>
      <vt:lpstr>EEG Data</vt:lpstr>
      <vt:lpstr>LRDA sub EEG Signals</vt:lpstr>
      <vt:lpstr>Spectrogram Data</vt:lpstr>
      <vt:lpstr>Data Preprocessing</vt:lpstr>
      <vt:lpstr>Modeling and Evaluation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Clayton Whitteberry</dc:creator>
  <cp:lastModifiedBy>Clayton Whitteberry</cp:lastModifiedBy>
  <cp:revision>5</cp:revision>
  <dcterms:created xsi:type="dcterms:W3CDTF">2024-09-10T23:34:39Z</dcterms:created>
  <dcterms:modified xsi:type="dcterms:W3CDTF">2024-09-18T19:50:50Z</dcterms:modified>
</cp:coreProperties>
</file>