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F902A0-3554-4BC0-9346-5BED910D2E6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3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F751-2AB3-B8BD-8657-83DF6E61C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EEG Classification Progress Update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25D6-9578-F2B4-EC43-17365DA6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US" dirty="0"/>
              <a:t>Clayton Whitteberry</a:t>
            </a:r>
          </a:p>
        </p:txBody>
      </p:sp>
    </p:spTree>
    <p:extLst>
      <p:ext uri="{BB962C8B-B14F-4D97-AF65-F5344CB8AC3E}">
        <p14:creationId xmlns:p14="http://schemas.microsoft.com/office/powerpoint/2010/main" val="23714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96AAF-3B69-1790-FFFC-7FEB1AD0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GRDA 5s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21CA884-AF70-52A7-77F7-D796D9B13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69" y="640080"/>
            <a:ext cx="572207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6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3ECAE-37C3-EAEA-7EA3-2DD1CFA6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GRDA 2s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6A23BF6-ABA8-6360-0DF6-D457B36C7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52" y="640080"/>
            <a:ext cx="649170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4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E70-2808-BA2C-E069-EE1F9F94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GPD 2s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CCC74FB-B913-3BB5-0308-C68970147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38" y="640080"/>
            <a:ext cx="563493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8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2E36A-5C28-18F7-8D5B-AEE9CD15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GPD 0.5s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A21C981-8FE0-8D0E-0E84-9818FF4B0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63" y="640080"/>
            <a:ext cx="566368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21CF-4E64-3DE2-8512-52753F1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Lateralized vs. Generalized: Frontal Electrodes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652F868-CDCE-45CA-442D-E4CEFBF2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29" y="640080"/>
            <a:ext cx="585795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D4682-452A-D7E6-66F9-0E678533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Challenges and 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5E0F-5432-23CA-BA3D-1BA89C69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Preparing for next meeting with Dr. Cooper</a:t>
            </a:r>
          </a:p>
          <a:p>
            <a:pPr lvl="1"/>
            <a:r>
              <a:rPr lang="en-US" sz="2200"/>
              <a:t>Notebook with more detailed project and data overview and some basic signal visualizations</a:t>
            </a:r>
          </a:p>
          <a:p>
            <a:r>
              <a:rPr lang="en-US" sz="2200"/>
              <a:t>Handling Missing Values</a:t>
            </a:r>
          </a:p>
          <a:p>
            <a:pPr lvl="1"/>
            <a:r>
              <a:rPr lang="en-US" sz="2200"/>
              <a:t>Potential issues with median imputation</a:t>
            </a:r>
          </a:p>
          <a:p>
            <a:r>
              <a:rPr lang="en-US" sz="2200"/>
              <a:t>Identifying Bad EEGs</a:t>
            </a:r>
          </a:p>
          <a:p>
            <a:r>
              <a:rPr lang="en-US" sz="2200"/>
              <a:t>Approaches to Dimension Reduction</a:t>
            </a:r>
          </a:p>
          <a:p>
            <a:pPr lvl="1"/>
            <a:r>
              <a:rPr lang="en-US" sz="2200"/>
              <a:t>Row Reduction</a:t>
            </a:r>
          </a:p>
          <a:p>
            <a:pPr lvl="1"/>
            <a:r>
              <a:rPr lang="en-US" sz="2200"/>
              <a:t>Varied approach to column reduction to avoid location information being lost</a:t>
            </a:r>
          </a:p>
          <a:p>
            <a:r>
              <a:rPr lang="en-US" sz="2200"/>
              <a:t>Attempting PCA and Plotting Transformed Signals</a:t>
            </a:r>
          </a:p>
        </p:txBody>
      </p:sp>
    </p:spTree>
    <p:extLst>
      <p:ext uri="{BB962C8B-B14F-4D97-AF65-F5344CB8AC3E}">
        <p14:creationId xmlns:p14="http://schemas.microsoft.com/office/powerpoint/2010/main" val="12548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9CA3C-59C0-E058-4186-5FC599E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A527-C44B-2410-591E-1F76C80E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Meeting with Dr. Cooper</a:t>
            </a:r>
          </a:p>
          <a:p>
            <a:r>
              <a:rPr lang="en-US" sz="2200" dirty="0"/>
              <a:t>EEG 10-20 System</a:t>
            </a:r>
          </a:p>
          <a:p>
            <a:r>
              <a:rPr lang="en-US" sz="2200" dirty="0"/>
              <a:t>Electrode Correlations</a:t>
            </a:r>
          </a:p>
          <a:p>
            <a:pPr lvl="1"/>
            <a:r>
              <a:rPr lang="en-US" sz="2200" dirty="0"/>
              <a:t>Proximity</a:t>
            </a:r>
          </a:p>
          <a:p>
            <a:pPr lvl="1"/>
            <a:r>
              <a:rPr lang="en-US" sz="2200" dirty="0"/>
              <a:t>Lateralized vs. Generalized</a:t>
            </a:r>
          </a:p>
          <a:p>
            <a:r>
              <a:rPr lang="en-US" sz="2200" dirty="0"/>
              <a:t>ACNS EEG Terminology</a:t>
            </a:r>
          </a:p>
          <a:p>
            <a:pPr lvl="1"/>
            <a:r>
              <a:rPr lang="en-US" sz="2200" dirty="0"/>
              <a:t>Main Terms 1 and 2</a:t>
            </a:r>
          </a:p>
          <a:p>
            <a:r>
              <a:rPr lang="en-US" sz="2200" dirty="0"/>
              <a:t>Periodic Discharge and Rhythmic Delta Activity Examples</a:t>
            </a:r>
          </a:p>
          <a:p>
            <a:r>
              <a:rPr lang="en-US" sz="2200" dirty="0"/>
              <a:t>Signal Plots over Short Intervals</a:t>
            </a:r>
          </a:p>
          <a:p>
            <a:r>
              <a:rPr lang="en-US" sz="2200" dirty="0"/>
              <a:t>Challenges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0214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ED97A-3480-6EB3-DDBB-FAF25D4C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10-20 System Electrode Layout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66699B-C735-D7E0-53B7-3504B340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Brain Regions</a:t>
            </a:r>
          </a:p>
          <a:p>
            <a:pPr lvl="1"/>
            <a:r>
              <a:rPr lang="en-US" sz="1700"/>
              <a:t>Fp – Prefrontal</a:t>
            </a:r>
          </a:p>
          <a:p>
            <a:pPr lvl="1"/>
            <a:r>
              <a:rPr lang="en-US" sz="1700"/>
              <a:t>F – Frontal</a:t>
            </a:r>
          </a:p>
          <a:p>
            <a:pPr lvl="1"/>
            <a:r>
              <a:rPr lang="en-US" sz="1700"/>
              <a:t>C – Central</a:t>
            </a:r>
          </a:p>
          <a:p>
            <a:pPr lvl="1"/>
            <a:r>
              <a:rPr lang="en-US" sz="1700"/>
              <a:t>T – Tempora</a:t>
            </a:r>
          </a:p>
          <a:p>
            <a:pPr lvl="1"/>
            <a:r>
              <a:rPr lang="en-US" sz="1700"/>
              <a:t>P – Parietal</a:t>
            </a:r>
          </a:p>
          <a:p>
            <a:pPr lvl="1"/>
            <a:r>
              <a:rPr lang="en-US" sz="1700"/>
              <a:t>O – Occipital</a:t>
            </a:r>
          </a:p>
          <a:p>
            <a:r>
              <a:rPr lang="en-US" sz="1700"/>
              <a:t>Even # – Right Hemisphere</a:t>
            </a:r>
          </a:p>
          <a:p>
            <a:r>
              <a:rPr lang="en-US" sz="1700"/>
              <a:t>Odd # – Left Hemisphere</a:t>
            </a:r>
          </a:p>
          <a:p>
            <a:r>
              <a:rPr lang="en-US" sz="1700"/>
              <a:t>Z - Middle</a:t>
            </a:r>
          </a:p>
        </p:txBody>
      </p:sp>
      <p:pic>
        <p:nvPicPr>
          <p:cNvPr id="9" name="Content Placeholder 8" descr="A diagram of a circular diagram&#10;&#10;Description automatically generated">
            <a:extLst>
              <a:ext uri="{FF2B5EF4-FFF2-40B4-BE49-F238E27FC236}">
                <a16:creationId xmlns:a16="http://schemas.microsoft.com/office/drawing/2014/main" id="{4D9D6DC8-7F4F-401B-E225-77B105B92A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44" y="640080"/>
            <a:ext cx="623222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829DD-7832-F14D-548B-B30ADB2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Electrode Correlations: Proximity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B8133-1DA5-9218-19F5-F949B253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Pearson correlation for frontal electrode pairs of 5000 sub EEGs</a:t>
            </a:r>
          </a:p>
          <a:p>
            <a:r>
              <a:rPr lang="en-US" sz="2000" dirty="0"/>
              <a:t>Stronger correlation for electrode pairs closer together</a:t>
            </a:r>
          </a:p>
          <a:p>
            <a:pPr lvl="1"/>
            <a:r>
              <a:rPr lang="en-US" sz="2000" dirty="0"/>
              <a:t>F3_F7</a:t>
            </a:r>
          </a:p>
          <a:p>
            <a:pPr lvl="1"/>
            <a:r>
              <a:rPr lang="en-US" sz="2000" dirty="0"/>
              <a:t>F4_F8</a:t>
            </a:r>
          </a:p>
          <a:p>
            <a:pPr lvl="1"/>
            <a:r>
              <a:rPr lang="en-US" sz="2000" dirty="0"/>
              <a:t>F3_Fz</a:t>
            </a:r>
          </a:p>
          <a:p>
            <a:pPr lvl="1"/>
            <a:r>
              <a:rPr lang="en-US" sz="2000" dirty="0"/>
              <a:t>Fz_F4</a:t>
            </a:r>
          </a:p>
          <a:p>
            <a:pPr lvl="1"/>
            <a:endParaRPr lang="en-US" sz="2000" dirty="0"/>
          </a:p>
        </p:txBody>
      </p:sp>
      <p:pic>
        <p:nvPicPr>
          <p:cNvPr id="5" name="Content Placeholder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CEBF507E-9D6D-AA17-6784-65E648C6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BCBF2-CFE3-5BF1-62AC-8DCCA857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Electrode Correlations: Lateralized vs. Generalized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6D293-3E53-BF4E-103D-EF5468C3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LPD, GPD, LRDA, GRDA</a:t>
            </a:r>
          </a:p>
          <a:p>
            <a:r>
              <a:rPr lang="en-US" sz="2200"/>
              <a:t>Temporal Electrode Correlation Histograms</a:t>
            </a:r>
          </a:p>
          <a:p>
            <a:r>
              <a:rPr lang="en-US" sz="2200"/>
              <a:t>Lateralized correlation of opposite hemisphere electrodes tends to be weaker than generalized activity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986A370-65C7-4B7A-7C77-BA8E93DA0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50" y="640080"/>
            <a:ext cx="58714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7D7A8-9266-1791-2CD5-39F8A1E8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ACNS EEG Terminology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4E76-A486-F193-A7FE-AF3DD4CA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200" dirty="0"/>
              <a:t>Main Term 1: Location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Lateralized (L)</a:t>
            </a:r>
          </a:p>
          <a:p>
            <a:pPr lvl="2"/>
            <a:r>
              <a:rPr lang="en-US" sz="2200" dirty="0"/>
              <a:t>More prominent in one hemisphere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Generalized (G)</a:t>
            </a:r>
          </a:p>
          <a:p>
            <a:pPr lvl="2"/>
            <a:r>
              <a:rPr lang="en-US" sz="2200" dirty="0"/>
              <a:t>More evenly distributed across all hemispheres</a:t>
            </a:r>
          </a:p>
          <a:p>
            <a:pPr lvl="1"/>
            <a:r>
              <a:rPr lang="en-US" sz="2200" dirty="0"/>
              <a:t>Bilateral Independent (BI)</a:t>
            </a:r>
          </a:p>
          <a:p>
            <a:pPr lvl="1"/>
            <a:r>
              <a:rPr lang="en-US" sz="2200" dirty="0"/>
              <a:t>Multifocal (MF)</a:t>
            </a:r>
          </a:p>
          <a:p>
            <a:r>
              <a:rPr lang="en-US" sz="2200" dirty="0"/>
              <a:t>Main Term 2: Waveform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Periodic Discharge (PD)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Rhythmic Delta Activity (RDA)</a:t>
            </a:r>
          </a:p>
          <a:p>
            <a:pPr lvl="1"/>
            <a:r>
              <a:rPr lang="en-US" sz="2200" dirty="0"/>
              <a:t>Spike-and-Wave/Sharp-and-Wave (SW)</a:t>
            </a:r>
            <a:endParaRPr lang="en-US" sz="3000" dirty="0"/>
          </a:p>
          <a:p>
            <a:r>
              <a:rPr lang="en-US" sz="2200" dirty="0"/>
              <a:t>Relevance to My Data</a:t>
            </a:r>
          </a:p>
          <a:p>
            <a:pPr lvl="1"/>
            <a:r>
              <a:rPr lang="en-US" sz="2200" dirty="0"/>
              <a:t>Target Variable: Brain Activity Type (6 Types)</a:t>
            </a:r>
          </a:p>
          <a:p>
            <a:pPr lvl="2"/>
            <a:r>
              <a:rPr lang="en-US" sz="1800" dirty="0"/>
              <a:t>Seizure</a:t>
            </a:r>
          </a:p>
          <a:p>
            <a:pPr lvl="2"/>
            <a:r>
              <a:rPr lang="en-US" sz="1800" dirty="0">
                <a:solidFill>
                  <a:schemeClr val="accent2"/>
                </a:solidFill>
              </a:rPr>
              <a:t>Lateralized Periodic Discharge (LPD)</a:t>
            </a:r>
          </a:p>
          <a:p>
            <a:pPr lvl="2"/>
            <a:r>
              <a:rPr lang="en-US" sz="1800" dirty="0">
                <a:solidFill>
                  <a:schemeClr val="accent2"/>
                </a:solidFill>
              </a:rPr>
              <a:t>Generalized Periodic Discharge (GPD)</a:t>
            </a:r>
          </a:p>
          <a:p>
            <a:pPr lvl="2"/>
            <a:r>
              <a:rPr lang="en-US" sz="1800" dirty="0">
                <a:solidFill>
                  <a:schemeClr val="accent2"/>
                </a:solidFill>
              </a:rPr>
              <a:t>Lateralized Rhythmic Delta Activity (LRDA)</a:t>
            </a:r>
          </a:p>
          <a:p>
            <a:pPr lvl="2"/>
            <a:r>
              <a:rPr lang="en-US" sz="1800" dirty="0">
                <a:solidFill>
                  <a:schemeClr val="accent2"/>
                </a:solidFill>
              </a:rPr>
              <a:t>Generalized Rhythmic Delta Activity (GRDA)</a:t>
            </a:r>
          </a:p>
          <a:p>
            <a:pPr lvl="2"/>
            <a:r>
              <a:rPr lang="en-US" sz="1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1120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467E5-EF33-CF20-9CDD-D9B34026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Periodic Discharge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FE7F8F94-812F-5283-E43F-AF7A4E179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1881"/>
            <a:ext cx="7214616" cy="43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2E1A7-764D-7DE6-30B8-A8342043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Rhythmic Delta Activity 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BA3C4-A4A5-2D8F-33FA-06362FA2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LRDA+S</a:t>
            </a:r>
          </a:p>
          <a:p>
            <a:r>
              <a:rPr lang="en-US" sz="2000"/>
              <a:t>+S modifier</a:t>
            </a:r>
          </a:p>
          <a:p>
            <a:pPr lvl="1"/>
            <a:r>
              <a:rPr lang="en-US" sz="2000"/>
              <a:t>Sharp waves superimposed on lateralized rhythmic delta activity</a:t>
            </a:r>
          </a:p>
          <a:p>
            <a:pPr lvl="1"/>
            <a:r>
              <a:rPr lang="en-US" sz="2000"/>
              <a:t>Shown by the asterisks</a:t>
            </a:r>
          </a:p>
          <a:p>
            <a:r>
              <a:rPr lang="en-US" sz="2000"/>
              <a:t>Activity predominantly in the top set of channels which are left hemisphere</a:t>
            </a:r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48F2E48B-1651-3EF0-A604-DE7C29E56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0B6A0-9594-40F5-74C9-5AB25D4E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Generalized Rhythmic Delta Activity 50s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blue lines&#10;&#10;Description automatically generated with medium confidence">
            <a:extLst>
              <a:ext uri="{FF2B5EF4-FFF2-40B4-BE49-F238E27FC236}">
                <a16:creationId xmlns:a16="http://schemas.microsoft.com/office/drawing/2014/main" id="{156AB3E5-CDEF-CFB5-F820-1DB6D0DA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71" y="640080"/>
            <a:ext cx="56206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364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EEG Classification Progress Update 1</vt:lpstr>
      <vt:lpstr>Overview</vt:lpstr>
      <vt:lpstr>10-20 System Electrode Layout</vt:lpstr>
      <vt:lpstr>Electrode Correlations: Proximity</vt:lpstr>
      <vt:lpstr>Electrode Correlations: Lateralized vs. Generalized</vt:lpstr>
      <vt:lpstr>ACNS EEG Terminology</vt:lpstr>
      <vt:lpstr>Periodic Discharge Example</vt:lpstr>
      <vt:lpstr>Rhythmic Delta Activity Example</vt:lpstr>
      <vt:lpstr>Generalized Rhythmic Delta Activity 50s</vt:lpstr>
      <vt:lpstr>GRDA 5s</vt:lpstr>
      <vt:lpstr>GRDA 2s</vt:lpstr>
      <vt:lpstr>GPD 2s</vt:lpstr>
      <vt:lpstr>GPD 0.5s</vt:lpstr>
      <vt:lpstr>Lateralized vs. Generalized: Frontal Electrodes</vt:lpstr>
      <vt:lpstr>Challenges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2</cp:revision>
  <dcterms:created xsi:type="dcterms:W3CDTF">2024-10-13T19:51:14Z</dcterms:created>
  <dcterms:modified xsi:type="dcterms:W3CDTF">2024-10-14T18:13:21Z</dcterms:modified>
</cp:coreProperties>
</file>