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9" r:id="rId13"/>
    <p:sldId id="266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F902A0-3554-4BC0-9346-5BED910D2E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3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F751-2AB3-B8BD-8657-83DF6E61C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EEG Classification Progress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25D6-9578-F2B4-EC43-17365DA6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US" dirty="0"/>
              <a:t>Clayton Whitteberry</a:t>
            </a:r>
          </a:p>
        </p:txBody>
      </p:sp>
    </p:spTree>
    <p:extLst>
      <p:ext uri="{BB962C8B-B14F-4D97-AF65-F5344CB8AC3E}">
        <p14:creationId xmlns:p14="http://schemas.microsoft.com/office/powerpoint/2010/main" val="23714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77171-694F-3449-AD1F-B683AD29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LRDA Outlier Example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952AA6B-059A-A812-56B7-AF5590BB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01" y="1032818"/>
            <a:ext cx="3292790" cy="2054147"/>
          </a:xfrm>
          <a:prstGeom prst="rect">
            <a:avLst/>
          </a:prstGeom>
        </p:spPr>
      </p:pic>
      <p:pic>
        <p:nvPicPr>
          <p:cNvPr id="5" name="Content Placeholder 4" descr="A graph of a normalized pulse&#10;&#10;Description automatically generated with medium confidence">
            <a:extLst>
              <a:ext uri="{FF2B5EF4-FFF2-40B4-BE49-F238E27FC236}">
                <a16:creationId xmlns:a16="http://schemas.microsoft.com/office/drawing/2014/main" id="{95315BDC-9686-BF49-A77B-11A77781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" y="1197038"/>
            <a:ext cx="3292790" cy="1886494"/>
          </a:xfrm>
          <a:prstGeom prst="rect">
            <a:avLst/>
          </a:prstGeom>
        </p:spPr>
      </p:pic>
      <p:pic>
        <p:nvPicPr>
          <p:cNvPr id="9" name="Content Placeholder 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263AD331-6CB5-C3CB-4198-140C8D90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84" y="1204909"/>
            <a:ext cx="3292790" cy="1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8315F-0AC2-D326-36A9-A1803227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Outlier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rectangular object with numbers&#10;&#10;Description automatically generated">
            <a:extLst>
              <a:ext uri="{FF2B5EF4-FFF2-40B4-BE49-F238E27FC236}">
                <a16:creationId xmlns:a16="http://schemas.microsoft.com/office/drawing/2014/main" id="{39E230EF-DFF4-FE2C-6292-5BFDD2DDB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165265"/>
            <a:ext cx="7608304" cy="45984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529D-F3FF-B57C-A071-F57E41A7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600"/>
              <a:t>ACNS Main Terms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0FC-0CD4-BCEA-6AB3-F515D77C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Autofit/>
          </a:bodyPr>
          <a:lstStyle/>
          <a:p>
            <a:pPr lvl="1"/>
            <a:r>
              <a:rPr lang="en-US" sz="1200" dirty="0"/>
              <a:t>Main Term 1: Location</a:t>
            </a:r>
          </a:p>
          <a:p>
            <a:pPr lvl="2"/>
            <a:r>
              <a:rPr lang="en-US" sz="1200" dirty="0"/>
              <a:t>Lateralized</a:t>
            </a:r>
          </a:p>
          <a:p>
            <a:pPr lvl="3"/>
            <a:r>
              <a:rPr lang="en-US" sz="1200" dirty="0"/>
              <a:t>LPD</a:t>
            </a:r>
          </a:p>
          <a:p>
            <a:pPr lvl="3"/>
            <a:r>
              <a:rPr lang="en-US" sz="1200" dirty="0"/>
              <a:t>LRDA</a:t>
            </a:r>
          </a:p>
          <a:p>
            <a:pPr lvl="2"/>
            <a:r>
              <a:rPr lang="en-US" sz="1200" dirty="0"/>
              <a:t>Generalized</a:t>
            </a:r>
          </a:p>
          <a:p>
            <a:pPr lvl="3"/>
            <a:r>
              <a:rPr lang="en-US" sz="1200" dirty="0"/>
              <a:t>GPD</a:t>
            </a:r>
          </a:p>
          <a:p>
            <a:pPr lvl="3"/>
            <a:r>
              <a:rPr lang="en-US" sz="1200" dirty="0"/>
              <a:t>GRDA</a:t>
            </a:r>
          </a:p>
          <a:p>
            <a:pPr lvl="1"/>
            <a:r>
              <a:rPr lang="en-US" sz="1200" dirty="0"/>
              <a:t>Main Term 2: Wave Pattern</a:t>
            </a:r>
          </a:p>
          <a:p>
            <a:pPr lvl="2"/>
            <a:r>
              <a:rPr lang="en-US" sz="1200" dirty="0"/>
              <a:t>Periodic Discharge</a:t>
            </a:r>
          </a:p>
          <a:p>
            <a:pPr lvl="3"/>
            <a:r>
              <a:rPr lang="en-US" sz="1200" dirty="0"/>
              <a:t>LPD</a:t>
            </a:r>
          </a:p>
          <a:p>
            <a:pPr lvl="3"/>
            <a:r>
              <a:rPr lang="en-US" sz="1200" dirty="0"/>
              <a:t>GPD</a:t>
            </a:r>
          </a:p>
          <a:p>
            <a:pPr lvl="2"/>
            <a:r>
              <a:rPr lang="en-US" sz="1200" dirty="0"/>
              <a:t>Rhythmic Delta Activity</a:t>
            </a:r>
          </a:p>
          <a:p>
            <a:pPr lvl="3"/>
            <a:r>
              <a:rPr lang="en-US" sz="1200" dirty="0"/>
              <a:t>LRDA</a:t>
            </a:r>
          </a:p>
          <a:p>
            <a:pPr lvl="3"/>
            <a:r>
              <a:rPr lang="en-US" sz="1200" dirty="0"/>
              <a:t>GRDA</a:t>
            </a:r>
          </a:p>
        </p:txBody>
      </p:sp>
    </p:spTree>
    <p:extLst>
      <p:ext uri="{BB962C8B-B14F-4D97-AF65-F5344CB8AC3E}">
        <p14:creationId xmlns:p14="http://schemas.microsoft.com/office/powerpoint/2010/main" val="99579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ircular object with many circles and numbers&#10;&#10;Description automatically generated with medium confidence">
            <a:extLst>
              <a:ext uri="{FF2B5EF4-FFF2-40B4-BE49-F238E27FC236}">
                <a16:creationId xmlns:a16="http://schemas.microsoft.com/office/drawing/2014/main" id="{2A895BD6-0681-3999-C431-7241C9DA8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" y="656921"/>
            <a:ext cx="6589537" cy="554059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4D917-6874-19F2-B91B-D8C0525D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10-20 System EEG Electrode Layout</a:t>
            </a:r>
          </a:p>
        </p:txBody>
      </p:sp>
    </p:spTree>
    <p:extLst>
      <p:ext uri="{BB962C8B-B14F-4D97-AF65-F5344CB8AC3E}">
        <p14:creationId xmlns:p14="http://schemas.microsoft.com/office/powerpoint/2010/main" val="185660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6566-A82F-08E2-B879-69623A5F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PCA by Electrode Groupings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CE8C-8F79-5630-2335-DE04B839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Retaining Location Information</a:t>
            </a:r>
          </a:p>
          <a:p>
            <a:pPr lvl="1"/>
            <a:r>
              <a:rPr lang="en-US" sz="2000" dirty="0"/>
              <a:t>Quadrants</a:t>
            </a:r>
          </a:p>
          <a:p>
            <a:pPr lvl="1"/>
            <a:r>
              <a:rPr lang="en-US" sz="2000" dirty="0"/>
              <a:t>Left/Right Hemispheres</a:t>
            </a:r>
          </a:p>
          <a:p>
            <a:pPr lvl="1"/>
            <a:r>
              <a:rPr lang="en-US" sz="2000" dirty="0"/>
              <a:t>Front/Back Hemispheres</a:t>
            </a:r>
          </a:p>
          <a:p>
            <a:r>
              <a:rPr lang="en-US" sz="2400" dirty="0"/>
              <a:t>Examples: Left/Right</a:t>
            </a:r>
          </a:p>
          <a:p>
            <a:pPr lvl="1"/>
            <a:r>
              <a:rPr lang="en-US" sz="2000" dirty="0"/>
              <a:t>PCA on left hemisphere electrodes and right hemisphere electrodes separately</a:t>
            </a:r>
          </a:p>
          <a:p>
            <a:pPr lvl="1"/>
            <a:r>
              <a:rPr lang="en-US" sz="2000" dirty="0"/>
              <a:t>11 electrodes in each group</a:t>
            </a:r>
          </a:p>
          <a:p>
            <a:pPr lvl="1"/>
            <a:r>
              <a:rPr lang="en-US" sz="2000" dirty="0"/>
              <a:t>PCA reduced 11 electrodes to 3 components explaining about 92% of the variance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8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946E-891B-1284-0F68-7C3FE108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Seizure Left vs. Right Hemisphere PCA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lage of blue and white graphs&#10;&#10;Description automatically generated">
            <a:extLst>
              <a:ext uri="{FF2B5EF4-FFF2-40B4-BE49-F238E27FC236}">
                <a16:creationId xmlns:a16="http://schemas.microsoft.com/office/drawing/2014/main" id="{087D4E9E-7CC5-DC5F-243B-D89E5AEE2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571912"/>
            <a:ext cx="7608304" cy="37851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492E6-BE21-18B4-AD99-9CC2F9C9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0DC0C-B8F3-C868-1DBE-16D4667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LPD Left vs. Right Hemisphere PCA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C40FC3DF-3087-8ABB-B816-91FA57A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581423"/>
            <a:ext cx="7608304" cy="37661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A3D01-4762-9F8F-8063-4F07557B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4681A-ADD4-8900-7233-9ED77046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LRDA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Left vs. Right Hemisphere PCA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EBFF3C1-07DC-6238-7674-6834EDD5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590933"/>
            <a:ext cx="7608304" cy="374708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63F8B-8F6F-A4D3-0FFA-0D317CE4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60F1-2EDF-E007-8A4A-34E612F4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/>
              <a:t>Main Challenge: Domain Knowledge</a:t>
            </a:r>
          </a:p>
          <a:p>
            <a:pPr lvl="1"/>
            <a:r>
              <a:rPr lang="en-US" sz="1900"/>
              <a:t>Rhythmic Delta</a:t>
            </a:r>
          </a:p>
          <a:p>
            <a:pPr lvl="1"/>
            <a:r>
              <a:rPr lang="en-US" sz="1900"/>
              <a:t>Preprocessing Methods</a:t>
            </a:r>
          </a:p>
          <a:p>
            <a:r>
              <a:rPr lang="en-US" sz="1900"/>
              <a:t>Next Steps:</a:t>
            </a:r>
          </a:p>
          <a:p>
            <a:pPr lvl="1"/>
            <a:r>
              <a:rPr lang="en-US" sz="1900"/>
              <a:t>Continue Building Domain Knowledge</a:t>
            </a:r>
          </a:p>
          <a:p>
            <a:pPr lvl="1"/>
            <a:r>
              <a:rPr lang="en-US" sz="1900"/>
              <a:t>Experiment with ICA-PCA Combination Approach</a:t>
            </a:r>
          </a:p>
          <a:p>
            <a:pPr lvl="1"/>
            <a:r>
              <a:rPr lang="en-US" sz="1900"/>
              <a:t>Experiment with Welch Transformation and Frequency Band Analysis</a:t>
            </a:r>
          </a:p>
          <a:p>
            <a:pPr lvl="2"/>
            <a:r>
              <a:rPr lang="en-US" sz="1900"/>
              <a:t>Power Line Noise</a:t>
            </a:r>
          </a:p>
          <a:p>
            <a:pPr lvl="2"/>
            <a:r>
              <a:rPr lang="en-US" sz="1900"/>
              <a:t>Comparing Delta, Theta, Alpha, and Beta Bands Across Activity Type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9CA3C-59C0-E058-4186-5FC599E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A527-C44B-2410-591E-1F76C80E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500"/>
              <a:t>Project: EEG and Spectrogram Harmful Brain Activity Classification</a:t>
            </a:r>
          </a:p>
          <a:p>
            <a:r>
              <a:rPr lang="en-US" sz="1500"/>
              <a:t>106.8k sub EEGs and corresponding sub spectrograms</a:t>
            </a:r>
          </a:p>
          <a:p>
            <a:pPr lvl="1"/>
            <a:r>
              <a:rPr lang="en-US" sz="1500"/>
              <a:t>Sub EEG Dimensions: 10k rows, 20 columns</a:t>
            </a:r>
          </a:p>
          <a:p>
            <a:pPr lvl="1"/>
            <a:r>
              <a:rPr lang="en-US" sz="1500"/>
              <a:t>Sub Spectrogram Dimensions: 300 rows, 401 columns</a:t>
            </a:r>
          </a:p>
          <a:p>
            <a:r>
              <a:rPr lang="en-US" sz="1500"/>
              <a:t>6 Target Variable Classes</a:t>
            </a:r>
          </a:p>
          <a:p>
            <a:pPr lvl="1"/>
            <a:r>
              <a:rPr lang="en-US" sz="1500"/>
              <a:t>Seizure</a:t>
            </a:r>
          </a:p>
          <a:p>
            <a:pPr lvl="1"/>
            <a:r>
              <a:rPr lang="en-US" sz="1500"/>
              <a:t>LPD</a:t>
            </a:r>
          </a:p>
          <a:p>
            <a:pPr lvl="1"/>
            <a:r>
              <a:rPr lang="en-US" sz="1500"/>
              <a:t>GPD</a:t>
            </a:r>
          </a:p>
          <a:p>
            <a:pPr lvl="1"/>
            <a:r>
              <a:rPr lang="en-US" sz="1500"/>
              <a:t>LRDA</a:t>
            </a:r>
          </a:p>
          <a:p>
            <a:pPr lvl="1"/>
            <a:r>
              <a:rPr lang="en-US" sz="1500"/>
              <a:t>GRDA</a:t>
            </a:r>
          </a:p>
          <a:p>
            <a:pPr lvl="1"/>
            <a:r>
              <a:rPr lang="en-US" sz="1500"/>
              <a:t>Other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6E945-F7F1-7F8A-1DB4-FC8BDB48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B6D2D-0C1B-9C68-15A6-95DB13C6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Where I Left Off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26E6-A74D-6114-E7FF-A97EC0EE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dirty="0"/>
              <a:t>ACNS Main Terms 1 and 2</a:t>
            </a:r>
          </a:p>
          <a:p>
            <a:r>
              <a:rPr lang="en-US" dirty="0"/>
              <a:t>Dimensionality Reduction and Denoising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Outlier Handling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D968-617B-E5EB-E585-C8F145AF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Summary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4C2-D242-86E8-6F14-2035537A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000" dirty="0"/>
              <a:t>Created Notebooks for Meeting with Dr. Cooper</a:t>
            </a:r>
          </a:p>
          <a:p>
            <a:pPr lvl="1"/>
            <a:r>
              <a:rPr lang="en-US" sz="1600" dirty="0"/>
              <a:t>Overview</a:t>
            </a:r>
          </a:p>
          <a:p>
            <a:pPr lvl="2"/>
            <a:r>
              <a:rPr lang="en-US" sz="1200" dirty="0"/>
              <a:t>Explanation of Project and Data</a:t>
            </a:r>
          </a:p>
          <a:p>
            <a:pPr lvl="2"/>
            <a:r>
              <a:rPr lang="en-US" sz="1200" dirty="0"/>
              <a:t>Signal Plots</a:t>
            </a:r>
          </a:p>
          <a:p>
            <a:pPr lvl="1"/>
            <a:r>
              <a:rPr lang="en-US" sz="1600" dirty="0"/>
              <a:t>Handling Missing Values</a:t>
            </a:r>
          </a:p>
          <a:p>
            <a:pPr lvl="2"/>
            <a:r>
              <a:rPr lang="en-US" sz="1200" dirty="0"/>
              <a:t>Outlines Missing Value Problem</a:t>
            </a:r>
          </a:p>
          <a:p>
            <a:pPr lvl="2"/>
            <a:r>
              <a:rPr lang="en-US" sz="1200" dirty="0"/>
              <a:t>Displays Difference After Complete Removal of EEGs and Spectrograms with Missing Values</a:t>
            </a:r>
          </a:p>
          <a:p>
            <a:pPr lvl="2"/>
            <a:r>
              <a:rPr lang="en-US" sz="1200" dirty="0"/>
              <a:t>Creates New .CSV with Complete Removal</a:t>
            </a:r>
          </a:p>
          <a:p>
            <a:pPr lvl="1"/>
            <a:r>
              <a:rPr lang="en-US" sz="1600" dirty="0"/>
              <a:t>Handling Outlier EEGs and Spectrograms</a:t>
            </a:r>
          </a:p>
          <a:p>
            <a:pPr lvl="2"/>
            <a:r>
              <a:rPr lang="en-US" sz="1200" dirty="0"/>
              <a:t>Outlines Outlier EEG and Spectrogram Problem</a:t>
            </a:r>
          </a:p>
          <a:p>
            <a:pPr lvl="2"/>
            <a:r>
              <a:rPr lang="en-US" sz="1200" dirty="0"/>
              <a:t>Searches for Outlier Examples</a:t>
            </a:r>
          </a:p>
          <a:p>
            <a:pPr lvl="2"/>
            <a:r>
              <a:rPr lang="en-US" sz="1200" dirty="0"/>
              <a:t>Plots Examples</a:t>
            </a:r>
          </a:p>
          <a:p>
            <a:r>
              <a:rPr lang="en-US" sz="2000" dirty="0"/>
              <a:t>PCA by Electrode Grouping Notebooks</a:t>
            </a:r>
          </a:p>
          <a:p>
            <a:pPr lvl="1"/>
            <a:r>
              <a:rPr lang="en-US" sz="1600" dirty="0"/>
              <a:t>Explanation of Approach</a:t>
            </a:r>
          </a:p>
          <a:p>
            <a:pPr lvl="1"/>
            <a:r>
              <a:rPr lang="en-US" sz="1600" dirty="0"/>
              <a:t>Standardizes EEG Data</a:t>
            </a:r>
          </a:p>
          <a:p>
            <a:pPr lvl="1"/>
            <a:r>
              <a:rPr lang="en-US" sz="1600" dirty="0"/>
              <a:t>Performs PCA and Plots Resulting Signals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2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C2259-10B4-208F-80F7-0C0317FF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Missing Values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6354D56-860C-8639-9173-64F7E34C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678569"/>
            <a:ext cx="7745969" cy="10562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8A1D9-3CB2-2CDE-ED3F-3827A20F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For now, the chosen approach is removal</a:t>
            </a:r>
          </a:p>
          <a:p>
            <a:r>
              <a:rPr lang="en-US" sz="2000" dirty="0"/>
              <a:t>If imputing</a:t>
            </a:r>
          </a:p>
          <a:p>
            <a:pPr lvl="1"/>
            <a:r>
              <a:rPr lang="en-US" sz="1600" dirty="0"/>
              <a:t>Within patient</a:t>
            </a:r>
          </a:p>
          <a:p>
            <a:pPr lvl="1"/>
            <a:r>
              <a:rPr lang="en-US" sz="1600" dirty="0"/>
              <a:t>Within activity type</a:t>
            </a:r>
          </a:p>
          <a:p>
            <a:pPr lvl="1"/>
            <a:r>
              <a:rPr lang="en-US" sz="1600" dirty="0"/>
              <a:t>Within electrode</a:t>
            </a:r>
          </a:p>
        </p:txBody>
      </p:sp>
    </p:spTree>
    <p:extLst>
      <p:ext uri="{BB962C8B-B14F-4D97-AF65-F5344CB8AC3E}">
        <p14:creationId xmlns:p14="http://schemas.microsoft.com/office/powerpoint/2010/main" val="39949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F878-6986-AEC5-7476-79B644B8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0EAEB3-7EA0-E04E-7BBA-2681CE3E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220028"/>
            <a:ext cx="7608304" cy="4488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D80-B4FF-0264-A194-2076B316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Outlier EEGs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EB34-82D0-587D-876F-8283D4DA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In the process of building an overview notebook of my project and data, I found a new example of an outlier EEG.</a:t>
            </a:r>
          </a:p>
          <a:p>
            <a:r>
              <a:rPr lang="en-US" sz="2200" dirty="0"/>
              <a:t>This led me to pull sub EEGs at random from each target class and plot the signal for one electrode (Fp1).</a:t>
            </a:r>
          </a:p>
          <a:p>
            <a:r>
              <a:rPr lang="en-US" sz="2200" dirty="0"/>
              <a:t>I separated out any with abnormal looking plots over the full 50s and plotted them over different time intervals.</a:t>
            </a:r>
          </a:p>
        </p:txBody>
      </p:sp>
    </p:spTree>
    <p:extLst>
      <p:ext uri="{BB962C8B-B14F-4D97-AF65-F5344CB8AC3E}">
        <p14:creationId xmlns:p14="http://schemas.microsoft.com/office/powerpoint/2010/main" val="61340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7123E-CFAA-1508-DED6-03B9D320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GRDA Outlier Example 1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C1FAF480-AD1D-ED31-F461-6728DA57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" r="2" b="3434"/>
          <a:stretch/>
        </p:blipFill>
        <p:spPr>
          <a:xfrm>
            <a:off x="914401" y="774285"/>
            <a:ext cx="4389120" cy="25811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DB0FB85-BC59-E414-E56A-097118D6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r="-4" b="1646"/>
          <a:stretch/>
        </p:blipFill>
        <p:spPr>
          <a:xfrm>
            <a:off x="914401" y="3575074"/>
            <a:ext cx="4389120" cy="25811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5A379A-C3F5-69CB-9A12-A1FE2FE8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First approximately 15s very abnormal</a:t>
            </a:r>
          </a:p>
          <a:p>
            <a:r>
              <a:rPr lang="en-US" sz="2000" dirty="0"/>
              <a:t>Signal after the 15s mark more normal</a:t>
            </a:r>
          </a:p>
          <a:p>
            <a:r>
              <a:rPr lang="en-US" sz="2000" dirty="0"/>
              <a:t>Every electrode except EKG had 9999.0 as the value for the first approximately 2k rows</a:t>
            </a:r>
          </a:p>
          <a:p>
            <a:r>
              <a:rPr lang="en-US" sz="2000" dirty="0"/>
              <a:t>EKG had 0.0 as the value for those rows</a:t>
            </a:r>
          </a:p>
        </p:txBody>
      </p:sp>
    </p:spTree>
    <p:extLst>
      <p:ext uri="{BB962C8B-B14F-4D97-AF65-F5344CB8AC3E}">
        <p14:creationId xmlns:p14="http://schemas.microsoft.com/office/powerpoint/2010/main" val="15928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aph of blue lines&#10;&#10;Description automatically generated">
            <a:extLst>
              <a:ext uri="{FF2B5EF4-FFF2-40B4-BE49-F238E27FC236}">
                <a16:creationId xmlns:a16="http://schemas.microsoft.com/office/drawing/2014/main" id="{656EE992-99D5-E244-BBA8-B75802FE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90" y="4137165"/>
            <a:ext cx="2488580" cy="1558216"/>
          </a:xfrm>
          <a:prstGeom prst="rect">
            <a:avLst/>
          </a:prstGeom>
        </p:spPr>
      </p:pic>
      <p:pic>
        <p:nvPicPr>
          <p:cNvPr id="14" name="Picture 13" descr="A graph with blue lines&#10;&#10;Description automatically generated">
            <a:extLst>
              <a:ext uri="{FF2B5EF4-FFF2-40B4-BE49-F238E27FC236}">
                <a16:creationId xmlns:a16="http://schemas.microsoft.com/office/drawing/2014/main" id="{DB67B574-F05C-6904-11A8-2B0E224C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90" y="1170573"/>
            <a:ext cx="2488580" cy="1550263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2D3074C4-2CA5-0628-9A9A-240E5ED9E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" y="4138718"/>
            <a:ext cx="2488580" cy="1540018"/>
          </a:xfrm>
          <a:prstGeom prst="rect">
            <a:avLst/>
          </a:prstGeom>
        </p:spPr>
      </p:pic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96495ABB-09E4-F3A5-D0B7-FDB5054EE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" y="1193844"/>
            <a:ext cx="2488580" cy="1525438"/>
          </a:xfrm>
          <a:prstGeom prst="rect">
            <a:avLst/>
          </a:prstGeom>
        </p:spPr>
      </p:pic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61E38-4BD7-B08B-6FA7-BFA983E9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GRDA Outlier Example 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EB73956-C31F-EFFD-5AE6-29ABFB3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482077" cy="1797594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9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447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EEG Classification Progress Update 2</vt:lpstr>
      <vt:lpstr>Overview</vt:lpstr>
      <vt:lpstr>Where I Left Off Last</vt:lpstr>
      <vt:lpstr>Summary of Work</vt:lpstr>
      <vt:lpstr>Missing Values</vt:lpstr>
      <vt:lpstr>Important Metadata</vt:lpstr>
      <vt:lpstr>Outlier EEGs</vt:lpstr>
      <vt:lpstr>GRDA Outlier Example 1</vt:lpstr>
      <vt:lpstr>GRDA Outlier Example 2</vt:lpstr>
      <vt:lpstr>LRDA Outlier Example</vt:lpstr>
      <vt:lpstr>Other Outlier Example</vt:lpstr>
      <vt:lpstr>ACNS Main Terms 1 and 2</vt:lpstr>
      <vt:lpstr>10-20 System EEG Electrode Layout</vt:lpstr>
      <vt:lpstr>PCA by Electrode Groupings</vt:lpstr>
      <vt:lpstr>Seizure Left vs. Right Hemisphere PCA</vt:lpstr>
      <vt:lpstr>LPD Left vs. Right Hemisphere PCA</vt:lpstr>
      <vt:lpstr>LRDA Left vs. Right Hemisphere PCA</vt:lpstr>
      <vt:lpstr>Challenges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3</cp:revision>
  <dcterms:created xsi:type="dcterms:W3CDTF">2024-10-13T19:51:14Z</dcterms:created>
  <dcterms:modified xsi:type="dcterms:W3CDTF">2024-10-28T18:17:58Z</dcterms:modified>
</cp:coreProperties>
</file>