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85" r:id="rId4"/>
    <p:sldId id="257" r:id="rId5"/>
    <p:sldId id="261" r:id="rId6"/>
    <p:sldId id="282" r:id="rId7"/>
    <p:sldId id="283" r:id="rId8"/>
    <p:sldId id="259" r:id="rId9"/>
    <p:sldId id="258" r:id="rId10"/>
    <p:sldId id="262" r:id="rId11"/>
    <p:sldId id="280" r:id="rId12"/>
    <p:sldId id="263" r:id="rId13"/>
    <p:sldId id="264" r:id="rId14"/>
    <p:sldId id="265" r:id="rId15"/>
    <p:sldId id="266" r:id="rId16"/>
    <p:sldId id="28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2"/>
    <p:restoredTop sz="94792"/>
  </p:normalViewPr>
  <p:slideViewPr>
    <p:cSldViewPr snapToGrid="0" snapToObjects="1">
      <p:cViewPr>
        <p:scale>
          <a:sx n="95" d="100"/>
          <a:sy n="95" d="100"/>
        </p:scale>
        <p:origin x="2680" y="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743EA-F2A2-DB4B-A90D-265DA4B5A8C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EBAA1-267C-8642-AF0E-7FB57E83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slide showing what happens if they're</a:t>
            </a:r>
            <a:r>
              <a:rPr lang="en-US" baseline="0" dirty="0" smtClean="0"/>
              <a:t> not 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BAA1-267C-8642-AF0E-7FB57E8349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slide showing what happens if they're</a:t>
            </a:r>
            <a:r>
              <a:rPr lang="en-US" baseline="0" dirty="0" smtClean="0"/>
              <a:t> not 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BAA1-267C-8642-AF0E-7FB57E8349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6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59AD-34A6-0844-8BF8-BC55D6E5F8A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6860-B91E-2440-BE0B-FF52D85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59AD-34A6-0844-8BF8-BC55D6E5F8A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6860-B91E-2440-BE0B-FF52D85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4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59AD-34A6-0844-8BF8-BC55D6E5F8A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6860-B91E-2440-BE0B-FF52D85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7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59AD-34A6-0844-8BF8-BC55D6E5F8A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6860-B91E-2440-BE0B-FF52D85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59AD-34A6-0844-8BF8-BC55D6E5F8A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6860-B91E-2440-BE0B-FF52D85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1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59AD-34A6-0844-8BF8-BC55D6E5F8A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6860-B91E-2440-BE0B-FF52D85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59AD-34A6-0844-8BF8-BC55D6E5F8A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6860-B91E-2440-BE0B-FF52D85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1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59AD-34A6-0844-8BF8-BC55D6E5F8A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6860-B91E-2440-BE0B-FF52D85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59AD-34A6-0844-8BF8-BC55D6E5F8A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6860-B91E-2440-BE0B-FF52D85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1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59AD-34A6-0844-8BF8-BC55D6E5F8A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6860-B91E-2440-BE0B-FF52D85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59AD-34A6-0844-8BF8-BC55D6E5F8A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6860-B91E-2440-BE0B-FF52D85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1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59AD-34A6-0844-8BF8-BC55D6E5F8A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06860-B91E-2440-BE0B-FF52D85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xmf3YC8jzW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Py9ob0lSovM?t=5s" TargetMode="External"/><Relationship Id="rId3" Type="http://schemas.openxmlformats.org/officeDocument/2006/relationships/hyperlink" Target="http://www.youtube.com/watch?v=lppAwkek6D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Quick</a:t>
            </a:r>
            <a:r>
              <a:rPr lang="en-US" dirty="0" smtClean="0"/>
              <a:t> Primer on the Electrical Brain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cells are all oriented in different directions, this doesn’t really matter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This is because each tiny electric field cancels one </a:t>
            </a:r>
            <a:r>
              <a:rPr lang="en-US" sz="4000" smtClean="0"/>
              <a:t>another out</a:t>
            </a:r>
            <a:endParaRPr lang="en-US" sz="4000" dirty="0" smtClean="0"/>
          </a:p>
        </p:txBody>
      </p:sp>
      <p:grpSp>
        <p:nvGrpSpPr>
          <p:cNvPr id="3" name="Group 2"/>
          <p:cNvGrpSpPr/>
          <p:nvPr/>
        </p:nvGrpSpPr>
        <p:grpSpPr>
          <a:xfrm rot="15807811">
            <a:off x="2028842" y="5392928"/>
            <a:ext cx="1828800" cy="9144"/>
            <a:chOff x="2816088" y="6174221"/>
            <a:chExt cx="6891129" cy="167290769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3966644">
            <a:off x="3673954" y="5321075"/>
            <a:ext cx="1828800" cy="9144"/>
            <a:chOff x="2816088" y="6174221"/>
            <a:chExt cx="6891129" cy="167290769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4749032">
            <a:off x="4867265" y="5623700"/>
            <a:ext cx="1828800" cy="9144"/>
            <a:chOff x="2816088" y="6174221"/>
            <a:chExt cx="6891129" cy="167290769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15425296">
            <a:off x="796687" y="5268000"/>
            <a:ext cx="1828800" cy="9144"/>
            <a:chOff x="2816088" y="6174221"/>
            <a:chExt cx="6891129" cy="167290769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5180078">
            <a:off x="3041485" y="5506716"/>
            <a:ext cx="1828800" cy="9144"/>
            <a:chOff x="2816088" y="6174221"/>
            <a:chExt cx="6891129" cy="167290769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8402547">
            <a:off x="1544728" y="5483186"/>
            <a:ext cx="1828800" cy="9144"/>
            <a:chOff x="2816088" y="6174221"/>
            <a:chExt cx="6891129" cy="167290769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770401">
            <a:off x="6569767" y="5288175"/>
            <a:ext cx="1828800" cy="9144"/>
            <a:chOff x="2816088" y="6174221"/>
            <a:chExt cx="6891129" cy="16729076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86118">
            <a:off x="8214879" y="5216322"/>
            <a:ext cx="1828800" cy="9144"/>
            <a:chOff x="2816088" y="6174221"/>
            <a:chExt cx="6891129" cy="167290769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6113649">
            <a:off x="9408190" y="5518947"/>
            <a:ext cx="1828800" cy="9144"/>
            <a:chOff x="2816088" y="6174221"/>
            <a:chExt cx="6891129" cy="167290769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17658652">
            <a:off x="5337612" y="5163247"/>
            <a:ext cx="1828800" cy="9144"/>
            <a:chOff x="2816088" y="6174221"/>
            <a:chExt cx="6891129" cy="167290769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15180078">
            <a:off x="7582410" y="5401963"/>
            <a:ext cx="1828800" cy="9144"/>
            <a:chOff x="2816088" y="6174221"/>
            <a:chExt cx="6891129" cy="167290769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5681046">
            <a:off x="6085653" y="5378433"/>
            <a:ext cx="1828800" cy="9144"/>
            <a:chOff x="2816088" y="6174221"/>
            <a:chExt cx="6891129" cy="167290769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9405784">
            <a:off x="3238171" y="5353983"/>
            <a:ext cx="1828800" cy="9144"/>
            <a:chOff x="2816088" y="6174221"/>
            <a:chExt cx="6891129" cy="167290769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8248577">
            <a:off x="4883283" y="5282130"/>
            <a:ext cx="1828800" cy="9144"/>
            <a:chOff x="2816088" y="6174221"/>
            <a:chExt cx="6891129" cy="1672907690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20435150">
            <a:off x="6076594" y="5584755"/>
            <a:ext cx="1828800" cy="9144"/>
            <a:chOff x="2816088" y="6174221"/>
            <a:chExt cx="6891129" cy="1672907690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9023269">
            <a:off x="2006016" y="5229055"/>
            <a:ext cx="1828800" cy="9144"/>
            <a:chOff x="2816088" y="6174221"/>
            <a:chExt cx="6891129" cy="1672907690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15180078">
            <a:off x="4250814" y="5467771"/>
            <a:ext cx="1828800" cy="9144"/>
            <a:chOff x="2816088" y="6174221"/>
            <a:chExt cx="6891129" cy="167290769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 rot="7045663">
            <a:off x="2754057" y="5444241"/>
            <a:ext cx="1828800" cy="9144"/>
            <a:chOff x="2816088" y="6174221"/>
            <a:chExt cx="6891129" cy="167290769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3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/>
          <p:nvPr/>
        </p:nvCxnSpPr>
        <p:spPr>
          <a:xfrm flipH="1" flipV="1">
            <a:off x="5517196" y="1616918"/>
            <a:ext cx="3770" cy="3765778"/>
          </a:xfrm>
          <a:prstGeom prst="straightConnector1">
            <a:avLst/>
          </a:prstGeom>
          <a:ln w="266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lots of cells fire, it creates a bigger electric field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If a lot of cells fire in unison, then their tiny electric fields will sum together</a:t>
            </a:r>
          </a:p>
          <a:p>
            <a:r>
              <a:rPr lang="en-US" dirty="0" smtClean="0"/>
              <a:t>If each cell is facing the same direction, then their fields will sum together, creating a bigger field.</a:t>
            </a:r>
          </a:p>
        </p:txBody>
      </p:sp>
      <p:grpSp>
        <p:nvGrpSpPr>
          <p:cNvPr id="3" name="Group 2"/>
          <p:cNvGrpSpPr/>
          <p:nvPr/>
        </p:nvGrpSpPr>
        <p:grpSpPr>
          <a:xfrm rot="16684283">
            <a:off x="2028842" y="5392928"/>
            <a:ext cx="1828800" cy="9144"/>
            <a:chOff x="2816088" y="6174221"/>
            <a:chExt cx="6891129" cy="167290769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6200000">
            <a:off x="3673954" y="5321075"/>
            <a:ext cx="1828800" cy="9144"/>
            <a:chOff x="2816088" y="6174221"/>
            <a:chExt cx="6891129" cy="167290769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4749032">
            <a:off x="4867265" y="5623700"/>
            <a:ext cx="1828800" cy="9144"/>
            <a:chOff x="2816088" y="6174221"/>
            <a:chExt cx="6891129" cy="167290769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17658652">
            <a:off x="796687" y="5268000"/>
            <a:ext cx="1828800" cy="9144"/>
            <a:chOff x="2816088" y="6174221"/>
            <a:chExt cx="6891129" cy="167290769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5180078">
            <a:off x="3041485" y="5506716"/>
            <a:ext cx="1828800" cy="9144"/>
            <a:chOff x="2816088" y="6174221"/>
            <a:chExt cx="6891129" cy="167290769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15681046">
            <a:off x="1544728" y="5483186"/>
            <a:ext cx="1828800" cy="9144"/>
            <a:chOff x="2816088" y="6174221"/>
            <a:chExt cx="6891129" cy="167290769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16684283">
            <a:off x="6569767" y="5288175"/>
            <a:ext cx="1828800" cy="9144"/>
            <a:chOff x="2816088" y="6174221"/>
            <a:chExt cx="6891129" cy="16729076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16200000">
            <a:off x="8214879" y="5216322"/>
            <a:ext cx="1828800" cy="9144"/>
            <a:chOff x="2816088" y="6174221"/>
            <a:chExt cx="6891129" cy="167290769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4749032">
            <a:off x="9408190" y="5518947"/>
            <a:ext cx="1828800" cy="9144"/>
            <a:chOff x="2816088" y="6174221"/>
            <a:chExt cx="6891129" cy="167290769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17658652">
            <a:off x="5337612" y="5163247"/>
            <a:ext cx="1828800" cy="9144"/>
            <a:chOff x="2816088" y="6174221"/>
            <a:chExt cx="6891129" cy="167290769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15180078">
            <a:off x="7582410" y="5401963"/>
            <a:ext cx="1828800" cy="9144"/>
            <a:chOff x="2816088" y="6174221"/>
            <a:chExt cx="6891129" cy="167290769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5681046">
            <a:off x="6085653" y="5378433"/>
            <a:ext cx="1828800" cy="9144"/>
            <a:chOff x="2816088" y="6174221"/>
            <a:chExt cx="6891129" cy="167290769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16684283">
            <a:off x="3238171" y="5353983"/>
            <a:ext cx="1828800" cy="9144"/>
            <a:chOff x="2816088" y="6174221"/>
            <a:chExt cx="6891129" cy="167290769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6200000">
            <a:off x="4883283" y="5282130"/>
            <a:ext cx="1828800" cy="9144"/>
            <a:chOff x="2816088" y="6174221"/>
            <a:chExt cx="6891129" cy="1672907690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14749032">
            <a:off x="6076594" y="5584755"/>
            <a:ext cx="1828800" cy="9144"/>
            <a:chOff x="2816088" y="6174221"/>
            <a:chExt cx="6891129" cy="1672907690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17658652">
            <a:off x="2006016" y="5229055"/>
            <a:ext cx="1828800" cy="9144"/>
            <a:chOff x="2816088" y="6174221"/>
            <a:chExt cx="6891129" cy="1672907690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15180078">
            <a:off x="4250814" y="5467771"/>
            <a:ext cx="1828800" cy="9144"/>
            <a:chOff x="2816088" y="6174221"/>
            <a:chExt cx="6891129" cy="167290769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 rot="15681046">
            <a:off x="2754057" y="5444241"/>
            <a:ext cx="1828800" cy="9144"/>
            <a:chOff x="2816088" y="6174221"/>
            <a:chExt cx="6891129" cy="167290769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6261652" y="6174221"/>
              <a:ext cx="3445565" cy="16729076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2816088" y="1218278967"/>
              <a:ext cx="34455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61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important because it lets us measure neural activity in the brain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The outer surface of your brain, called the “cortex”, contains neurons that are all oriented in the same direction.</a:t>
            </a:r>
          </a:p>
        </p:txBody>
      </p:sp>
    </p:spTree>
    <p:extLst>
      <p:ext uri="{BB962C8B-B14F-4D97-AF65-F5344CB8AC3E}">
        <p14:creationId xmlns:p14="http://schemas.microsoft.com/office/powerpoint/2010/main" val="3868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78" y="0"/>
            <a:ext cx="593124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77" y="0"/>
            <a:ext cx="3058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Outer Surface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9361" y="6215269"/>
            <a:ext cx="2951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Inner Surface</a:t>
            </a:r>
            <a:endParaRPr lang="en-US" sz="4000" dirty="0"/>
          </a:p>
        </p:txBody>
      </p:sp>
      <p:grpSp>
        <p:nvGrpSpPr>
          <p:cNvPr id="9" name="Group 8"/>
          <p:cNvGrpSpPr/>
          <p:nvPr/>
        </p:nvGrpSpPr>
        <p:grpSpPr>
          <a:xfrm rot="16200000">
            <a:off x="7475914" y="3422374"/>
            <a:ext cx="4572000" cy="13252"/>
            <a:chOff x="2816088" y="6062870"/>
            <a:chExt cx="6891130" cy="1325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261653" y="6062870"/>
              <a:ext cx="3445565" cy="0"/>
            </a:xfrm>
            <a:prstGeom prst="straightConnector1">
              <a:avLst/>
            </a:prstGeom>
            <a:ln w="254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2816088" y="6076122"/>
              <a:ext cx="3445565" cy="0"/>
            </a:xfrm>
            <a:prstGeom prst="straightConnector1">
              <a:avLst/>
            </a:prstGeom>
            <a:ln w="254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96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The outer surface of your brain, called the “cortex”, contains neurons that are all oriented in the same direction.</a:t>
            </a:r>
          </a:p>
          <a:p>
            <a:r>
              <a:rPr lang="en-US" sz="3200" dirty="0" smtClean="0"/>
              <a:t>Because the neurons are oriented the same direction, when they all fire at the same time, it creates an electrical field</a:t>
            </a:r>
          </a:p>
          <a:p>
            <a:r>
              <a:rPr lang="en-US" sz="3200" dirty="0" smtClean="0"/>
              <a:t>This electrical field makes its way to the surface of your brain, through your skull, and onto your scalp</a:t>
            </a:r>
          </a:p>
          <a:p>
            <a:r>
              <a:rPr lang="en-US" sz="3200" dirty="0" smtClean="0"/>
              <a:t>We can record this electrical field this with an electrode placed on your scalp.</a:t>
            </a:r>
          </a:p>
        </p:txBody>
      </p:sp>
    </p:spTree>
    <p:extLst>
      <p:ext uri="{BB962C8B-B14F-4D97-AF65-F5344CB8AC3E}">
        <p14:creationId xmlns:p14="http://schemas.microsoft.com/office/powerpoint/2010/main" val="13416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16665"/>
            <a:ext cx="6819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it in action: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www.youtube.com/watch?v=xmf3YC8jzWc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64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 the data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we’ll show you what EEG looks like in the “real world”</a:t>
            </a:r>
          </a:p>
          <a:p>
            <a:r>
              <a:rPr lang="en-US" dirty="0" smtClean="0"/>
              <a:t>We’ll play around with some EEG data and think about how it differs from our experience with fMRI.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</a:t>
            </a:r>
            <a:r>
              <a:rPr lang="en-US" dirty="0" smtClean="0"/>
              <a:t>electrophysiology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 huge field of cognitive neuroscience entails recording the electrical activity at your scalp, and trying to infer what the brain was doing.</a:t>
            </a:r>
          </a:p>
          <a:p>
            <a:r>
              <a:rPr lang="en-US" dirty="0" smtClean="0"/>
              <a:t>Recording electrical signals from the brain is known as “</a:t>
            </a:r>
            <a:r>
              <a:rPr lang="en-US" b="1" dirty="0" smtClean="0"/>
              <a:t>electrophysiology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First, let’s cover why electricity in the brain is worth studying in the first place.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3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78" y="0"/>
            <a:ext cx="593124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77" y="0"/>
            <a:ext cx="3058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Outer Surface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9361" y="6215269"/>
            <a:ext cx="2951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Inner Surface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77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 are electrical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composed of *billions* of neurons.</a:t>
            </a:r>
          </a:p>
          <a:p>
            <a:r>
              <a:rPr lang="en-US" dirty="0" smtClean="0"/>
              <a:t>Each neuron is a tiny electrical system.</a:t>
            </a:r>
          </a:p>
          <a:p>
            <a:pPr lvl="1"/>
            <a:r>
              <a:rPr lang="en-US" dirty="0" smtClean="0"/>
              <a:t>A collection of inputs (dendrites)</a:t>
            </a:r>
          </a:p>
          <a:p>
            <a:pPr lvl="1"/>
            <a:r>
              <a:rPr lang="en-US" dirty="0" smtClean="0"/>
              <a:t>An output (axon)</a:t>
            </a:r>
          </a:p>
          <a:p>
            <a:pPr lvl="1"/>
            <a:r>
              <a:rPr lang="en-US" dirty="0" smtClean="0"/>
              <a:t>A neuron receives excitation through its dendrites, and if it receives enough excitation, it will “fire”</a:t>
            </a:r>
          </a:p>
          <a:p>
            <a:pPr lvl="1"/>
            <a:r>
              <a:rPr lang="en-US" dirty="0" smtClean="0"/>
              <a:t>This means sending an electrical signal down its axon.</a:t>
            </a:r>
          </a:p>
          <a:p>
            <a:pPr lvl="1"/>
            <a:r>
              <a:rPr lang="en-US" dirty="0" smtClean="0"/>
              <a:t>This causes the release of chemicals that can cause other neurons to fire.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82750"/>
            <a:ext cx="7620000" cy="349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1874" y="901874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Light" charset="0"/>
                <a:ea typeface="Helvetica Light" charset="0"/>
                <a:cs typeface="Helvetica Light" charset="0"/>
              </a:rPr>
              <a:t>Dendrites</a:t>
            </a:r>
            <a:endParaRPr lang="en-US" sz="3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5102" y="452891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Light" charset="0"/>
                <a:ea typeface="Helvetica Light" charset="0"/>
                <a:cs typeface="Helvetica Light" charset="0"/>
              </a:rPr>
              <a:t>Axon</a:t>
            </a:r>
            <a:endParaRPr lang="en-US" sz="3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5592" y="24710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latin typeface="Helvetica Light" charset="0"/>
                <a:ea typeface="Helvetica Light" charset="0"/>
                <a:cs typeface="Helvetica Light" charset="0"/>
              </a:rPr>
              <a:t>Chemical</a:t>
            </a:r>
          </a:p>
          <a:p>
            <a:pPr algn="ctr"/>
            <a:r>
              <a:rPr lang="en-US" sz="3600" dirty="0" smtClean="0">
                <a:latin typeface="Helvetica Light" charset="0"/>
                <a:ea typeface="Helvetica Light" charset="0"/>
                <a:cs typeface="Helvetica Light" charset="0"/>
              </a:rPr>
              <a:t>Release</a:t>
            </a:r>
            <a:endParaRPr lang="en-US" sz="3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631" y="1225039"/>
            <a:ext cx="7620000" cy="3492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632" y="517525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Light" charset="0"/>
                <a:ea typeface="Helvetica Light" charset="0"/>
                <a:cs typeface="Helvetica Light" charset="0"/>
              </a:rPr>
              <a:t>Cell Body</a:t>
            </a:r>
            <a:endParaRPr lang="en-US" sz="3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22628" y="2079861"/>
            <a:ext cx="2361667" cy="3252302"/>
            <a:chOff x="2322628" y="2079861"/>
            <a:chExt cx="2361667" cy="325230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4060807" y="2079861"/>
              <a:ext cx="336670" cy="134913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322628" y="3800318"/>
              <a:ext cx="893062" cy="23454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59585" y="4551287"/>
              <a:ext cx="269716" cy="78087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4219074" y="4598253"/>
              <a:ext cx="465221" cy="4389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654577" y="2290413"/>
              <a:ext cx="918269" cy="132514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 33"/>
          <p:cNvSpPr/>
          <p:nvPr/>
        </p:nvSpPr>
        <p:spPr>
          <a:xfrm>
            <a:off x="4604084" y="2870219"/>
            <a:ext cx="3577390" cy="947802"/>
          </a:xfrm>
          <a:custGeom>
            <a:avLst/>
            <a:gdLst>
              <a:gd name="connsiteX0" fmla="*/ 0 w 3577390"/>
              <a:gd name="connsiteY0" fmla="*/ 610918 h 947802"/>
              <a:gd name="connsiteX1" fmla="*/ 96253 w 3577390"/>
              <a:gd name="connsiteY1" fmla="*/ 626960 h 947802"/>
              <a:gd name="connsiteX2" fmla="*/ 224590 w 3577390"/>
              <a:gd name="connsiteY2" fmla="*/ 659044 h 947802"/>
              <a:gd name="connsiteX3" fmla="*/ 352927 w 3577390"/>
              <a:gd name="connsiteY3" fmla="*/ 691128 h 947802"/>
              <a:gd name="connsiteX4" fmla="*/ 417095 w 3577390"/>
              <a:gd name="connsiteY4" fmla="*/ 707170 h 947802"/>
              <a:gd name="connsiteX5" fmla="*/ 513348 w 3577390"/>
              <a:gd name="connsiteY5" fmla="*/ 739255 h 947802"/>
              <a:gd name="connsiteX6" fmla="*/ 561474 w 3577390"/>
              <a:gd name="connsiteY6" fmla="*/ 755297 h 947802"/>
              <a:gd name="connsiteX7" fmla="*/ 609600 w 3577390"/>
              <a:gd name="connsiteY7" fmla="*/ 771339 h 947802"/>
              <a:gd name="connsiteX8" fmla="*/ 673769 w 3577390"/>
              <a:gd name="connsiteY8" fmla="*/ 787381 h 947802"/>
              <a:gd name="connsiteX9" fmla="*/ 721895 w 3577390"/>
              <a:gd name="connsiteY9" fmla="*/ 803423 h 947802"/>
              <a:gd name="connsiteX10" fmla="*/ 866274 w 3577390"/>
              <a:gd name="connsiteY10" fmla="*/ 835507 h 947802"/>
              <a:gd name="connsiteX11" fmla="*/ 1042737 w 3577390"/>
              <a:gd name="connsiteY11" fmla="*/ 883634 h 947802"/>
              <a:gd name="connsiteX12" fmla="*/ 1299411 w 3577390"/>
              <a:gd name="connsiteY12" fmla="*/ 915718 h 947802"/>
              <a:gd name="connsiteX13" fmla="*/ 1427748 w 3577390"/>
              <a:gd name="connsiteY13" fmla="*/ 931760 h 947802"/>
              <a:gd name="connsiteX14" fmla="*/ 1588169 w 3577390"/>
              <a:gd name="connsiteY14" fmla="*/ 947802 h 947802"/>
              <a:gd name="connsiteX15" fmla="*/ 2438400 w 3577390"/>
              <a:gd name="connsiteY15" fmla="*/ 931760 h 947802"/>
              <a:gd name="connsiteX16" fmla="*/ 2502569 w 3577390"/>
              <a:gd name="connsiteY16" fmla="*/ 915718 h 947802"/>
              <a:gd name="connsiteX17" fmla="*/ 2679032 w 3577390"/>
              <a:gd name="connsiteY17" fmla="*/ 851549 h 947802"/>
              <a:gd name="connsiteX18" fmla="*/ 2759242 w 3577390"/>
              <a:gd name="connsiteY18" fmla="*/ 803423 h 947802"/>
              <a:gd name="connsiteX19" fmla="*/ 2903621 w 3577390"/>
              <a:gd name="connsiteY19" fmla="*/ 707170 h 947802"/>
              <a:gd name="connsiteX20" fmla="*/ 3015916 w 3577390"/>
              <a:gd name="connsiteY20" fmla="*/ 626960 h 947802"/>
              <a:gd name="connsiteX21" fmla="*/ 3128211 w 3577390"/>
              <a:gd name="connsiteY21" fmla="*/ 514665 h 947802"/>
              <a:gd name="connsiteX22" fmla="*/ 3176337 w 3577390"/>
              <a:gd name="connsiteY22" fmla="*/ 482581 h 947802"/>
              <a:gd name="connsiteX23" fmla="*/ 3304674 w 3577390"/>
              <a:gd name="connsiteY23" fmla="*/ 370286 h 947802"/>
              <a:gd name="connsiteX24" fmla="*/ 3368842 w 3577390"/>
              <a:gd name="connsiteY24" fmla="*/ 290076 h 947802"/>
              <a:gd name="connsiteX25" fmla="*/ 3400927 w 3577390"/>
              <a:gd name="connsiteY25" fmla="*/ 225907 h 947802"/>
              <a:gd name="connsiteX26" fmla="*/ 3465095 w 3577390"/>
              <a:gd name="connsiteY26" fmla="*/ 129655 h 947802"/>
              <a:gd name="connsiteX27" fmla="*/ 3497179 w 3577390"/>
              <a:gd name="connsiteY27" fmla="*/ 81528 h 947802"/>
              <a:gd name="connsiteX28" fmla="*/ 3561348 w 3577390"/>
              <a:gd name="connsiteY28" fmla="*/ 1318 h 947802"/>
              <a:gd name="connsiteX29" fmla="*/ 3577390 w 3577390"/>
              <a:gd name="connsiteY29" fmla="*/ 1318 h 947802"/>
              <a:gd name="connsiteX0" fmla="*/ 0 w 3577390"/>
              <a:gd name="connsiteY0" fmla="*/ 610918 h 947802"/>
              <a:gd name="connsiteX1" fmla="*/ 96253 w 3577390"/>
              <a:gd name="connsiteY1" fmla="*/ 626960 h 947802"/>
              <a:gd name="connsiteX2" fmla="*/ 224590 w 3577390"/>
              <a:gd name="connsiteY2" fmla="*/ 659044 h 947802"/>
              <a:gd name="connsiteX3" fmla="*/ 352927 w 3577390"/>
              <a:gd name="connsiteY3" fmla="*/ 691128 h 947802"/>
              <a:gd name="connsiteX4" fmla="*/ 417095 w 3577390"/>
              <a:gd name="connsiteY4" fmla="*/ 707170 h 947802"/>
              <a:gd name="connsiteX5" fmla="*/ 513348 w 3577390"/>
              <a:gd name="connsiteY5" fmla="*/ 739255 h 947802"/>
              <a:gd name="connsiteX6" fmla="*/ 561474 w 3577390"/>
              <a:gd name="connsiteY6" fmla="*/ 755297 h 947802"/>
              <a:gd name="connsiteX7" fmla="*/ 609600 w 3577390"/>
              <a:gd name="connsiteY7" fmla="*/ 771339 h 947802"/>
              <a:gd name="connsiteX8" fmla="*/ 673769 w 3577390"/>
              <a:gd name="connsiteY8" fmla="*/ 787381 h 947802"/>
              <a:gd name="connsiteX9" fmla="*/ 721895 w 3577390"/>
              <a:gd name="connsiteY9" fmla="*/ 803423 h 947802"/>
              <a:gd name="connsiteX10" fmla="*/ 866274 w 3577390"/>
              <a:gd name="connsiteY10" fmla="*/ 835507 h 947802"/>
              <a:gd name="connsiteX11" fmla="*/ 1042737 w 3577390"/>
              <a:gd name="connsiteY11" fmla="*/ 883634 h 947802"/>
              <a:gd name="connsiteX12" fmla="*/ 1299411 w 3577390"/>
              <a:gd name="connsiteY12" fmla="*/ 915718 h 947802"/>
              <a:gd name="connsiteX13" fmla="*/ 1427748 w 3577390"/>
              <a:gd name="connsiteY13" fmla="*/ 931760 h 947802"/>
              <a:gd name="connsiteX14" fmla="*/ 1588169 w 3577390"/>
              <a:gd name="connsiteY14" fmla="*/ 947802 h 947802"/>
              <a:gd name="connsiteX15" fmla="*/ 2438400 w 3577390"/>
              <a:gd name="connsiteY15" fmla="*/ 931760 h 947802"/>
              <a:gd name="connsiteX16" fmla="*/ 2502569 w 3577390"/>
              <a:gd name="connsiteY16" fmla="*/ 915718 h 947802"/>
              <a:gd name="connsiteX17" fmla="*/ 2679032 w 3577390"/>
              <a:gd name="connsiteY17" fmla="*/ 851549 h 947802"/>
              <a:gd name="connsiteX18" fmla="*/ 2759242 w 3577390"/>
              <a:gd name="connsiteY18" fmla="*/ 803423 h 947802"/>
              <a:gd name="connsiteX19" fmla="*/ 2903621 w 3577390"/>
              <a:gd name="connsiteY19" fmla="*/ 707170 h 947802"/>
              <a:gd name="connsiteX20" fmla="*/ 3015916 w 3577390"/>
              <a:gd name="connsiteY20" fmla="*/ 626960 h 947802"/>
              <a:gd name="connsiteX21" fmla="*/ 3128211 w 3577390"/>
              <a:gd name="connsiteY21" fmla="*/ 514665 h 947802"/>
              <a:gd name="connsiteX22" fmla="*/ 3176337 w 3577390"/>
              <a:gd name="connsiteY22" fmla="*/ 482581 h 947802"/>
              <a:gd name="connsiteX23" fmla="*/ 3368842 w 3577390"/>
              <a:gd name="connsiteY23" fmla="*/ 290076 h 947802"/>
              <a:gd name="connsiteX24" fmla="*/ 3400927 w 3577390"/>
              <a:gd name="connsiteY24" fmla="*/ 225907 h 947802"/>
              <a:gd name="connsiteX25" fmla="*/ 3465095 w 3577390"/>
              <a:gd name="connsiteY25" fmla="*/ 129655 h 947802"/>
              <a:gd name="connsiteX26" fmla="*/ 3497179 w 3577390"/>
              <a:gd name="connsiteY26" fmla="*/ 81528 h 947802"/>
              <a:gd name="connsiteX27" fmla="*/ 3561348 w 3577390"/>
              <a:gd name="connsiteY27" fmla="*/ 1318 h 947802"/>
              <a:gd name="connsiteX28" fmla="*/ 3577390 w 3577390"/>
              <a:gd name="connsiteY28" fmla="*/ 1318 h 947802"/>
              <a:gd name="connsiteX0" fmla="*/ 0 w 3577390"/>
              <a:gd name="connsiteY0" fmla="*/ 610918 h 947802"/>
              <a:gd name="connsiteX1" fmla="*/ 96253 w 3577390"/>
              <a:gd name="connsiteY1" fmla="*/ 626960 h 947802"/>
              <a:gd name="connsiteX2" fmla="*/ 224590 w 3577390"/>
              <a:gd name="connsiteY2" fmla="*/ 659044 h 947802"/>
              <a:gd name="connsiteX3" fmla="*/ 352927 w 3577390"/>
              <a:gd name="connsiteY3" fmla="*/ 691128 h 947802"/>
              <a:gd name="connsiteX4" fmla="*/ 417095 w 3577390"/>
              <a:gd name="connsiteY4" fmla="*/ 707170 h 947802"/>
              <a:gd name="connsiteX5" fmla="*/ 513348 w 3577390"/>
              <a:gd name="connsiteY5" fmla="*/ 739255 h 947802"/>
              <a:gd name="connsiteX6" fmla="*/ 561474 w 3577390"/>
              <a:gd name="connsiteY6" fmla="*/ 755297 h 947802"/>
              <a:gd name="connsiteX7" fmla="*/ 609600 w 3577390"/>
              <a:gd name="connsiteY7" fmla="*/ 771339 h 947802"/>
              <a:gd name="connsiteX8" fmla="*/ 673769 w 3577390"/>
              <a:gd name="connsiteY8" fmla="*/ 787381 h 947802"/>
              <a:gd name="connsiteX9" fmla="*/ 721895 w 3577390"/>
              <a:gd name="connsiteY9" fmla="*/ 803423 h 947802"/>
              <a:gd name="connsiteX10" fmla="*/ 866274 w 3577390"/>
              <a:gd name="connsiteY10" fmla="*/ 835507 h 947802"/>
              <a:gd name="connsiteX11" fmla="*/ 1042737 w 3577390"/>
              <a:gd name="connsiteY11" fmla="*/ 883634 h 947802"/>
              <a:gd name="connsiteX12" fmla="*/ 1299411 w 3577390"/>
              <a:gd name="connsiteY12" fmla="*/ 915718 h 947802"/>
              <a:gd name="connsiteX13" fmla="*/ 1427748 w 3577390"/>
              <a:gd name="connsiteY13" fmla="*/ 931760 h 947802"/>
              <a:gd name="connsiteX14" fmla="*/ 1588169 w 3577390"/>
              <a:gd name="connsiteY14" fmla="*/ 947802 h 947802"/>
              <a:gd name="connsiteX15" fmla="*/ 2438400 w 3577390"/>
              <a:gd name="connsiteY15" fmla="*/ 931760 h 947802"/>
              <a:gd name="connsiteX16" fmla="*/ 2502569 w 3577390"/>
              <a:gd name="connsiteY16" fmla="*/ 915718 h 947802"/>
              <a:gd name="connsiteX17" fmla="*/ 2679032 w 3577390"/>
              <a:gd name="connsiteY17" fmla="*/ 851549 h 947802"/>
              <a:gd name="connsiteX18" fmla="*/ 2759242 w 3577390"/>
              <a:gd name="connsiteY18" fmla="*/ 803423 h 947802"/>
              <a:gd name="connsiteX19" fmla="*/ 3015916 w 3577390"/>
              <a:gd name="connsiteY19" fmla="*/ 626960 h 947802"/>
              <a:gd name="connsiteX20" fmla="*/ 3128211 w 3577390"/>
              <a:gd name="connsiteY20" fmla="*/ 514665 h 947802"/>
              <a:gd name="connsiteX21" fmla="*/ 3176337 w 3577390"/>
              <a:gd name="connsiteY21" fmla="*/ 482581 h 947802"/>
              <a:gd name="connsiteX22" fmla="*/ 3368842 w 3577390"/>
              <a:gd name="connsiteY22" fmla="*/ 290076 h 947802"/>
              <a:gd name="connsiteX23" fmla="*/ 3400927 w 3577390"/>
              <a:gd name="connsiteY23" fmla="*/ 225907 h 947802"/>
              <a:gd name="connsiteX24" fmla="*/ 3465095 w 3577390"/>
              <a:gd name="connsiteY24" fmla="*/ 129655 h 947802"/>
              <a:gd name="connsiteX25" fmla="*/ 3497179 w 3577390"/>
              <a:gd name="connsiteY25" fmla="*/ 81528 h 947802"/>
              <a:gd name="connsiteX26" fmla="*/ 3561348 w 3577390"/>
              <a:gd name="connsiteY26" fmla="*/ 1318 h 947802"/>
              <a:gd name="connsiteX27" fmla="*/ 3577390 w 3577390"/>
              <a:gd name="connsiteY27" fmla="*/ 1318 h 94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77390" h="947802">
                <a:moveTo>
                  <a:pt x="0" y="610918"/>
                </a:moveTo>
                <a:cubicBezTo>
                  <a:pt x="32084" y="616265"/>
                  <a:pt x="64448" y="620145"/>
                  <a:pt x="96253" y="626960"/>
                </a:cubicBezTo>
                <a:cubicBezTo>
                  <a:pt x="139370" y="636199"/>
                  <a:pt x="181351" y="650396"/>
                  <a:pt x="224590" y="659044"/>
                </a:cubicBezTo>
                <a:cubicBezTo>
                  <a:pt x="387661" y="691658"/>
                  <a:pt x="237828" y="658243"/>
                  <a:pt x="352927" y="691128"/>
                </a:cubicBezTo>
                <a:cubicBezTo>
                  <a:pt x="374126" y="697185"/>
                  <a:pt x="395977" y="700835"/>
                  <a:pt x="417095" y="707170"/>
                </a:cubicBezTo>
                <a:cubicBezTo>
                  <a:pt x="449489" y="716888"/>
                  <a:pt x="481264" y="728560"/>
                  <a:pt x="513348" y="739255"/>
                </a:cubicBezTo>
                <a:lnTo>
                  <a:pt x="561474" y="755297"/>
                </a:lnTo>
                <a:cubicBezTo>
                  <a:pt x="577516" y="760644"/>
                  <a:pt x="593195" y="767238"/>
                  <a:pt x="609600" y="771339"/>
                </a:cubicBezTo>
                <a:cubicBezTo>
                  <a:pt x="630990" y="776686"/>
                  <a:pt x="652569" y="781324"/>
                  <a:pt x="673769" y="787381"/>
                </a:cubicBezTo>
                <a:cubicBezTo>
                  <a:pt x="690028" y="792026"/>
                  <a:pt x="705490" y="799322"/>
                  <a:pt x="721895" y="803423"/>
                </a:cubicBezTo>
                <a:cubicBezTo>
                  <a:pt x="854216" y="836503"/>
                  <a:pt x="750998" y="802571"/>
                  <a:pt x="866274" y="835507"/>
                </a:cubicBezTo>
                <a:cubicBezTo>
                  <a:pt x="953361" y="860389"/>
                  <a:pt x="905484" y="860759"/>
                  <a:pt x="1042737" y="883634"/>
                </a:cubicBezTo>
                <a:cubicBezTo>
                  <a:pt x="1215336" y="912400"/>
                  <a:pt x="1068067" y="890013"/>
                  <a:pt x="1299411" y="915718"/>
                </a:cubicBezTo>
                <a:cubicBezTo>
                  <a:pt x="1342259" y="920479"/>
                  <a:pt x="1384900" y="926999"/>
                  <a:pt x="1427748" y="931760"/>
                </a:cubicBezTo>
                <a:cubicBezTo>
                  <a:pt x="1481160" y="937695"/>
                  <a:pt x="1534695" y="942455"/>
                  <a:pt x="1588169" y="947802"/>
                </a:cubicBezTo>
                <a:lnTo>
                  <a:pt x="2438400" y="931760"/>
                </a:lnTo>
                <a:cubicBezTo>
                  <a:pt x="2460434" y="930987"/>
                  <a:pt x="2481451" y="922053"/>
                  <a:pt x="2502569" y="915718"/>
                </a:cubicBezTo>
                <a:cubicBezTo>
                  <a:pt x="2540009" y="904486"/>
                  <a:pt x="2640759" y="870685"/>
                  <a:pt x="2679032" y="851549"/>
                </a:cubicBezTo>
                <a:cubicBezTo>
                  <a:pt x="2706920" y="837605"/>
                  <a:pt x="2703095" y="840854"/>
                  <a:pt x="2759242" y="803423"/>
                </a:cubicBezTo>
                <a:cubicBezTo>
                  <a:pt x="2815389" y="765992"/>
                  <a:pt x="2954421" y="675086"/>
                  <a:pt x="3015916" y="626960"/>
                </a:cubicBezTo>
                <a:cubicBezTo>
                  <a:pt x="3077411" y="578834"/>
                  <a:pt x="3084165" y="544029"/>
                  <a:pt x="3128211" y="514665"/>
                </a:cubicBezTo>
                <a:lnTo>
                  <a:pt x="3176337" y="482581"/>
                </a:lnTo>
                <a:cubicBezTo>
                  <a:pt x="3216442" y="445150"/>
                  <a:pt x="3331410" y="332855"/>
                  <a:pt x="3368842" y="290076"/>
                </a:cubicBezTo>
                <a:cubicBezTo>
                  <a:pt x="3406274" y="247297"/>
                  <a:pt x="3388623" y="246413"/>
                  <a:pt x="3400927" y="225907"/>
                </a:cubicBezTo>
                <a:cubicBezTo>
                  <a:pt x="3420766" y="192842"/>
                  <a:pt x="3443706" y="161739"/>
                  <a:pt x="3465095" y="129655"/>
                </a:cubicBezTo>
                <a:lnTo>
                  <a:pt x="3497179" y="81528"/>
                </a:lnTo>
                <a:cubicBezTo>
                  <a:pt x="3514343" y="55782"/>
                  <a:pt x="3533916" y="19606"/>
                  <a:pt x="3561348" y="1318"/>
                </a:cubicBezTo>
                <a:cubicBezTo>
                  <a:pt x="3565797" y="-1648"/>
                  <a:pt x="3572043" y="1318"/>
                  <a:pt x="3577390" y="1318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811744" y="1882301"/>
            <a:ext cx="885373" cy="2190968"/>
            <a:chOff x="9811744" y="1882301"/>
            <a:chExt cx="885373" cy="2190968"/>
          </a:xfrm>
        </p:grpSpPr>
        <p:sp>
          <p:nvSpPr>
            <p:cNvPr id="35" name="Oval 34"/>
            <p:cNvSpPr/>
            <p:nvPr/>
          </p:nvSpPr>
          <p:spPr>
            <a:xfrm>
              <a:off x="10039719" y="3678150"/>
              <a:ext cx="395119" cy="3951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301998" y="2672659"/>
              <a:ext cx="395119" cy="3951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811744" y="2971289"/>
              <a:ext cx="395119" cy="3951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157283" y="1882301"/>
              <a:ext cx="395119" cy="3951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805507" y="415148"/>
            <a:ext cx="17940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FIRE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this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Zoomed in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youtu.be/Py9ob0lSovM?t=5s</a:t>
            </a:r>
            <a:endParaRPr lang="en-US" dirty="0" smtClean="0"/>
          </a:p>
          <a:p>
            <a:r>
              <a:rPr lang="en-US" dirty="0" smtClean="0"/>
              <a:t>Zoomed out: </a:t>
            </a:r>
            <a:r>
              <a:rPr lang="en-US" dirty="0" smtClean="0">
                <a:hlinkClick r:id="rId3"/>
              </a:rPr>
              <a:t>www.youtube.com/watch?v=lppAwkek6DI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cognitive neuroscientists, why do we care?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6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 cell fires, it creates a tiny electric field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This is because there are chemicals inside the cell that move from one end to the other.</a:t>
            </a:r>
          </a:p>
          <a:p>
            <a:r>
              <a:rPr lang="en-US" dirty="0" smtClean="0"/>
              <a:t>Each chemical has a tiny electric charge, and when a lot of them move in unison, the cell itself develops a difference in positive / negative charge at its two 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82750"/>
            <a:ext cx="7620000" cy="3492500"/>
          </a:xfrm>
          <a:prstGeom prst="rect">
            <a:avLst/>
          </a:prstGeom>
        </p:spPr>
      </p:pic>
      <p:sp>
        <p:nvSpPr>
          <p:cNvPr id="34" name="Freeform 33"/>
          <p:cNvSpPr/>
          <p:nvPr/>
        </p:nvSpPr>
        <p:spPr>
          <a:xfrm>
            <a:off x="4604084" y="2870219"/>
            <a:ext cx="3577390" cy="947802"/>
          </a:xfrm>
          <a:custGeom>
            <a:avLst/>
            <a:gdLst>
              <a:gd name="connsiteX0" fmla="*/ 0 w 3577390"/>
              <a:gd name="connsiteY0" fmla="*/ 610918 h 947802"/>
              <a:gd name="connsiteX1" fmla="*/ 96253 w 3577390"/>
              <a:gd name="connsiteY1" fmla="*/ 626960 h 947802"/>
              <a:gd name="connsiteX2" fmla="*/ 224590 w 3577390"/>
              <a:gd name="connsiteY2" fmla="*/ 659044 h 947802"/>
              <a:gd name="connsiteX3" fmla="*/ 352927 w 3577390"/>
              <a:gd name="connsiteY3" fmla="*/ 691128 h 947802"/>
              <a:gd name="connsiteX4" fmla="*/ 417095 w 3577390"/>
              <a:gd name="connsiteY4" fmla="*/ 707170 h 947802"/>
              <a:gd name="connsiteX5" fmla="*/ 513348 w 3577390"/>
              <a:gd name="connsiteY5" fmla="*/ 739255 h 947802"/>
              <a:gd name="connsiteX6" fmla="*/ 561474 w 3577390"/>
              <a:gd name="connsiteY6" fmla="*/ 755297 h 947802"/>
              <a:gd name="connsiteX7" fmla="*/ 609600 w 3577390"/>
              <a:gd name="connsiteY7" fmla="*/ 771339 h 947802"/>
              <a:gd name="connsiteX8" fmla="*/ 673769 w 3577390"/>
              <a:gd name="connsiteY8" fmla="*/ 787381 h 947802"/>
              <a:gd name="connsiteX9" fmla="*/ 721895 w 3577390"/>
              <a:gd name="connsiteY9" fmla="*/ 803423 h 947802"/>
              <a:gd name="connsiteX10" fmla="*/ 866274 w 3577390"/>
              <a:gd name="connsiteY10" fmla="*/ 835507 h 947802"/>
              <a:gd name="connsiteX11" fmla="*/ 1042737 w 3577390"/>
              <a:gd name="connsiteY11" fmla="*/ 883634 h 947802"/>
              <a:gd name="connsiteX12" fmla="*/ 1299411 w 3577390"/>
              <a:gd name="connsiteY12" fmla="*/ 915718 h 947802"/>
              <a:gd name="connsiteX13" fmla="*/ 1427748 w 3577390"/>
              <a:gd name="connsiteY13" fmla="*/ 931760 h 947802"/>
              <a:gd name="connsiteX14" fmla="*/ 1588169 w 3577390"/>
              <a:gd name="connsiteY14" fmla="*/ 947802 h 947802"/>
              <a:gd name="connsiteX15" fmla="*/ 2438400 w 3577390"/>
              <a:gd name="connsiteY15" fmla="*/ 931760 h 947802"/>
              <a:gd name="connsiteX16" fmla="*/ 2502569 w 3577390"/>
              <a:gd name="connsiteY16" fmla="*/ 915718 h 947802"/>
              <a:gd name="connsiteX17" fmla="*/ 2679032 w 3577390"/>
              <a:gd name="connsiteY17" fmla="*/ 851549 h 947802"/>
              <a:gd name="connsiteX18" fmla="*/ 2759242 w 3577390"/>
              <a:gd name="connsiteY18" fmla="*/ 803423 h 947802"/>
              <a:gd name="connsiteX19" fmla="*/ 2903621 w 3577390"/>
              <a:gd name="connsiteY19" fmla="*/ 707170 h 947802"/>
              <a:gd name="connsiteX20" fmla="*/ 3015916 w 3577390"/>
              <a:gd name="connsiteY20" fmla="*/ 626960 h 947802"/>
              <a:gd name="connsiteX21" fmla="*/ 3128211 w 3577390"/>
              <a:gd name="connsiteY21" fmla="*/ 514665 h 947802"/>
              <a:gd name="connsiteX22" fmla="*/ 3176337 w 3577390"/>
              <a:gd name="connsiteY22" fmla="*/ 482581 h 947802"/>
              <a:gd name="connsiteX23" fmla="*/ 3304674 w 3577390"/>
              <a:gd name="connsiteY23" fmla="*/ 370286 h 947802"/>
              <a:gd name="connsiteX24" fmla="*/ 3368842 w 3577390"/>
              <a:gd name="connsiteY24" fmla="*/ 290076 h 947802"/>
              <a:gd name="connsiteX25" fmla="*/ 3400927 w 3577390"/>
              <a:gd name="connsiteY25" fmla="*/ 225907 h 947802"/>
              <a:gd name="connsiteX26" fmla="*/ 3465095 w 3577390"/>
              <a:gd name="connsiteY26" fmla="*/ 129655 h 947802"/>
              <a:gd name="connsiteX27" fmla="*/ 3497179 w 3577390"/>
              <a:gd name="connsiteY27" fmla="*/ 81528 h 947802"/>
              <a:gd name="connsiteX28" fmla="*/ 3561348 w 3577390"/>
              <a:gd name="connsiteY28" fmla="*/ 1318 h 947802"/>
              <a:gd name="connsiteX29" fmla="*/ 3577390 w 3577390"/>
              <a:gd name="connsiteY29" fmla="*/ 1318 h 947802"/>
              <a:gd name="connsiteX0" fmla="*/ 0 w 3577390"/>
              <a:gd name="connsiteY0" fmla="*/ 610918 h 947802"/>
              <a:gd name="connsiteX1" fmla="*/ 96253 w 3577390"/>
              <a:gd name="connsiteY1" fmla="*/ 626960 h 947802"/>
              <a:gd name="connsiteX2" fmla="*/ 224590 w 3577390"/>
              <a:gd name="connsiteY2" fmla="*/ 659044 h 947802"/>
              <a:gd name="connsiteX3" fmla="*/ 352927 w 3577390"/>
              <a:gd name="connsiteY3" fmla="*/ 691128 h 947802"/>
              <a:gd name="connsiteX4" fmla="*/ 417095 w 3577390"/>
              <a:gd name="connsiteY4" fmla="*/ 707170 h 947802"/>
              <a:gd name="connsiteX5" fmla="*/ 513348 w 3577390"/>
              <a:gd name="connsiteY5" fmla="*/ 739255 h 947802"/>
              <a:gd name="connsiteX6" fmla="*/ 561474 w 3577390"/>
              <a:gd name="connsiteY6" fmla="*/ 755297 h 947802"/>
              <a:gd name="connsiteX7" fmla="*/ 609600 w 3577390"/>
              <a:gd name="connsiteY7" fmla="*/ 771339 h 947802"/>
              <a:gd name="connsiteX8" fmla="*/ 673769 w 3577390"/>
              <a:gd name="connsiteY8" fmla="*/ 787381 h 947802"/>
              <a:gd name="connsiteX9" fmla="*/ 721895 w 3577390"/>
              <a:gd name="connsiteY9" fmla="*/ 803423 h 947802"/>
              <a:gd name="connsiteX10" fmla="*/ 866274 w 3577390"/>
              <a:gd name="connsiteY10" fmla="*/ 835507 h 947802"/>
              <a:gd name="connsiteX11" fmla="*/ 1042737 w 3577390"/>
              <a:gd name="connsiteY11" fmla="*/ 883634 h 947802"/>
              <a:gd name="connsiteX12" fmla="*/ 1299411 w 3577390"/>
              <a:gd name="connsiteY12" fmla="*/ 915718 h 947802"/>
              <a:gd name="connsiteX13" fmla="*/ 1427748 w 3577390"/>
              <a:gd name="connsiteY13" fmla="*/ 931760 h 947802"/>
              <a:gd name="connsiteX14" fmla="*/ 1588169 w 3577390"/>
              <a:gd name="connsiteY14" fmla="*/ 947802 h 947802"/>
              <a:gd name="connsiteX15" fmla="*/ 2438400 w 3577390"/>
              <a:gd name="connsiteY15" fmla="*/ 931760 h 947802"/>
              <a:gd name="connsiteX16" fmla="*/ 2502569 w 3577390"/>
              <a:gd name="connsiteY16" fmla="*/ 915718 h 947802"/>
              <a:gd name="connsiteX17" fmla="*/ 2679032 w 3577390"/>
              <a:gd name="connsiteY17" fmla="*/ 851549 h 947802"/>
              <a:gd name="connsiteX18" fmla="*/ 2759242 w 3577390"/>
              <a:gd name="connsiteY18" fmla="*/ 803423 h 947802"/>
              <a:gd name="connsiteX19" fmla="*/ 2903621 w 3577390"/>
              <a:gd name="connsiteY19" fmla="*/ 707170 h 947802"/>
              <a:gd name="connsiteX20" fmla="*/ 3015916 w 3577390"/>
              <a:gd name="connsiteY20" fmla="*/ 626960 h 947802"/>
              <a:gd name="connsiteX21" fmla="*/ 3128211 w 3577390"/>
              <a:gd name="connsiteY21" fmla="*/ 514665 h 947802"/>
              <a:gd name="connsiteX22" fmla="*/ 3176337 w 3577390"/>
              <a:gd name="connsiteY22" fmla="*/ 482581 h 947802"/>
              <a:gd name="connsiteX23" fmla="*/ 3368842 w 3577390"/>
              <a:gd name="connsiteY23" fmla="*/ 290076 h 947802"/>
              <a:gd name="connsiteX24" fmla="*/ 3400927 w 3577390"/>
              <a:gd name="connsiteY24" fmla="*/ 225907 h 947802"/>
              <a:gd name="connsiteX25" fmla="*/ 3465095 w 3577390"/>
              <a:gd name="connsiteY25" fmla="*/ 129655 h 947802"/>
              <a:gd name="connsiteX26" fmla="*/ 3497179 w 3577390"/>
              <a:gd name="connsiteY26" fmla="*/ 81528 h 947802"/>
              <a:gd name="connsiteX27" fmla="*/ 3561348 w 3577390"/>
              <a:gd name="connsiteY27" fmla="*/ 1318 h 947802"/>
              <a:gd name="connsiteX28" fmla="*/ 3577390 w 3577390"/>
              <a:gd name="connsiteY28" fmla="*/ 1318 h 947802"/>
              <a:gd name="connsiteX0" fmla="*/ 0 w 3577390"/>
              <a:gd name="connsiteY0" fmla="*/ 610918 h 947802"/>
              <a:gd name="connsiteX1" fmla="*/ 96253 w 3577390"/>
              <a:gd name="connsiteY1" fmla="*/ 626960 h 947802"/>
              <a:gd name="connsiteX2" fmla="*/ 224590 w 3577390"/>
              <a:gd name="connsiteY2" fmla="*/ 659044 h 947802"/>
              <a:gd name="connsiteX3" fmla="*/ 352927 w 3577390"/>
              <a:gd name="connsiteY3" fmla="*/ 691128 h 947802"/>
              <a:gd name="connsiteX4" fmla="*/ 417095 w 3577390"/>
              <a:gd name="connsiteY4" fmla="*/ 707170 h 947802"/>
              <a:gd name="connsiteX5" fmla="*/ 513348 w 3577390"/>
              <a:gd name="connsiteY5" fmla="*/ 739255 h 947802"/>
              <a:gd name="connsiteX6" fmla="*/ 561474 w 3577390"/>
              <a:gd name="connsiteY6" fmla="*/ 755297 h 947802"/>
              <a:gd name="connsiteX7" fmla="*/ 609600 w 3577390"/>
              <a:gd name="connsiteY7" fmla="*/ 771339 h 947802"/>
              <a:gd name="connsiteX8" fmla="*/ 673769 w 3577390"/>
              <a:gd name="connsiteY8" fmla="*/ 787381 h 947802"/>
              <a:gd name="connsiteX9" fmla="*/ 721895 w 3577390"/>
              <a:gd name="connsiteY9" fmla="*/ 803423 h 947802"/>
              <a:gd name="connsiteX10" fmla="*/ 866274 w 3577390"/>
              <a:gd name="connsiteY10" fmla="*/ 835507 h 947802"/>
              <a:gd name="connsiteX11" fmla="*/ 1042737 w 3577390"/>
              <a:gd name="connsiteY11" fmla="*/ 883634 h 947802"/>
              <a:gd name="connsiteX12" fmla="*/ 1299411 w 3577390"/>
              <a:gd name="connsiteY12" fmla="*/ 915718 h 947802"/>
              <a:gd name="connsiteX13" fmla="*/ 1427748 w 3577390"/>
              <a:gd name="connsiteY13" fmla="*/ 931760 h 947802"/>
              <a:gd name="connsiteX14" fmla="*/ 1588169 w 3577390"/>
              <a:gd name="connsiteY14" fmla="*/ 947802 h 947802"/>
              <a:gd name="connsiteX15" fmla="*/ 2438400 w 3577390"/>
              <a:gd name="connsiteY15" fmla="*/ 931760 h 947802"/>
              <a:gd name="connsiteX16" fmla="*/ 2502569 w 3577390"/>
              <a:gd name="connsiteY16" fmla="*/ 915718 h 947802"/>
              <a:gd name="connsiteX17" fmla="*/ 2679032 w 3577390"/>
              <a:gd name="connsiteY17" fmla="*/ 851549 h 947802"/>
              <a:gd name="connsiteX18" fmla="*/ 2759242 w 3577390"/>
              <a:gd name="connsiteY18" fmla="*/ 803423 h 947802"/>
              <a:gd name="connsiteX19" fmla="*/ 3015916 w 3577390"/>
              <a:gd name="connsiteY19" fmla="*/ 626960 h 947802"/>
              <a:gd name="connsiteX20" fmla="*/ 3128211 w 3577390"/>
              <a:gd name="connsiteY20" fmla="*/ 514665 h 947802"/>
              <a:gd name="connsiteX21" fmla="*/ 3176337 w 3577390"/>
              <a:gd name="connsiteY21" fmla="*/ 482581 h 947802"/>
              <a:gd name="connsiteX22" fmla="*/ 3368842 w 3577390"/>
              <a:gd name="connsiteY22" fmla="*/ 290076 h 947802"/>
              <a:gd name="connsiteX23" fmla="*/ 3400927 w 3577390"/>
              <a:gd name="connsiteY23" fmla="*/ 225907 h 947802"/>
              <a:gd name="connsiteX24" fmla="*/ 3465095 w 3577390"/>
              <a:gd name="connsiteY24" fmla="*/ 129655 h 947802"/>
              <a:gd name="connsiteX25" fmla="*/ 3497179 w 3577390"/>
              <a:gd name="connsiteY25" fmla="*/ 81528 h 947802"/>
              <a:gd name="connsiteX26" fmla="*/ 3561348 w 3577390"/>
              <a:gd name="connsiteY26" fmla="*/ 1318 h 947802"/>
              <a:gd name="connsiteX27" fmla="*/ 3577390 w 3577390"/>
              <a:gd name="connsiteY27" fmla="*/ 1318 h 94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77390" h="947802">
                <a:moveTo>
                  <a:pt x="0" y="610918"/>
                </a:moveTo>
                <a:cubicBezTo>
                  <a:pt x="32084" y="616265"/>
                  <a:pt x="64448" y="620145"/>
                  <a:pt x="96253" y="626960"/>
                </a:cubicBezTo>
                <a:cubicBezTo>
                  <a:pt x="139370" y="636199"/>
                  <a:pt x="181351" y="650396"/>
                  <a:pt x="224590" y="659044"/>
                </a:cubicBezTo>
                <a:cubicBezTo>
                  <a:pt x="387661" y="691658"/>
                  <a:pt x="237828" y="658243"/>
                  <a:pt x="352927" y="691128"/>
                </a:cubicBezTo>
                <a:cubicBezTo>
                  <a:pt x="374126" y="697185"/>
                  <a:pt x="395977" y="700835"/>
                  <a:pt x="417095" y="707170"/>
                </a:cubicBezTo>
                <a:cubicBezTo>
                  <a:pt x="449489" y="716888"/>
                  <a:pt x="481264" y="728560"/>
                  <a:pt x="513348" y="739255"/>
                </a:cubicBezTo>
                <a:lnTo>
                  <a:pt x="561474" y="755297"/>
                </a:lnTo>
                <a:cubicBezTo>
                  <a:pt x="577516" y="760644"/>
                  <a:pt x="593195" y="767238"/>
                  <a:pt x="609600" y="771339"/>
                </a:cubicBezTo>
                <a:cubicBezTo>
                  <a:pt x="630990" y="776686"/>
                  <a:pt x="652569" y="781324"/>
                  <a:pt x="673769" y="787381"/>
                </a:cubicBezTo>
                <a:cubicBezTo>
                  <a:pt x="690028" y="792026"/>
                  <a:pt x="705490" y="799322"/>
                  <a:pt x="721895" y="803423"/>
                </a:cubicBezTo>
                <a:cubicBezTo>
                  <a:pt x="854216" y="836503"/>
                  <a:pt x="750998" y="802571"/>
                  <a:pt x="866274" y="835507"/>
                </a:cubicBezTo>
                <a:cubicBezTo>
                  <a:pt x="953361" y="860389"/>
                  <a:pt x="905484" y="860759"/>
                  <a:pt x="1042737" y="883634"/>
                </a:cubicBezTo>
                <a:cubicBezTo>
                  <a:pt x="1215336" y="912400"/>
                  <a:pt x="1068067" y="890013"/>
                  <a:pt x="1299411" y="915718"/>
                </a:cubicBezTo>
                <a:cubicBezTo>
                  <a:pt x="1342259" y="920479"/>
                  <a:pt x="1384900" y="926999"/>
                  <a:pt x="1427748" y="931760"/>
                </a:cubicBezTo>
                <a:cubicBezTo>
                  <a:pt x="1481160" y="937695"/>
                  <a:pt x="1534695" y="942455"/>
                  <a:pt x="1588169" y="947802"/>
                </a:cubicBezTo>
                <a:lnTo>
                  <a:pt x="2438400" y="931760"/>
                </a:lnTo>
                <a:cubicBezTo>
                  <a:pt x="2460434" y="930987"/>
                  <a:pt x="2481451" y="922053"/>
                  <a:pt x="2502569" y="915718"/>
                </a:cubicBezTo>
                <a:cubicBezTo>
                  <a:pt x="2540009" y="904486"/>
                  <a:pt x="2640759" y="870685"/>
                  <a:pt x="2679032" y="851549"/>
                </a:cubicBezTo>
                <a:cubicBezTo>
                  <a:pt x="2706920" y="837605"/>
                  <a:pt x="2703095" y="840854"/>
                  <a:pt x="2759242" y="803423"/>
                </a:cubicBezTo>
                <a:cubicBezTo>
                  <a:pt x="2815389" y="765992"/>
                  <a:pt x="2954421" y="675086"/>
                  <a:pt x="3015916" y="626960"/>
                </a:cubicBezTo>
                <a:cubicBezTo>
                  <a:pt x="3077411" y="578834"/>
                  <a:pt x="3084165" y="544029"/>
                  <a:pt x="3128211" y="514665"/>
                </a:cubicBezTo>
                <a:lnTo>
                  <a:pt x="3176337" y="482581"/>
                </a:lnTo>
                <a:cubicBezTo>
                  <a:pt x="3216442" y="445150"/>
                  <a:pt x="3331410" y="332855"/>
                  <a:pt x="3368842" y="290076"/>
                </a:cubicBezTo>
                <a:cubicBezTo>
                  <a:pt x="3406274" y="247297"/>
                  <a:pt x="3388623" y="246413"/>
                  <a:pt x="3400927" y="225907"/>
                </a:cubicBezTo>
                <a:cubicBezTo>
                  <a:pt x="3420766" y="192842"/>
                  <a:pt x="3443706" y="161739"/>
                  <a:pt x="3465095" y="129655"/>
                </a:cubicBezTo>
                <a:lnTo>
                  <a:pt x="3497179" y="81528"/>
                </a:lnTo>
                <a:cubicBezTo>
                  <a:pt x="3514343" y="55782"/>
                  <a:pt x="3533916" y="19606"/>
                  <a:pt x="3561348" y="1318"/>
                </a:cubicBezTo>
                <a:cubicBezTo>
                  <a:pt x="3565797" y="-1648"/>
                  <a:pt x="3572043" y="1318"/>
                  <a:pt x="3577390" y="1318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05507" y="415148"/>
            <a:ext cx="17940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FIRE</a:t>
            </a:r>
            <a:endParaRPr lang="en-US" sz="7200" dirty="0">
              <a:solidFill>
                <a:srgbClr val="FF00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85394" y="5747086"/>
            <a:ext cx="10921099" cy="646331"/>
            <a:chOff x="785394" y="5747086"/>
            <a:chExt cx="10921099" cy="6463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6261653" y="6082748"/>
              <a:ext cx="3445565" cy="0"/>
            </a:xfrm>
            <a:prstGeom prst="straightConnector1">
              <a:avLst/>
            </a:prstGeom>
            <a:ln w="254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2816088" y="6076122"/>
              <a:ext cx="3445565" cy="0"/>
            </a:xfrm>
            <a:prstGeom prst="straightConnector1">
              <a:avLst/>
            </a:prstGeom>
            <a:ln w="254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85394" y="5747086"/>
              <a:ext cx="2005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Helvetica" charset="0"/>
                  <a:ea typeface="Helvetica" charset="0"/>
                  <a:cs typeface="Helvetica" charset="0"/>
                </a:rPr>
                <a:t>Negative</a:t>
              </a:r>
              <a:endParaRPr lang="en-US" sz="3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906000" y="5747086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Positive</a:t>
              </a:r>
              <a:endParaRPr lang="en-US" sz="360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74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506</Words>
  <Application>Microsoft Macintosh PowerPoint</Application>
  <PresentationFormat>Widescreen</PresentationFormat>
  <Paragraphs>53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Garamond</vt:lpstr>
      <vt:lpstr>Helvetica</vt:lpstr>
      <vt:lpstr>Helvetica Light</vt:lpstr>
      <vt:lpstr>Arial</vt:lpstr>
      <vt:lpstr>Office Theme</vt:lpstr>
      <vt:lpstr>A Quick Primer on the Electrical Brain…</vt:lpstr>
      <vt:lpstr>Cognitive electrophysiology</vt:lpstr>
      <vt:lpstr>PowerPoint Presentation</vt:lpstr>
      <vt:lpstr>Brains are electrical objects</vt:lpstr>
      <vt:lpstr>PowerPoint Presentation</vt:lpstr>
      <vt:lpstr>Seeing this in action</vt:lpstr>
      <vt:lpstr>As cognitive neuroscientists, why do we care?</vt:lpstr>
      <vt:lpstr>When a cell fires, it creates a tiny electric field</vt:lpstr>
      <vt:lpstr>PowerPoint Presentation</vt:lpstr>
      <vt:lpstr>If cells are all oriented in different directions, this doesn’t really matter</vt:lpstr>
      <vt:lpstr>When lots of cells fire, it creates a bigger electric field</vt:lpstr>
      <vt:lpstr>This is important because it lets us measure neural activity in the brain</vt:lpstr>
      <vt:lpstr>PowerPoint Presentation</vt:lpstr>
      <vt:lpstr>PowerPoint Presentation</vt:lpstr>
      <vt:lpstr>PowerPoint Presentation</vt:lpstr>
      <vt:lpstr>PowerPoint Presentation</vt:lpstr>
      <vt:lpstr>On to the data analysis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ECoG Data</dc:title>
  <dc:creator>Microsoft Office User</dc:creator>
  <cp:lastModifiedBy>Chris Holdgraf</cp:lastModifiedBy>
  <cp:revision>26</cp:revision>
  <dcterms:created xsi:type="dcterms:W3CDTF">2016-05-11T22:14:49Z</dcterms:created>
  <dcterms:modified xsi:type="dcterms:W3CDTF">2017-02-27T21:52:16Z</dcterms:modified>
</cp:coreProperties>
</file>