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Slab"/>
      <p:regular r:id="rId37"/>
      <p:bold r:id="rId38"/>
    </p:embeddedFon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Slab-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font" Target="fonts/RobotoSlab-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ce42f9f60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ace42f9f60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ae2bc401c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ae2bc401c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ace42f9f60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ace42f9f60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valeur obtenu par mode et non par moyenne pour mettre de cote les valeur abérente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ae2bc401cf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ae2bc401cf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valeur obtenu par mode et non par moyenne pour mettre de cote les valeur abérente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ace42f9f60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ace42f9f60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ce42f9f60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ace42f9f60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db4d91c4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adb4d91c4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fr" sz="1050">
                <a:solidFill>
                  <a:srgbClr val="CE9178"/>
                </a:solidFill>
                <a:highlight>
                  <a:srgbClr val="1F1F1F"/>
                </a:highlight>
                <a:latin typeface="Courier New"/>
                <a:ea typeface="Courier New"/>
                <a:cs typeface="Courier New"/>
                <a:sym typeface="Courier New"/>
              </a:rPr>
              <a:t>Pour un homme : entre 2000 et 3000 Kcal/jour</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fr" sz="1050">
                <a:solidFill>
                  <a:srgbClr val="CE9178"/>
                </a:solidFill>
                <a:highlight>
                  <a:srgbClr val="1F1F1F"/>
                </a:highlight>
                <a:latin typeface="Courier New"/>
                <a:ea typeface="Courier New"/>
                <a:cs typeface="Courier New"/>
                <a:sym typeface="Courier New"/>
              </a:rPr>
              <a:t>Pour une femme : entre 1600 et 2400 Kcal/jour</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fr" sz="1050">
                <a:solidFill>
                  <a:srgbClr val="CE9178"/>
                </a:solidFill>
                <a:highlight>
                  <a:srgbClr val="1F1F1F"/>
                </a:highlight>
                <a:latin typeface="Courier New"/>
                <a:ea typeface="Courier New"/>
                <a:cs typeface="Courier New"/>
                <a:sym typeface="Courier New"/>
              </a:rPr>
              <a:t>on retient la moyenne de 2300 kcal/jour</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fr" sz="1050">
                <a:solidFill>
                  <a:srgbClr val="CE9178"/>
                </a:solidFill>
                <a:highlight>
                  <a:srgbClr val="1F1F1F"/>
                </a:highlight>
                <a:latin typeface="Courier New"/>
                <a:ea typeface="Courier New"/>
                <a:cs typeface="Courier New"/>
                <a:sym typeface="Courier New"/>
              </a:rPr>
              <a:t>https://www.webmd.com/diet/calories-chart</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fr" sz="1050">
                <a:solidFill>
                  <a:srgbClr val="CE9178"/>
                </a:solidFill>
                <a:highlight>
                  <a:srgbClr val="1F1F1F"/>
                </a:highlight>
                <a:latin typeface="Courier New"/>
                <a:ea typeface="Courier New"/>
                <a:cs typeface="Courier New"/>
                <a:sym typeface="Courier New"/>
              </a:rPr>
              <a:t>Les experts recommandent 60 à 100 grammes de protéines par jour on retient la moyenne de 80 grammes</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fr" sz="1050">
                <a:solidFill>
                  <a:srgbClr val="CE9178"/>
                </a:solidFill>
                <a:highlight>
                  <a:srgbClr val="1F1F1F"/>
                </a:highlight>
                <a:latin typeface="Courier New"/>
                <a:ea typeface="Courier New"/>
                <a:cs typeface="Courier New"/>
                <a:sym typeface="Courier New"/>
              </a:rPr>
              <a:t>https://www.health.harvard.edu/blog/how-much-protein-do-you-need-every-day-201506188096</a:t>
            </a:r>
            <a:endParaRPr sz="1050">
              <a:solidFill>
                <a:srgbClr val="CE9178"/>
              </a:solidFill>
              <a:highlight>
                <a:srgbClr val="1F1F1F"/>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adb4d91c4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adb4d91c4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adb4d91c4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adb4d91c4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ae2bc401cf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ae2bc401cf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ace42f9f6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ace42f9f6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ace42f9f60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ace42f9f60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ace42f9f60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ace42f9f60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ace42f9f60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ace42f9f60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ae2bc401cf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ae2bc401cf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ace42f9f60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ace42f9f60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ae2bc401cf_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ae2bc401cf_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ace42f9f60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ace42f9f60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ae2bc401cf_4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ae2bc401cf_4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ace42f9f60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ace42f9f60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ace42f9f60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ace42f9f60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ace42f9f6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ace42f9f6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fr" sz="1300">
                <a:solidFill>
                  <a:schemeClr val="dk1"/>
                </a:solidFill>
              </a:rPr>
              <a:t>Nombre d'humains sur la planète</a:t>
            </a:r>
            <a:endParaRPr b="1" sz="1300">
              <a:solidFill>
                <a:schemeClr val="dk1"/>
              </a:solidFill>
            </a:endParaRPr>
          </a:p>
          <a:p>
            <a:pPr indent="0" lvl="0" marL="0" rtl="0" algn="l">
              <a:spcBef>
                <a:spcPts val="40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ae2bc401cf_4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ae2bc401cf_4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ae6c05d8b4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ae6c05d8b4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ce42f9f60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ce42f9f60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fr"/>
              <a:t>Question 2 : Redondances</a:t>
            </a:r>
            <a:endParaRPr/>
          </a:p>
          <a:p>
            <a:pPr indent="0" lvl="0" marL="0" rtl="0" algn="l">
              <a:lnSpc>
                <a:spcPct val="115000"/>
              </a:lnSpc>
              <a:spcBef>
                <a:spcPts val="1200"/>
              </a:spcBef>
              <a:spcAft>
                <a:spcPts val="0"/>
              </a:spcAft>
              <a:buClr>
                <a:schemeClr val="dk1"/>
              </a:buClr>
              <a:buSzPts val="1100"/>
              <a:buFont typeface="Arial"/>
              <a:buNone/>
            </a:pPr>
            <a:r>
              <a:rPr lang="fr"/>
              <a:t>Identifiez ces redondances, en donnant votre réponse sous forme de formule mathématique (pas besoin de coder ici).</a:t>
            </a:r>
            <a:br>
              <a:rPr lang="fr"/>
            </a:br>
            <a:r>
              <a:rPr lang="fr"/>
              <a:t> C'est une équation à 3 termes de type (a_1 + a2 + [...] = b_1 + b_2 + [...] = c_1 + c_2 + [...]) ) faisant intervenir chacune des 11 quantités données ci dessus.</a:t>
            </a:r>
            <a:endParaRPr/>
          </a:p>
          <a:p>
            <a:pPr indent="0" lvl="0" marL="0" rtl="0" algn="l">
              <a:lnSpc>
                <a:spcPct val="115000"/>
              </a:lnSpc>
              <a:spcBef>
                <a:spcPts val="1200"/>
              </a:spcBef>
              <a:spcAft>
                <a:spcPts val="0"/>
              </a:spcAft>
              <a:buClr>
                <a:schemeClr val="dk1"/>
              </a:buClr>
              <a:buSzPts val="1100"/>
              <a:buFont typeface="Arial"/>
              <a:buNone/>
            </a:pPr>
            <a:r>
              <a:rPr lang="fr"/>
              <a:t>Illustrez cette équation avec l'exemple du blé en France.</a:t>
            </a:r>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537af375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537af375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fr"/>
              <a:t>Question 2 : Redondances</a:t>
            </a:r>
            <a:endParaRPr/>
          </a:p>
          <a:p>
            <a:pPr indent="0" lvl="0" marL="0" rtl="0" algn="l">
              <a:lnSpc>
                <a:spcPct val="115000"/>
              </a:lnSpc>
              <a:spcBef>
                <a:spcPts val="1200"/>
              </a:spcBef>
              <a:spcAft>
                <a:spcPts val="0"/>
              </a:spcAft>
              <a:buClr>
                <a:schemeClr val="dk1"/>
              </a:buClr>
              <a:buSzPts val="1100"/>
              <a:buFont typeface="Arial"/>
              <a:buNone/>
            </a:pPr>
            <a:r>
              <a:rPr lang="fr"/>
              <a:t>Identifiez ces redondances, en donnant votre réponse sous forme de formule mathématique (pas besoin de coder ici).</a:t>
            </a:r>
            <a:br>
              <a:rPr lang="fr"/>
            </a:br>
            <a:r>
              <a:rPr lang="fr"/>
              <a:t> C'est une équation à 3 termes de type (a_1 + a2 + [...] = b_1 + b_2 + [...] = c_1 + c_2 + [...]) ) faisant intervenir chacune des 11 quantités données ci dessus.</a:t>
            </a:r>
            <a:endParaRPr/>
          </a:p>
          <a:p>
            <a:pPr indent="0" lvl="0" marL="0" rtl="0" algn="l">
              <a:lnSpc>
                <a:spcPct val="115000"/>
              </a:lnSpc>
              <a:spcBef>
                <a:spcPts val="1200"/>
              </a:spcBef>
              <a:spcAft>
                <a:spcPts val="0"/>
              </a:spcAft>
              <a:buClr>
                <a:schemeClr val="dk1"/>
              </a:buClr>
              <a:buSzPts val="1100"/>
              <a:buFont typeface="Arial"/>
              <a:buNone/>
            </a:pPr>
            <a:r>
              <a:rPr lang="fr"/>
              <a:t>Illustrez cette équation avec l'exemple du blé en France.</a:t>
            </a:r>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537af375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6537af375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fr"/>
              <a:t>Question 2 : Redondances</a:t>
            </a:r>
            <a:endParaRPr/>
          </a:p>
          <a:p>
            <a:pPr indent="0" lvl="0" marL="0" rtl="0" algn="l">
              <a:lnSpc>
                <a:spcPct val="115000"/>
              </a:lnSpc>
              <a:spcBef>
                <a:spcPts val="1200"/>
              </a:spcBef>
              <a:spcAft>
                <a:spcPts val="0"/>
              </a:spcAft>
              <a:buClr>
                <a:schemeClr val="dk1"/>
              </a:buClr>
              <a:buSzPts val="1100"/>
              <a:buFont typeface="Arial"/>
              <a:buNone/>
            </a:pPr>
            <a:r>
              <a:rPr lang="fr"/>
              <a:t>Identifiez ces redondances, en donnant votre réponse sous forme de formule mathématique (pas besoin de coder ici).</a:t>
            </a:r>
            <a:br>
              <a:rPr lang="fr"/>
            </a:br>
            <a:r>
              <a:rPr lang="fr"/>
              <a:t> C'est une équation à 3 termes de type (a_1 + a2 + [...] = b_1 + b_2 + [...] = c_1 + c_2 + [...]) ) faisant intervenir chacune des 11 quantités données ci dessus.</a:t>
            </a:r>
            <a:endParaRPr/>
          </a:p>
          <a:p>
            <a:pPr indent="0" lvl="0" marL="0" rtl="0" algn="l">
              <a:lnSpc>
                <a:spcPct val="115000"/>
              </a:lnSpc>
              <a:spcBef>
                <a:spcPts val="1200"/>
              </a:spcBef>
              <a:spcAft>
                <a:spcPts val="0"/>
              </a:spcAft>
              <a:buClr>
                <a:schemeClr val="dk1"/>
              </a:buClr>
              <a:buSzPts val="1100"/>
              <a:buFont typeface="Arial"/>
              <a:buNone/>
            </a:pPr>
            <a:r>
              <a:rPr lang="fr"/>
              <a:t>Illustrez cette équation avec l'exemple du blé en France.</a:t>
            </a:r>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ace42f9f60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ace42f9f60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fr" sz="1300">
                <a:solidFill>
                  <a:schemeClr val="dk1"/>
                </a:solidFill>
              </a:rPr>
              <a:t>Question 3 : Disponibilité alimentaire (calories, protéines)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fr">
                <a:solidFill>
                  <a:schemeClr val="dk1"/>
                </a:solidFill>
              </a:rPr>
              <a:t>Calculez (pour chaque pays et chaque produit) la disponibilité alimentaire en kcal puis en kg de protéines.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fr">
                <a:solidFill>
                  <a:schemeClr val="dk1"/>
                </a:solidFill>
              </a:rPr>
              <a:t>Vous ferez cela à partir de ces informations :</a:t>
            </a:r>
            <a:br>
              <a:rPr lang="fr">
                <a:solidFill>
                  <a:schemeClr val="dk1"/>
                </a:solidFill>
              </a:rPr>
            </a:br>
            <a:r>
              <a:rPr lang="fr">
                <a:solidFill>
                  <a:schemeClr val="dk1"/>
                </a:solidFill>
              </a:rPr>
              <a:t>            	- Population de chaque pays</a:t>
            </a:r>
            <a:endParaRPr>
              <a:solidFill>
                <a:schemeClr val="dk1"/>
              </a:solidFill>
            </a:endParaRPr>
          </a:p>
          <a:p>
            <a:pPr indent="-228600" lvl="0" marL="457200" rtl="0" algn="l">
              <a:lnSpc>
                <a:spcPct val="115000"/>
              </a:lnSpc>
              <a:spcBef>
                <a:spcPts val="1200"/>
              </a:spcBef>
              <a:spcAft>
                <a:spcPts val="0"/>
              </a:spcAft>
              <a:buClr>
                <a:schemeClr val="dk1"/>
              </a:buClr>
              <a:buSzPts val="1100"/>
              <a:buFont typeface="Arial"/>
              <a:buNone/>
            </a:pPr>
            <a:r>
              <a:rPr lang="fr">
                <a:solidFill>
                  <a:schemeClr val="dk1"/>
                </a:solidFill>
              </a:rPr>
              <a:t>-</a:t>
            </a:r>
            <a:r>
              <a:rPr lang="fr" sz="700">
                <a:solidFill>
                  <a:schemeClr val="dk1"/>
                </a:solidFill>
              </a:rPr>
              <a:t>        </a:t>
            </a:r>
            <a:r>
              <a:rPr lang="fr">
                <a:solidFill>
                  <a:schemeClr val="dk1"/>
                </a:solidFill>
              </a:rPr>
              <a:t>Disponibilité alimentaire donnée pour chaque produit et pour chaque pays en kcal/personne/jour, - -</a:t>
            </a:r>
            <a:endParaRPr>
              <a:solidFill>
                <a:schemeClr val="dk1"/>
              </a:solidFill>
            </a:endParaRPr>
          </a:p>
          <a:p>
            <a:pPr indent="-228600" lvl="0" marL="457200" rtl="0" algn="l">
              <a:lnSpc>
                <a:spcPct val="115000"/>
              </a:lnSpc>
              <a:spcBef>
                <a:spcPts val="1200"/>
              </a:spcBef>
              <a:spcAft>
                <a:spcPts val="0"/>
              </a:spcAft>
              <a:buClr>
                <a:schemeClr val="dk1"/>
              </a:buClr>
              <a:buSzPts val="1100"/>
              <a:buFont typeface="Arial"/>
              <a:buNone/>
            </a:pPr>
            <a:r>
              <a:rPr lang="fr">
                <a:solidFill>
                  <a:schemeClr val="dk1"/>
                </a:solidFill>
              </a:rPr>
              <a:t>-</a:t>
            </a:r>
            <a:r>
              <a:rPr lang="fr" sz="700">
                <a:solidFill>
                  <a:schemeClr val="dk1"/>
                </a:solidFill>
              </a:rPr>
              <a:t>        </a:t>
            </a:r>
            <a:r>
              <a:rPr lang="fr">
                <a:solidFill>
                  <a:schemeClr val="dk1"/>
                </a:solidFill>
              </a:rPr>
              <a:t>Disponibilité alimentaire en protéines donnée pour chaque produit et pour chaque pays en g/personne/jour.</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fr">
                <a:solidFill>
                  <a:schemeClr val="dk1"/>
                </a:solidFill>
              </a:rPr>
              <a:t>Pour cette étape vous avez besoin de constituer une seule et même table à partir des tables animaux et végétaux.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537af3754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537af3754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fr" sz="1300">
                <a:solidFill>
                  <a:schemeClr val="dk1"/>
                </a:solidFill>
              </a:rPr>
              <a:t>Question 3 : Disponibilité alimentaire (calories, protéines)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fr">
                <a:solidFill>
                  <a:schemeClr val="dk1"/>
                </a:solidFill>
              </a:rPr>
              <a:t>Calculez (pour chaque pays et chaque produit) la disponibilité alimentaire en kcal puis en kg de protéines.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fr">
                <a:solidFill>
                  <a:schemeClr val="dk1"/>
                </a:solidFill>
              </a:rPr>
              <a:t>Vous ferez cela à partir de ces informations :</a:t>
            </a:r>
            <a:br>
              <a:rPr lang="fr">
                <a:solidFill>
                  <a:schemeClr val="dk1"/>
                </a:solidFill>
              </a:rPr>
            </a:br>
            <a:r>
              <a:rPr lang="fr">
                <a:solidFill>
                  <a:schemeClr val="dk1"/>
                </a:solidFill>
              </a:rPr>
              <a:t>            	- Population de chaque pays</a:t>
            </a:r>
            <a:endParaRPr>
              <a:solidFill>
                <a:schemeClr val="dk1"/>
              </a:solidFill>
            </a:endParaRPr>
          </a:p>
          <a:p>
            <a:pPr indent="-228600" lvl="0" marL="457200" rtl="0" algn="l">
              <a:lnSpc>
                <a:spcPct val="115000"/>
              </a:lnSpc>
              <a:spcBef>
                <a:spcPts val="1200"/>
              </a:spcBef>
              <a:spcAft>
                <a:spcPts val="0"/>
              </a:spcAft>
              <a:buClr>
                <a:schemeClr val="dk1"/>
              </a:buClr>
              <a:buSzPts val="1100"/>
              <a:buFont typeface="Arial"/>
              <a:buNone/>
            </a:pPr>
            <a:r>
              <a:rPr lang="fr">
                <a:solidFill>
                  <a:schemeClr val="dk1"/>
                </a:solidFill>
              </a:rPr>
              <a:t>-</a:t>
            </a:r>
            <a:r>
              <a:rPr lang="fr" sz="700">
                <a:solidFill>
                  <a:schemeClr val="dk1"/>
                </a:solidFill>
              </a:rPr>
              <a:t>        </a:t>
            </a:r>
            <a:r>
              <a:rPr lang="fr">
                <a:solidFill>
                  <a:schemeClr val="dk1"/>
                </a:solidFill>
              </a:rPr>
              <a:t>Disponibilité alimentaire donnée pour chaque produit et pour chaque pays en kcal/personne/jour, - -</a:t>
            </a:r>
            <a:endParaRPr>
              <a:solidFill>
                <a:schemeClr val="dk1"/>
              </a:solidFill>
            </a:endParaRPr>
          </a:p>
          <a:p>
            <a:pPr indent="-228600" lvl="0" marL="457200" rtl="0" algn="l">
              <a:lnSpc>
                <a:spcPct val="115000"/>
              </a:lnSpc>
              <a:spcBef>
                <a:spcPts val="1200"/>
              </a:spcBef>
              <a:spcAft>
                <a:spcPts val="0"/>
              </a:spcAft>
              <a:buClr>
                <a:schemeClr val="dk1"/>
              </a:buClr>
              <a:buSzPts val="1100"/>
              <a:buFont typeface="Arial"/>
              <a:buNone/>
            </a:pPr>
            <a:r>
              <a:rPr lang="fr">
                <a:solidFill>
                  <a:schemeClr val="dk1"/>
                </a:solidFill>
              </a:rPr>
              <a:t>-</a:t>
            </a:r>
            <a:r>
              <a:rPr lang="fr" sz="700">
                <a:solidFill>
                  <a:schemeClr val="dk1"/>
                </a:solidFill>
              </a:rPr>
              <a:t>        </a:t>
            </a:r>
            <a:r>
              <a:rPr lang="fr">
                <a:solidFill>
                  <a:schemeClr val="dk1"/>
                </a:solidFill>
              </a:rPr>
              <a:t>Disponibilité alimentaire en protéines donnée pour chaque produit et pour chaque pays en g/personne/jour.</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fr">
                <a:solidFill>
                  <a:schemeClr val="dk1"/>
                </a:solidFill>
              </a:rPr>
              <a:t>Pour cette étape vous avez besoin de constituer une seule et même table à partir des tables animaux et végétaux.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ad4b86224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ad4b86224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fr" sz="1300">
                <a:solidFill>
                  <a:schemeClr val="dk1"/>
                </a:solidFill>
              </a:rPr>
              <a:t>Question 3 : Disponibilité alimentaire (calories, protéines)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fr">
                <a:solidFill>
                  <a:schemeClr val="dk1"/>
                </a:solidFill>
              </a:rPr>
              <a:t>Calculez (pour chaque pays et chaque produit) la disponibilité alimentaire en kcal puis en kg de protéines.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fr">
                <a:solidFill>
                  <a:schemeClr val="dk1"/>
                </a:solidFill>
              </a:rPr>
              <a:t>Vous ferez cela à partir de ces informations :</a:t>
            </a:r>
            <a:br>
              <a:rPr lang="fr">
                <a:solidFill>
                  <a:schemeClr val="dk1"/>
                </a:solidFill>
              </a:rPr>
            </a:br>
            <a:r>
              <a:rPr lang="fr">
                <a:solidFill>
                  <a:schemeClr val="dk1"/>
                </a:solidFill>
              </a:rPr>
              <a:t>            	- Population de chaque pays</a:t>
            </a:r>
            <a:endParaRPr>
              <a:solidFill>
                <a:schemeClr val="dk1"/>
              </a:solidFill>
            </a:endParaRPr>
          </a:p>
          <a:p>
            <a:pPr indent="-228600" lvl="0" marL="457200" rtl="0" algn="l">
              <a:lnSpc>
                <a:spcPct val="115000"/>
              </a:lnSpc>
              <a:spcBef>
                <a:spcPts val="1200"/>
              </a:spcBef>
              <a:spcAft>
                <a:spcPts val="0"/>
              </a:spcAft>
              <a:buClr>
                <a:schemeClr val="dk1"/>
              </a:buClr>
              <a:buSzPts val="1100"/>
              <a:buFont typeface="Arial"/>
              <a:buNone/>
            </a:pPr>
            <a:r>
              <a:rPr lang="fr">
                <a:solidFill>
                  <a:schemeClr val="dk1"/>
                </a:solidFill>
              </a:rPr>
              <a:t>-</a:t>
            </a:r>
            <a:r>
              <a:rPr lang="fr" sz="700">
                <a:solidFill>
                  <a:schemeClr val="dk1"/>
                </a:solidFill>
              </a:rPr>
              <a:t>        </a:t>
            </a:r>
            <a:r>
              <a:rPr lang="fr">
                <a:solidFill>
                  <a:schemeClr val="dk1"/>
                </a:solidFill>
              </a:rPr>
              <a:t>Disponibilité alimentaire donnée pour chaque produit et pour chaque pays en kcal/personne/jour, - -</a:t>
            </a:r>
            <a:endParaRPr>
              <a:solidFill>
                <a:schemeClr val="dk1"/>
              </a:solidFill>
            </a:endParaRPr>
          </a:p>
          <a:p>
            <a:pPr indent="-228600" lvl="0" marL="457200" rtl="0" algn="l">
              <a:lnSpc>
                <a:spcPct val="115000"/>
              </a:lnSpc>
              <a:spcBef>
                <a:spcPts val="1200"/>
              </a:spcBef>
              <a:spcAft>
                <a:spcPts val="0"/>
              </a:spcAft>
              <a:buClr>
                <a:schemeClr val="dk1"/>
              </a:buClr>
              <a:buSzPts val="1100"/>
              <a:buFont typeface="Arial"/>
              <a:buNone/>
            </a:pPr>
            <a:r>
              <a:rPr lang="fr">
                <a:solidFill>
                  <a:schemeClr val="dk1"/>
                </a:solidFill>
              </a:rPr>
              <a:t>-</a:t>
            </a:r>
            <a:r>
              <a:rPr lang="fr" sz="700">
                <a:solidFill>
                  <a:schemeClr val="dk1"/>
                </a:solidFill>
              </a:rPr>
              <a:t>        </a:t>
            </a:r>
            <a:r>
              <a:rPr lang="fr">
                <a:solidFill>
                  <a:schemeClr val="dk1"/>
                </a:solidFill>
              </a:rPr>
              <a:t>Disponibilité alimentaire en protéines donnée pour chaque produit et pour chaque pays en g/personne/jour.</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fr">
                <a:solidFill>
                  <a:schemeClr val="dk1"/>
                </a:solidFill>
              </a:rPr>
              <a:t>Pour cette étape vous avez besoin de constituer une seule et même table à partir des tables animaux et végétaux.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ctr"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solidFill>
                  <a:schemeClr val="accent5"/>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49800" cy="3534600"/>
          </a:xfrm>
          <a:prstGeom prst="rect">
            <a:avLst/>
          </a:prstGeom>
        </p:spPr>
        <p:txBody>
          <a:bodyPr anchorCtr="0" anchor="ctr" bIns="91425" lIns="91425" spcFirstLastPara="1" rIns="91425" wrap="square" tIns="91425">
            <a:normAutofit/>
          </a:bodyPr>
          <a:lstStyle>
            <a:lvl1pPr indent="-317500" lvl="0" marL="457200" algn="ctr">
              <a:lnSpc>
                <a:spcPct val="100000"/>
              </a:lnSpc>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ctr" bIns="91425" lIns="91425" spcFirstLastPara="1" rIns="91425" wrap="square" tIns="91425">
            <a:normAutofit/>
          </a:bodyPr>
          <a:lstStyle>
            <a:lvl1pPr indent="-317500" lvl="0" marL="457200" algn="ctr">
              <a:lnSpc>
                <a:spcPct val="100000"/>
              </a:lnSpc>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ctr"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ctr" bIns="91425" lIns="91425" spcFirstLastPara="1" rIns="91425" wrap="square" tIns="91425">
            <a:normAutofit/>
          </a:bodyPr>
          <a:lstStyle>
            <a:lvl1pPr indent="-342900" lvl="0" marL="457200" algn="ctr">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1.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Data Analyst au sein de la FAO</a:t>
            </a:r>
            <a:endParaRPr/>
          </a:p>
        </p:txBody>
      </p:sp>
      <p:sp>
        <p:nvSpPr>
          <p:cNvPr id="64" name="Google Shape;64;p13"/>
          <p:cNvSpPr txBox="1"/>
          <p:nvPr>
            <p:ph idx="1" type="subTitle"/>
          </p:nvPr>
        </p:nvSpPr>
        <p:spPr>
          <a:xfrm>
            <a:off x="1680302" y="3049450"/>
            <a:ext cx="5783400" cy="909000"/>
          </a:xfrm>
          <a:prstGeom prst="rect">
            <a:avLst/>
          </a:prstGeom>
        </p:spPr>
        <p:txBody>
          <a:bodyPr anchorCtr="0" anchor="ctr" bIns="91425" lIns="91425" spcFirstLastPara="1" rIns="91425" wrap="square" tIns="91425">
            <a:normAutofit fontScale="77500"/>
          </a:bodyPr>
          <a:lstStyle/>
          <a:p>
            <a:pPr indent="0" lvl="0" marL="0" marR="0" rtl="0" algn="ctr">
              <a:lnSpc>
                <a:spcPct val="100000"/>
              </a:lnSpc>
              <a:spcBef>
                <a:spcPts val="0"/>
              </a:spcBef>
              <a:spcAft>
                <a:spcPts val="0"/>
              </a:spcAft>
              <a:buNone/>
            </a:pPr>
            <a:r>
              <a:rPr lang="fr"/>
              <a:t>Ahmed Yahya Haj Darwish, Mohammed</a:t>
            </a:r>
            <a:endParaRPr/>
          </a:p>
          <a:p>
            <a:pPr indent="0" lvl="0" marL="0" rtl="0" algn="l">
              <a:lnSpc>
                <a:spcPct val="115000"/>
              </a:lnSpc>
              <a:spcBef>
                <a:spcPts val="0"/>
              </a:spcBef>
              <a:spcAft>
                <a:spcPts val="0"/>
              </a:spcAft>
              <a:buNone/>
            </a:pPr>
            <a:r>
              <a:rPr lang="fr"/>
              <a:t>Haouach, Saeedullah Rushan Zamir, Sandy Chéry</a:t>
            </a:r>
            <a:endParaRPr/>
          </a:p>
        </p:txBody>
      </p:sp>
      <p:pic>
        <p:nvPicPr>
          <p:cNvPr id="65" name="Google Shape;65;p13"/>
          <p:cNvPicPr preferRelativeResize="0"/>
          <p:nvPr/>
        </p:nvPicPr>
        <p:blipFill>
          <a:blip r:embed="rId3">
            <a:alphaModFix/>
          </a:blip>
          <a:stretch>
            <a:fillRect/>
          </a:stretch>
        </p:blipFill>
        <p:spPr>
          <a:xfrm>
            <a:off x="6180388" y="748875"/>
            <a:ext cx="1283300" cy="440058"/>
          </a:xfrm>
          <a:prstGeom prst="rect">
            <a:avLst/>
          </a:prstGeom>
          <a:noFill/>
          <a:ln>
            <a:noFill/>
          </a:ln>
        </p:spPr>
      </p:pic>
      <p:pic>
        <p:nvPicPr>
          <p:cNvPr id="66" name="Google Shape;66;p13"/>
          <p:cNvPicPr preferRelativeResize="0"/>
          <p:nvPr/>
        </p:nvPicPr>
        <p:blipFill>
          <a:blip r:embed="rId4">
            <a:alphaModFix/>
          </a:blip>
          <a:stretch>
            <a:fillRect/>
          </a:stretch>
        </p:blipFill>
        <p:spPr>
          <a:xfrm>
            <a:off x="3138803" y="748871"/>
            <a:ext cx="1208722" cy="440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50" name="Shape 150"/>
        <p:cNvGrpSpPr/>
        <p:nvPr/>
      </p:nvGrpSpPr>
      <p:grpSpPr>
        <a:xfrm>
          <a:off x="0" y="0"/>
          <a:ext cx="0" cy="0"/>
          <a:chOff x="0" y="0"/>
          <a:chExt cx="0" cy="0"/>
        </a:xfrm>
      </p:grpSpPr>
      <p:sp>
        <p:nvSpPr>
          <p:cNvPr id="151" name="Google Shape;151;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4. </a:t>
            </a:r>
            <a:r>
              <a:rPr lang="fr">
                <a:solidFill>
                  <a:schemeClr val="accent5"/>
                </a:solidFill>
              </a:rPr>
              <a:t>Ratio énergie/poids</a:t>
            </a:r>
            <a:endParaRPr>
              <a:solidFill>
                <a:schemeClr val="accent5"/>
              </a:solidFill>
            </a:endParaRPr>
          </a:p>
        </p:txBody>
      </p:sp>
      <p:sp>
        <p:nvSpPr>
          <p:cNvPr id="152" name="Google Shape;152;p22"/>
          <p:cNvSpPr txBox="1"/>
          <p:nvPr>
            <p:ph idx="1" type="body"/>
          </p:nvPr>
        </p:nvSpPr>
        <p:spPr>
          <a:xfrm>
            <a:off x="4806300" y="1489825"/>
            <a:ext cx="3949800" cy="3534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100 grammes d'oeuf représentent une valeur énergétique de 145 kilocalories. </a:t>
            </a:r>
            <a:endParaRPr/>
          </a:p>
          <a:p>
            <a:pPr indent="0" lvl="0" marL="0" rtl="0" algn="ctr">
              <a:spcBef>
                <a:spcPts val="1200"/>
              </a:spcBef>
              <a:spcAft>
                <a:spcPts val="0"/>
              </a:spcAft>
              <a:buNone/>
            </a:pPr>
            <a:r>
              <a:rPr lang="fr"/>
              <a:t>Soit 1450 kcal/kg,</a:t>
            </a:r>
            <a:endParaRPr/>
          </a:p>
          <a:p>
            <a:pPr indent="0" lvl="0" marL="0" rtl="0" algn="ctr">
              <a:spcBef>
                <a:spcPts val="1200"/>
              </a:spcBef>
              <a:spcAft>
                <a:spcPts val="1200"/>
              </a:spcAft>
              <a:buNone/>
            </a:pPr>
            <a:r>
              <a:rPr lang="fr"/>
              <a:t>Nous avons trouvé une moyenne de 1364.82 kcal/kg, nos résultats semblent </a:t>
            </a:r>
            <a:r>
              <a:rPr lang="fr"/>
              <a:t>cohérentes</a:t>
            </a:r>
            <a:r>
              <a:rPr lang="fr"/>
              <a:t>.</a:t>
            </a:r>
            <a:endParaRPr/>
          </a:p>
        </p:txBody>
      </p:sp>
      <p:pic>
        <p:nvPicPr>
          <p:cNvPr id="153" name="Google Shape;153;p22"/>
          <p:cNvPicPr preferRelativeResize="0"/>
          <p:nvPr/>
        </p:nvPicPr>
        <p:blipFill rotWithShape="1">
          <a:blip r:embed="rId3">
            <a:alphaModFix/>
          </a:blip>
          <a:srcRect b="0" l="0" r="0" t="0"/>
          <a:stretch/>
        </p:blipFill>
        <p:spPr>
          <a:xfrm>
            <a:off x="387900" y="1489825"/>
            <a:ext cx="4418275" cy="3534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57" name="Shape 157"/>
        <p:cNvGrpSpPr/>
        <p:nvPr/>
      </p:nvGrpSpPr>
      <p:grpSpPr>
        <a:xfrm>
          <a:off x="0" y="0"/>
          <a:ext cx="0" cy="0"/>
          <a:chOff x="0" y="0"/>
          <a:chExt cx="0" cy="0"/>
        </a:xfrm>
      </p:grpSpPr>
      <p:sp>
        <p:nvSpPr>
          <p:cNvPr id="158" name="Google Shape;158;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4. </a:t>
            </a:r>
            <a:r>
              <a:rPr lang="fr">
                <a:solidFill>
                  <a:schemeClr val="accent5"/>
                </a:solidFill>
              </a:rPr>
              <a:t>Ratio énergie/poids</a:t>
            </a:r>
            <a:endParaRPr>
              <a:solidFill>
                <a:schemeClr val="accent5"/>
              </a:solidFill>
            </a:endParaRPr>
          </a:p>
        </p:txBody>
      </p:sp>
      <p:sp>
        <p:nvSpPr>
          <p:cNvPr id="159" name="Google Shape;159;p23"/>
          <p:cNvSpPr txBox="1"/>
          <p:nvPr>
            <p:ph idx="1" type="body"/>
          </p:nvPr>
        </p:nvSpPr>
        <p:spPr>
          <a:xfrm>
            <a:off x="65500" y="1673000"/>
            <a:ext cx="3950100" cy="35346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fr"/>
              <a:t>Nous obtenons un taux </a:t>
            </a:r>
            <a:r>
              <a:rPr lang="fr"/>
              <a:t>moyen de</a:t>
            </a:r>
            <a:r>
              <a:rPr lang="fr"/>
              <a:t> </a:t>
            </a:r>
            <a:r>
              <a:rPr lang="fr"/>
              <a:t>protéines</a:t>
            </a:r>
            <a:r>
              <a:rPr lang="fr"/>
              <a:t>  10.7 %, les valeurs de références en F</a:t>
            </a:r>
            <a:r>
              <a:rPr lang="fr"/>
              <a:t>rance</a:t>
            </a:r>
            <a:r>
              <a:rPr lang="fr"/>
              <a:t> sont de 13 %. </a:t>
            </a:r>
            <a:endParaRPr/>
          </a:p>
          <a:p>
            <a:pPr indent="0" lvl="0" marL="0" rtl="0" algn="ctr">
              <a:lnSpc>
                <a:spcPct val="100000"/>
              </a:lnSpc>
              <a:spcBef>
                <a:spcPts val="0"/>
              </a:spcBef>
              <a:spcAft>
                <a:spcPts val="0"/>
              </a:spcAft>
              <a:buNone/>
            </a:pPr>
            <a:r>
              <a:t/>
            </a:r>
            <a:endParaRPr/>
          </a:p>
          <a:p>
            <a:pPr indent="0" lvl="0" marL="0" rtl="0" algn="ctr">
              <a:lnSpc>
                <a:spcPct val="100000"/>
              </a:lnSpc>
              <a:spcBef>
                <a:spcPts val="0"/>
              </a:spcBef>
              <a:spcAft>
                <a:spcPts val="0"/>
              </a:spcAft>
              <a:buNone/>
            </a:pPr>
            <a:r>
              <a:rPr lang="fr"/>
              <a:t>Nos valeurs semblent donc cohérentes.</a:t>
            </a:r>
            <a:endParaRPr sz="1050">
              <a:solidFill>
                <a:srgbClr val="000000"/>
              </a:solidFill>
              <a:highlight>
                <a:srgbClr val="FFFFFF"/>
              </a:highlight>
              <a:latin typeface="Courier New"/>
              <a:ea typeface="Courier New"/>
              <a:cs typeface="Courier New"/>
              <a:sym typeface="Courier New"/>
            </a:endParaRPr>
          </a:p>
          <a:p>
            <a:pPr indent="0" lvl="0" marL="0" rtl="0" algn="ctr">
              <a:spcBef>
                <a:spcPts val="0"/>
              </a:spcBef>
              <a:spcAft>
                <a:spcPts val="1200"/>
              </a:spcAft>
              <a:buNone/>
            </a:pPr>
            <a:r>
              <a:t/>
            </a:r>
            <a:endParaRPr/>
          </a:p>
        </p:txBody>
      </p:sp>
      <p:pic>
        <p:nvPicPr>
          <p:cNvPr id="160" name="Google Shape;160;p23"/>
          <p:cNvPicPr preferRelativeResize="0"/>
          <p:nvPr/>
        </p:nvPicPr>
        <p:blipFill rotWithShape="1">
          <a:blip r:embed="rId3">
            <a:alphaModFix/>
          </a:blip>
          <a:srcRect b="0" l="0" r="0" t="0"/>
          <a:stretch/>
        </p:blipFill>
        <p:spPr>
          <a:xfrm>
            <a:off x="5135800" y="555600"/>
            <a:ext cx="3725725" cy="2980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64" name="Shape 164"/>
        <p:cNvGrpSpPr/>
        <p:nvPr/>
      </p:nvGrpSpPr>
      <p:grpSpPr>
        <a:xfrm>
          <a:off x="0" y="0"/>
          <a:ext cx="0" cy="0"/>
          <a:chOff x="0" y="0"/>
          <a:chExt cx="0" cy="0"/>
        </a:xfrm>
      </p:grpSpPr>
      <p:sp>
        <p:nvSpPr>
          <p:cNvPr id="165" name="Google Shape;165;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5. </a:t>
            </a:r>
            <a:r>
              <a:rPr lang="fr">
                <a:solidFill>
                  <a:schemeClr val="accent5"/>
                </a:solidFill>
              </a:rPr>
              <a:t>Aliments les plus caloriques et protéiques</a:t>
            </a:r>
            <a:endParaRPr>
              <a:solidFill>
                <a:schemeClr val="accent5"/>
              </a:solidFill>
            </a:endParaRPr>
          </a:p>
        </p:txBody>
      </p:sp>
      <p:sp>
        <p:nvSpPr>
          <p:cNvPr id="166" name="Google Shape;166;p24"/>
          <p:cNvSpPr txBox="1"/>
          <p:nvPr>
            <p:ph idx="2" type="body"/>
          </p:nvPr>
        </p:nvSpPr>
        <p:spPr>
          <a:xfrm>
            <a:off x="4898325" y="1489825"/>
            <a:ext cx="3858000" cy="36084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fr"/>
              <a:t>Parmis les aliments les plus caloriques, nous avons trouvé des huiles(foie de poisson, riz, sésame, poisson, maïs, olive, tournesol et soja), les graisses animales crues, le beurre, le sésame et les arachides décortiquées.</a:t>
            </a:r>
            <a:endParaRPr sz="1050">
              <a:solidFill>
                <a:srgbClr val="000000"/>
              </a:solidFill>
              <a:highlight>
                <a:srgbClr val="FFFFFF"/>
              </a:highlight>
              <a:latin typeface="Courier New"/>
              <a:ea typeface="Courier New"/>
              <a:cs typeface="Courier New"/>
              <a:sym typeface="Courier New"/>
            </a:endParaRPr>
          </a:p>
          <a:p>
            <a:pPr indent="0" lvl="0" marL="0" rtl="0" algn="ctr">
              <a:spcBef>
                <a:spcPts val="0"/>
              </a:spcBef>
              <a:spcAft>
                <a:spcPts val="1200"/>
              </a:spcAft>
              <a:buNone/>
            </a:pPr>
            <a:r>
              <a:t/>
            </a:r>
            <a:endParaRPr/>
          </a:p>
        </p:txBody>
      </p:sp>
      <p:pic>
        <p:nvPicPr>
          <p:cNvPr id="167" name="Google Shape;167;p24"/>
          <p:cNvPicPr preferRelativeResize="0"/>
          <p:nvPr/>
        </p:nvPicPr>
        <p:blipFill rotWithShape="1">
          <a:blip r:embed="rId3">
            <a:alphaModFix/>
          </a:blip>
          <a:srcRect b="0" l="0" r="0" t="0"/>
          <a:stretch/>
        </p:blipFill>
        <p:spPr>
          <a:xfrm>
            <a:off x="387901" y="1489850"/>
            <a:ext cx="4510425" cy="360834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71" name="Shape 171"/>
        <p:cNvGrpSpPr/>
        <p:nvPr/>
      </p:nvGrpSpPr>
      <p:grpSpPr>
        <a:xfrm>
          <a:off x="0" y="0"/>
          <a:ext cx="0" cy="0"/>
          <a:chOff x="0" y="0"/>
          <a:chExt cx="0" cy="0"/>
        </a:xfrm>
      </p:grpSpPr>
      <p:sp>
        <p:nvSpPr>
          <p:cNvPr id="172" name="Google Shape;172;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5. </a:t>
            </a:r>
            <a:r>
              <a:rPr lang="fr">
                <a:solidFill>
                  <a:schemeClr val="accent5"/>
                </a:solidFill>
              </a:rPr>
              <a:t>Aliments les plus caloriques et protéiques</a:t>
            </a:r>
            <a:endParaRPr>
              <a:solidFill>
                <a:schemeClr val="accent5"/>
              </a:solidFill>
            </a:endParaRPr>
          </a:p>
        </p:txBody>
      </p:sp>
      <p:sp>
        <p:nvSpPr>
          <p:cNvPr id="173" name="Google Shape;173;p25"/>
          <p:cNvSpPr txBox="1"/>
          <p:nvPr>
            <p:ph idx="1" type="body"/>
          </p:nvPr>
        </p:nvSpPr>
        <p:spPr>
          <a:xfrm>
            <a:off x="387900" y="1489825"/>
            <a:ext cx="3949800" cy="35346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fr"/>
              <a:t>Parmis les aliments les plus protéiques, nous avons trouvé le blé, le lait, les viandes( bovines et volailles), le maïs et le riz.</a:t>
            </a:r>
            <a:endParaRPr sz="1050">
              <a:solidFill>
                <a:srgbClr val="000000"/>
              </a:solidFill>
              <a:highlight>
                <a:srgbClr val="FFFFFF"/>
              </a:highlight>
              <a:latin typeface="Courier New"/>
              <a:ea typeface="Courier New"/>
              <a:cs typeface="Courier New"/>
              <a:sym typeface="Courier New"/>
            </a:endParaRPr>
          </a:p>
          <a:p>
            <a:pPr indent="0" lvl="0" marL="0" rtl="0" algn="ctr">
              <a:spcBef>
                <a:spcPts val="0"/>
              </a:spcBef>
              <a:spcAft>
                <a:spcPts val="1200"/>
              </a:spcAft>
              <a:buNone/>
            </a:pPr>
            <a:r>
              <a:t/>
            </a:r>
            <a:endParaRPr/>
          </a:p>
        </p:txBody>
      </p:sp>
      <p:pic>
        <p:nvPicPr>
          <p:cNvPr id="174" name="Google Shape;174;p25"/>
          <p:cNvPicPr preferRelativeResize="0"/>
          <p:nvPr/>
        </p:nvPicPr>
        <p:blipFill rotWithShape="1">
          <a:blip r:embed="rId3">
            <a:alphaModFix/>
          </a:blip>
          <a:srcRect b="0" l="0" r="0" t="0"/>
          <a:stretch/>
        </p:blipFill>
        <p:spPr>
          <a:xfrm>
            <a:off x="4337844" y="1489825"/>
            <a:ext cx="4418258" cy="3534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78" name="Shape 178"/>
        <p:cNvGrpSpPr/>
        <p:nvPr/>
      </p:nvGrpSpPr>
      <p:grpSpPr>
        <a:xfrm>
          <a:off x="0" y="0"/>
          <a:ext cx="0" cy="0"/>
          <a:chOff x="0" y="0"/>
          <a:chExt cx="0" cy="0"/>
        </a:xfrm>
      </p:grpSpPr>
      <p:sp>
        <p:nvSpPr>
          <p:cNvPr id="179" name="Google Shape;179;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fr" sz="2900"/>
              <a:t>6. </a:t>
            </a:r>
            <a:r>
              <a:rPr lang="fr" sz="2900">
                <a:solidFill>
                  <a:schemeClr val="accent5"/>
                </a:solidFill>
              </a:rPr>
              <a:t>Disponibilité intérieure mondiale des végétaux</a:t>
            </a:r>
            <a:endParaRPr sz="2900">
              <a:solidFill>
                <a:schemeClr val="accent5"/>
              </a:solidFill>
            </a:endParaRPr>
          </a:p>
        </p:txBody>
      </p:sp>
      <p:sp>
        <p:nvSpPr>
          <p:cNvPr id="180" name="Google Shape;180;p26"/>
          <p:cNvSpPr txBox="1"/>
          <p:nvPr>
            <p:ph idx="1" type="body"/>
          </p:nvPr>
        </p:nvSpPr>
        <p:spPr>
          <a:xfrm>
            <a:off x="4806225" y="1489825"/>
            <a:ext cx="3763500" cy="3534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La disponibilité alimentaire intérieure mondiale annuelle en </a:t>
            </a:r>
            <a:r>
              <a:rPr lang="fr"/>
              <a:t>végétaux</a:t>
            </a:r>
            <a:r>
              <a:rPr lang="fr"/>
              <a:t> est de :</a:t>
            </a:r>
            <a:endParaRPr/>
          </a:p>
          <a:p>
            <a:pPr indent="0" lvl="0" marL="0" rtl="0" algn="ctr">
              <a:spcBef>
                <a:spcPts val="1200"/>
              </a:spcBef>
              <a:spcAft>
                <a:spcPts val="1200"/>
              </a:spcAft>
              <a:buNone/>
            </a:pPr>
            <a:r>
              <a:rPr lang="fr"/>
              <a:t>6 051 609 427 075 000.0 kcal</a:t>
            </a:r>
            <a:endParaRPr/>
          </a:p>
        </p:txBody>
      </p:sp>
      <p:pic>
        <p:nvPicPr>
          <p:cNvPr id="181" name="Google Shape;181;p26"/>
          <p:cNvPicPr preferRelativeResize="0"/>
          <p:nvPr/>
        </p:nvPicPr>
        <p:blipFill>
          <a:blip r:embed="rId3">
            <a:alphaModFix/>
          </a:blip>
          <a:stretch>
            <a:fillRect/>
          </a:stretch>
        </p:blipFill>
        <p:spPr>
          <a:xfrm>
            <a:off x="387900" y="1489826"/>
            <a:ext cx="4418265" cy="3534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85" name="Shape 185"/>
        <p:cNvGrpSpPr/>
        <p:nvPr/>
      </p:nvGrpSpPr>
      <p:grpSpPr>
        <a:xfrm>
          <a:off x="0" y="0"/>
          <a:ext cx="0" cy="0"/>
          <a:chOff x="0" y="0"/>
          <a:chExt cx="0" cy="0"/>
        </a:xfrm>
      </p:grpSpPr>
      <p:sp>
        <p:nvSpPr>
          <p:cNvPr id="186" name="Google Shape;186;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7. </a:t>
            </a:r>
            <a:r>
              <a:rPr lang="fr"/>
              <a:t>Potentiel alimentaire des végétaux</a:t>
            </a:r>
            <a:endParaRPr/>
          </a:p>
        </p:txBody>
      </p:sp>
      <p:sp>
        <p:nvSpPr>
          <p:cNvPr id="187" name="Google Shape;187;p27"/>
          <p:cNvSpPr txBox="1"/>
          <p:nvPr>
            <p:ph idx="1" type="body"/>
          </p:nvPr>
        </p:nvSpPr>
        <p:spPr>
          <a:xfrm>
            <a:off x="387900" y="1489825"/>
            <a:ext cx="3311100" cy="35346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fr"/>
              <a:t>L</a:t>
            </a:r>
            <a:r>
              <a:rPr lang="fr"/>
              <a:t>es besoins humains mondiaux en calories est : </a:t>
            </a:r>
            <a:endParaRPr/>
          </a:p>
          <a:p>
            <a:pPr indent="0" lvl="0" marL="0" marR="0" rtl="0" algn="ctr">
              <a:lnSpc>
                <a:spcPct val="100000"/>
              </a:lnSpc>
              <a:spcBef>
                <a:spcPts val="0"/>
              </a:spcBef>
              <a:spcAft>
                <a:spcPts val="0"/>
              </a:spcAft>
              <a:buNone/>
            </a:pPr>
            <a:r>
              <a:rPr lang="fr"/>
              <a:t>5871035985000000.0 kcal</a:t>
            </a:r>
            <a:endParaRPr/>
          </a:p>
          <a:p>
            <a:pPr indent="0" lvl="0" marL="0" marR="0" rtl="0" algn="ctr">
              <a:lnSpc>
                <a:spcPct val="100000"/>
              </a:lnSpc>
              <a:spcBef>
                <a:spcPts val="0"/>
              </a:spcBef>
              <a:spcAft>
                <a:spcPts val="0"/>
              </a:spcAft>
              <a:buNone/>
            </a:pPr>
            <a:r>
              <a:t/>
            </a:r>
            <a:endParaRPr/>
          </a:p>
          <a:p>
            <a:pPr indent="0" lvl="0" marL="0" marR="0" rtl="0" algn="ctr">
              <a:lnSpc>
                <a:spcPct val="100000"/>
              </a:lnSpc>
              <a:spcBef>
                <a:spcPts val="0"/>
              </a:spcBef>
              <a:spcAft>
                <a:spcPts val="0"/>
              </a:spcAft>
              <a:buNone/>
            </a:pPr>
            <a:r>
              <a:rPr lang="fr"/>
              <a:t>L</a:t>
            </a:r>
            <a:r>
              <a:rPr lang="fr"/>
              <a:t>a valeur </a:t>
            </a:r>
            <a:r>
              <a:rPr lang="fr"/>
              <a:t>énergétique</a:t>
            </a:r>
            <a:r>
              <a:rPr lang="fr"/>
              <a:t> </a:t>
            </a:r>
            <a:r>
              <a:rPr lang="fr"/>
              <a:t>végétale</a:t>
            </a:r>
            <a:r>
              <a:rPr lang="fr"/>
              <a:t> mondiale est : </a:t>
            </a:r>
            <a:endParaRPr/>
          </a:p>
          <a:p>
            <a:pPr indent="0" lvl="0" marL="0" marR="0" rtl="0" algn="ctr">
              <a:lnSpc>
                <a:spcPct val="100000"/>
              </a:lnSpc>
              <a:spcBef>
                <a:spcPts val="0"/>
              </a:spcBef>
              <a:spcAft>
                <a:spcPts val="0"/>
              </a:spcAft>
              <a:buNone/>
            </a:pPr>
            <a:r>
              <a:rPr lang="fr"/>
              <a:t>7363883420185000.0 kcal</a:t>
            </a:r>
            <a:endParaRPr/>
          </a:p>
          <a:p>
            <a:pPr indent="0" lvl="0" marL="0" marR="0" rtl="0" algn="ctr">
              <a:lnSpc>
                <a:spcPct val="100000"/>
              </a:lnSpc>
              <a:spcBef>
                <a:spcPts val="0"/>
              </a:spcBef>
              <a:spcAft>
                <a:spcPts val="0"/>
              </a:spcAft>
              <a:buNone/>
            </a:pPr>
            <a:r>
              <a:t/>
            </a:r>
            <a:endParaRPr/>
          </a:p>
          <a:p>
            <a:pPr indent="0" lvl="0" marL="0" marR="0" rtl="0" algn="ctr">
              <a:lnSpc>
                <a:spcPct val="100000"/>
              </a:lnSpc>
              <a:spcBef>
                <a:spcPts val="0"/>
              </a:spcBef>
              <a:spcAft>
                <a:spcPts val="0"/>
              </a:spcAft>
              <a:buNone/>
            </a:pPr>
            <a:r>
              <a:t/>
            </a:r>
            <a:endParaRPr/>
          </a:p>
        </p:txBody>
      </p:sp>
      <p:pic>
        <p:nvPicPr>
          <p:cNvPr id="188" name="Google Shape;188;p27"/>
          <p:cNvPicPr preferRelativeResize="0"/>
          <p:nvPr/>
        </p:nvPicPr>
        <p:blipFill>
          <a:blip r:embed="rId3">
            <a:alphaModFix/>
          </a:blip>
          <a:stretch>
            <a:fillRect/>
          </a:stretch>
        </p:blipFill>
        <p:spPr>
          <a:xfrm>
            <a:off x="3699000" y="1773350"/>
            <a:ext cx="5303526" cy="286466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92" name="Shape 192"/>
        <p:cNvGrpSpPr/>
        <p:nvPr/>
      </p:nvGrpSpPr>
      <p:grpSpPr>
        <a:xfrm>
          <a:off x="0" y="0"/>
          <a:ext cx="0" cy="0"/>
          <a:chOff x="0" y="0"/>
          <a:chExt cx="0" cy="0"/>
        </a:xfrm>
      </p:grpSpPr>
      <p:sp>
        <p:nvSpPr>
          <p:cNvPr id="193" name="Google Shape;193;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7. </a:t>
            </a:r>
            <a:r>
              <a:rPr lang="fr"/>
              <a:t>Potentiel alimentaire des végétaux</a:t>
            </a:r>
            <a:endParaRPr/>
          </a:p>
        </p:txBody>
      </p:sp>
      <p:sp>
        <p:nvSpPr>
          <p:cNvPr id="194" name="Google Shape;194;p28"/>
          <p:cNvSpPr txBox="1"/>
          <p:nvPr>
            <p:ph idx="1" type="body"/>
          </p:nvPr>
        </p:nvSpPr>
        <p:spPr>
          <a:xfrm>
            <a:off x="5953725" y="1489850"/>
            <a:ext cx="3048900" cy="3534600"/>
          </a:xfrm>
          <a:prstGeom prst="rect">
            <a:avLst/>
          </a:prstGeom>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lang="fr"/>
              <a:t>Les besoins humains mondiaux en protéines  sont : </a:t>
            </a:r>
            <a:endParaRPr/>
          </a:p>
          <a:p>
            <a:pPr indent="0" lvl="0" marL="0" marR="0" rtl="0" algn="ctr">
              <a:lnSpc>
                <a:spcPct val="100000"/>
              </a:lnSpc>
              <a:spcBef>
                <a:spcPts val="0"/>
              </a:spcBef>
              <a:spcAft>
                <a:spcPts val="0"/>
              </a:spcAft>
              <a:buNone/>
            </a:pPr>
            <a:r>
              <a:rPr lang="fr"/>
              <a:t>204321919200.0 kg</a:t>
            </a:r>
            <a:endParaRPr/>
          </a:p>
          <a:p>
            <a:pPr indent="0" lvl="0" marL="0" marR="0" rtl="0" algn="ctr">
              <a:lnSpc>
                <a:spcPct val="100000"/>
              </a:lnSpc>
              <a:spcBef>
                <a:spcPts val="0"/>
              </a:spcBef>
              <a:spcAft>
                <a:spcPts val="0"/>
              </a:spcAft>
              <a:buNone/>
            </a:pPr>
            <a:r>
              <a:t/>
            </a:r>
            <a:endParaRPr/>
          </a:p>
          <a:p>
            <a:pPr indent="0" lvl="0" marL="0" rtl="0" algn="ctr">
              <a:lnSpc>
                <a:spcPct val="135714"/>
              </a:lnSpc>
              <a:spcBef>
                <a:spcPts val="0"/>
              </a:spcBef>
              <a:spcAft>
                <a:spcPts val="0"/>
              </a:spcAft>
              <a:buNone/>
            </a:pPr>
            <a:r>
              <a:rPr lang="fr"/>
              <a:t>La quantité de protéines végétales mondiale est : </a:t>
            </a:r>
            <a:endParaRPr/>
          </a:p>
          <a:p>
            <a:pPr indent="0" lvl="0" marL="0" rtl="0" algn="ctr">
              <a:spcBef>
                <a:spcPts val="0"/>
              </a:spcBef>
              <a:spcAft>
                <a:spcPts val="0"/>
              </a:spcAft>
              <a:buNone/>
            </a:pPr>
            <a:r>
              <a:rPr lang="fr"/>
              <a:t>207259180075.6 kg</a:t>
            </a:r>
            <a:endParaRPr/>
          </a:p>
        </p:txBody>
      </p:sp>
      <p:pic>
        <p:nvPicPr>
          <p:cNvPr id="195" name="Google Shape;195;p28"/>
          <p:cNvPicPr preferRelativeResize="0"/>
          <p:nvPr/>
        </p:nvPicPr>
        <p:blipFill>
          <a:blip r:embed="rId3">
            <a:alphaModFix/>
          </a:blip>
          <a:stretch>
            <a:fillRect/>
          </a:stretch>
        </p:blipFill>
        <p:spPr>
          <a:xfrm>
            <a:off x="387900" y="1773350"/>
            <a:ext cx="5565825" cy="2922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99" name="Shape 199"/>
        <p:cNvGrpSpPr/>
        <p:nvPr/>
      </p:nvGrpSpPr>
      <p:grpSpPr>
        <a:xfrm>
          <a:off x="0" y="0"/>
          <a:ext cx="0" cy="0"/>
          <a:chOff x="0" y="0"/>
          <a:chExt cx="0" cy="0"/>
        </a:xfrm>
      </p:grpSpPr>
      <p:sp>
        <p:nvSpPr>
          <p:cNvPr id="200" name="Google Shape;200;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7. </a:t>
            </a:r>
            <a:r>
              <a:rPr lang="fr"/>
              <a:t>Potentiel alimentaire des végétaux</a:t>
            </a:r>
            <a:endParaRPr/>
          </a:p>
        </p:txBody>
      </p:sp>
      <p:sp>
        <p:nvSpPr>
          <p:cNvPr id="201" name="Google Shape;201;p29"/>
          <p:cNvSpPr txBox="1"/>
          <p:nvPr>
            <p:ph idx="1" type="body"/>
          </p:nvPr>
        </p:nvSpPr>
        <p:spPr>
          <a:xfrm>
            <a:off x="387900" y="1489825"/>
            <a:ext cx="3483900" cy="3534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Nombre d'humains nourris en protéines : </a:t>
            </a:r>
            <a:endParaRPr/>
          </a:p>
          <a:p>
            <a:pPr indent="0" lvl="0" marL="0" rtl="0" algn="ctr">
              <a:lnSpc>
                <a:spcPct val="100000"/>
              </a:lnSpc>
              <a:spcBef>
                <a:spcPts val="0"/>
              </a:spcBef>
              <a:spcAft>
                <a:spcPts val="0"/>
              </a:spcAft>
              <a:buNone/>
            </a:pPr>
            <a:r>
              <a:rPr lang="fr"/>
              <a:t>7097917125 humains</a:t>
            </a:r>
            <a:endParaRPr/>
          </a:p>
          <a:p>
            <a:pPr indent="0" lvl="0" marL="0" rtl="0" algn="ctr">
              <a:lnSpc>
                <a:spcPct val="100000"/>
              </a:lnSpc>
              <a:spcBef>
                <a:spcPts val="0"/>
              </a:spcBef>
              <a:spcAft>
                <a:spcPts val="0"/>
              </a:spcAft>
              <a:buNone/>
            </a:pPr>
            <a:r>
              <a:t/>
            </a:r>
            <a:endParaRPr/>
          </a:p>
          <a:p>
            <a:pPr indent="0" lvl="0" marL="0" rtl="0" algn="ctr">
              <a:lnSpc>
                <a:spcPct val="100000"/>
              </a:lnSpc>
              <a:spcBef>
                <a:spcPts val="0"/>
              </a:spcBef>
              <a:spcAft>
                <a:spcPts val="0"/>
              </a:spcAft>
              <a:buNone/>
            </a:pPr>
            <a:r>
              <a:rPr lang="fr"/>
              <a:t>Nombre d'humains nourris en calories : </a:t>
            </a:r>
            <a:endParaRPr/>
          </a:p>
          <a:p>
            <a:pPr indent="0" lvl="0" marL="0" rtl="0" algn="ctr">
              <a:lnSpc>
                <a:spcPct val="100000"/>
              </a:lnSpc>
              <a:spcBef>
                <a:spcPts val="0"/>
              </a:spcBef>
              <a:spcAft>
                <a:spcPts val="0"/>
              </a:spcAft>
              <a:buNone/>
            </a:pPr>
            <a:r>
              <a:rPr lang="fr"/>
              <a:t>8771749160 humains</a:t>
            </a:r>
            <a:endParaRPr/>
          </a:p>
          <a:p>
            <a:pPr indent="0" lvl="0" marL="0" marR="0" rtl="0" algn="ctr">
              <a:lnSpc>
                <a:spcPct val="100000"/>
              </a:lnSpc>
              <a:spcBef>
                <a:spcPts val="0"/>
              </a:spcBef>
              <a:spcAft>
                <a:spcPts val="0"/>
              </a:spcAft>
              <a:buNone/>
            </a:pPr>
            <a:r>
              <a:t/>
            </a:r>
            <a:endParaRPr/>
          </a:p>
        </p:txBody>
      </p:sp>
      <p:pic>
        <p:nvPicPr>
          <p:cNvPr id="202" name="Google Shape;202;p29"/>
          <p:cNvPicPr preferRelativeResize="0"/>
          <p:nvPr/>
        </p:nvPicPr>
        <p:blipFill rotWithShape="1">
          <a:blip r:embed="rId3">
            <a:alphaModFix/>
          </a:blip>
          <a:srcRect b="0" l="719" r="709" t="0"/>
          <a:stretch/>
        </p:blipFill>
        <p:spPr>
          <a:xfrm>
            <a:off x="3871800" y="1793075"/>
            <a:ext cx="5130899" cy="292810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06" name="Shape 206"/>
        <p:cNvGrpSpPr/>
        <p:nvPr/>
      </p:nvGrpSpPr>
      <p:grpSpPr>
        <a:xfrm>
          <a:off x="0" y="0"/>
          <a:ext cx="0" cy="0"/>
          <a:chOff x="0" y="0"/>
          <a:chExt cx="0" cy="0"/>
        </a:xfrm>
      </p:grpSpPr>
      <p:sp>
        <p:nvSpPr>
          <p:cNvPr id="207" name="Google Shape;207;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7. </a:t>
            </a:r>
            <a:r>
              <a:rPr lang="fr"/>
              <a:t>Potentiel alimentaire des végétaux</a:t>
            </a:r>
            <a:endParaRPr/>
          </a:p>
        </p:txBody>
      </p:sp>
      <p:sp>
        <p:nvSpPr>
          <p:cNvPr id="208" name="Google Shape;208;p30"/>
          <p:cNvSpPr txBox="1"/>
          <p:nvPr>
            <p:ph idx="1" type="body"/>
          </p:nvPr>
        </p:nvSpPr>
        <p:spPr>
          <a:xfrm>
            <a:off x="4985100" y="1517525"/>
            <a:ext cx="3771000" cy="35346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fr"/>
              <a:t>L</a:t>
            </a:r>
            <a:r>
              <a:rPr lang="fr"/>
              <a:t>a population Kcal : </a:t>
            </a:r>
            <a:endParaRPr/>
          </a:p>
          <a:p>
            <a:pPr indent="0" lvl="0" marL="0" rtl="0" algn="ctr">
              <a:lnSpc>
                <a:spcPct val="100000"/>
              </a:lnSpc>
              <a:spcBef>
                <a:spcPts val="0"/>
              </a:spcBef>
              <a:spcAft>
                <a:spcPts val="0"/>
              </a:spcAft>
              <a:buNone/>
            </a:pPr>
            <a:r>
              <a:rPr lang="fr"/>
              <a:t>125.36 %</a:t>
            </a:r>
            <a:endParaRPr/>
          </a:p>
          <a:p>
            <a:pPr indent="0" lvl="0" marL="0" rtl="0" algn="ctr">
              <a:lnSpc>
                <a:spcPct val="100000"/>
              </a:lnSpc>
              <a:spcBef>
                <a:spcPts val="0"/>
              </a:spcBef>
              <a:spcAft>
                <a:spcPts val="0"/>
              </a:spcAft>
              <a:buNone/>
            </a:pPr>
            <a:r>
              <a:t/>
            </a:r>
            <a:endParaRPr/>
          </a:p>
          <a:p>
            <a:pPr indent="0" lvl="0" marL="0" rtl="0" algn="ctr">
              <a:lnSpc>
                <a:spcPct val="100000"/>
              </a:lnSpc>
              <a:spcBef>
                <a:spcPts val="0"/>
              </a:spcBef>
              <a:spcAft>
                <a:spcPts val="0"/>
              </a:spcAft>
              <a:buNone/>
            </a:pPr>
            <a:r>
              <a:rPr lang="fr"/>
              <a:t>La population kg : </a:t>
            </a:r>
            <a:endParaRPr/>
          </a:p>
          <a:p>
            <a:pPr indent="0" lvl="0" marL="0" rtl="0" algn="ctr">
              <a:lnSpc>
                <a:spcPct val="100000"/>
              </a:lnSpc>
              <a:spcBef>
                <a:spcPts val="0"/>
              </a:spcBef>
              <a:spcAft>
                <a:spcPts val="0"/>
              </a:spcAft>
              <a:buNone/>
            </a:pPr>
            <a:r>
              <a:rPr lang="fr"/>
              <a:t>101.44 %</a:t>
            </a:r>
            <a:endParaRPr/>
          </a:p>
          <a:p>
            <a:pPr indent="0" lvl="0" marL="0" marR="0" rtl="0" algn="ctr">
              <a:lnSpc>
                <a:spcPct val="100000"/>
              </a:lnSpc>
              <a:spcBef>
                <a:spcPts val="0"/>
              </a:spcBef>
              <a:spcAft>
                <a:spcPts val="0"/>
              </a:spcAft>
              <a:buNone/>
            </a:pPr>
            <a:r>
              <a:t/>
            </a:r>
            <a:endParaRPr/>
          </a:p>
        </p:txBody>
      </p:sp>
      <p:pic>
        <p:nvPicPr>
          <p:cNvPr id="209" name="Google Shape;209;p30"/>
          <p:cNvPicPr preferRelativeResize="0"/>
          <p:nvPr/>
        </p:nvPicPr>
        <p:blipFill rotWithShape="1">
          <a:blip r:embed="rId3">
            <a:alphaModFix/>
          </a:blip>
          <a:srcRect b="0" l="0" r="0" t="0"/>
          <a:stretch/>
        </p:blipFill>
        <p:spPr>
          <a:xfrm>
            <a:off x="387900" y="1545212"/>
            <a:ext cx="4597076" cy="34792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13" name="Shape 213"/>
        <p:cNvGrpSpPr/>
        <p:nvPr/>
      </p:nvGrpSpPr>
      <p:grpSpPr>
        <a:xfrm>
          <a:off x="0" y="0"/>
          <a:ext cx="0" cy="0"/>
          <a:chOff x="0" y="0"/>
          <a:chExt cx="0" cy="0"/>
        </a:xfrm>
      </p:grpSpPr>
      <p:sp>
        <p:nvSpPr>
          <p:cNvPr id="214" name="Google Shape;214;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8. </a:t>
            </a:r>
            <a:r>
              <a:rPr lang="fr">
                <a:solidFill>
                  <a:schemeClr val="accent5"/>
                </a:solidFill>
              </a:rPr>
              <a:t>Végétaux destinés aux animaux et pertes</a:t>
            </a:r>
            <a:endParaRPr>
              <a:solidFill>
                <a:schemeClr val="accent5"/>
              </a:solidFill>
            </a:endParaRPr>
          </a:p>
        </p:txBody>
      </p:sp>
      <p:sp>
        <p:nvSpPr>
          <p:cNvPr id="215" name="Google Shape;215;p31"/>
          <p:cNvSpPr txBox="1"/>
          <p:nvPr>
            <p:ph idx="2" type="body"/>
          </p:nvPr>
        </p:nvSpPr>
        <p:spPr>
          <a:xfrm>
            <a:off x="387900" y="1506600"/>
            <a:ext cx="3951900" cy="34995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fr"/>
              <a:t>L</a:t>
            </a:r>
            <a:r>
              <a:rPr lang="fr"/>
              <a:t>e nombre d'humains nourris par les calories destinées aux animaux ou perdues : </a:t>
            </a:r>
            <a:endParaRPr/>
          </a:p>
          <a:p>
            <a:pPr indent="0" lvl="0" marL="0" rtl="0" algn="ctr">
              <a:lnSpc>
                <a:spcPct val="100000"/>
              </a:lnSpc>
              <a:spcBef>
                <a:spcPts val="0"/>
              </a:spcBef>
              <a:spcAft>
                <a:spcPts val="0"/>
              </a:spcAft>
              <a:buNone/>
            </a:pPr>
            <a:r>
              <a:rPr lang="fr"/>
              <a:t>3715796917 humains</a:t>
            </a:r>
            <a:endParaRPr/>
          </a:p>
          <a:p>
            <a:pPr indent="0" lvl="0" marL="0" rtl="0" algn="ctr">
              <a:lnSpc>
                <a:spcPct val="100000"/>
              </a:lnSpc>
              <a:spcBef>
                <a:spcPts val="0"/>
              </a:spcBef>
              <a:spcAft>
                <a:spcPts val="0"/>
              </a:spcAft>
              <a:buNone/>
            </a:pPr>
            <a:r>
              <a:t/>
            </a:r>
            <a:endParaRPr/>
          </a:p>
          <a:p>
            <a:pPr indent="0" lvl="0" marL="0" rtl="0" algn="ctr">
              <a:lnSpc>
                <a:spcPct val="100000"/>
              </a:lnSpc>
              <a:spcBef>
                <a:spcPts val="0"/>
              </a:spcBef>
              <a:spcAft>
                <a:spcPts val="0"/>
              </a:spcAft>
              <a:buNone/>
            </a:pPr>
            <a:r>
              <a:rPr lang="fr"/>
              <a:t>Soit : 53,1 %</a:t>
            </a:r>
            <a:endParaRPr/>
          </a:p>
          <a:p>
            <a:pPr indent="0" lvl="0" marL="0" rtl="0" algn="ctr">
              <a:spcBef>
                <a:spcPts val="0"/>
              </a:spcBef>
              <a:spcAft>
                <a:spcPts val="1200"/>
              </a:spcAft>
              <a:buNone/>
            </a:pPr>
            <a:r>
              <a:t/>
            </a:r>
            <a:endParaRPr/>
          </a:p>
        </p:txBody>
      </p:sp>
      <p:pic>
        <p:nvPicPr>
          <p:cNvPr id="216" name="Google Shape;216;p31"/>
          <p:cNvPicPr preferRelativeResize="0"/>
          <p:nvPr/>
        </p:nvPicPr>
        <p:blipFill rotWithShape="1">
          <a:blip r:embed="rId3">
            <a:alphaModFix/>
          </a:blip>
          <a:srcRect b="0" l="0" r="0" t="0"/>
          <a:stretch/>
        </p:blipFill>
        <p:spPr>
          <a:xfrm>
            <a:off x="4339800" y="1489825"/>
            <a:ext cx="4416300" cy="3533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70" name="Shape 70"/>
        <p:cNvGrpSpPr/>
        <p:nvPr/>
      </p:nvGrpSpPr>
      <p:grpSpPr>
        <a:xfrm>
          <a:off x="0" y="0"/>
          <a:ext cx="0" cy="0"/>
          <a:chOff x="0" y="0"/>
          <a:chExt cx="0" cy="0"/>
        </a:xfrm>
      </p:grpSpPr>
      <p:sp>
        <p:nvSpPr>
          <p:cNvPr id="71" name="Google Shape;71;p14"/>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None/>
            </a:pPr>
            <a:r>
              <a:rPr lang="fr">
                <a:solidFill>
                  <a:schemeClr val="accent5"/>
                </a:solidFill>
              </a:rPr>
              <a:t>Etude de la répartition des ressources </a:t>
            </a:r>
            <a:r>
              <a:rPr lang="fr">
                <a:solidFill>
                  <a:schemeClr val="accent5"/>
                </a:solidFill>
              </a:rPr>
              <a:t>alimentaire</a:t>
            </a:r>
            <a:r>
              <a:rPr lang="fr">
                <a:solidFill>
                  <a:schemeClr val="accent5"/>
                </a:solidFill>
              </a:rPr>
              <a:t> dans le monde</a:t>
            </a:r>
            <a:endParaRPr>
              <a:solidFill>
                <a:schemeClr val="accent5"/>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20" name="Shape 220"/>
        <p:cNvGrpSpPr/>
        <p:nvPr/>
      </p:nvGrpSpPr>
      <p:grpSpPr>
        <a:xfrm>
          <a:off x="0" y="0"/>
          <a:ext cx="0" cy="0"/>
          <a:chOff x="0" y="0"/>
          <a:chExt cx="0" cy="0"/>
        </a:xfrm>
      </p:grpSpPr>
      <p:sp>
        <p:nvSpPr>
          <p:cNvPr id="221" name="Google Shape;221;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8. </a:t>
            </a:r>
            <a:r>
              <a:rPr lang="fr">
                <a:solidFill>
                  <a:schemeClr val="accent5"/>
                </a:solidFill>
              </a:rPr>
              <a:t>V</a:t>
            </a:r>
            <a:r>
              <a:rPr lang="fr">
                <a:solidFill>
                  <a:schemeClr val="accent5"/>
                </a:solidFill>
              </a:rPr>
              <a:t>égétaux</a:t>
            </a:r>
            <a:r>
              <a:rPr lang="fr">
                <a:solidFill>
                  <a:schemeClr val="accent5"/>
                </a:solidFill>
              </a:rPr>
              <a:t> destinés aux animaux et pertes</a:t>
            </a:r>
            <a:endParaRPr>
              <a:solidFill>
                <a:schemeClr val="accent5"/>
              </a:solidFill>
            </a:endParaRPr>
          </a:p>
        </p:txBody>
      </p:sp>
      <p:sp>
        <p:nvSpPr>
          <p:cNvPr id="222" name="Google Shape;222;p32"/>
          <p:cNvSpPr txBox="1"/>
          <p:nvPr>
            <p:ph idx="2" type="body"/>
          </p:nvPr>
        </p:nvSpPr>
        <p:spPr>
          <a:xfrm>
            <a:off x="4815775" y="1489825"/>
            <a:ext cx="3940200" cy="3542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Le nombre d'humains nourris par les protéines destinées aux animaux ou perdues : </a:t>
            </a:r>
            <a:endParaRPr/>
          </a:p>
          <a:p>
            <a:pPr indent="0" lvl="0" marL="0" rtl="0" algn="ctr">
              <a:spcBef>
                <a:spcPts val="0"/>
              </a:spcBef>
              <a:spcAft>
                <a:spcPts val="0"/>
              </a:spcAft>
              <a:buNone/>
            </a:pPr>
            <a:r>
              <a:rPr lang="fr"/>
              <a:t>2653685468 humains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fr"/>
              <a:t>Soit : 37,9 %</a:t>
            </a:r>
            <a:endParaRPr/>
          </a:p>
        </p:txBody>
      </p:sp>
      <p:pic>
        <p:nvPicPr>
          <p:cNvPr id="223" name="Google Shape;223;p32"/>
          <p:cNvPicPr preferRelativeResize="0"/>
          <p:nvPr/>
        </p:nvPicPr>
        <p:blipFill rotWithShape="1">
          <a:blip r:embed="rId3">
            <a:alphaModFix/>
          </a:blip>
          <a:srcRect b="0" l="0" r="0" t="0"/>
          <a:stretch/>
        </p:blipFill>
        <p:spPr>
          <a:xfrm>
            <a:off x="387900" y="1491850"/>
            <a:ext cx="4427875" cy="3542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27" name="Shape 227"/>
        <p:cNvGrpSpPr/>
        <p:nvPr/>
      </p:nvGrpSpPr>
      <p:grpSpPr>
        <a:xfrm>
          <a:off x="0" y="0"/>
          <a:ext cx="0" cy="0"/>
          <a:chOff x="0" y="0"/>
          <a:chExt cx="0" cy="0"/>
        </a:xfrm>
      </p:grpSpPr>
      <p:sp>
        <p:nvSpPr>
          <p:cNvPr id="228" name="Google Shape;228;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fr" sz="2700"/>
              <a:t>9. </a:t>
            </a:r>
            <a:r>
              <a:rPr lang="fr" sz="2700">
                <a:solidFill>
                  <a:schemeClr val="accent5"/>
                </a:solidFill>
              </a:rPr>
              <a:t>Potentiel alimentaire de la </a:t>
            </a:r>
            <a:r>
              <a:rPr lang="fr" sz="2700"/>
              <a:t>d</a:t>
            </a:r>
            <a:r>
              <a:rPr lang="fr" sz="2700">
                <a:solidFill>
                  <a:schemeClr val="accent5"/>
                </a:solidFill>
              </a:rPr>
              <a:t>isponibilité</a:t>
            </a:r>
            <a:r>
              <a:rPr lang="fr" sz="2700">
                <a:solidFill>
                  <a:schemeClr val="accent5"/>
                </a:solidFill>
              </a:rPr>
              <a:t> </a:t>
            </a:r>
            <a:r>
              <a:rPr lang="fr" sz="2700"/>
              <a:t>m</a:t>
            </a:r>
            <a:r>
              <a:rPr lang="fr" sz="2700">
                <a:solidFill>
                  <a:schemeClr val="accent5"/>
                </a:solidFill>
              </a:rPr>
              <a:t>ondiale</a:t>
            </a:r>
            <a:endParaRPr sz="2700">
              <a:solidFill>
                <a:schemeClr val="accent5"/>
              </a:solidFill>
            </a:endParaRPr>
          </a:p>
        </p:txBody>
      </p:sp>
      <p:sp>
        <p:nvSpPr>
          <p:cNvPr id="229" name="Google Shape;229;p33"/>
          <p:cNvSpPr txBox="1"/>
          <p:nvPr>
            <p:ph idx="1" type="body"/>
          </p:nvPr>
        </p:nvSpPr>
        <p:spPr>
          <a:xfrm>
            <a:off x="387900" y="1489825"/>
            <a:ext cx="3949800" cy="307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Le nombre d’humains qui peuvent vivre avec les calories mondiale est : </a:t>
            </a:r>
            <a:endParaRPr/>
          </a:p>
          <a:p>
            <a:pPr indent="0" lvl="0" marL="0" rtl="0" algn="ctr">
              <a:spcBef>
                <a:spcPts val="0"/>
              </a:spcBef>
              <a:spcAft>
                <a:spcPts val="0"/>
              </a:spcAft>
              <a:buNone/>
            </a:pPr>
            <a:r>
              <a:rPr lang="fr"/>
              <a:t>8771749160 humains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fr"/>
              <a:t>Le nombre d’humains qui peuvent vivre avec les protéines mondiale est : </a:t>
            </a:r>
            <a:endParaRPr/>
          </a:p>
          <a:p>
            <a:pPr indent="0" lvl="0" marL="0" rtl="0" algn="ctr">
              <a:spcBef>
                <a:spcPts val="0"/>
              </a:spcBef>
              <a:spcAft>
                <a:spcPts val="0"/>
              </a:spcAft>
              <a:buNone/>
            </a:pPr>
            <a:r>
              <a:rPr lang="fr"/>
              <a:t>7097917126 humains</a:t>
            </a:r>
            <a:endParaRPr sz="1050">
              <a:solidFill>
                <a:srgbClr val="000000"/>
              </a:solidFill>
              <a:highlight>
                <a:srgbClr val="FFFFFF"/>
              </a:highlight>
              <a:latin typeface="Courier New"/>
              <a:ea typeface="Courier New"/>
              <a:cs typeface="Courier New"/>
              <a:sym typeface="Courier New"/>
            </a:endParaRPr>
          </a:p>
        </p:txBody>
      </p:sp>
      <p:sp>
        <p:nvSpPr>
          <p:cNvPr id="230" name="Google Shape;230;p33"/>
          <p:cNvSpPr txBox="1"/>
          <p:nvPr>
            <p:ph idx="2" type="body"/>
          </p:nvPr>
        </p:nvSpPr>
        <p:spPr>
          <a:xfrm>
            <a:off x="4756200" y="1489825"/>
            <a:ext cx="3999900" cy="307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Les humains qui peuvent vivre avec les calories mondiale est : </a:t>
            </a:r>
            <a:endParaRPr/>
          </a:p>
          <a:p>
            <a:pPr indent="0" lvl="0" marL="0" rtl="0" algn="ctr">
              <a:spcBef>
                <a:spcPts val="0"/>
              </a:spcBef>
              <a:spcAft>
                <a:spcPts val="0"/>
              </a:spcAft>
              <a:buNone/>
            </a:pPr>
            <a:r>
              <a:rPr lang="fr"/>
              <a:t>125.4 %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fr"/>
              <a:t>Les humains qui peuvent vivre avec les protéines mondiale est : </a:t>
            </a:r>
            <a:endParaRPr/>
          </a:p>
          <a:p>
            <a:pPr indent="0" lvl="0" marL="0" rtl="0" algn="ctr">
              <a:spcBef>
                <a:spcPts val="0"/>
              </a:spcBef>
              <a:spcAft>
                <a:spcPts val="0"/>
              </a:spcAft>
              <a:buNone/>
            </a:pPr>
            <a:r>
              <a:rPr lang="fr"/>
              <a:t>101.4 %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34" name="Shape 234"/>
        <p:cNvGrpSpPr/>
        <p:nvPr/>
      </p:nvGrpSpPr>
      <p:grpSpPr>
        <a:xfrm>
          <a:off x="0" y="0"/>
          <a:ext cx="0" cy="0"/>
          <a:chOff x="0" y="0"/>
          <a:chExt cx="0" cy="0"/>
        </a:xfrm>
      </p:grpSpPr>
      <p:sp>
        <p:nvSpPr>
          <p:cNvPr id="235" name="Google Shape;235;p3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10. </a:t>
            </a:r>
            <a:r>
              <a:rPr lang="fr">
                <a:solidFill>
                  <a:schemeClr val="accent5"/>
                </a:solidFill>
              </a:rPr>
              <a:t>Proportion de la sous-nutrition mondiale</a:t>
            </a:r>
            <a:endParaRPr>
              <a:solidFill>
                <a:schemeClr val="accent5"/>
              </a:solidFill>
            </a:endParaRPr>
          </a:p>
        </p:txBody>
      </p:sp>
      <p:sp>
        <p:nvSpPr>
          <p:cNvPr id="236" name="Google Shape;236;p34"/>
          <p:cNvSpPr txBox="1"/>
          <p:nvPr>
            <p:ph idx="2" type="body"/>
          </p:nvPr>
        </p:nvSpPr>
        <p:spPr>
          <a:xfrm>
            <a:off x="4572000" y="4369700"/>
            <a:ext cx="4184100" cy="773700"/>
          </a:xfrm>
          <a:prstGeom prst="rect">
            <a:avLst/>
          </a:prstGeom>
        </p:spPr>
        <p:txBody>
          <a:bodyPr anchorCtr="0" anchor="ctr" bIns="91425" lIns="91425" spcFirstLastPara="1" rIns="91425" wrap="square" tIns="91425">
            <a:normAutofit lnSpcReduction="10000"/>
          </a:bodyPr>
          <a:lstStyle/>
          <a:p>
            <a:pPr indent="0" lvl="0" marL="0" rtl="0" algn="ctr">
              <a:spcBef>
                <a:spcPts val="0"/>
              </a:spcBef>
              <a:spcAft>
                <a:spcPts val="1200"/>
              </a:spcAft>
              <a:buNone/>
            </a:pPr>
            <a:r>
              <a:rPr lang="fr"/>
              <a:t>P</a:t>
            </a:r>
            <a:r>
              <a:rPr lang="fr"/>
              <a:t>opulation en sous-nutrition pour les pays où les données approximatives sont remplacées par les valeurs maximum.</a:t>
            </a:r>
            <a:endParaRPr/>
          </a:p>
        </p:txBody>
      </p:sp>
      <p:sp>
        <p:nvSpPr>
          <p:cNvPr id="237" name="Google Shape;237;p34"/>
          <p:cNvSpPr txBox="1"/>
          <p:nvPr>
            <p:ph idx="2" type="body"/>
          </p:nvPr>
        </p:nvSpPr>
        <p:spPr>
          <a:xfrm>
            <a:off x="387900" y="4457450"/>
            <a:ext cx="4184100" cy="6861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fr"/>
              <a:t>Population en sous-nutrition pour les pays où les </a:t>
            </a:r>
            <a:r>
              <a:rPr lang="fr"/>
              <a:t>données approximatives sont remplacées par 0</a:t>
            </a:r>
            <a:r>
              <a:rPr lang="fr"/>
              <a:t>.</a:t>
            </a:r>
            <a:endParaRPr/>
          </a:p>
        </p:txBody>
      </p:sp>
      <p:pic>
        <p:nvPicPr>
          <p:cNvPr id="238" name="Google Shape;238;p34"/>
          <p:cNvPicPr preferRelativeResize="0"/>
          <p:nvPr/>
        </p:nvPicPr>
        <p:blipFill rotWithShape="1">
          <a:blip r:embed="rId3">
            <a:alphaModFix/>
          </a:blip>
          <a:srcRect b="0" l="0" r="0" t="0"/>
          <a:stretch/>
        </p:blipFill>
        <p:spPr>
          <a:xfrm>
            <a:off x="4864108" y="1489825"/>
            <a:ext cx="3599880" cy="2879876"/>
          </a:xfrm>
          <a:prstGeom prst="rect">
            <a:avLst/>
          </a:prstGeom>
          <a:noFill/>
          <a:ln>
            <a:noFill/>
          </a:ln>
        </p:spPr>
      </p:pic>
      <p:pic>
        <p:nvPicPr>
          <p:cNvPr id="239" name="Google Shape;239;p34"/>
          <p:cNvPicPr preferRelativeResize="0"/>
          <p:nvPr/>
        </p:nvPicPr>
        <p:blipFill>
          <a:blip r:embed="rId4">
            <a:alphaModFix/>
          </a:blip>
          <a:stretch>
            <a:fillRect/>
          </a:stretch>
        </p:blipFill>
        <p:spPr>
          <a:xfrm>
            <a:off x="680000" y="1489800"/>
            <a:ext cx="3599900" cy="28799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43" name="Shape 243"/>
        <p:cNvGrpSpPr/>
        <p:nvPr/>
      </p:nvGrpSpPr>
      <p:grpSpPr>
        <a:xfrm>
          <a:off x="0" y="0"/>
          <a:ext cx="0" cy="0"/>
          <a:chOff x="0" y="0"/>
          <a:chExt cx="0" cy="0"/>
        </a:xfrm>
      </p:grpSpPr>
      <p:sp>
        <p:nvSpPr>
          <p:cNvPr id="244" name="Google Shape;244;p3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11. </a:t>
            </a:r>
            <a:r>
              <a:rPr lang="fr">
                <a:solidFill>
                  <a:schemeClr val="accent5"/>
                </a:solidFill>
              </a:rPr>
              <a:t>Céréales</a:t>
            </a:r>
            <a:endParaRPr>
              <a:solidFill>
                <a:schemeClr val="accent5"/>
              </a:solidFill>
            </a:endParaRPr>
          </a:p>
        </p:txBody>
      </p:sp>
      <p:sp>
        <p:nvSpPr>
          <p:cNvPr id="245" name="Google Shape;245;p35"/>
          <p:cNvSpPr txBox="1"/>
          <p:nvPr>
            <p:ph idx="2" type="body"/>
          </p:nvPr>
        </p:nvSpPr>
        <p:spPr>
          <a:xfrm>
            <a:off x="4756200" y="1463175"/>
            <a:ext cx="3999900" cy="3494700"/>
          </a:xfrm>
          <a:prstGeom prst="rect">
            <a:avLst/>
          </a:prstGeom>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lang="fr"/>
              <a:t>L</a:t>
            </a:r>
            <a:r>
              <a:rPr lang="fr"/>
              <a:t>a liste des céréales est :  </a:t>
            </a:r>
            <a:endParaRPr/>
          </a:p>
          <a:p>
            <a:pPr indent="0" lvl="0" marL="0" marR="0" rtl="0" algn="ctr">
              <a:lnSpc>
                <a:spcPct val="100000"/>
              </a:lnSpc>
              <a:spcBef>
                <a:spcPts val="0"/>
              </a:spcBef>
              <a:spcAft>
                <a:spcPts val="0"/>
              </a:spcAft>
              <a:buNone/>
            </a:pPr>
            <a:r>
              <a:t/>
            </a:r>
            <a:endParaRPr/>
          </a:p>
          <a:p>
            <a:pPr indent="0" lvl="0" marL="0" marR="0" rtl="0" algn="ctr">
              <a:lnSpc>
                <a:spcPct val="100000"/>
              </a:lnSpc>
              <a:spcBef>
                <a:spcPts val="0"/>
              </a:spcBef>
              <a:spcAft>
                <a:spcPts val="0"/>
              </a:spcAft>
              <a:buNone/>
            </a:pPr>
            <a:r>
              <a:rPr lang="fr"/>
              <a:t>le Blé</a:t>
            </a:r>
            <a:endParaRPr/>
          </a:p>
          <a:p>
            <a:pPr indent="0" lvl="0" marL="0" marR="0" rtl="0" algn="ctr">
              <a:lnSpc>
                <a:spcPct val="100000"/>
              </a:lnSpc>
              <a:spcBef>
                <a:spcPts val="0"/>
              </a:spcBef>
              <a:spcAft>
                <a:spcPts val="0"/>
              </a:spcAft>
              <a:buNone/>
            </a:pPr>
            <a:r>
              <a:rPr lang="fr"/>
              <a:t>le 'Riz (Eq Blanchi)</a:t>
            </a:r>
            <a:endParaRPr/>
          </a:p>
          <a:p>
            <a:pPr indent="0" lvl="0" marL="0" marR="0" rtl="0" algn="ctr">
              <a:lnSpc>
                <a:spcPct val="100000"/>
              </a:lnSpc>
              <a:spcBef>
                <a:spcPts val="0"/>
              </a:spcBef>
              <a:spcAft>
                <a:spcPts val="0"/>
              </a:spcAft>
              <a:buNone/>
            </a:pPr>
            <a:r>
              <a:rPr lang="fr"/>
              <a:t>l’Orge</a:t>
            </a:r>
            <a:endParaRPr/>
          </a:p>
          <a:p>
            <a:pPr indent="0" lvl="0" marL="0" marR="0" rtl="0" algn="ctr">
              <a:lnSpc>
                <a:spcPct val="100000"/>
              </a:lnSpc>
              <a:spcBef>
                <a:spcPts val="0"/>
              </a:spcBef>
              <a:spcAft>
                <a:spcPts val="0"/>
              </a:spcAft>
              <a:buNone/>
            </a:pPr>
            <a:r>
              <a:rPr lang="fr"/>
              <a:t>le Maïs</a:t>
            </a:r>
            <a:endParaRPr/>
          </a:p>
          <a:p>
            <a:pPr indent="0" lvl="0" marL="0" marR="0" rtl="0" algn="ctr">
              <a:lnSpc>
                <a:spcPct val="100000"/>
              </a:lnSpc>
              <a:spcBef>
                <a:spcPts val="0"/>
              </a:spcBef>
              <a:spcAft>
                <a:spcPts val="0"/>
              </a:spcAft>
              <a:buNone/>
            </a:pPr>
            <a:r>
              <a:rPr lang="fr"/>
              <a:t>le Millet</a:t>
            </a:r>
            <a:endParaRPr/>
          </a:p>
          <a:p>
            <a:pPr indent="0" lvl="0" marL="0" marR="0" rtl="0" algn="ctr">
              <a:lnSpc>
                <a:spcPct val="100000"/>
              </a:lnSpc>
              <a:spcBef>
                <a:spcPts val="0"/>
              </a:spcBef>
              <a:spcAft>
                <a:spcPts val="0"/>
              </a:spcAft>
              <a:buNone/>
            </a:pPr>
            <a:r>
              <a:rPr lang="fr"/>
              <a:t>Céréales Autres</a:t>
            </a:r>
            <a:endParaRPr/>
          </a:p>
          <a:p>
            <a:pPr indent="0" lvl="0" marL="0" marR="0" rtl="0" algn="ctr">
              <a:lnSpc>
                <a:spcPct val="100000"/>
              </a:lnSpc>
              <a:spcBef>
                <a:spcPts val="0"/>
              </a:spcBef>
              <a:spcAft>
                <a:spcPts val="0"/>
              </a:spcAft>
              <a:buNone/>
            </a:pPr>
            <a:r>
              <a:rPr lang="fr"/>
              <a:t>le Seigle</a:t>
            </a:r>
            <a:endParaRPr/>
          </a:p>
          <a:p>
            <a:pPr indent="0" lvl="0" marL="0" marR="0" rtl="0" algn="ctr">
              <a:lnSpc>
                <a:spcPct val="100000"/>
              </a:lnSpc>
              <a:spcBef>
                <a:spcPts val="0"/>
              </a:spcBef>
              <a:spcAft>
                <a:spcPts val="0"/>
              </a:spcAft>
              <a:buNone/>
            </a:pPr>
            <a:r>
              <a:rPr lang="fr"/>
              <a:t>l’Avoine</a:t>
            </a:r>
            <a:endParaRPr/>
          </a:p>
          <a:p>
            <a:pPr indent="0" lvl="0" marL="0" marR="0" rtl="0" algn="ctr">
              <a:lnSpc>
                <a:spcPct val="100000"/>
              </a:lnSpc>
              <a:spcBef>
                <a:spcPts val="0"/>
              </a:spcBef>
              <a:spcAft>
                <a:spcPts val="0"/>
              </a:spcAft>
              <a:buNone/>
            </a:pPr>
            <a:r>
              <a:rPr lang="fr"/>
              <a:t>le Sorgho</a:t>
            </a:r>
            <a:endParaRPr/>
          </a:p>
        </p:txBody>
      </p:sp>
      <p:pic>
        <p:nvPicPr>
          <p:cNvPr id="246" name="Google Shape;246;p35"/>
          <p:cNvPicPr preferRelativeResize="0"/>
          <p:nvPr/>
        </p:nvPicPr>
        <p:blipFill rotWithShape="1">
          <a:blip r:embed="rId3">
            <a:alphaModFix/>
          </a:blip>
          <a:srcRect b="0" l="0" r="0" t="0"/>
          <a:stretch/>
        </p:blipFill>
        <p:spPr>
          <a:xfrm>
            <a:off x="387901" y="1463275"/>
            <a:ext cx="4368300" cy="349465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50" name="Shape 250"/>
        <p:cNvGrpSpPr/>
        <p:nvPr/>
      </p:nvGrpSpPr>
      <p:grpSpPr>
        <a:xfrm>
          <a:off x="0" y="0"/>
          <a:ext cx="0" cy="0"/>
          <a:chOff x="0" y="0"/>
          <a:chExt cx="0" cy="0"/>
        </a:xfrm>
      </p:grpSpPr>
      <p:sp>
        <p:nvSpPr>
          <p:cNvPr id="251" name="Google Shape;251;p3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11. </a:t>
            </a:r>
            <a:r>
              <a:rPr lang="fr">
                <a:solidFill>
                  <a:schemeClr val="accent5"/>
                </a:solidFill>
              </a:rPr>
              <a:t>Céréales</a:t>
            </a:r>
            <a:endParaRPr>
              <a:solidFill>
                <a:schemeClr val="accent5"/>
              </a:solidFill>
            </a:endParaRPr>
          </a:p>
        </p:txBody>
      </p:sp>
      <p:sp>
        <p:nvSpPr>
          <p:cNvPr id="252" name="Google Shape;252;p36"/>
          <p:cNvSpPr txBox="1"/>
          <p:nvPr>
            <p:ph idx="2" type="body"/>
          </p:nvPr>
        </p:nvSpPr>
        <p:spPr>
          <a:xfrm>
            <a:off x="387900" y="1489825"/>
            <a:ext cx="4122600" cy="33966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fr"/>
              <a:t>Pourcentage, pour chaque céréale, de la quantité </a:t>
            </a:r>
            <a:r>
              <a:rPr lang="fr"/>
              <a:t>produite </a:t>
            </a:r>
            <a:r>
              <a:rPr lang="fr"/>
              <a:t>à </a:t>
            </a:r>
            <a:r>
              <a:rPr lang="fr"/>
              <a:t>destination</a:t>
            </a:r>
            <a:r>
              <a:rPr lang="fr"/>
              <a:t> de l’alimentation animale.</a:t>
            </a:r>
            <a:endParaRPr/>
          </a:p>
        </p:txBody>
      </p:sp>
      <p:pic>
        <p:nvPicPr>
          <p:cNvPr id="253" name="Google Shape;253;p36"/>
          <p:cNvPicPr preferRelativeResize="0"/>
          <p:nvPr/>
        </p:nvPicPr>
        <p:blipFill rotWithShape="1">
          <a:blip r:embed="rId3">
            <a:alphaModFix/>
          </a:blip>
          <a:srcRect b="0" l="0" r="0" t="0"/>
          <a:stretch/>
        </p:blipFill>
        <p:spPr>
          <a:xfrm>
            <a:off x="4510367" y="1463275"/>
            <a:ext cx="4245735" cy="3396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57" name="Shape 257"/>
        <p:cNvGrpSpPr/>
        <p:nvPr/>
      </p:nvGrpSpPr>
      <p:grpSpPr>
        <a:xfrm>
          <a:off x="0" y="0"/>
          <a:ext cx="0" cy="0"/>
          <a:chOff x="0" y="0"/>
          <a:chExt cx="0" cy="0"/>
        </a:xfrm>
      </p:grpSpPr>
      <p:sp>
        <p:nvSpPr>
          <p:cNvPr id="258" name="Google Shape;258;p3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11. </a:t>
            </a:r>
            <a:r>
              <a:rPr lang="fr">
                <a:solidFill>
                  <a:schemeClr val="accent5"/>
                </a:solidFill>
              </a:rPr>
              <a:t>Céréales</a:t>
            </a:r>
            <a:endParaRPr>
              <a:solidFill>
                <a:schemeClr val="accent5"/>
              </a:solidFill>
            </a:endParaRPr>
          </a:p>
        </p:txBody>
      </p:sp>
      <p:sp>
        <p:nvSpPr>
          <p:cNvPr id="259" name="Google Shape;259;p37"/>
          <p:cNvSpPr txBox="1"/>
          <p:nvPr>
            <p:ph idx="2" type="body"/>
          </p:nvPr>
        </p:nvSpPr>
        <p:spPr>
          <a:xfrm>
            <a:off x="4756200" y="1463175"/>
            <a:ext cx="3999900" cy="34947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fr"/>
              <a:t>Pourcentage de Céréales </a:t>
            </a:r>
            <a:r>
              <a:rPr lang="fr"/>
              <a:t>destinées</a:t>
            </a:r>
            <a:r>
              <a:rPr lang="fr"/>
              <a:t> à </a:t>
            </a:r>
            <a:r>
              <a:rPr lang="fr"/>
              <a:t>l'alimentation</a:t>
            </a:r>
            <a:r>
              <a:rPr lang="fr"/>
              <a:t> animale :</a:t>
            </a:r>
            <a:endParaRPr/>
          </a:p>
          <a:p>
            <a:pPr indent="0" lvl="0" marL="0" rtl="0" algn="ctr">
              <a:lnSpc>
                <a:spcPct val="100000"/>
              </a:lnSpc>
              <a:spcBef>
                <a:spcPts val="0"/>
              </a:spcBef>
              <a:spcAft>
                <a:spcPts val="0"/>
              </a:spcAft>
              <a:buNone/>
            </a:pPr>
            <a:r>
              <a:t/>
            </a:r>
            <a:endParaRPr/>
          </a:p>
          <a:p>
            <a:pPr indent="0" lvl="0" marL="0" rtl="0" algn="ctr">
              <a:lnSpc>
                <a:spcPct val="100000"/>
              </a:lnSpc>
              <a:spcBef>
                <a:spcPts val="0"/>
              </a:spcBef>
              <a:spcAft>
                <a:spcPts val="0"/>
              </a:spcAft>
              <a:buNone/>
            </a:pPr>
            <a:r>
              <a:rPr lang="fr"/>
              <a:t>45,9 %</a:t>
            </a:r>
            <a:endParaRPr/>
          </a:p>
          <a:p>
            <a:pPr indent="0" lvl="0" marL="0" marR="0" rtl="0" algn="ctr">
              <a:lnSpc>
                <a:spcPct val="100000"/>
              </a:lnSpc>
              <a:spcBef>
                <a:spcPts val="0"/>
              </a:spcBef>
              <a:spcAft>
                <a:spcPts val="0"/>
              </a:spcAft>
              <a:buNone/>
            </a:pPr>
            <a:r>
              <a:t/>
            </a:r>
            <a:endParaRPr/>
          </a:p>
        </p:txBody>
      </p:sp>
      <p:pic>
        <p:nvPicPr>
          <p:cNvPr id="260" name="Google Shape;260;p37"/>
          <p:cNvPicPr preferRelativeResize="0"/>
          <p:nvPr/>
        </p:nvPicPr>
        <p:blipFill rotWithShape="1">
          <a:blip r:embed="rId3">
            <a:alphaModFix/>
          </a:blip>
          <a:srcRect b="0" l="0" r="0" t="0"/>
          <a:stretch/>
        </p:blipFill>
        <p:spPr>
          <a:xfrm>
            <a:off x="387902" y="1463175"/>
            <a:ext cx="4368343" cy="3494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64" name="Shape 264"/>
        <p:cNvGrpSpPr/>
        <p:nvPr/>
      </p:nvGrpSpPr>
      <p:grpSpPr>
        <a:xfrm>
          <a:off x="0" y="0"/>
          <a:ext cx="0" cy="0"/>
          <a:chOff x="0" y="0"/>
          <a:chExt cx="0" cy="0"/>
        </a:xfrm>
      </p:grpSpPr>
      <p:sp>
        <p:nvSpPr>
          <p:cNvPr id="265" name="Google Shape;265;p3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12. </a:t>
            </a:r>
            <a:r>
              <a:rPr lang="fr">
                <a:solidFill>
                  <a:schemeClr val="accent5"/>
                </a:solidFill>
              </a:rPr>
              <a:t>Sous-nutrition</a:t>
            </a:r>
            <a:endParaRPr>
              <a:solidFill>
                <a:schemeClr val="accent5"/>
              </a:solidFill>
            </a:endParaRPr>
          </a:p>
        </p:txBody>
      </p:sp>
      <p:sp>
        <p:nvSpPr>
          <p:cNvPr id="266" name="Google Shape;266;p38"/>
          <p:cNvSpPr txBox="1"/>
          <p:nvPr>
            <p:ph idx="1" type="body"/>
          </p:nvPr>
        </p:nvSpPr>
        <p:spPr>
          <a:xfrm>
            <a:off x="387900" y="1489825"/>
            <a:ext cx="3949800" cy="307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La liste des 15 produits les plus exporté par les pays avec un problème de sous-nutrition est :  </a:t>
            </a:r>
            <a:endParaRPr/>
          </a:p>
          <a:p>
            <a:pPr indent="0" lvl="0" marL="0" rtl="0" algn="ctr">
              <a:spcBef>
                <a:spcPts val="1200"/>
              </a:spcBef>
              <a:spcAft>
                <a:spcPts val="0"/>
              </a:spcAft>
              <a:buNone/>
            </a:pPr>
            <a:r>
              <a:t/>
            </a:r>
            <a:endParaRPr/>
          </a:p>
          <a:p>
            <a:pPr indent="0" lvl="0" marL="0" rtl="0" algn="ctr">
              <a:spcBef>
                <a:spcPts val="1200"/>
              </a:spcBef>
              <a:spcAft>
                <a:spcPts val="1200"/>
              </a:spcAft>
              <a:buNone/>
            </a:pPr>
            <a:r>
              <a:rPr lang="fr"/>
              <a:t>'Huile de Palme', 'Maïs', 'Manioc', 'Riz (Eq Blanchi)', 'Sucre Eq Brut', 'Blé', 'Légumes, Autres', 'Bananes', 'Fruits, Autres', 'Lait - Excl Beurre', 'Soja', 'Poissons Pélagiques', 'Tomates', 'Pommes' et 'Oranges, Mandarines'</a:t>
            </a:r>
            <a:endParaRPr/>
          </a:p>
        </p:txBody>
      </p:sp>
      <p:sp>
        <p:nvSpPr>
          <p:cNvPr id="267" name="Google Shape;267;p38"/>
          <p:cNvSpPr txBox="1"/>
          <p:nvPr>
            <p:ph idx="2" type="body"/>
          </p:nvPr>
        </p:nvSpPr>
        <p:spPr>
          <a:xfrm>
            <a:off x="4756200" y="1489825"/>
            <a:ext cx="3999900" cy="307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La liste des 20 pays qui importe le plus les 15 produits est :  </a:t>
            </a:r>
            <a:endParaRPr/>
          </a:p>
          <a:p>
            <a:pPr indent="0" lvl="0" marL="0" rtl="0" algn="ctr">
              <a:spcBef>
                <a:spcPts val="1200"/>
              </a:spcBef>
              <a:spcAft>
                <a:spcPts val="0"/>
              </a:spcAft>
              <a:buNone/>
            </a:pPr>
            <a:r>
              <a:t/>
            </a:r>
            <a:endParaRPr/>
          </a:p>
          <a:p>
            <a:pPr indent="0" lvl="0" marL="0" rtl="0" algn="ctr">
              <a:spcBef>
                <a:spcPts val="1200"/>
              </a:spcBef>
              <a:spcAft>
                <a:spcPts val="1200"/>
              </a:spcAft>
              <a:buNone/>
            </a:pPr>
            <a:r>
              <a:rPr lang="fr"/>
              <a:t>'Chine, continentale', "États-Unis d'Amérique", 'Allemagne', 'Japon', 'Pays-Bas', 'Royaume-Uni', 'Italie', 'République de Corée', 'Espagne', 'Mexique', 'Indonésie', 'Égypte', 'Belgique', 'Fédération de Russie', 'France', 'Algérie', 'Malaisie', "Iran (République islamique d'Arabie saoudite' et 'Nigéria'</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71" name="Shape 271"/>
        <p:cNvGrpSpPr/>
        <p:nvPr/>
      </p:nvGrpSpPr>
      <p:grpSpPr>
        <a:xfrm>
          <a:off x="0" y="0"/>
          <a:ext cx="0" cy="0"/>
          <a:chOff x="0" y="0"/>
          <a:chExt cx="0" cy="0"/>
        </a:xfrm>
      </p:grpSpPr>
      <p:sp>
        <p:nvSpPr>
          <p:cNvPr id="272" name="Google Shape;272;p3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12. </a:t>
            </a:r>
            <a:r>
              <a:rPr lang="fr">
                <a:solidFill>
                  <a:schemeClr val="accent5"/>
                </a:solidFill>
              </a:rPr>
              <a:t>Sous-nutrition</a:t>
            </a:r>
            <a:endParaRPr>
              <a:solidFill>
                <a:schemeClr val="accent5"/>
              </a:solidFill>
            </a:endParaRPr>
          </a:p>
        </p:txBody>
      </p:sp>
      <p:sp>
        <p:nvSpPr>
          <p:cNvPr id="273" name="Google Shape;273;p39"/>
          <p:cNvSpPr txBox="1"/>
          <p:nvPr>
            <p:ph idx="1" type="body"/>
          </p:nvPr>
        </p:nvSpPr>
        <p:spPr>
          <a:xfrm>
            <a:off x="387900" y="1438350"/>
            <a:ext cx="3949800" cy="3599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Voici le tableau avec par produits :</a:t>
            </a:r>
            <a:endParaRPr/>
          </a:p>
          <a:p>
            <a:pPr indent="0" lvl="0" marL="0" rtl="0" algn="ctr">
              <a:spcBef>
                <a:spcPts val="0"/>
              </a:spcBef>
              <a:spcAft>
                <a:spcPts val="0"/>
              </a:spcAft>
              <a:buNone/>
            </a:pPr>
            <a:r>
              <a:t/>
            </a:r>
            <a:endParaRPr/>
          </a:p>
          <a:p>
            <a:pPr indent="-317500" lvl="0" marL="457200" rtl="0" algn="ctr">
              <a:spcBef>
                <a:spcPts val="0"/>
              </a:spcBef>
              <a:spcAft>
                <a:spcPts val="0"/>
              </a:spcAft>
              <a:buSzPts val="1400"/>
              <a:buChar char="●"/>
            </a:pPr>
            <a:r>
              <a:rPr lang="fr"/>
              <a:t>le ratio entre la quantité destinés aux "Autres utilisations" (Other uses) et la disponibilité intérieure.</a:t>
            </a:r>
            <a:endParaRPr/>
          </a:p>
          <a:p>
            <a:pPr indent="-317500" lvl="0" marL="457200" rtl="0" algn="ctr">
              <a:spcBef>
                <a:spcPts val="0"/>
              </a:spcBef>
              <a:spcAft>
                <a:spcPts val="0"/>
              </a:spcAft>
              <a:buSzPts val="1400"/>
              <a:buChar char="●"/>
            </a:pPr>
            <a:r>
              <a:rPr lang="fr"/>
              <a:t>le ratio entre la quantité destinée à la nourriture animale et la quantité destinée à la nourriture (animale + humaine)</a:t>
            </a:r>
            <a:endParaRPr/>
          </a:p>
          <a:p>
            <a:pPr indent="0" lvl="0" marL="0" rtl="0" algn="ctr">
              <a:spcBef>
                <a:spcPts val="0"/>
              </a:spcBef>
              <a:spcAft>
                <a:spcPts val="0"/>
              </a:spcAft>
              <a:buNone/>
            </a:pPr>
            <a:r>
              <a:t/>
            </a:r>
            <a:endParaRPr/>
          </a:p>
        </p:txBody>
      </p:sp>
      <p:pic>
        <p:nvPicPr>
          <p:cNvPr id="274" name="Google Shape;274;p39"/>
          <p:cNvPicPr preferRelativeResize="0"/>
          <p:nvPr/>
        </p:nvPicPr>
        <p:blipFill>
          <a:blip r:embed="rId3">
            <a:alphaModFix/>
          </a:blip>
          <a:stretch>
            <a:fillRect/>
          </a:stretch>
        </p:blipFill>
        <p:spPr>
          <a:xfrm>
            <a:off x="4337700" y="458025"/>
            <a:ext cx="4418399" cy="45799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78" name="Shape 278"/>
        <p:cNvGrpSpPr/>
        <p:nvPr/>
      </p:nvGrpSpPr>
      <p:grpSpPr>
        <a:xfrm>
          <a:off x="0" y="0"/>
          <a:ext cx="0" cy="0"/>
          <a:chOff x="0" y="0"/>
          <a:chExt cx="0" cy="0"/>
        </a:xfrm>
      </p:grpSpPr>
      <p:sp>
        <p:nvSpPr>
          <p:cNvPr id="279" name="Google Shape;279;p4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13. </a:t>
            </a:r>
            <a:r>
              <a:rPr lang="fr">
                <a:solidFill>
                  <a:schemeClr val="accent5"/>
                </a:solidFill>
              </a:rPr>
              <a:t>Le cas des </a:t>
            </a:r>
            <a:r>
              <a:rPr lang="fr">
                <a:solidFill>
                  <a:schemeClr val="accent5"/>
                </a:solidFill>
              </a:rPr>
              <a:t>USA</a:t>
            </a:r>
            <a:endParaRPr>
              <a:solidFill>
                <a:schemeClr val="accent5"/>
              </a:solidFill>
            </a:endParaRPr>
          </a:p>
        </p:txBody>
      </p:sp>
      <p:sp>
        <p:nvSpPr>
          <p:cNvPr id="280" name="Google Shape;280;p40"/>
          <p:cNvSpPr txBox="1"/>
          <p:nvPr>
            <p:ph idx="1" type="body"/>
          </p:nvPr>
        </p:nvSpPr>
        <p:spPr>
          <a:xfrm>
            <a:off x="387900" y="1489825"/>
            <a:ext cx="3949800" cy="3534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 Une réduction de 10% de la production animale permet de </a:t>
            </a:r>
            <a:r>
              <a:rPr lang="fr"/>
              <a:t>libérer</a:t>
            </a:r>
            <a:r>
              <a:rPr lang="fr"/>
              <a:t> : </a:t>
            </a:r>
            <a:endParaRPr/>
          </a:p>
          <a:p>
            <a:pPr indent="0" lvl="0" marL="0" rtl="0" algn="ctr">
              <a:spcBef>
                <a:spcPts val="1200"/>
              </a:spcBef>
              <a:spcAft>
                <a:spcPts val="0"/>
              </a:spcAft>
              <a:buNone/>
            </a:pPr>
            <a:r>
              <a:rPr lang="fr"/>
              <a:t>14009600.0 tonnes de céréales.</a:t>
            </a:r>
            <a:endParaRPr/>
          </a:p>
          <a:p>
            <a:pPr indent="0" lvl="0" marL="0" rtl="0" algn="ctr">
              <a:spcBef>
                <a:spcPts val="1200"/>
              </a:spcBef>
              <a:spcAft>
                <a:spcPts val="0"/>
              </a:spcAft>
              <a:buNone/>
            </a:pPr>
            <a:r>
              <a:t/>
            </a:r>
            <a:endParaRPr/>
          </a:p>
          <a:p>
            <a:pPr indent="0" lvl="0" marL="0" rtl="0" algn="ctr">
              <a:spcBef>
                <a:spcPts val="1200"/>
              </a:spcBef>
              <a:spcAft>
                <a:spcPts val="1200"/>
              </a:spcAft>
              <a:buNone/>
            </a:pPr>
            <a:r>
              <a:rPr lang="fr"/>
              <a:t>Par </a:t>
            </a:r>
            <a:r>
              <a:rPr lang="fr"/>
              <a:t>céréal</a:t>
            </a:r>
            <a:r>
              <a:rPr lang="fr"/>
              <a:t>, </a:t>
            </a:r>
            <a:r>
              <a:rPr lang="fr"/>
              <a:t>cela</a:t>
            </a:r>
            <a:r>
              <a:rPr lang="fr"/>
              <a:t> donne :</a:t>
            </a:r>
            <a:endParaRPr/>
          </a:p>
        </p:txBody>
      </p:sp>
      <p:pic>
        <p:nvPicPr>
          <p:cNvPr id="281" name="Google Shape;281;p40"/>
          <p:cNvPicPr preferRelativeResize="0"/>
          <p:nvPr/>
        </p:nvPicPr>
        <p:blipFill rotWithShape="1">
          <a:blip r:embed="rId3">
            <a:alphaModFix/>
          </a:blip>
          <a:srcRect b="0" l="0" r="0" t="0"/>
          <a:stretch/>
        </p:blipFill>
        <p:spPr>
          <a:xfrm>
            <a:off x="4337850" y="1489825"/>
            <a:ext cx="4418250" cy="3534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85" name="Shape 285"/>
        <p:cNvGrpSpPr/>
        <p:nvPr/>
      </p:nvGrpSpPr>
      <p:grpSpPr>
        <a:xfrm>
          <a:off x="0" y="0"/>
          <a:ext cx="0" cy="0"/>
          <a:chOff x="0" y="0"/>
          <a:chExt cx="0" cy="0"/>
        </a:xfrm>
      </p:grpSpPr>
      <p:sp>
        <p:nvSpPr>
          <p:cNvPr id="286" name="Google Shape;286;p4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14. </a:t>
            </a:r>
            <a:r>
              <a:rPr lang="fr">
                <a:solidFill>
                  <a:schemeClr val="accent5"/>
                </a:solidFill>
              </a:rPr>
              <a:t>Le cas de la Thaïlande</a:t>
            </a:r>
            <a:endParaRPr>
              <a:solidFill>
                <a:schemeClr val="accent5"/>
              </a:solidFill>
            </a:endParaRPr>
          </a:p>
        </p:txBody>
      </p:sp>
      <p:sp>
        <p:nvSpPr>
          <p:cNvPr id="287" name="Google Shape;287;p41"/>
          <p:cNvSpPr txBox="1"/>
          <p:nvPr>
            <p:ph idx="2" type="body"/>
          </p:nvPr>
        </p:nvSpPr>
        <p:spPr>
          <a:xfrm>
            <a:off x="4572000" y="1489825"/>
            <a:ext cx="4184100" cy="3347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Le p</a:t>
            </a:r>
            <a:r>
              <a:rPr lang="fr"/>
              <a:t>ourcentage de manioc exporté par rapport à la quantité produite dans le pays est de :</a:t>
            </a:r>
            <a:endParaRPr/>
          </a:p>
          <a:p>
            <a:pPr indent="0" lvl="0" marL="0" rtl="0" algn="ctr">
              <a:spcBef>
                <a:spcPts val="1200"/>
              </a:spcBef>
              <a:spcAft>
                <a:spcPts val="1200"/>
              </a:spcAft>
              <a:buNone/>
            </a:pPr>
            <a:r>
              <a:rPr lang="fr"/>
              <a:t>83,4 %</a:t>
            </a:r>
            <a:endParaRPr/>
          </a:p>
        </p:txBody>
      </p:sp>
      <p:pic>
        <p:nvPicPr>
          <p:cNvPr id="288" name="Google Shape;288;p41"/>
          <p:cNvPicPr preferRelativeResize="0"/>
          <p:nvPr/>
        </p:nvPicPr>
        <p:blipFill rotWithShape="1">
          <a:blip r:embed="rId3">
            <a:alphaModFix/>
          </a:blip>
          <a:srcRect b="0" l="0" r="0" t="0"/>
          <a:stretch/>
        </p:blipFill>
        <p:spPr>
          <a:xfrm>
            <a:off x="387901" y="1489825"/>
            <a:ext cx="4184100" cy="334729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1400"/>
              </a:spcBef>
              <a:spcAft>
                <a:spcPts val="400"/>
              </a:spcAft>
              <a:buNone/>
            </a:pPr>
            <a:r>
              <a:rPr lang="fr"/>
              <a:t>1. </a:t>
            </a:r>
            <a:r>
              <a:rPr lang="fr">
                <a:solidFill>
                  <a:schemeClr val="accent5"/>
                </a:solidFill>
              </a:rPr>
              <a:t>Nombre d'humains sur la planète</a:t>
            </a:r>
            <a:endParaRPr>
              <a:solidFill>
                <a:schemeClr val="accent5"/>
              </a:solidFill>
            </a:endParaRPr>
          </a:p>
        </p:txBody>
      </p:sp>
      <p:sp>
        <p:nvSpPr>
          <p:cNvPr id="77" name="Google Shape;77;p15"/>
          <p:cNvSpPr txBox="1"/>
          <p:nvPr>
            <p:ph idx="2" type="body"/>
          </p:nvPr>
        </p:nvSpPr>
        <p:spPr>
          <a:xfrm>
            <a:off x="6573475" y="1489825"/>
            <a:ext cx="2182500" cy="3534600"/>
          </a:xfrm>
          <a:prstGeom prst="rect">
            <a:avLst/>
          </a:prstGeom>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fr"/>
              <a:t>Résultat initial pour la somme des humains sur la planète en 2013 =</a:t>
            </a:r>
            <a:endParaRPr/>
          </a:p>
          <a:p>
            <a:pPr indent="0" lvl="0" marL="0" rtl="0" algn="ctr">
              <a:spcBef>
                <a:spcPts val="0"/>
              </a:spcBef>
              <a:spcAft>
                <a:spcPts val="0"/>
              </a:spcAft>
              <a:buNone/>
            </a:pPr>
            <a:r>
              <a:rPr lang="fr"/>
              <a:t>8 413 993 000</a:t>
            </a:r>
            <a:endParaRPr/>
          </a:p>
          <a:p>
            <a:pPr indent="0" lvl="0" marL="0" rtl="0" algn="ctr">
              <a:spcBef>
                <a:spcPts val="0"/>
              </a:spcBef>
              <a:spcAft>
                <a:spcPts val="0"/>
              </a:spcAft>
              <a:buNone/>
            </a:pPr>
            <a:r>
              <a:t/>
            </a:r>
            <a:endParaRPr/>
          </a:p>
          <a:p>
            <a:pPr indent="0" lvl="0" marL="0" rtl="0" algn="ctr">
              <a:spcBef>
                <a:spcPts val="0"/>
              </a:spcBef>
              <a:spcAft>
                <a:spcPts val="0"/>
              </a:spcAft>
              <a:buNone/>
            </a:pPr>
            <a:r>
              <a:rPr lang="fr"/>
              <a:t>Après recherche du problème, on constate l’existence d’un  flag qui désigne un agrégat.</a:t>
            </a:r>
            <a:endParaRPr/>
          </a:p>
          <a:p>
            <a:pPr indent="0" lvl="0" marL="0" rtl="0" algn="ctr">
              <a:spcBef>
                <a:spcPts val="0"/>
              </a:spcBef>
              <a:spcAft>
                <a:spcPts val="0"/>
              </a:spcAft>
              <a:buNone/>
            </a:pPr>
            <a:r>
              <a:t/>
            </a:r>
            <a:endParaRPr/>
          </a:p>
          <a:p>
            <a:pPr indent="0" lvl="0" marL="0" rtl="0" algn="ctr">
              <a:spcBef>
                <a:spcPts val="0"/>
              </a:spcBef>
              <a:spcAft>
                <a:spcPts val="0"/>
              </a:spcAft>
              <a:buNone/>
            </a:pPr>
            <a:r>
              <a:rPr lang="fr"/>
              <a:t>Après suppression de l’agrégat dans tous les fichiers, la somme des humains sur la planète en 2013 =</a:t>
            </a:r>
            <a:endParaRPr/>
          </a:p>
          <a:p>
            <a:pPr indent="0" lvl="0" marL="0" rtl="0" algn="ctr">
              <a:spcBef>
                <a:spcPts val="0"/>
              </a:spcBef>
              <a:spcAft>
                <a:spcPts val="0"/>
              </a:spcAft>
              <a:buNone/>
            </a:pPr>
            <a:r>
              <a:rPr lang="fr"/>
              <a:t>6 997 326 000</a:t>
            </a:r>
            <a:endParaRPr/>
          </a:p>
        </p:txBody>
      </p:sp>
      <p:pic>
        <p:nvPicPr>
          <p:cNvPr id="78" name="Google Shape;78;p15"/>
          <p:cNvPicPr preferRelativeResize="0"/>
          <p:nvPr/>
        </p:nvPicPr>
        <p:blipFill>
          <a:blip r:embed="rId3">
            <a:alphaModFix/>
          </a:blip>
          <a:stretch>
            <a:fillRect/>
          </a:stretch>
        </p:blipFill>
        <p:spPr>
          <a:xfrm>
            <a:off x="387900" y="1489825"/>
            <a:ext cx="6185564" cy="3534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92" name="Shape 292"/>
        <p:cNvGrpSpPr/>
        <p:nvPr/>
      </p:nvGrpSpPr>
      <p:grpSpPr>
        <a:xfrm>
          <a:off x="0" y="0"/>
          <a:ext cx="0" cy="0"/>
          <a:chOff x="0" y="0"/>
          <a:chExt cx="0" cy="0"/>
        </a:xfrm>
      </p:grpSpPr>
      <p:sp>
        <p:nvSpPr>
          <p:cNvPr id="293" name="Google Shape;293;p4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14. </a:t>
            </a:r>
            <a:r>
              <a:rPr lang="fr">
                <a:solidFill>
                  <a:schemeClr val="accent5"/>
                </a:solidFill>
              </a:rPr>
              <a:t>Le cas de la Thaïlande</a:t>
            </a:r>
            <a:endParaRPr>
              <a:solidFill>
                <a:schemeClr val="accent5"/>
              </a:solidFill>
            </a:endParaRPr>
          </a:p>
        </p:txBody>
      </p:sp>
      <p:sp>
        <p:nvSpPr>
          <p:cNvPr id="294" name="Google Shape;294;p42"/>
          <p:cNvSpPr txBox="1"/>
          <p:nvPr>
            <p:ph idx="2" type="body"/>
          </p:nvPr>
        </p:nvSpPr>
        <p:spPr>
          <a:xfrm>
            <a:off x="387900" y="1489950"/>
            <a:ext cx="4184100" cy="3347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Le p</a:t>
            </a:r>
            <a:r>
              <a:rPr lang="fr"/>
              <a:t>ourcentage de la population en sous-nutrition en Thaïlande est de :</a:t>
            </a:r>
            <a:endParaRPr/>
          </a:p>
          <a:p>
            <a:pPr indent="0" lvl="0" marL="0" rtl="0" algn="ctr">
              <a:spcBef>
                <a:spcPts val="1200"/>
              </a:spcBef>
              <a:spcAft>
                <a:spcPts val="1200"/>
              </a:spcAft>
              <a:buNone/>
            </a:pPr>
            <a:r>
              <a:rPr lang="fr"/>
              <a:t>9,1 %</a:t>
            </a:r>
            <a:endParaRPr/>
          </a:p>
        </p:txBody>
      </p:sp>
      <p:pic>
        <p:nvPicPr>
          <p:cNvPr id="295" name="Google Shape;295;p42"/>
          <p:cNvPicPr preferRelativeResize="0"/>
          <p:nvPr/>
        </p:nvPicPr>
        <p:blipFill rotWithShape="1">
          <a:blip r:embed="rId3">
            <a:alphaModFix/>
          </a:blip>
          <a:srcRect b="0" l="0" r="0" t="0"/>
          <a:stretch/>
        </p:blipFill>
        <p:spPr>
          <a:xfrm>
            <a:off x="4597350" y="1489825"/>
            <a:ext cx="4184100" cy="334726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99" name="Shape 299"/>
        <p:cNvGrpSpPr/>
        <p:nvPr/>
      </p:nvGrpSpPr>
      <p:grpSpPr>
        <a:xfrm>
          <a:off x="0" y="0"/>
          <a:ext cx="0" cy="0"/>
          <a:chOff x="0" y="0"/>
          <a:chExt cx="0" cy="0"/>
        </a:xfrm>
      </p:grpSpPr>
      <p:sp>
        <p:nvSpPr>
          <p:cNvPr id="300" name="Google Shape;300;p43"/>
          <p:cNvSpPr txBox="1"/>
          <p:nvPr>
            <p:ph type="title"/>
          </p:nvPr>
        </p:nvSpPr>
        <p:spPr>
          <a:xfrm>
            <a:off x="387900" y="1152450"/>
            <a:ext cx="83682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sz="6000"/>
              <a:t>Merci de votre attention.</a:t>
            </a:r>
            <a:endParaRPr sz="6000"/>
          </a:p>
        </p:txBody>
      </p:sp>
      <p:sp>
        <p:nvSpPr>
          <p:cNvPr id="301" name="Google Shape;301;p43"/>
          <p:cNvSpPr txBox="1"/>
          <p:nvPr>
            <p:ph idx="1" type="body"/>
          </p:nvPr>
        </p:nvSpPr>
        <p:spPr>
          <a:xfrm>
            <a:off x="387900" y="2919450"/>
            <a:ext cx="8368200" cy="10716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fr" sz="2400"/>
              <a:t>Des questions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82" name="Shape 82"/>
        <p:cNvGrpSpPr/>
        <p:nvPr/>
      </p:nvGrpSpPr>
      <p:grpSpPr>
        <a:xfrm>
          <a:off x="0" y="0"/>
          <a:ext cx="0" cy="0"/>
          <a:chOff x="0" y="0"/>
          <a:chExt cx="0" cy="0"/>
        </a:xfrm>
      </p:grpSpPr>
      <p:sp>
        <p:nvSpPr>
          <p:cNvPr id="83" name="Google Shape;83;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2.</a:t>
            </a:r>
            <a:r>
              <a:rPr lang="fr"/>
              <a:t> Redondances</a:t>
            </a:r>
            <a:endParaRPr>
              <a:solidFill>
                <a:schemeClr val="accent5"/>
              </a:solidFill>
            </a:endParaRPr>
          </a:p>
        </p:txBody>
      </p:sp>
      <p:sp>
        <p:nvSpPr>
          <p:cNvPr id="84" name="Google Shape;84;p16"/>
          <p:cNvSpPr txBox="1"/>
          <p:nvPr>
            <p:ph idx="1" type="body"/>
          </p:nvPr>
        </p:nvSpPr>
        <p:spPr>
          <a:xfrm>
            <a:off x="387900" y="1489825"/>
            <a:ext cx="8368200" cy="602400"/>
          </a:xfrm>
          <a:prstGeom prst="rect">
            <a:avLst/>
          </a:prstGeom>
        </p:spPr>
        <p:txBody>
          <a:bodyPr anchorCtr="0" anchor="ctr" bIns="91425" lIns="91425" spcFirstLastPara="1" rIns="91425" wrap="square" tIns="91425">
            <a:normAutofit lnSpcReduction="10000"/>
          </a:bodyPr>
          <a:lstStyle/>
          <a:p>
            <a:pPr indent="0" lvl="0" marL="0" rtl="0" algn="ctr">
              <a:spcBef>
                <a:spcPts val="0"/>
              </a:spcBef>
              <a:spcAft>
                <a:spcPts val="1200"/>
              </a:spcAft>
              <a:buNone/>
            </a:pPr>
            <a:r>
              <a:rPr lang="fr"/>
              <a:t>Dans l</a:t>
            </a:r>
            <a:r>
              <a:rPr lang="fr"/>
              <a:t>es fichiers ‘Animal’, ‘Cereal’, ‘</a:t>
            </a:r>
            <a:r>
              <a:rPr lang="fr"/>
              <a:t>Vegetal’, pour un pays et un produit donné, on observe une redondance entre les lignes</a:t>
            </a:r>
            <a:r>
              <a:rPr lang="fr"/>
              <a:t> : </a:t>
            </a:r>
            <a:endParaRPr/>
          </a:p>
        </p:txBody>
      </p:sp>
      <p:sp>
        <p:nvSpPr>
          <p:cNvPr id="85" name="Google Shape;85;p16"/>
          <p:cNvSpPr/>
          <p:nvPr/>
        </p:nvSpPr>
        <p:spPr>
          <a:xfrm>
            <a:off x="387900" y="2147400"/>
            <a:ext cx="2516100" cy="8763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fr">
                <a:solidFill>
                  <a:schemeClr val="accent4"/>
                </a:solidFill>
                <a:latin typeface="Roboto"/>
                <a:ea typeface="Roboto"/>
                <a:cs typeface="Roboto"/>
                <a:sym typeface="Roboto"/>
              </a:rPr>
              <a:t>Production +  Importations - Exportations + Variation de stock</a:t>
            </a:r>
            <a:endParaRPr>
              <a:solidFill>
                <a:schemeClr val="accent4"/>
              </a:solidFill>
              <a:latin typeface="Roboto"/>
              <a:ea typeface="Roboto"/>
              <a:cs typeface="Roboto"/>
              <a:sym typeface="Roboto"/>
            </a:endParaRPr>
          </a:p>
        </p:txBody>
      </p:sp>
      <p:sp>
        <p:nvSpPr>
          <p:cNvPr id="86" name="Google Shape;86;p16"/>
          <p:cNvSpPr/>
          <p:nvPr/>
        </p:nvSpPr>
        <p:spPr>
          <a:xfrm>
            <a:off x="3313950" y="2147500"/>
            <a:ext cx="2516100" cy="8763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fr">
                <a:solidFill>
                  <a:schemeClr val="accent4"/>
                </a:solidFill>
                <a:latin typeface="Roboto"/>
                <a:ea typeface="Roboto"/>
                <a:cs typeface="Roboto"/>
                <a:sym typeface="Roboto"/>
              </a:rPr>
              <a:t>Disponibilité intérieure</a:t>
            </a:r>
            <a:endParaRPr>
              <a:solidFill>
                <a:schemeClr val="accent4"/>
              </a:solidFill>
              <a:latin typeface="Roboto"/>
              <a:ea typeface="Roboto"/>
              <a:cs typeface="Roboto"/>
              <a:sym typeface="Roboto"/>
            </a:endParaRPr>
          </a:p>
        </p:txBody>
      </p:sp>
      <p:sp>
        <p:nvSpPr>
          <p:cNvPr id="87" name="Google Shape;87;p16"/>
          <p:cNvSpPr/>
          <p:nvPr/>
        </p:nvSpPr>
        <p:spPr>
          <a:xfrm>
            <a:off x="6240000" y="2147625"/>
            <a:ext cx="2516100" cy="8763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fr">
                <a:solidFill>
                  <a:schemeClr val="accent4"/>
                </a:solidFill>
                <a:latin typeface="Roboto"/>
                <a:ea typeface="Roboto"/>
                <a:cs typeface="Roboto"/>
                <a:sym typeface="Roboto"/>
              </a:rPr>
              <a:t>Aliments pour animaux + Autres Utilisations + Nourriture + Pertes + Semences + Traitement</a:t>
            </a:r>
            <a:endParaRPr>
              <a:solidFill>
                <a:schemeClr val="accent4"/>
              </a:solidFill>
              <a:latin typeface="Roboto"/>
              <a:ea typeface="Roboto"/>
              <a:cs typeface="Roboto"/>
              <a:sym typeface="Roboto"/>
            </a:endParaRPr>
          </a:p>
        </p:txBody>
      </p:sp>
      <p:sp>
        <p:nvSpPr>
          <p:cNvPr id="88" name="Google Shape;88;p16"/>
          <p:cNvSpPr/>
          <p:nvPr/>
        </p:nvSpPr>
        <p:spPr>
          <a:xfrm>
            <a:off x="3000825" y="2443575"/>
            <a:ext cx="216300" cy="284400"/>
          </a:xfrm>
          <a:prstGeom prst="mathEqual">
            <a:avLst>
              <a:gd fmla="val 23520" name="adj1"/>
              <a:gd fmla="val 1176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9" name="Google Shape;89;p16"/>
          <p:cNvSpPr/>
          <p:nvPr/>
        </p:nvSpPr>
        <p:spPr>
          <a:xfrm>
            <a:off x="5926875" y="2443350"/>
            <a:ext cx="216300" cy="284400"/>
          </a:xfrm>
          <a:prstGeom prst="mathEqual">
            <a:avLst>
              <a:gd fmla="val 23520" name="adj1"/>
              <a:gd fmla="val 1176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90" name="Google Shape;90;p16"/>
          <p:cNvSpPr/>
          <p:nvPr/>
        </p:nvSpPr>
        <p:spPr>
          <a:xfrm>
            <a:off x="1850925" y="3089925"/>
            <a:ext cx="2516100" cy="8763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fr">
                <a:solidFill>
                  <a:schemeClr val="accent4"/>
                </a:solidFill>
                <a:latin typeface="Roboto"/>
                <a:ea typeface="Roboto"/>
                <a:cs typeface="Roboto"/>
                <a:sym typeface="Roboto"/>
              </a:rPr>
              <a:t>Disponibilité intérieure + Exportations - Quantité </a:t>
            </a:r>
            <a:endParaRPr>
              <a:solidFill>
                <a:schemeClr val="accent4"/>
              </a:solidFill>
              <a:latin typeface="Roboto"/>
              <a:ea typeface="Roboto"/>
              <a:cs typeface="Roboto"/>
              <a:sym typeface="Roboto"/>
            </a:endParaRPr>
          </a:p>
        </p:txBody>
      </p:sp>
      <p:sp>
        <p:nvSpPr>
          <p:cNvPr id="91" name="Google Shape;91;p16"/>
          <p:cNvSpPr/>
          <p:nvPr/>
        </p:nvSpPr>
        <p:spPr>
          <a:xfrm>
            <a:off x="4776975" y="3090050"/>
            <a:ext cx="2516100" cy="8763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fr">
                <a:solidFill>
                  <a:schemeClr val="accent4"/>
                </a:solidFill>
                <a:latin typeface="Roboto"/>
                <a:ea typeface="Roboto"/>
                <a:cs typeface="Roboto"/>
                <a:sym typeface="Roboto"/>
              </a:rPr>
              <a:t>Production + Importations - Quantité + Variation de stock</a:t>
            </a:r>
            <a:endParaRPr>
              <a:solidFill>
                <a:schemeClr val="accent4"/>
              </a:solidFill>
              <a:latin typeface="Roboto"/>
              <a:ea typeface="Roboto"/>
              <a:cs typeface="Roboto"/>
              <a:sym typeface="Roboto"/>
            </a:endParaRPr>
          </a:p>
        </p:txBody>
      </p:sp>
      <p:sp>
        <p:nvSpPr>
          <p:cNvPr id="92" name="Google Shape;92;p16"/>
          <p:cNvSpPr/>
          <p:nvPr/>
        </p:nvSpPr>
        <p:spPr>
          <a:xfrm>
            <a:off x="4463850" y="3385775"/>
            <a:ext cx="216300" cy="284400"/>
          </a:xfrm>
          <a:prstGeom prst="mathEqual">
            <a:avLst>
              <a:gd fmla="val 23520" name="adj1"/>
              <a:gd fmla="val 1176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93" name="Google Shape;93;p16"/>
          <p:cNvSpPr/>
          <p:nvPr/>
        </p:nvSpPr>
        <p:spPr>
          <a:xfrm>
            <a:off x="1850925" y="4032475"/>
            <a:ext cx="2516100" cy="10587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fr">
                <a:solidFill>
                  <a:schemeClr val="accent4"/>
                </a:solidFill>
                <a:latin typeface="Roboto"/>
                <a:ea typeface="Roboto"/>
                <a:cs typeface="Roboto"/>
                <a:sym typeface="Roboto"/>
              </a:rPr>
              <a:t>Production + Importations - Quantité + Variation de stock </a:t>
            </a:r>
            <a:endParaRPr>
              <a:solidFill>
                <a:schemeClr val="accent4"/>
              </a:solidFill>
              <a:latin typeface="Roboto"/>
              <a:ea typeface="Roboto"/>
              <a:cs typeface="Roboto"/>
              <a:sym typeface="Roboto"/>
            </a:endParaRPr>
          </a:p>
        </p:txBody>
      </p:sp>
      <p:sp>
        <p:nvSpPr>
          <p:cNvPr id="94" name="Google Shape;94;p16"/>
          <p:cNvSpPr/>
          <p:nvPr/>
        </p:nvSpPr>
        <p:spPr>
          <a:xfrm>
            <a:off x="4776975" y="4032600"/>
            <a:ext cx="2516100" cy="10587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fr">
                <a:solidFill>
                  <a:schemeClr val="accent4"/>
                </a:solidFill>
                <a:latin typeface="Roboto"/>
                <a:ea typeface="Roboto"/>
                <a:cs typeface="Roboto"/>
                <a:sym typeface="Roboto"/>
              </a:rPr>
              <a:t>Aliments pour animaux + Autres Utilisations + Nourriture + Pertes + Semences + Traitement + Exportations - Quantité</a:t>
            </a:r>
            <a:endParaRPr>
              <a:solidFill>
                <a:schemeClr val="accent4"/>
              </a:solidFill>
              <a:latin typeface="Roboto"/>
              <a:ea typeface="Roboto"/>
              <a:cs typeface="Roboto"/>
              <a:sym typeface="Roboto"/>
            </a:endParaRPr>
          </a:p>
        </p:txBody>
      </p:sp>
      <p:sp>
        <p:nvSpPr>
          <p:cNvPr id="95" name="Google Shape;95;p16"/>
          <p:cNvSpPr/>
          <p:nvPr/>
        </p:nvSpPr>
        <p:spPr>
          <a:xfrm>
            <a:off x="4463850" y="4419625"/>
            <a:ext cx="216300" cy="284400"/>
          </a:xfrm>
          <a:prstGeom prst="mathEqual">
            <a:avLst>
              <a:gd fmla="val 23520" name="adj1"/>
              <a:gd fmla="val 1176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99" name="Shape 99"/>
        <p:cNvGrpSpPr/>
        <p:nvPr/>
      </p:nvGrpSpPr>
      <p:grpSpPr>
        <a:xfrm>
          <a:off x="0" y="0"/>
          <a:ext cx="0" cy="0"/>
          <a:chOff x="0" y="0"/>
          <a:chExt cx="0" cy="0"/>
        </a:xfrm>
      </p:grpSpPr>
      <p:sp>
        <p:nvSpPr>
          <p:cNvPr id="100" name="Google Shape;100;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2. </a:t>
            </a:r>
            <a:r>
              <a:rPr lang="fr">
                <a:solidFill>
                  <a:schemeClr val="accent5"/>
                </a:solidFill>
              </a:rPr>
              <a:t>Redondances</a:t>
            </a:r>
            <a:endParaRPr>
              <a:solidFill>
                <a:schemeClr val="accent5"/>
              </a:solidFill>
            </a:endParaRPr>
          </a:p>
        </p:txBody>
      </p:sp>
      <p:sp>
        <p:nvSpPr>
          <p:cNvPr id="101" name="Google Shape;101;p17"/>
          <p:cNvSpPr txBox="1"/>
          <p:nvPr>
            <p:ph idx="1" type="body"/>
          </p:nvPr>
        </p:nvSpPr>
        <p:spPr>
          <a:xfrm>
            <a:off x="387900" y="1489825"/>
            <a:ext cx="3949800" cy="35346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fr"/>
              <a:t>Exemple du blé en France :</a:t>
            </a:r>
            <a:endParaRPr/>
          </a:p>
        </p:txBody>
      </p:sp>
      <p:sp>
        <p:nvSpPr>
          <p:cNvPr id="102" name="Google Shape;102;p17"/>
          <p:cNvSpPr/>
          <p:nvPr/>
        </p:nvSpPr>
        <p:spPr>
          <a:xfrm>
            <a:off x="324050" y="1951525"/>
            <a:ext cx="3979200" cy="6861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fr">
                <a:solidFill>
                  <a:schemeClr val="accent4"/>
                </a:solidFill>
                <a:latin typeface="Roboto"/>
                <a:ea typeface="Roboto"/>
                <a:cs typeface="Roboto"/>
                <a:sym typeface="Roboto"/>
              </a:rPr>
              <a:t>Production + Importations - Quantité + Variation de stock</a:t>
            </a:r>
            <a:endParaRPr>
              <a:solidFill>
                <a:schemeClr val="accent4"/>
              </a:solidFill>
              <a:latin typeface="Roboto"/>
              <a:ea typeface="Roboto"/>
              <a:cs typeface="Roboto"/>
              <a:sym typeface="Roboto"/>
            </a:endParaRPr>
          </a:p>
        </p:txBody>
      </p:sp>
      <p:sp>
        <p:nvSpPr>
          <p:cNvPr id="103" name="Google Shape;103;p17"/>
          <p:cNvSpPr/>
          <p:nvPr/>
        </p:nvSpPr>
        <p:spPr>
          <a:xfrm>
            <a:off x="4713100" y="1951525"/>
            <a:ext cx="3979200" cy="6861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fr">
                <a:solidFill>
                  <a:schemeClr val="accent4"/>
                </a:solidFill>
                <a:latin typeface="Roboto"/>
                <a:ea typeface="Roboto"/>
                <a:cs typeface="Roboto"/>
                <a:sym typeface="Roboto"/>
              </a:rPr>
              <a:t>41800.0 </a:t>
            </a:r>
            <a:endParaRPr>
              <a:solidFill>
                <a:schemeClr val="accent4"/>
              </a:solidFill>
              <a:latin typeface="Roboto"/>
              <a:ea typeface="Roboto"/>
              <a:cs typeface="Roboto"/>
              <a:sym typeface="Roboto"/>
            </a:endParaRPr>
          </a:p>
        </p:txBody>
      </p:sp>
      <p:sp>
        <p:nvSpPr>
          <p:cNvPr id="104" name="Google Shape;104;p17"/>
          <p:cNvSpPr/>
          <p:nvPr/>
        </p:nvSpPr>
        <p:spPr>
          <a:xfrm>
            <a:off x="4400025" y="2152375"/>
            <a:ext cx="216300" cy="284400"/>
          </a:xfrm>
          <a:prstGeom prst="mathEqual">
            <a:avLst>
              <a:gd fmla="val 23520" name="adj1"/>
              <a:gd fmla="val 1176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05" name="Google Shape;105;p17"/>
          <p:cNvSpPr/>
          <p:nvPr/>
        </p:nvSpPr>
        <p:spPr>
          <a:xfrm>
            <a:off x="324000" y="2728300"/>
            <a:ext cx="3979200" cy="7089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fr">
                <a:solidFill>
                  <a:schemeClr val="accent4"/>
                </a:solidFill>
                <a:latin typeface="Roboto"/>
                <a:ea typeface="Roboto"/>
                <a:cs typeface="Roboto"/>
                <a:sym typeface="Roboto"/>
              </a:rPr>
              <a:t>Aliments pour animaux + Autres Utilisations + Nourriture + Pertes + Semences + Traitement + Exportations - Quantité</a:t>
            </a:r>
            <a:endParaRPr>
              <a:solidFill>
                <a:schemeClr val="accent4"/>
              </a:solidFill>
              <a:latin typeface="Roboto"/>
              <a:ea typeface="Roboto"/>
              <a:cs typeface="Roboto"/>
              <a:sym typeface="Roboto"/>
            </a:endParaRPr>
          </a:p>
        </p:txBody>
      </p:sp>
      <p:sp>
        <p:nvSpPr>
          <p:cNvPr id="106" name="Google Shape;106;p17"/>
          <p:cNvSpPr/>
          <p:nvPr/>
        </p:nvSpPr>
        <p:spPr>
          <a:xfrm>
            <a:off x="4713025" y="2728400"/>
            <a:ext cx="3979200" cy="7089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fr">
                <a:solidFill>
                  <a:schemeClr val="accent4"/>
                </a:solidFill>
                <a:latin typeface="Roboto"/>
                <a:ea typeface="Roboto"/>
                <a:cs typeface="Roboto"/>
                <a:sym typeface="Roboto"/>
              </a:rPr>
              <a:t>41800.0 </a:t>
            </a:r>
            <a:endParaRPr>
              <a:solidFill>
                <a:schemeClr val="accent4"/>
              </a:solidFill>
              <a:latin typeface="Roboto"/>
              <a:ea typeface="Roboto"/>
              <a:cs typeface="Roboto"/>
              <a:sym typeface="Roboto"/>
            </a:endParaRPr>
          </a:p>
        </p:txBody>
      </p:sp>
      <p:sp>
        <p:nvSpPr>
          <p:cNvPr id="107" name="Google Shape;107;p17"/>
          <p:cNvSpPr/>
          <p:nvPr/>
        </p:nvSpPr>
        <p:spPr>
          <a:xfrm>
            <a:off x="4399963" y="2977350"/>
            <a:ext cx="216300" cy="284400"/>
          </a:xfrm>
          <a:prstGeom prst="mathEqual">
            <a:avLst>
              <a:gd fmla="val 23520" name="adj1"/>
              <a:gd fmla="val 1176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08" name="Google Shape;108;p17"/>
          <p:cNvSpPr/>
          <p:nvPr/>
        </p:nvSpPr>
        <p:spPr>
          <a:xfrm>
            <a:off x="324000" y="4305050"/>
            <a:ext cx="3979200" cy="6861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accent4"/>
                </a:solidFill>
                <a:latin typeface="Roboto"/>
                <a:ea typeface="Roboto"/>
                <a:cs typeface="Roboto"/>
                <a:sym typeface="Roboto"/>
              </a:rPr>
              <a:t>Disponibilité intérieure</a:t>
            </a:r>
            <a:endParaRPr>
              <a:solidFill>
                <a:schemeClr val="accent4"/>
              </a:solidFill>
              <a:latin typeface="Roboto"/>
              <a:ea typeface="Roboto"/>
              <a:cs typeface="Roboto"/>
              <a:sym typeface="Roboto"/>
            </a:endParaRPr>
          </a:p>
        </p:txBody>
      </p:sp>
      <p:sp>
        <p:nvSpPr>
          <p:cNvPr id="109" name="Google Shape;109;p17"/>
          <p:cNvSpPr/>
          <p:nvPr/>
        </p:nvSpPr>
        <p:spPr>
          <a:xfrm>
            <a:off x="4713050" y="4305050"/>
            <a:ext cx="3979200" cy="6861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fr">
                <a:solidFill>
                  <a:schemeClr val="accent4"/>
                </a:solidFill>
                <a:latin typeface="Roboto"/>
                <a:ea typeface="Roboto"/>
                <a:cs typeface="Roboto"/>
                <a:sym typeface="Roboto"/>
              </a:rPr>
              <a:t>20298.0</a:t>
            </a:r>
            <a:r>
              <a:rPr lang="fr">
                <a:solidFill>
                  <a:schemeClr val="accent4"/>
                </a:solidFill>
                <a:latin typeface="Roboto"/>
                <a:ea typeface="Roboto"/>
                <a:cs typeface="Roboto"/>
                <a:sym typeface="Roboto"/>
              </a:rPr>
              <a:t> </a:t>
            </a:r>
            <a:endParaRPr>
              <a:solidFill>
                <a:schemeClr val="accent4"/>
              </a:solidFill>
              <a:latin typeface="Roboto"/>
              <a:ea typeface="Roboto"/>
              <a:cs typeface="Roboto"/>
              <a:sym typeface="Roboto"/>
            </a:endParaRPr>
          </a:p>
        </p:txBody>
      </p:sp>
      <p:sp>
        <p:nvSpPr>
          <p:cNvPr id="110" name="Google Shape;110;p17"/>
          <p:cNvSpPr/>
          <p:nvPr/>
        </p:nvSpPr>
        <p:spPr>
          <a:xfrm>
            <a:off x="4399975" y="3728925"/>
            <a:ext cx="216300" cy="284400"/>
          </a:xfrm>
          <a:prstGeom prst="mathEqual">
            <a:avLst>
              <a:gd fmla="val 23520" name="adj1"/>
              <a:gd fmla="val 1176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1" name="Google Shape;111;p17"/>
          <p:cNvSpPr/>
          <p:nvPr/>
        </p:nvSpPr>
        <p:spPr>
          <a:xfrm>
            <a:off x="324000" y="3528075"/>
            <a:ext cx="3979200" cy="6861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accent4"/>
                </a:solidFill>
                <a:latin typeface="Roboto"/>
                <a:ea typeface="Roboto"/>
                <a:cs typeface="Roboto"/>
                <a:sym typeface="Roboto"/>
              </a:rPr>
              <a:t>Production + Importations - Exportations + Variation de stock</a:t>
            </a:r>
            <a:endParaRPr>
              <a:solidFill>
                <a:schemeClr val="accent4"/>
              </a:solidFill>
              <a:latin typeface="Roboto"/>
              <a:ea typeface="Roboto"/>
              <a:cs typeface="Roboto"/>
              <a:sym typeface="Roboto"/>
            </a:endParaRPr>
          </a:p>
        </p:txBody>
      </p:sp>
      <p:sp>
        <p:nvSpPr>
          <p:cNvPr id="112" name="Google Shape;112;p17"/>
          <p:cNvSpPr/>
          <p:nvPr/>
        </p:nvSpPr>
        <p:spPr>
          <a:xfrm>
            <a:off x="4713050" y="3528075"/>
            <a:ext cx="3979200" cy="6861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fr">
                <a:solidFill>
                  <a:schemeClr val="accent4"/>
                </a:solidFill>
                <a:latin typeface="Roboto"/>
                <a:ea typeface="Roboto"/>
                <a:cs typeface="Roboto"/>
                <a:sym typeface="Roboto"/>
              </a:rPr>
              <a:t>20298.0 </a:t>
            </a:r>
            <a:endParaRPr>
              <a:solidFill>
                <a:schemeClr val="accent4"/>
              </a:solidFill>
              <a:latin typeface="Roboto"/>
              <a:ea typeface="Roboto"/>
              <a:cs typeface="Roboto"/>
              <a:sym typeface="Roboto"/>
            </a:endParaRPr>
          </a:p>
        </p:txBody>
      </p:sp>
      <p:sp>
        <p:nvSpPr>
          <p:cNvPr id="113" name="Google Shape;113;p17"/>
          <p:cNvSpPr/>
          <p:nvPr/>
        </p:nvSpPr>
        <p:spPr>
          <a:xfrm>
            <a:off x="4399975" y="4505900"/>
            <a:ext cx="216300" cy="284400"/>
          </a:xfrm>
          <a:prstGeom prst="mathEqual">
            <a:avLst>
              <a:gd fmla="val 23520" name="adj1"/>
              <a:gd fmla="val 1176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4" name="Google Shape;114;p17"/>
          <p:cNvSpPr txBox="1"/>
          <p:nvPr>
            <p:ph idx="2" type="body"/>
          </p:nvPr>
        </p:nvSpPr>
        <p:spPr>
          <a:xfrm>
            <a:off x="324000" y="1489825"/>
            <a:ext cx="8432100" cy="461700"/>
          </a:xfrm>
          <a:prstGeom prst="rect">
            <a:avLst/>
          </a:prstGeom>
        </p:spPr>
        <p:txBody>
          <a:bodyPr anchorCtr="0" anchor="ctr" bIns="91425" lIns="91425" spcFirstLastPara="1" rIns="91425" wrap="square" tIns="91425">
            <a:normAutofit/>
          </a:bodyPr>
          <a:lstStyle/>
          <a:p>
            <a:pPr indent="0" lvl="0" marL="0" rtl="0" algn="ctr">
              <a:lnSpc>
                <a:spcPct val="135714"/>
              </a:lnSpc>
              <a:spcBef>
                <a:spcPts val="0"/>
              </a:spcBef>
              <a:spcAft>
                <a:spcPts val="0"/>
              </a:spcAft>
              <a:buNone/>
            </a:pPr>
            <a:r>
              <a:rPr lang="fr"/>
              <a:t>Pour </a:t>
            </a:r>
            <a:r>
              <a:rPr lang="fr"/>
              <a:t>vérifier</a:t>
            </a:r>
            <a:r>
              <a:rPr lang="fr"/>
              <a:t>, nous avons pris pour exemple le blé en France, les valeurs confirment nos observations.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18" name="Shape 118"/>
        <p:cNvGrpSpPr/>
        <p:nvPr/>
      </p:nvGrpSpPr>
      <p:grpSpPr>
        <a:xfrm>
          <a:off x="0" y="0"/>
          <a:ext cx="0" cy="0"/>
          <a:chOff x="0" y="0"/>
          <a:chExt cx="0" cy="0"/>
        </a:xfrm>
      </p:grpSpPr>
      <p:sp>
        <p:nvSpPr>
          <p:cNvPr id="119" name="Google Shape;119;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2. </a:t>
            </a:r>
            <a:r>
              <a:rPr lang="fr">
                <a:solidFill>
                  <a:schemeClr val="accent5"/>
                </a:solidFill>
              </a:rPr>
              <a:t>Redondances</a:t>
            </a:r>
            <a:endParaRPr>
              <a:solidFill>
                <a:schemeClr val="accent5"/>
              </a:solidFill>
            </a:endParaRPr>
          </a:p>
        </p:txBody>
      </p:sp>
      <p:sp>
        <p:nvSpPr>
          <p:cNvPr id="120" name="Google Shape;120;p18"/>
          <p:cNvSpPr txBox="1"/>
          <p:nvPr>
            <p:ph idx="1" type="body"/>
          </p:nvPr>
        </p:nvSpPr>
        <p:spPr>
          <a:xfrm>
            <a:off x="387900" y="1489825"/>
            <a:ext cx="3949800" cy="3534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Les </a:t>
            </a:r>
            <a:r>
              <a:rPr lang="fr"/>
              <a:t>colonnes sont basées sur un principe de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fr"/>
              <a:t>“code désignant un élément” </a:t>
            </a:r>
            <a:r>
              <a:rPr lang="fr"/>
              <a:t> = “l’élément”</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fr"/>
              <a:t>Cela permet de facilement </a:t>
            </a:r>
            <a:r>
              <a:rPr lang="fr"/>
              <a:t>traduire</a:t>
            </a:r>
            <a:r>
              <a:rPr lang="fr"/>
              <a:t> les fichiers dans d’autres langues.</a:t>
            </a:r>
            <a:endParaRPr/>
          </a:p>
        </p:txBody>
      </p:sp>
      <p:sp>
        <p:nvSpPr>
          <p:cNvPr id="121" name="Google Shape;121;p18"/>
          <p:cNvSpPr txBox="1"/>
          <p:nvPr>
            <p:ph idx="2" type="body"/>
          </p:nvPr>
        </p:nvSpPr>
        <p:spPr>
          <a:xfrm>
            <a:off x="4756200" y="1489825"/>
            <a:ext cx="3999900" cy="3534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Comme dit </a:t>
            </a:r>
            <a:r>
              <a:rPr lang="fr"/>
              <a:t>précédemment</a:t>
            </a:r>
            <a:r>
              <a:rPr lang="fr"/>
              <a:t>, les lignes désignées comme ‘agrégat’ sont formées à partir de plusieurs autres lignes.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25" name="Shape 125"/>
        <p:cNvGrpSpPr/>
        <p:nvPr/>
      </p:nvGrpSpPr>
      <p:grpSpPr>
        <a:xfrm>
          <a:off x="0" y="0"/>
          <a:ext cx="0" cy="0"/>
          <a:chOff x="0" y="0"/>
          <a:chExt cx="0" cy="0"/>
        </a:xfrm>
      </p:grpSpPr>
      <p:sp>
        <p:nvSpPr>
          <p:cNvPr id="126" name="Google Shape;126;p19"/>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fr"/>
              <a:t>3. </a:t>
            </a:r>
            <a:r>
              <a:rPr lang="fr">
                <a:solidFill>
                  <a:schemeClr val="accent5"/>
                </a:solidFill>
              </a:rPr>
              <a:t>Disponibilité alimentaire (calories, protéines)</a:t>
            </a:r>
            <a:endParaRPr>
              <a:solidFill>
                <a:schemeClr val="accent5"/>
              </a:solidFill>
            </a:endParaRPr>
          </a:p>
        </p:txBody>
      </p:sp>
      <p:sp>
        <p:nvSpPr>
          <p:cNvPr id="127" name="Google Shape;127;p19"/>
          <p:cNvSpPr txBox="1"/>
          <p:nvPr>
            <p:ph idx="2" type="body"/>
          </p:nvPr>
        </p:nvSpPr>
        <p:spPr>
          <a:xfrm>
            <a:off x="5339400" y="1489825"/>
            <a:ext cx="3416700" cy="35346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fr"/>
              <a:t>Population total pour les 10 pays les plus peuplés.</a:t>
            </a:r>
            <a:endParaRPr/>
          </a:p>
        </p:txBody>
      </p:sp>
      <p:pic>
        <p:nvPicPr>
          <p:cNvPr id="128" name="Google Shape;128;p19"/>
          <p:cNvPicPr preferRelativeResize="0"/>
          <p:nvPr/>
        </p:nvPicPr>
        <p:blipFill>
          <a:blip r:embed="rId3">
            <a:alphaModFix/>
          </a:blip>
          <a:stretch>
            <a:fillRect/>
          </a:stretch>
        </p:blipFill>
        <p:spPr>
          <a:xfrm>
            <a:off x="387901" y="1489825"/>
            <a:ext cx="4440048" cy="3552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32" name="Shape 132"/>
        <p:cNvGrpSpPr/>
        <p:nvPr/>
      </p:nvGrpSpPr>
      <p:grpSpPr>
        <a:xfrm>
          <a:off x="0" y="0"/>
          <a:ext cx="0" cy="0"/>
          <a:chOff x="0" y="0"/>
          <a:chExt cx="0" cy="0"/>
        </a:xfrm>
      </p:grpSpPr>
      <p:sp>
        <p:nvSpPr>
          <p:cNvPr id="133" name="Google Shape;133;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3. </a:t>
            </a:r>
            <a:r>
              <a:rPr lang="fr">
                <a:solidFill>
                  <a:schemeClr val="accent5"/>
                </a:solidFill>
              </a:rPr>
              <a:t>Disponibilité alimentaire (calories)</a:t>
            </a:r>
            <a:endParaRPr>
              <a:solidFill>
                <a:schemeClr val="accent5"/>
              </a:solidFill>
            </a:endParaRPr>
          </a:p>
        </p:txBody>
      </p:sp>
      <p:sp>
        <p:nvSpPr>
          <p:cNvPr id="134" name="Google Shape;134;p20"/>
          <p:cNvSpPr txBox="1"/>
          <p:nvPr>
            <p:ph idx="2" type="body"/>
          </p:nvPr>
        </p:nvSpPr>
        <p:spPr>
          <a:xfrm>
            <a:off x="4572000" y="4285350"/>
            <a:ext cx="4184100" cy="6861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fr"/>
              <a:t>Disponibilité, en calories, pour les 10 produits les plus caloriques pour la France.</a:t>
            </a:r>
            <a:endParaRPr/>
          </a:p>
        </p:txBody>
      </p:sp>
      <p:sp>
        <p:nvSpPr>
          <p:cNvPr id="135" name="Google Shape;135;p20"/>
          <p:cNvSpPr txBox="1"/>
          <p:nvPr>
            <p:ph idx="2" type="body"/>
          </p:nvPr>
        </p:nvSpPr>
        <p:spPr>
          <a:xfrm>
            <a:off x="387900" y="4285350"/>
            <a:ext cx="4184100" cy="6861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fr"/>
              <a:t>D</a:t>
            </a:r>
            <a:r>
              <a:rPr lang="fr"/>
              <a:t>isponibilité, en calories, pour le blé pour les 10 pays où il y en a le plus.</a:t>
            </a:r>
            <a:endParaRPr/>
          </a:p>
        </p:txBody>
      </p:sp>
      <p:pic>
        <p:nvPicPr>
          <p:cNvPr id="136" name="Google Shape;136;p20"/>
          <p:cNvPicPr preferRelativeResize="0"/>
          <p:nvPr/>
        </p:nvPicPr>
        <p:blipFill>
          <a:blip r:embed="rId3">
            <a:alphaModFix/>
          </a:blip>
          <a:stretch>
            <a:fillRect/>
          </a:stretch>
        </p:blipFill>
        <p:spPr>
          <a:xfrm>
            <a:off x="4891243" y="1469363"/>
            <a:ext cx="3545607" cy="2836476"/>
          </a:xfrm>
          <a:prstGeom prst="rect">
            <a:avLst/>
          </a:prstGeom>
          <a:noFill/>
          <a:ln>
            <a:noFill/>
          </a:ln>
        </p:spPr>
      </p:pic>
      <p:pic>
        <p:nvPicPr>
          <p:cNvPr id="137" name="Google Shape;137;p20"/>
          <p:cNvPicPr preferRelativeResize="0"/>
          <p:nvPr/>
        </p:nvPicPr>
        <p:blipFill>
          <a:blip r:embed="rId4">
            <a:alphaModFix/>
          </a:blip>
          <a:stretch>
            <a:fillRect/>
          </a:stretch>
        </p:blipFill>
        <p:spPr>
          <a:xfrm>
            <a:off x="707150" y="1469338"/>
            <a:ext cx="3545600" cy="2836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41" name="Shape 141"/>
        <p:cNvGrpSpPr/>
        <p:nvPr/>
      </p:nvGrpSpPr>
      <p:grpSpPr>
        <a:xfrm>
          <a:off x="0" y="0"/>
          <a:ext cx="0" cy="0"/>
          <a:chOff x="0" y="0"/>
          <a:chExt cx="0" cy="0"/>
        </a:xfrm>
      </p:grpSpPr>
      <p:sp>
        <p:nvSpPr>
          <p:cNvPr id="142" name="Google Shape;142;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3. </a:t>
            </a:r>
            <a:r>
              <a:rPr lang="fr">
                <a:solidFill>
                  <a:schemeClr val="accent5"/>
                </a:solidFill>
              </a:rPr>
              <a:t>Disponibilité alimentaire (protéines)</a:t>
            </a:r>
            <a:endParaRPr>
              <a:solidFill>
                <a:schemeClr val="accent5"/>
              </a:solidFill>
            </a:endParaRPr>
          </a:p>
        </p:txBody>
      </p:sp>
      <p:sp>
        <p:nvSpPr>
          <p:cNvPr id="143" name="Google Shape;143;p21"/>
          <p:cNvSpPr txBox="1"/>
          <p:nvPr>
            <p:ph idx="2" type="body"/>
          </p:nvPr>
        </p:nvSpPr>
        <p:spPr>
          <a:xfrm>
            <a:off x="4572000" y="4285350"/>
            <a:ext cx="4184100" cy="6861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fr"/>
              <a:t>Disponibilité, en protéines, pour les 10 produits les plus riches en protéines pour la France.</a:t>
            </a:r>
            <a:endParaRPr/>
          </a:p>
        </p:txBody>
      </p:sp>
      <p:sp>
        <p:nvSpPr>
          <p:cNvPr id="144" name="Google Shape;144;p21"/>
          <p:cNvSpPr txBox="1"/>
          <p:nvPr>
            <p:ph idx="2" type="body"/>
          </p:nvPr>
        </p:nvSpPr>
        <p:spPr>
          <a:xfrm>
            <a:off x="387900" y="4285350"/>
            <a:ext cx="4184100" cy="6861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fr"/>
              <a:t>Disponibilité, en protéines, pour le blé pour les 10 pays où il y en a le plus.</a:t>
            </a:r>
            <a:endParaRPr/>
          </a:p>
        </p:txBody>
      </p:sp>
      <p:pic>
        <p:nvPicPr>
          <p:cNvPr id="145" name="Google Shape;145;p21"/>
          <p:cNvPicPr preferRelativeResize="0"/>
          <p:nvPr/>
        </p:nvPicPr>
        <p:blipFill>
          <a:blip r:embed="rId3">
            <a:alphaModFix/>
          </a:blip>
          <a:stretch>
            <a:fillRect/>
          </a:stretch>
        </p:blipFill>
        <p:spPr>
          <a:xfrm>
            <a:off x="4891282" y="1448975"/>
            <a:ext cx="3545533" cy="2836424"/>
          </a:xfrm>
          <a:prstGeom prst="rect">
            <a:avLst/>
          </a:prstGeom>
          <a:noFill/>
          <a:ln>
            <a:noFill/>
          </a:ln>
        </p:spPr>
      </p:pic>
      <p:pic>
        <p:nvPicPr>
          <p:cNvPr id="146" name="Google Shape;146;p21"/>
          <p:cNvPicPr preferRelativeResize="0"/>
          <p:nvPr/>
        </p:nvPicPr>
        <p:blipFill>
          <a:blip r:embed="rId4">
            <a:alphaModFix/>
          </a:blip>
          <a:stretch>
            <a:fillRect/>
          </a:stretch>
        </p:blipFill>
        <p:spPr>
          <a:xfrm>
            <a:off x="707187" y="1448963"/>
            <a:ext cx="3545525" cy="283643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