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9b5b838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9b5b83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9b5b838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9b5b838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9b5b8380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9b5b838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9b5b8380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9b5b8380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9b5b8380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9b5b8380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9b5b8380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9b5b8380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9b5b8380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9b5b8380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724475" y="531350"/>
            <a:ext cx="3011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800">
                <a:solidFill>
                  <a:schemeClr val="dk1"/>
                </a:solidFill>
              </a:rPr>
              <a:t>Développer une interface 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800">
                <a:solidFill>
                  <a:schemeClr val="dk1"/>
                </a:solidFill>
              </a:rPr>
              <a:t>OCR avec Azure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88775" y="4328750"/>
            <a:ext cx="22530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</a:rPr>
              <a:t>Réalisé par : Mohammed HAOUACH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  <a:highlight>
                  <a:srgbClr val="FFFFFF"/>
                </a:highlight>
              </a:rPr>
              <a:t>Intégrer la connexion à l’API Azure Cognitives Services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  <a:highlight>
                  <a:srgbClr val="FFFFFF"/>
                </a:highlight>
              </a:rPr>
              <a:t>Intégrer les appels aux fonctions d’OCR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  <a:highlight>
                  <a:srgbClr val="FFFFFF"/>
                </a:highlight>
              </a:rPr>
              <a:t>Extraire les informations pertinentes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  <a:highlight>
                  <a:srgbClr val="FFFFFF"/>
                </a:highlight>
              </a:rPr>
              <a:t>Calculer les métriques attendues à partir des résultats de l’API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  <a:highlight>
                  <a:srgbClr val="FFFFFF"/>
                </a:highlight>
              </a:rPr>
              <a:t>Identifier un seuil de qualité minimum pour l'OCR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  <a:highlight>
                  <a:srgbClr val="FFFFFF"/>
                </a:highlight>
              </a:rPr>
              <a:t>Stocker les résultats en base de données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  <a:highlight>
                  <a:srgbClr val="FFFFFF"/>
                </a:highlight>
              </a:rPr>
              <a:t>Automatiser le processus complet, depuis la facture jusqu'au stockage en base de données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  <a:highlight>
                  <a:srgbClr val="FFFFFF"/>
                </a:highlight>
              </a:rPr>
              <a:t>Intégrer les résultats dans une interface web simple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444100" y="162950"/>
            <a:ext cx="38967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1"/>
                </a:solidFill>
              </a:rPr>
              <a:t>Plan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195225" y="892488"/>
            <a:ext cx="22953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Import liste des factures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657375" y="1572638"/>
            <a:ext cx="1371000" cy="588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If Api = </a:t>
            </a:r>
            <a:r>
              <a:rPr lang="fr" sz="900"/>
              <a:t>répondre</a:t>
            </a:r>
            <a:endParaRPr sz="900"/>
          </a:p>
        </p:txBody>
      </p:sp>
      <p:cxnSp>
        <p:nvCxnSpPr>
          <p:cNvPr id="69" name="Google Shape;69;p15"/>
          <p:cNvCxnSpPr>
            <a:stCxn id="67" idx="2"/>
            <a:endCxn id="68" idx="0"/>
          </p:cNvCxnSpPr>
          <p:nvPr/>
        </p:nvCxnSpPr>
        <p:spPr>
          <a:xfrm>
            <a:off x="4342875" y="1303488"/>
            <a:ext cx="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/>
          <p:nvPr/>
        </p:nvSpPr>
        <p:spPr>
          <a:xfrm>
            <a:off x="5331350" y="1611538"/>
            <a:ext cx="18312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</a:t>
            </a:r>
            <a:r>
              <a:rPr lang="fr"/>
              <a:t> de Fichier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factures.json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009325" y="2277388"/>
            <a:ext cx="590400" cy="7368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</a:rPr>
              <a:t>factures.json</a:t>
            </a:r>
            <a:endParaRPr sz="800"/>
          </a:p>
        </p:txBody>
      </p:sp>
      <p:cxnSp>
        <p:nvCxnSpPr>
          <p:cNvPr id="72" name="Google Shape;72;p15"/>
          <p:cNvCxnSpPr>
            <a:stCxn id="68" idx="3"/>
            <a:endCxn id="70" idx="1"/>
          </p:cNvCxnSpPr>
          <p:nvPr/>
        </p:nvCxnSpPr>
        <p:spPr>
          <a:xfrm>
            <a:off x="5028375" y="1866638"/>
            <a:ext cx="303000" cy="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70" idx="2"/>
            <a:endCxn id="71" idx="3"/>
          </p:cNvCxnSpPr>
          <p:nvPr/>
        </p:nvCxnSpPr>
        <p:spPr>
          <a:xfrm rot="5400000">
            <a:off x="5200100" y="1599088"/>
            <a:ext cx="446400" cy="164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stCxn id="68" idx="1"/>
            <a:endCxn id="71" idx="1"/>
          </p:cNvCxnSpPr>
          <p:nvPr/>
        </p:nvCxnSpPr>
        <p:spPr>
          <a:xfrm>
            <a:off x="3657375" y="1866638"/>
            <a:ext cx="351900" cy="779100"/>
          </a:xfrm>
          <a:prstGeom prst="bentConnector3">
            <a:avLst>
              <a:gd fmla="val -556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/>
          <p:nvPr/>
        </p:nvSpPr>
        <p:spPr>
          <a:xfrm>
            <a:off x="3425000" y="3138313"/>
            <a:ext cx="1762500" cy="588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If facture n’existe pas</a:t>
            </a:r>
            <a:endParaRPr sz="900"/>
          </a:p>
        </p:txBody>
      </p:sp>
      <p:sp>
        <p:nvSpPr>
          <p:cNvPr id="76" name="Google Shape;76;p15"/>
          <p:cNvSpPr/>
          <p:nvPr/>
        </p:nvSpPr>
        <p:spPr>
          <a:xfrm>
            <a:off x="5363000" y="3226813"/>
            <a:ext cx="21129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Import des factures.png</a:t>
            </a:r>
            <a:endParaRPr/>
          </a:p>
        </p:txBody>
      </p:sp>
      <p:cxnSp>
        <p:nvCxnSpPr>
          <p:cNvPr id="77" name="Google Shape;77;p15"/>
          <p:cNvCxnSpPr>
            <a:stCxn id="75" idx="3"/>
            <a:endCxn id="76" idx="1"/>
          </p:cNvCxnSpPr>
          <p:nvPr/>
        </p:nvCxnSpPr>
        <p:spPr>
          <a:xfrm>
            <a:off x="5187500" y="3432313"/>
            <a:ext cx="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/>
          <p:nvPr/>
        </p:nvSpPr>
        <p:spPr>
          <a:xfrm>
            <a:off x="4011050" y="3850413"/>
            <a:ext cx="590400" cy="7368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factures.png</a:t>
            </a:r>
            <a:endParaRPr sz="800"/>
          </a:p>
        </p:txBody>
      </p:sp>
      <p:sp>
        <p:nvSpPr>
          <p:cNvPr id="79" name="Google Shape;79;p15"/>
          <p:cNvSpPr/>
          <p:nvPr/>
        </p:nvSpPr>
        <p:spPr>
          <a:xfrm>
            <a:off x="4066000" y="3931963"/>
            <a:ext cx="590400" cy="7368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factures.png</a:t>
            </a:r>
            <a:endParaRPr sz="800"/>
          </a:p>
        </p:txBody>
      </p:sp>
      <p:sp>
        <p:nvSpPr>
          <p:cNvPr id="80" name="Google Shape;80;p15"/>
          <p:cNvSpPr/>
          <p:nvPr/>
        </p:nvSpPr>
        <p:spPr>
          <a:xfrm>
            <a:off x="4153850" y="3999363"/>
            <a:ext cx="590400" cy="7368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factures.png</a:t>
            </a:r>
            <a:endParaRPr sz="800"/>
          </a:p>
        </p:txBody>
      </p:sp>
      <p:cxnSp>
        <p:nvCxnSpPr>
          <p:cNvPr id="81" name="Google Shape;81;p15"/>
          <p:cNvCxnSpPr>
            <a:stCxn id="75" idx="2"/>
            <a:endCxn id="78" idx="0"/>
          </p:cNvCxnSpPr>
          <p:nvPr/>
        </p:nvCxnSpPr>
        <p:spPr>
          <a:xfrm>
            <a:off x="4306250" y="3726313"/>
            <a:ext cx="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>
            <a:stCxn id="71" idx="2"/>
            <a:endCxn id="75" idx="0"/>
          </p:cNvCxnSpPr>
          <p:nvPr/>
        </p:nvCxnSpPr>
        <p:spPr>
          <a:xfrm>
            <a:off x="4304525" y="3014188"/>
            <a:ext cx="180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>
            <a:stCxn id="76" idx="2"/>
            <a:endCxn id="80" idx="3"/>
          </p:cNvCxnSpPr>
          <p:nvPr/>
        </p:nvCxnSpPr>
        <p:spPr>
          <a:xfrm rot="5400000">
            <a:off x="5216900" y="3165163"/>
            <a:ext cx="729900" cy="167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>
            <a:stCxn id="75" idx="1"/>
            <a:endCxn id="78" idx="1"/>
          </p:cNvCxnSpPr>
          <p:nvPr/>
        </p:nvCxnSpPr>
        <p:spPr>
          <a:xfrm>
            <a:off x="3425000" y="3432313"/>
            <a:ext cx="586200" cy="786600"/>
          </a:xfrm>
          <a:prstGeom prst="bentConnector3">
            <a:avLst>
              <a:gd fmla="val -406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/>
          <p:nvPr/>
        </p:nvSpPr>
        <p:spPr>
          <a:xfrm>
            <a:off x="1041450" y="2089650"/>
            <a:ext cx="2231712" cy="11122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ne pas </a:t>
            </a:r>
            <a:r>
              <a:rPr lang="fr"/>
              <a:t>dépendre</a:t>
            </a:r>
            <a:r>
              <a:rPr lang="fr"/>
              <a:t> de l’API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2444100" y="162950"/>
            <a:ext cx="38967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1"/>
                </a:solidFill>
              </a:rPr>
              <a:t>Récupération des factures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4223600" y="924438"/>
            <a:ext cx="590400" cy="7368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factures.png</a:t>
            </a:r>
            <a:endParaRPr sz="800"/>
          </a:p>
        </p:txBody>
      </p:sp>
      <p:sp>
        <p:nvSpPr>
          <p:cNvPr id="92" name="Google Shape;92;p16"/>
          <p:cNvSpPr/>
          <p:nvPr/>
        </p:nvSpPr>
        <p:spPr>
          <a:xfrm>
            <a:off x="4278550" y="1005988"/>
            <a:ext cx="590400" cy="7368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factures.png</a:t>
            </a:r>
            <a:endParaRPr sz="800"/>
          </a:p>
        </p:txBody>
      </p:sp>
      <p:sp>
        <p:nvSpPr>
          <p:cNvPr id="93" name="Google Shape;93;p16"/>
          <p:cNvSpPr/>
          <p:nvPr/>
        </p:nvSpPr>
        <p:spPr>
          <a:xfrm>
            <a:off x="4366400" y="1073388"/>
            <a:ext cx="590400" cy="7368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factures.png</a:t>
            </a:r>
            <a:endParaRPr sz="800"/>
          </a:p>
        </p:txBody>
      </p:sp>
      <p:sp>
        <p:nvSpPr>
          <p:cNvPr id="94" name="Google Shape;94;p16"/>
          <p:cNvSpPr/>
          <p:nvPr/>
        </p:nvSpPr>
        <p:spPr>
          <a:xfrm>
            <a:off x="3705350" y="1955350"/>
            <a:ext cx="1912500" cy="850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if facture jamais OCRisé</a:t>
            </a:r>
            <a:endParaRPr sz="1100"/>
          </a:p>
        </p:txBody>
      </p:sp>
      <p:cxnSp>
        <p:nvCxnSpPr>
          <p:cNvPr id="95" name="Google Shape;95;p16"/>
          <p:cNvCxnSpPr/>
          <p:nvPr/>
        </p:nvCxnSpPr>
        <p:spPr>
          <a:xfrm flipH="1" rot="-5400000">
            <a:off x="4588700" y="1882450"/>
            <a:ext cx="145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/>
          <p:nvPr/>
        </p:nvSpPr>
        <p:spPr>
          <a:xfrm>
            <a:off x="5979350" y="2001400"/>
            <a:ext cx="1721700" cy="75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API </a:t>
            </a:r>
            <a:endParaRPr sz="11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/>
              <a:t>Azure Cognitive</a:t>
            </a:r>
            <a:endParaRPr/>
          </a:p>
        </p:txBody>
      </p:sp>
      <p:cxnSp>
        <p:nvCxnSpPr>
          <p:cNvPr id="97" name="Google Shape;97;p16"/>
          <p:cNvCxnSpPr>
            <a:stCxn id="94" idx="3"/>
            <a:endCxn id="96" idx="1"/>
          </p:cNvCxnSpPr>
          <p:nvPr/>
        </p:nvCxnSpPr>
        <p:spPr>
          <a:xfrm>
            <a:off x="5617850" y="2380450"/>
            <a:ext cx="361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6"/>
          <p:cNvSpPr/>
          <p:nvPr/>
        </p:nvSpPr>
        <p:spPr>
          <a:xfrm>
            <a:off x="4294700" y="3255488"/>
            <a:ext cx="590400" cy="7368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factures.png</a:t>
            </a:r>
            <a:endParaRPr sz="800"/>
          </a:p>
        </p:txBody>
      </p:sp>
      <p:sp>
        <p:nvSpPr>
          <p:cNvPr id="99" name="Google Shape;99;p16"/>
          <p:cNvSpPr/>
          <p:nvPr/>
        </p:nvSpPr>
        <p:spPr>
          <a:xfrm>
            <a:off x="4349650" y="3337038"/>
            <a:ext cx="590400" cy="7368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factures.png</a:t>
            </a:r>
            <a:endParaRPr sz="800"/>
          </a:p>
        </p:txBody>
      </p:sp>
      <p:sp>
        <p:nvSpPr>
          <p:cNvPr id="100" name="Google Shape;100;p16"/>
          <p:cNvSpPr/>
          <p:nvPr/>
        </p:nvSpPr>
        <p:spPr>
          <a:xfrm>
            <a:off x="4437500" y="3404438"/>
            <a:ext cx="590400" cy="7368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OCR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.json</a:t>
            </a:r>
            <a:endParaRPr sz="800"/>
          </a:p>
        </p:txBody>
      </p:sp>
      <p:cxnSp>
        <p:nvCxnSpPr>
          <p:cNvPr id="101" name="Google Shape;101;p16"/>
          <p:cNvCxnSpPr>
            <a:endCxn id="102" idx="0"/>
          </p:cNvCxnSpPr>
          <p:nvPr/>
        </p:nvCxnSpPr>
        <p:spPr>
          <a:xfrm flipH="1" rot="-5400000">
            <a:off x="4704600" y="4220600"/>
            <a:ext cx="159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>
            <a:stCxn id="94" idx="1"/>
            <a:endCxn id="98" idx="1"/>
          </p:cNvCxnSpPr>
          <p:nvPr/>
        </p:nvCxnSpPr>
        <p:spPr>
          <a:xfrm>
            <a:off x="3705350" y="2380450"/>
            <a:ext cx="589500" cy="1243500"/>
          </a:xfrm>
          <a:prstGeom prst="bentConnector3">
            <a:avLst>
              <a:gd fmla="val -403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6"/>
          <p:cNvSpPr/>
          <p:nvPr/>
        </p:nvSpPr>
        <p:spPr>
          <a:xfrm>
            <a:off x="1027300" y="2065150"/>
            <a:ext cx="2231712" cy="11122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</a:t>
            </a:r>
            <a:r>
              <a:rPr lang="fr"/>
              <a:t>économiser</a:t>
            </a:r>
            <a:r>
              <a:rPr lang="fr"/>
              <a:t> les frais du service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620850" y="4300550"/>
            <a:ext cx="2327400" cy="63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Extraction d’information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1700325" y="162950"/>
            <a:ext cx="55047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200">
                <a:solidFill>
                  <a:schemeClr val="dk1"/>
                </a:solidFill>
              </a:rPr>
              <a:t>API Azure Cognitives Services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5975900" y="3028750"/>
            <a:ext cx="1728600" cy="59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Décodage du Qrcode</a:t>
            </a:r>
            <a:endParaRPr sz="105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pyzbar</a:t>
            </a:r>
            <a:endParaRPr sz="105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6"/>
          <p:cNvCxnSpPr>
            <a:stCxn id="96" idx="2"/>
            <a:endCxn id="106" idx="0"/>
          </p:cNvCxnSpPr>
          <p:nvPr/>
        </p:nvCxnSpPr>
        <p:spPr>
          <a:xfrm>
            <a:off x="6840200" y="2759500"/>
            <a:ext cx="0" cy="2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>
            <a:stCxn id="106" idx="2"/>
            <a:endCxn id="100" idx="3"/>
          </p:cNvCxnSpPr>
          <p:nvPr/>
        </p:nvCxnSpPr>
        <p:spPr>
          <a:xfrm rot="5400000">
            <a:off x="5859650" y="2792200"/>
            <a:ext cx="148800" cy="181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1700325" y="162950"/>
            <a:ext cx="55047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1"/>
                </a:solidFill>
              </a:rPr>
              <a:t>Extraction d’information</a:t>
            </a:r>
            <a:endParaRPr b="1" sz="2200">
              <a:solidFill>
                <a:schemeClr val="dk1"/>
              </a:solidFill>
            </a:endParaRPr>
          </a:p>
        </p:txBody>
      </p:sp>
      <p:grpSp>
        <p:nvGrpSpPr>
          <p:cNvPr id="114" name="Google Shape;114;p17"/>
          <p:cNvGrpSpPr/>
          <p:nvPr/>
        </p:nvGrpSpPr>
        <p:grpSpPr>
          <a:xfrm>
            <a:off x="2812813" y="993575"/>
            <a:ext cx="2756376" cy="3567075"/>
            <a:chOff x="284075" y="1208025"/>
            <a:chExt cx="2756376" cy="3567075"/>
          </a:xfrm>
        </p:grpSpPr>
        <p:pic>
          <p:nvPicPr>
            <p:cNvPr id="115" name="Google Shape;11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4075" y="1208025"/>
              <a:ext cx="2756376" cy="35670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16" name="Google Shape;116;p17"/>
            <p:cNvSpPr/>
            <p:nvPr/>
          </p:nvSpPr>
          <p:spPr>
            <a:xfrm>
              <a:off x="403825" y="1842025"/>
              <a:ext cx="1431000" cy="2911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1834825" y="1842025"/>
              <a:ext cx="248100" cy="2911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082925" y="1842025"/>
              <a:ext cx="481800" cy="2911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84075" y="1210000"/>
              <a:ext cx="1788300" cy="159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284075" y="1369300"/>
              <a:ext cx="1788300" cy="90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284075" y="1459300"/>
              <a:ext cx="1788300" cy="90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284075" y="1560672"/>
              <a:ext cx="1788300" cy="191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275" y="959900"/>
            <a:ext cx="2313652" cy="356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432175" y="998775"/>
            <a:ext cx="2167800" cy="61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7"/>
          <p:cNvCxnSpPr>
            <a:stCxn id="123" idx="3"/>
            <a:endCxn id="115" idx="1"/>
          </p:cNvCxnSpPr>
          <p:nvPr/>
        </p:nvCxnSpPr>
        <p:spPr>
          <a:xfrm>
            <a:off x="2661927" y="2743437"/>
            <a:ext cx="150900" cy="33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7"/>
          <p:cNvSpPr txBox="1"/>
          <p:nvPr/>
        </p:nvSpPr>
        <p:spPr>
          <a:xfrm>
            <a:off x="750975" y="4544775"/>
            <a:ext cx="1445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OCR+QRCODE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55425" y="1657825"/>
            <a:ext cx="1746300" cy="14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655425" y="1806625"/>
            <a:ext cx="1746300" cy="93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3186225" y="4576750"/>
            <a:ext cx="2352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If (bounding dans la zone)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8174" y="946575"/>
            <a:ext cx="2205758" cy="366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>
            <a:off x="5800550" y="1009775"/>
            <a:ext cx="786300" cy="356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NLP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</a:rPr>
              <a:t>&amp;</a:t>
            </a:r>
            <a:endParaRPr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Regex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</a:rPr>
              <a:t>&amp;</a:t>
            </a:r>
            <a:endParaRPr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</a:t>
            </a:r>
            <a:r>
              <a:rPr lang="fr"/>
              <a:t>alcule du Total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</a:rPr>
              <a:t>&amp;</a:t>
            </a:r>
            <a:endParaRPr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Qrcode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OCR</a:t>
            </a:r>
            <a:endParaRPr/>
          </a:p>
        </p:txBody>
      </p:sp>
      <p:cxnSp>
        <p:nvCxnSpPr>
          <p:cNvPr id="132" name="Google Shape;132;p17"/>
          <p:cNvCxnSpPr>
            <a:stCxn id="115" idx="3"/>
            <a:endCxn id="131" idx="1"/>
          </p:cNvCxnSpPr>
          <p:nvPr/>
        </p:nvCxnSpPr>
        <p:spPr>
          <a:xfrm>
            <a:off x="5569188" y="2777112"/>
            <a:ext cx="2313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>
            <a:stCxn id="131" idx="3"/>
            <a:endCxn id="130" idx="1"/>
          </p:cNvCxnSpPr>
          <p:nvPr/>
        </p:nvCxnSpPr>
        <p:spPr>
          <a:xfrm flipH="1" rot="10800000">
            <a:off x="6586850" y="2777075"/>
            <a:ext cx="2313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4" name="Google Shape;134;p17"/>
          <p:cNvSpPr txBox="1"/>
          <p:nvPr/>
        </p:nvSpPr>
        <p:spPr>
          <a:xfrm>
            <a:off x="6528075" y="4582100"/>
            <a:ext cx="2648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les infos prêtes pour l’export à la BD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655425" y="2877025"/>
            <a:ext cx="1746300" cy="14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655425" y="3025825"/>
            <a:ext cx="1746300" cy="93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/>
        </p:nvSpPr>
        <p:spPr>
          <a:xfrm>
            <a:off x="1700325" y="162950"/>
            <a:ext cx="55047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1"/>
                </a:solidFill>
              </a:rPr>
              <a:t>Base de données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88" y="1193650"/>
            <a:ext cx="7907425" cy="3716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3" name="Google Shape;143;p18"/>
          <p:cNvSpPr/>
          <p:nvPr/>
        </p:nvSpPr>
        <p:spPr>
          <a:xfrm>
            <a:off x="3424350" y="674738"/>
            <a:ext cx="22953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ORM SQLAlchemy</a:t>
            </a:r>
            <a:endParaRPr/>
          </a:p>
        </p:txBody>
      </p:sp>
      <p:cxnSp>
        <p:nvCxnSpPr>
          <p:cNvPr id="144" name="Google Shape;144;p18"/>
          <p:cNvCxnSpPr>
            <a:stCxn id="143" idx="2"/>
            <a:endCxn id="142" idx="0"/>
          </p:cNvCxnSpPr>
          <p:nvPr/>
        </p:nvCxnSpPr>
        <p:spPr>
          <a:xfrm>
            <a:off x="4572000" y="1085738"/>
            <a:ext cx="0" cy="1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/>
        </p:nvSpPr>
        <p:spPr>
          <a:xfrm>
            <a:off x="1700325" y="162950"/>
            <a:ext cx="55047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1"/>
                </a:solidFill>
              </a:rPr>
              <a:t>Monitoring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50" y="3804475"/>
            <a:ext cx="8306650" cy="10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/>
          <p:nvPr/>
        </p:nvSpPr>
        <p:spPr>
          <a:xfrm>
            <a:off x="885600" y="1729875"/>
            <a:ext cx="22953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API Azure Cognitive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885600" y="773613"/>
            <a:ext cx="22953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Import liste des factures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885600" y="1251750"/>
            <a:ext cx="22953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Import des factures.png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885600" y="2208000"/>
            <a:ext cx="22953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Extraction d’information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4805875" y="1154613"/>
            <a:ext cx="22953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Exécution</a:t>
            </a:r>
            <a:r>
              <a:rPr lang="fr"/>
              <a:t> &amp; E</a:t>
            </a:r>
            <a:r>
              <a:rPr lang="fr"/>
              <a:t>xception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5131700" y="1664875"/>
            <a:ext cx="1643650" cy="12256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if erreur ==400</a:t>
            </a:r>
            <a:endParaRPr/>
          </a:p>
        </p:txBody>
      </p:sp>
      <p:cxnSp>
        <p:nvCxnSpPr>
          <p:cNvPr id="157" name="Google Shape;157;p19"/>
          <p:cNvCxnSpPr>
            <a:stCxn id="155" idx="2"/>
            <a:endCxn id="156" idx="0"/>
          </p:cNvCxnSpPr>
          <p:nvPr/>
        </p:nvCxnSpPr>
        <p:spPr>
          <a:xfrm>
            <a:off x="5953525" y="1565613"/>
            <a:ext cx="0" cy="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9"/>
          <p:cNvCxnSpPr>
            <a:stCxn id="156" idx="1"/>
            <a:endCxn id="150" idx="0"/>
          </p:cNvCxnSpPr>
          <p:nvPr/>
        </p:nvCxnSpPr>
        <p:spPr>
          <a:xfrm flipH="1">
            <a:off x="4452800" y="2277700"/>
            <a:ext cx="678900" cy="1526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9"/>
          <p:cNvSpPr/>
          <p:nvPr/>
        </p:nvSpPr>
        <p:spPr>
          <a:xfrm>
            <a:off x="6531075" y="2695613"/>
            <a:ext cx="22953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Envoi d’alerte Discord/Mail</a:t>
            </a:r>
            <a:endParaRPr/>
          </a:p>
        </p:txBody>
      </p:sp>
      <p:cxnSp>
        <p:nvCxnSpPr>
          <p:cNvPr id="160" name="Google Shape;160;p19"/>
          <p:cNvCxnSpPr>
            <a:endCxn id="159" idx="0"/>
          </p:cNvCxnSpPr>
          <p:nvPr/>
        </p:nvCxnSpPr>
        <p:spPr>
          <a:xfrm>
            <a:off x="6775425" y="2277713"/>
            <a:ext cx="903300" cy="41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9"/>
          <p:cNvCxnSpPr>
            <a:stCxn id="159" idx="2"/>
            <a:endCxn id="150" idx="0"/>
          </p:cNvCxnSpPr>
          <p:nvPr/>
        </p:nvCxnSpPr>
        <p:spPr>
          <a:xfrm rot="5400000">
            <a:off x="5716875" y="1842563"/>
            <a:ext cx="697800" cy="32259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>
            <a:stCxn id="152" idx="3"/>
            <a:endCxn id="155" idx="1"/>
          </p:cNvCxnSpPr>
          <p:nvPr/>
        </p:nvCxnSpPr>
        <p:spPr>
          <a:xfrm>
            <a:off x="3180900" y="979113"/>
            <a:ext cx="1625100" cy="3810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9"/>
          <p:cNvCxnSpPr>
            <a:stCxn id="153" idx="3"/>
            <a:endCxn id="155" idx="1"/>
          </p:cNvCxnSpPr>
          <p:nvPr/>
        </p:nvCxnSpPr>
        <p:spPr>
          <a:xfrm flipH="1" rot="10800000">
            <a:off x="3180900" y="1360050"/>
            <a:ext cx="1625100" cy="97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9"/>
          <p:cNvCxnSpPr>
            <a:stCxn id="151" idx="3"/>
            <a:endCxn id="155" idx="1"/>
          </p:cNvCxnSpPr>
          <p:nvPr/>
        </p:nvCxnSpPr>
        <p:spPr>
          <a:xfrm flipH="1" rot="10800000">
            <a:off x="3180900" y="1359975"/>
            <a:ext cx="1625100" cy="5754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9"/>
          <p:cNvCxnSpPr>
            <a:stCxn id="154" idx="3"/>
            <a:endCxn id="155" idx="1"/>
          </p:cNvCxnSpPr>
          <p:nvPr/>
        </p:nvCxnSpPr>
        <p:spPr>
          <a:xfrm flipH="1" rot="10800000">
            <a:off x="3180900" y="1360200"/>
            <a:ext cx="1625100" cy="10533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/>
        </p:nvSpPr>
        <p:spPr>
          <a:xfrm>
            <a:off x="1700325" y="162950"/>
            <a:ext cx="55047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1"/>
                </a:solidFill>
              </a:rPr>
              <a:t>Application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50" y="689075"/>
            <a:ext cx="7817900" cy="436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