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bffe16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bffe16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bffe16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bffe16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2bffe16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2bffe16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2bffe16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2bffe16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bffe164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bffe164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bffe164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2bffe164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2bffe164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2bffe164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bffe164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2bffe164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6423" r="16214" t="0"/>
          <a:stretch/>
        </p:blipFill>
        <p:spPr>
          <a:xfrm>
            <a:off x="183900" y="193300"/>
            <a:ext cx="3761125" cy="47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179075" y="1719325"/>
            <a:ext cx="4982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4300">
                <a:solidFill>
                  <a:schemeClr val="dk1"/>
                </a:solidFill>
              </a:rPr>
              <a:t>Vocal Weather</a:t>
            </a:r>
            <a:endParaRPr b="1" sz="4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33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E2334"/>
                </a:solidFill>
              </a:rPr>
              <a:t>Présenté par : Saeed et Mohammed</a:t>
            </a:r>
            <a:endParaRPr sz="1800">
              <a:solidFill>
                <a:srgbClr val="1E233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16423" r="16214" t="0"/>
          <a:stretch/>
        </p:blipFill>
        <p:spPr>
          <a:xfrm>
            <a:off x="283171" y="154175"/>
            <a:ext cx="564725" cy="7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080800" y="290125"/>
            <a:ext cx="4982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chemeClr val="dk1"/>
                </a:solidFill>
              </a:rPr>
              <a:t>SOMMAIRE</a:t>
            </a:r>
            <a:endParaRPr sz="1800">
              <a:solidFill>
                <a:srgbClr val="1E2334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3175" y="1310425"/>
            <a:ext cx="78483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Présentation</a:t>
            </a:r>
            <a:r>
              <a:rPr lang="fr" sz="1800">
                <a:solidFill>
                  <a:schemeClr val="dk1"/>
                </a:solidFill>
              </a:rPr>
              <a:t> du projet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Speech to Text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NLP (natural language processing)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Geocoding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API méteo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Monitoring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Démo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16423" r="16214" t="0"/>
          <a:stretch/>
        </p:blipFill>
        <p:spPr>
          <a:xfrm>
            <a:off x="283171" y="154175"/>
            <a:ext cx="564725" cy="7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847900" y="290125"/>
            <a:ext cx="7925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chemeClr val="dk1"/>
                </a:solidFill>
              </a:rPr>
              <a:t>Présentation du projet</a:t>
            </a:r>
            <a:endParaRPr b="1" sz="4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3175" y="1310400"/>
            <a:ext cx="84924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la connexion à l’API Azure Cognitives Services.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les appels aux fonctions de speech to text.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Appel à l’API de prédiction météo en fonction de l’instruction vocale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Monitoring de la qualité du résultat en tenant compte de l’incertitude liée à la prédiction météo et de celle liée au speech to text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Définir la procédure en cas de résultat en deçà d’un seuil de qualité minimum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Stocker les résultats en base de données sur Azure.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Exposer et intégrer les résultats de prévision dans une interface web </a:t>
            </a:r>
            <a:r>
              <a:rPr b="1" lang="fr" sz="1900">
                <a:solidFill>
                  <a:schemeClr val="dk1"/>
                </a:solidFill>
              </a:rPr>
              <a:t>simple</a:t>
            </a:r>
            <a:r>
              <a:rPr lang="fr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16423" r="16214" t="0"/>
          <a:stretch/>
        </p:blipFill>
        <p:spPr>
          <a:xfrm>
            <a:off x="283171" y="154175"/>
            <a:ext cx="564725" cy="7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080800" y="290125"/>
            <a:ext cx="4982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chemeClr val="dk1"/>
                </a:solidFill>
              </a:rPr>
              <a:t>Speech to Text</a:t>
            </a:r>
            <a:endParaRPr b="1" sz="43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12664" l="0" r="0" t="21132"/>
          <a:stretch/>
        </p:blipFill>
        <p:spPr>
          <a:xfrm>
            <a:off x="1303399" y="1289400"/>
            <a:ext cx="6768951" cy="290531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16423" r="16214" t="0"/>
          <a:stretch/>
        </p:blipFill>
        <p:spPr>
          <a:xfrm>
            <a:off x="283171" y="154175"/>
            <a:ext cx="564725" cy="7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080800" y="290125"/>
            <a:ext cx="4982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chemeClr val="dk1"/>
                </a:solidFill>
              </a:rPr>
              <a:t>NLP</a:t>
            </a:r>
            <a:endParaRPr b="1" sz="4300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16756" l="30436" r="46788" t="60569"/>
          <a:stretch/>
        </p:blipFill>
        <p:spPr>
          <a:xfrm>
            <a:off x="2704538" y="49075"/>
            <a:ext cx="798825" cy="51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84" name="Google Shape;84;p17"/>
          <p:cNvCxnSpPr>
            <a:stCxn id="83" idx="2"/>
            <a:endCxn id="85" idx="0"/>
          </p:cNvCxnSpPr>
          <p:nvPr/>
        </p:nvCxnSpPr>
        <p:spPr>
          <a:xfrm>
            <a:off x="3103950" y="564675"/>
            <a:ext cx="1320900" cy="5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" name="Google Shape;86;p17"/>
          <p:cNvGrpSpPr/>
          <p:nvPr/>
        </p:nvGrpSpPr>
        <p:grpSpPr>
          <a:xfrm>
            <a:off x="2704550" y="688775"/>
            <a:ext cx="3034425" cy="1320775"/>
            <a:chOff x="2676875" y="1541650"/>
            <a:chExt cx="3034425" cy="1320775"/>
          </a:xfrm>
        </p:grpSpPr>
        <p:sp>
          <p:nvSpPr>
            <p:cNvPr id="85" name="Google Shape;85;p17"/>
            <p:cNvSpPr/>
            <p:nvPr/>
          </p:nvSpPr>
          <p:spPr>
            <a:xfrm>
              <a:off x="3083300" y="1964525"/>
              <a:ext cx="2628000" cy="897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76875" y="1541650"/>
              <a:ext cx="1030075" cy="103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7"/>
            <p:cNvPicPr preferRelativeResize="0"/>
            <p:nvPr/>
          </p:nvPicPr>
          <p:blipFill rotWithShape="1">
            <a:blip r:embed="rId6">
              <a:alphaModFix/>
            </a:blip>
            <a:srcRect b="0" l="0" r="0" t="5060"/>
            <a:stretch/>
          </p:blipFill>
          <p:spPr>
            <a:xfrm>
              <a:off x="3615875" y="1996863"/>
              <a:ext cx="1935850" cy="852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7"/>
          <p:cNvSpPr/>
          <p:nvPr/>
        </p:nvSpPr>
        <p:spPr>
          <a:xfrm>
            <a:off x="1004675" y="4435750"/>
            <a:ext cx="2166900" cy="55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Ville</a:t>
            </a:r>
            <a:endParaRPr/>
          </a:p>
        </p:txBody>
      </p:sp>
      <p:cxnSp>
        <p:nvCxnSpPr>
          <p:cNvPr id="90" name="Google Shape;90;p17"/>
          <p:cNvCxnSpPr>
            <a:endCxn id="89" idx="0"/>
          </p:cNvCxnSpPr>
          <p:nvPr/>
        </p:nvCxnSpPr>
        <p:spPr>
          <a:xfrm rot="5400000">
            <a:off x="1506575" y="2585800"/>
            <a:ext cx="2431500" cy="126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/>
          <p:nvPr/>
        </p:nvSpPr>
        <p:spPr>
          <a:xfrm>
            <a:off x="5016075" y="4435750"/>
            <a:ext cx="2593200" cy="55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Date formatée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919250" y="2085850"/>
            <a:ext cx="2522700" cy="9531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if </a:t>
            </a:r>
            <a:r>
              <a:rPr b="1" lang="fr" sz="1300"/>
              <a:t>DateText</a:t>
            </a:r>
            <a:r>
              <a:rPr lang="fr" sz="1300"/>
              <a:t> = ‘aujourd’hui’ ou ‘demain’.....</a:t>
            </a:r>
            <a:endParaRPr sz="1300"/>
          </a:p>
        </p:txBody>
      </p:sp>
      <p:cxnSp>
        <p:nvCxnSpPr>
          <p:cNvPr id="93" name="Google Shape;93;p17"/>
          <p:cNvCxnSpPr>
            <a:stCxn id="85" idx="2"/>
            <a:endCxn id="92" idx="0"/>
          </p:cNvCxnSpPr>
          <p:nvPr/>
        </p:nvCxnSpPr>
        <p:spPr>
          <a:xfrm flipH="1" rot="-5400000">
            <a:off x="5264675" y="1169850"/>
            <a:ext cx="76200" cy="1755600"/>
          </a:xfrm>
          <a:prstGeom prst="bentConnector3">
            <a:avLst>
              <a:gd fmla="val 500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/>
          <p:nvPr/>
        </p:nvSpPr>
        <p:spPr>
          <a:xfrm>
            <a:off x="3648000" y="3095300"/>
            <a:ext cx="2166900" cy="107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Conversion des dates écrite en lettre ou incomplètes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dateparser &amp; datefinder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783225" y="3116625"/>
            <a:ext cx="2261700" cy="51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Mesure de </a:t>
            </a:r>
            <a:r>
              <a:rPr lang="fr"/>
              <a:t>similarité</a:t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fuzzywuzzy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>
            <a:stCxn id="92" idx="3"/>
            <a:endCxn id="95" idx="0"/>
          </p:cNvCxnSpPr>
          <p:nvPr/>
        </p:nvCxnSpPr>
        <p:spPr>
          <a:xfrm>
            <a:off x="7441950" y="2562400"/>
            <a:ext cx="472200" cy="55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/>
          <p:nvPr/>
        </p:nvSpPr>
        <p:spPr>
          <a:xfrm>
            <a:off x="6783225" y="3730388"/>
            <a:ext cx="2261700" cy="51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Conversion</a:t>
            </a:r>
            <a:r>
              <a:rPr lang="fr"/>
              <a:t> d’une Date </a:t>
            </a:r>
            <a:r>
              <a:rPr b="1" lang="fr"/>
              <a:t>relative</a:t>
            </a:r>
            <a:r>
              <a:rPr lang="fr"/>
              <a:t> à une </a:t>
            </a:r>
            <a:r>
              <a:rPr b="1" lang="fr"/>
              <a:t>absolue</a:t>
            </a:r>
            <a:endParaRPr b="1"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7"/>
          <p:cNvCxnSpPr>
            <a:stCxn id="95" idx="2"/>
            <a:endCxn id="97" idx="0"/>
          </p:cNvCxnSpPr>
          <p:nvPr/>
        </p:nvCxnSpPr>
        <p:spPr>
          <a:xfrm>
            <a:off x="7914075" y="3632325"/>
            <a:ext cx="0" cy="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>
            <a:stCxn id="97" idx="2"/>
            <a:endCxn id="91" idx="3"/>
          </p:cNvCxnSpPr>
          <p:nvPr/>
        </p:nvCxnSpPr>
        <p:spPr>
          <a:xfrm rot="5400000">
            <a:off x="7527075" y="4328288"/>
            <a:ext cx="469200" cy="30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>
            <a:stCxn id="92" idx="1"/>
            <a:endCxn id="94" idx="0"/>
          </p:cNvCxnSpPr>
          <p:nvPr/>
        </p:nvCxnSpPr>
        <p:spPr>
          <a:xfrm flipH="1">
            <a:off x="4731450" y="2562400"/>
            <a:ext cx="187800" cy="53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>
            <a:stCxn id="94" idx="2"/>
            <a:endCxn id="91" idx="1"/>
          </p:cNvCxnSpPr>
          <p:nvPr/>
        </p:nvCxnSpPr>
        <p:spPr>
          <a:xfrm flipH="1" rot="-5400000">
            <a:off x="4600950" y="4300100"/>
            <a:ext cx="545700" cy="28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425" y="1249075"/>
            <a:ext cx="1086525" cy="67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>
            <a:endCxn id="102" idx="3"/>
          </p:cNvCxnSpPr>
          <p:nvPr/>
        </p:nvCxnSpPr>
        <p:spPr>
          <a:xfrm rot="10800000">
            <a:off x="2383950" y="1588613"/>
            <a:ext cx="7203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102" idx="0"/>
          </p:cNvCxnSpPr>
          <p:nvPr/>
        </p:nvCxnSpPr>
        <p:spPr>
          <a:xfrm rot="10800000">
            <a:off x="1840688" y="602575"/>
            <a:ext cx="0" cy="6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16423" r="16214" t="0"/>
          <a:stretch/>
        </p:blipFill>
        <p:spPr>
          <a:xfrm>
            <a:off x="283171" y="154175"/>
            <a:ext cx="564725" cy="7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080800" y="290125"/>
            <a:ext cx="4982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chemeClr val="dk1"/>
                </a:solidFill>
              </a:rPr>
              <a:t>Geocoding</a:t>
            </a:r>
            <a:endParaRPr b="1" sz="4300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607350" y="208950"/>
            <a:ext cx="957300" cy="44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Ville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282375" y="4435750"/>
            <a:ext cx="2593200" cy="55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Date formatée.</a:t>
            </a:r>
            <a:endParaRPr/>
          </a:p>
        </p:txBody>
      </p:sp>
      <p:cxnSp>
        <p:nvCxnSpPr>
          <p:cNvPr id="113" name="Google Shape;113;p18"/>
          <p:cNvCxnSpPr>
            <a:endCxn id="112" idx="0"/>
          </p:cNvCxnSpPr>
          <p:nvPr/>
        </p:nvCxnSpPr>
        <p:spPr>
          <a:xfrm>
            <a:off x="6572975" y="-21050"/>
            <a:ext cx="6000" cy="44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>
            <a:endCxn id="111" idx="0"/>
          </p:cNvCxnSpPr>
          <p:nvPr/>
        </p:nvCxnSpPr>
        <p:spPr>
          <a:xfrm>
            <a:off x="2081200" y="-150"/>
            <a:ext cx="480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/>
          <p:nvPr/>
        </p:nvSpPr>
        <p:spPr>
          <a:xfrm>
            <a:off x="1170225" y="4435775"/>
            <a:ext cx="2697900" cy="55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Coordonnée longitude latitude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730850" y="1611738"/>
            <a:ext cx="4149000" cy="194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Ville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137" y="2027497"/>
            <a:ext cx="2307989" cy="120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>
            <a:stCxn id="111" idx="2"/>
            <a:endCxn id="116" idx="0"/>
          </p:cNvCxnSpPr>
          <p:nvPr/>
        </p:nvCxnSpPr>
        <p:spPr>
          <a:xfrm flipH="1" rot="-5400000">
            <a:off x="2465050" y="271500"/>
            <a:ext cx="961200" cy="1719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>
            <a:stCxn id="116" idx="2"/>
            <a:endCxn id="115" idx="0"/>
          </p:cNvCxnSpPr>
          <p:nvPr/>
        </p:nvCxnSpPr>
        <p:spPr>
          <a:xfrm rot="5400000">
            <a:off x="2722350" y="3352638"/>
            <a:ext cx="879900" cy="1286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5350" y="1982275"/>
            <a:ext cx="1469619" cy="120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500" y="2252025"/>
            <a:ext cx="1086525" cy="67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>
            <a:stCxn id="116" idx="1"/>
            <a:endCxn id="121" idx="3"/>
          </p:cNvCxnSpPr>
          <p:nvPr/>
        </p:nvCxnSpPr>
        <p:spPr>
          <a:xfrm flipH="1">
            <a:off x="1507950" y="2583738"/>
            <a:ext cx="222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>
            <a:stCxn id="121" idx="0"/>
          </p:cNvCxnSpPr>
          <p:nvPr/>
        </p:nvCxnSpPr>
        <p:spPr>
          <a:xfrm rot="10800000">
            <a:off x="964763" y="1605525"/>
            <a:ext cx="0" cy="6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16423" r="16214" t="0"/>
          <a:stretch/>
        </p:blipFill>
        <p:spPr>
          <a:xfrm>
            <a:off x="283171" y="154175"/>
            <a:ext cx="564725" cy="7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2080800" y="290125"/>
            <a:ext cx="4982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chemeClr val="dk1"/>
                </a:solidFill>
              </a:rPr>
              <a:t>API méteo</a:t>
            </a:r>
            <a:endParaRPr b="1" sz="430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5681800" y="1219350"/>
            <a:ext cx="2593200" cy="55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Date formatée.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847900" y="1219350"/>
            <a:ext cx="2880000" cy="55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Coordonnée longitude latitude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103450" y="2226675"/>
            <a:ext cx="2880000" cy="123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9"/>
          <p:cNvCxnSpPr>
            <a:stCxn id="131" idx="2"/>
            <a:endCxn id="132" idx="0"/>
          </p:cNvCxnSpPr>
          <p:nvPr/>
        </p:nvCxnSpPr>
        <p:spPr>
          <a:xfrm flipH="1" rot="-5400000">
            <a:off x="3191500" y="874650"/>
            <a:ext cx="448500" cy="2255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>
            <a:stCxn id="130" idx="2"/>
            <a:endCxn id="132" idx="0"/>
          </p:cNvCxnSpPr>
          <p:nvPr/>
        </p:nvCxnSpPr>
        <p:spPr>
          <a:xfrm rot="5400000">
            <a:off x="5536600" y="784950"/>
            <a:ext cx="448500" cy="2435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400" y="2346825"/>
            <a:ext cx="994800" cy="9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4469900" y="4017075"/>
            <a:ext cx="28800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informations méteo en format JSON ou Dataframe</a:t>
            </a:r>
            <a:endParaRPr/>
          </a:p>
        </p:txBody>
      </p:sp>
      <p:cxnSp>
        <p:nvCxnSpPr>
          <p:cNvPr id="137" name="Google Shape;137;p19"/>
          <p:cNvCxnSpPr>
            <a:endCxn id="131" idx="0"/>
          </p:cNvCxnSpPr>
          <p:nvPr/>
        </p:nvCxnSpPr>
        <p:spPr>
          <a:xfrm>
            <a:off x="2287900" y="7050"/>
            <a:ext cx="0" cy="12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>
            <a:stCxn id="130" idx="0"/>
          </p:cNvCxnSpPr>
          <p:nvPr/>
        </p:nvCxnSpPr>
        <p:spPr>
          <a:xfrm rot="10800000">
            <a:off x="6972400" y="-63150"/>
            <a:ext cx="6000" cy="12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9"/>
          <p:cNvSpPr/>
          <p:nvPr/>
        </p:nvSpPr>
        <p:spPr>
          <a:xfrm>
            <a:off x="986525" y="4017075"/>
            <a:ext cx="29892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450" y="4129125"/>
            <a:ext cx="2201021" cy="55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9"/>
          <p:cNvCxnSpPr>
            <a:stCxn id="131" idx="2"/>
          </p:cNvCxnSpPr>
          <p:nvPr/>
        </p:nvCxnSpPr>
        <p:spPr>
          <a:xfrm flipH="1" rot="-5400000">
            <a:off x="1167550" y="2898600"/>
            <a:ext cx="2251200" cy="1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>
            <a:stCxn id="132" idx="2"/>
            <a:endCxn id="136" idx="0"/>
          </p:cNvCxnSpPr>
          <p:nvPr/>
        </p:nvCxnSpPr>
        <p:spPr>
          <a:xfrm flipH="1" rot="-5400000">
            <a:off x="4949050" y="3056175"/>
            <a:ext cx="555300" cy="136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4625" y="2504688"/>
            <a:ext cx="1086525" cy="67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>
            <a:stCxn id="143" idx="0"/>
          </p:cNvCxnSpPr>
          <p:nvPr/>
        </p:nvCxnSpPr>
        <p:spPr>
          <a:xfrm rot="10800000">
            <a:off x="8567888" y="1858188"/>
            <a:ext cx="0" cy="6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>
            <a:stCxn id="132" idx="3"/>
            <a:endCxn id="143" idx="1"/>
          </p:cNvCxnSpPr>
          <p:nvPr/>
        </p:nvCxnSpPr>
        <p:spPr>
          <a:xfrm>
            <a:off x="5983450" y="2844225"/>
            <a:ext cx="20412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16423" r="16214" t="0"/>
          <a:stretch/>
        </p:blipFill>
        <p:spPr>
          <a:xfrm>
            <a:off x="283171" y="154175"/>
            <a:ext cx="564725" cy="7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2080800" y="290125"/>
            <a:ext cx="4982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chemeClr val="dk1"/>
                </a:solidFill>
              </a:rPr>
              <a:t>Monitoring</a:t>
            </a:r>
            <a:endParaRPr b="1" sz="4300">
              <a:solidFill>
                <a:schemeClr val="dk1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26600" y="1158025"/>
            <a:ext cx="2880000" cy="4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Speech</a:t>
            </a:r>
            <a:r>
              <a:rPr lang="fr"/>
              <a:t> to text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26600" y="1857025"/>
            <a:ext cx="2880000" cy="4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NLP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426600" y="2556025"/>
            <a:ext cx="2880000" cy="4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Geocoding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26600" y="3339100"/>
            <a:ext cx="2880000" cy="4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 méteo</a:t>
            </a:r>
            <a:endParaRPr/>
          </a:p>
        </p:txBody>
      </p:sp>
      <p:cxnSp>
        <p:nvCxnSpPr>
          <p:cNvPr id="156" name="Google Shape;156;p20"/>
          <p:cNvCxnSpPr>
            <a:stCxn id="152" idx="2"/>
            <a:endCxn id="153" idx="0"/>
          </p:cNvCxnSpPr>
          <p:nvPr/>
        </p:nvCxnSpPr>
        <p:spPr>
          <a:xfrm>
            <a:off x="1866600" y="164672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0"/>
          <p:cNvCxnSpPr>
            <a:stCxn id="153" idx="2"/>
            <a:endCxn id="154" idx="0"/>
          </p:cNvCxnSpPr>
          <p:nvPr/>
        </p:nvCxnSpPr>
        <p:spPr>
          <a:xfrm>
            <a:off x="1866600" y="2345725"/>
            <a:ext cx="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0"/>
          <p:cNvCxnSpPr>
            <a:stCxn id="154" idx="2"/>
            <a:endCxn id="155" idx="0"/>
          </p:cNvCxnSpPr>
          <p:nvPr/>
        </p:nvCxnSpPr>
        <p:spPr>
          <a:xfrm>
            <a:off x="1866600" y="3044725"/>
            <a:ext cx="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/>
          <p:nvPr/>
        </p:nvSpPr>
        <p:spPr>
          <a:xfrm>
            <a:off x="5084850" y="1507525"/>
            <a:ext cx="2880000" cy="48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Monitoring</a:t>
            </a:r>
            <a:endParaRPr/>
          </a:p>
        </p:txBody>
      </p:sp>
      <p:cxnSp>
        <p:nvCxnSpPr>
          <p:cNvPr id="160" name="Google Shape;160;p20"/>
          <p:cNvCxnSpPr>
            <a:stCxn id="152" idx="3"/>
            <a:endCxn id="159" idx="1"/>
          </p:cNvCxnSpPr>
          <p:nvPr/>
        </p:nvCxnSpPr>
        <p:spPr>
          <a:xfrm>
            <a:off x="3306600" y="1402375"/>
            <a:ext cx="1778400" cy="349500"/>
          </a:xfrm>
          <a:prstGeom prst="bentConnector3">
            <a:avLst>
              <a:gd fmla="val 331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>
            <a:stCxn id="153" idx="3"/>
            <a:endCxn id="159" idx="1"/>
          </p:cNvCxnSpPr>
          <p:nvPr/>
        </p:nvCxnSpPr>
        <p:spPr>
          <a:xfrm flipH="1" rot="10800000">
            <a:off x="3306600" y="1751875"/>
            <a:ext cx="1778400" cy="349500"/>
          </a:xfrm>
          <a:prstGeom prst="bentConnector3">
            <a:avLst>
              <a:gd fmla="val 331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54" idx="3"/>
            <a:endCxn id="159" idx="1"/>
          </p:cNvCxnSpPr>
          <p:nvPr/>
        </p:nvCxnSpPr>
        <p:spPr>
          <a:xfrm flipH="1" rot="10800000">
            <a:off x="3306600" y="1751875"/>
            <a:ext cx="1778400" cy="1048500"/>
          </a:xfrm>
          <a:prstGeom prst="bentConnector3">
            <a:avLst>
              <a:gd fmla="val 335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55" idx="3"/>
            <a:endCxn id="159" idx="1"/>
          </p:cNvCxnSpPr>
          <p:nvPr/>
        </p:nvCxnSpPr>
        <p:spPr>
          <a:xfrm flipH="1" rot="10800000">
            <a:off x="3306600" y="1751950"/>
            <a:ext cx="1778400" cy="1831500"/>
          </a:xfrm>
          <a:prstGeom prst="bentConnector3">
            <a:avLst>
              <a:gd fmla="val 335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0"/>
          <p:cNvSpPr/>
          <p:nvPr/>
        </p:nvSpPr>
        <p:spPr>
          <a:xfrm>
            <a:off x="5571825" y="2210900"/>
            <a:ext cx="1906050" cy="7602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if problemo</a:t>
            </a:r>
            <a:endParaRPr/>
          </a:p>
        </p:txBody>
      </p:sp>
      <p:cxnSp>
        <p:nvCxnSpPr>
          <p:cNvPr id="165" name="Google Shape;165;p20"/>
          <p:cNvCxnSpPr>
            <a:stCxn id="159" idx="2"/>
            <a:endCxn id="164" idx="0"/>
          </p:cNvCxnSpPr>
          <p:nvPr/>
        </p:nvCxnSpPr>
        <p:spPr>
          <a:xfrm>
            <a:off x="6524850" y="1996225"/>
            <a:ext cx="0" cy="2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744" y="4047225"/>
            <a:ext cx="5473931" cy="10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7477875" y="2697875"/>
            <a:ext cx="1468800" cy="8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Envoi de 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0"/>
          <p:cNvCxnSpPr>
            <a:stCxn id="164" idx="3"/>
            <a:endCxn id="167" idx="0"/>
          </p:cNvCxnSpPr>
          <p:nvPr/>
        </p:nvCxnSpPr>
        <p:spPr>
          <a:xfrm>
            <a:off x="7477875" y="2591038"/>
            <a:ext cx="734400" cy="10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>
            <a:stCxn id="167" idx="2"/>
            <a:endCxn id="166" idx="0"/>
          </p:cNvCxnSpPr>
          <p:nvPr/>
        </p:nvCxnSpPr>
        <p:spPr>
          <a:xfrm rot="5400000">
            <a:off x="6967725" y="2802725"/>
            <a:ext cx="486600" cy="2002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>
            <a:stCxn id="164" idx="1"/>
            <a:endCxn id="166" idx="0"/>
          </p:cNvCxnSpPr>
          <p:nvPr/>
        </p:nvCxnSpPr>
        <p:spPr>
          <a:xfrm>
            <a:off x="5571825" y="2591038"/>
            <a:ext cx="637800" cy="1456200"/>
          </a:xfrm>
          <a:prstGeom prst="bentConnector4">
            <a:avLst>
              <a:gd fmla="val -37335" name="adj1"/>
              <a:gd fmla="val 630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763" y="3386925"/>
            <a:ext cx="1155425" cy="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1417" y="3115300"/>
            <a:ext cx="466607" cy="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16423" r="16214" t="0"/>
          <a:stretch/>
        </p:blipFill>
        <p:spPr>
          <a:xfrm>
            <a:off x="283171" y="154175"/>
            <a:ext cx="564725" cy="7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2080800" y="290125"/>
            <a:ext cx="4982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chemeClr val="dk1"/>
                </a:solidFill>
              </a:rPr>
              <a:t>Démo</a:t>
            </a:r>
            <a:endParaRPr b="1" sz="4300">
              <a:solidFill>
                <a:schemeClr val="dk1"/>
              </a:solidFill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775" y="1230300"/>
            <a:ext cx="47434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