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fera la pr</a:t>
            </a:r>
            <a:r>
              <a:rPr lang="fr"/>
              <a:t>ésentation succincte du projet avec ses contraintes. Cible client : Personnes malvoyantes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dacd9b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dacd9b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d568fc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d568fc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dacd9b41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dacd9b41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d568fc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bd568fc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bdacd9b4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bdacd9b4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dacd9b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bdacd9b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dacd9b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bdacd9b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dacd9b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dacd9b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dacd9b4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dacd9b4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bdacd9b4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bdacd9b4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dacd9b4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dacd9b4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microsoft.com/en-us/azure/ai-services/speech-servic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pacy.io/docs" TargetMode="External"/><Relationship Id="rId4" Type="http://schemas.openxmlformats.org/officeDocument/2006/relationships/hyperlink" Target="https://huggingface.co/urchade/gliner_multi-v2.1" TargetMode="External"/><Relationship Id="rId5" Type="http://schemas.openxmlformats.org/officeDocument/2006/relationships/hyperlink" Target="https://huggingface.co/Jean-Baptiste/camembert-ner-with-dat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eparser.readthedocs.io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ominatim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-meteo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Vocal Weather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“Ecouter et voir plus loin”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43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accent2"/>
                </a:solidFill>
              </a:rPr>
              <a:t>Documentation</a:t>
            </a:r>
            <a:endParaRPr sz="45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500">
                <a:solidFill>
                  <a:schemeClr val="accent2"/>
                </a:solidFill>
              </a:rPr>
              <a:t>et</a:t>
            </a:r>
            <a:endParaRPr sz="45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500">
                <a:solidFill>
                  <a:schemeClr val="accent2"/>
                </a:solidFill>
              </a:rPr>
              <a:t>Démonstration</a:t>
            </a:r>
            <a:endParaRPr sz="4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</a:t>
            </a:r>
            <a:r>
              <a:rPr lang="fr"/>
              <a:t>é</a:t>
            </a:r>
            <a:r>
              <a:rPr lang="fr"/>
              <a:t>liorations futures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Ajout de la gestion utilisateur</a:t>
            </a:r>
            <a:endParaRPr sz="16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BDD : ajout d’un identifiant de sessions, utilisateur, temps d’ex</a:t>
            </a:r>
            <a:r>
              <a:rPr lang="fr" sz="1685">
                <a:latin typeface="Arial"/>
                <a:ea typeface="Arial"/>
                <a:cs typeface="Arial"/>
                <a:sym typeface="Arial"/>
              </a:rPr>
              <a:t>écution (RGPD?)</a:t>
            </a:r>
            <a:endParaRPr sz="16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Entrainement d’un modèle NER pour identifier les termes plus spécifiques à la météo (pluie, temps, soleil, matin, …)</a:t>
            </a:r>
            <a:endParaRPr sz="16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Ajout d’un déclenchement à la voix à la manière de “Dis Siri”, “OK Google”</a:t>
            </a:r>
            <a:endParaRPr sz="16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Amélioration de l’interface avec éventuellement ajout de représentation graphique afin d’élargir la cible de notre application</a:t>
            </a:r>
            <a:endParaRPr sz="16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fr" sz="1685">
                <a:latin typeface="Arial"/>
                <a:ea typeface="Arial"/>
                <a:cs typeface="Arial"/>
                <a:sym typeface="Arial"/>
              </a:rPr>
              <a:t>Frontend : Refonte du design et abandon de streamlit.</a:t>
            </a:r>
            <a:endParaRPr sz="143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latin typeface="Arial"/>
                <a:ea typeface="Arial"/>
                <a:cs typeface="Arial"/>
                <a:sym typeface="Arial"/>
              </a:rPr>
              <a:t>MERCI.</a:t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200">
                <a:latin typeface="Arial"/>
                <a:ea typeface="Arial"/>
                <a:cs typeface="Arial"/>
                <a:sym typeface="Arial"/>
              </a:rPr>
              <a:t>Des Questions ?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Schéma fonctionnel et séquentiel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De la voix au texte (API  Azure Speech recognition)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Extraction de la localité (CamemBERT - NER)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Extraction de la date (DateParser)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Extraction des coordonnées (Nominatim)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Prévision Météo (l’API Open-Meteo)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Le Monitoring (BDD Azure)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Documentations et Démonstration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➢"/>
            </a:pPr>
            <a:r>
              <a:rPr lang="fr" sz="2100">
                <a:solidFill>
                  <a:schemeClr val="accent2"/>
                </a:solidFill>
              </a:rPr>
              <a:t>Améliorations futures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3891550" y="1900775"/>
            <a:ext cx="1079700" cy="29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Backend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919625" y="178825"/>
            <a:ext cx="1079700" cy="8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Frontend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63975" y="319525"/>
            <a:ext cx="584700" cy="584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79675" y="178825"/>
            <a:ext cx="1361100" cy="86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Speech To Text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(Azure AI)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17550" y="1900775"/>
            <a:ext cx="1990800" cy="86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NLP - NER (CamemBERT-NER)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17725" y="2952425"/>
            <a:ext cx="1990800" cy="86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Geolocalisation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(OpenStreetMap)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17725" y="4004075"/>
            <a:ext cx="1990800" cy="866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</a:t>
            </a:r>
            <a:r>
              <a:rPr lang="fr"/>
              <a:t>évision météo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(Open-Meteo)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579650" y="3119975"/>
            <a:ext cx="1361100" cy="989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DateParser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633225" y="1314675"/>
            <a:ext cx="1253950" cy="15743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BDD (PostgreSQL - Azure)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142425" y="912000"/>
            <a:ext cx="1169400" cy="667800"/>
          </a:xfrm>
          <a:prstGeom prst="wedgeRoundRectCallout">
            <a:avLst>
              <a:gd fmla="val 102989" name="adj1"/>
              <a:gd fmla="val -4931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</a:t>
            </a:r>
            <a:r>
              <a:rPr lang="fr"/>
              <a:t>évision (vocale)</a:t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1348675" y="107875"/>
            <a:ext cx="2571000" cy="554100"/>
            <a:chOff x="1348675" y="107875"/>
            <a:chExt cx="2571000" cy="554100"/>
          </a:xfrm>
        </p:grpSpPr>
        <p:cxnSp>
          <p:nvCxnSpPr>
            <p:cNvPr id="82" name="Google Shape;82;p15"/>
            <p:cNvCxnSpPr>
              <a:stCxn id="73" idx="6"/>
              <a:endCxn id="72" idx="1"/>
            </p:cNvCxnSpPr>
            <p:nvPr/>
          </p:nvCxnSpPr>
          <p:spPr>
            <a:xfrm>
              <a:off x="1348675" y="611875"/>
              <a:ext cx="2571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" name="Google Shape;83;p15"/>
            <p:cNvSpPr txBox="1"/>
            <p:nvPr/>
          </p:nvSpPr>
          <p:spPr>
            <a:xfrm>
              <a:off x="1946200" y="107875"/>
              <a:ext cx="1169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Demande vocale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5016375" y="88350"/>
            <a:ext cx="1576500" cy="329425"/>
            <a:chOff x="5016375" y="88350"/>
            <a:chExt cx="1576500" cy="329425"/>
          </a:xfrm>
        </p:grpSpPr>
        <p:cxnSp>
          <p:nvCxnSpPr>
            <p:cNvPr id="85" name="Google Shape;85;p15"/>
            <p:cNvCxnSpPr/>
            <p:nvPr/>
          </p:nvCxnSpPr>
          <p:spPr>
            <a:xfrm flipH="1" rot="10800000">
              <a:off x="5016375" y="386575"/>
              <a:ext cx="1576500" cy="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" name="Google Shape;86;p15"/>
            <p:cNvSpPr txBox="1"/>
            <p:nvPr/>
          </p:nvSpPr>
          <p:spPr>
            <a:xfrm>
              <a:off x="5146250" y="88350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Voix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5002650" y="629450"/>
            <a:ext cx="1590300" cy="298200"/>
            <a:chOff x="5002650" y="629450"/>
            <a:chExt cx="1590300" cy="298200"/>
          </a:xfrm>
        </p:grpSpPr>
        <p:cxnSp>
          <p:nvCxnSpPr>
            <p:cNvPr id="88" name="Google Shape;88;p15"/>
            <p:cNvCxnSpPr/>
            <p:nvPr/>
          </p:nvCxnSpPr>
          <p:spPr>
            <a:xfrm rot="10800000">
              <a:off x="5002650" y="927650"/>
              <a:ext cx="159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" name="Google Shape;89;p15"/>
            <p:cNvSpPr txBox="1"/>
            <p:nvPr/>
          </p:nvSpPr>
          <p:spPr>
            <a:xfrm>
              <a:off x="5133225" y="629450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Message(txt)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90" name="Google Shape;90;p15"/>
          <p:cNvGrpSpPr/>
          <p:nvPr/>
        </p:nvGrpSpPr>
        <p:grpSpPr>
          <a:xfrm>
            <a:off x="3618075" y="1071225"/>
            <a:ext cx="589500" cy="829500"/>
            <a:chOff x="3618075" y="1071225"/>
            <a:chExt cx="589500" cy="829500"/>
          </a:xfrm>
        </p:grpSpPr>
        <p:cxnSp>
          <p:nvCxnSpPr>
            <p:cNvPr id="91" name="Google Shape;91;p15"/>
            <p:cNvCxnSpPr/>
            <p:nvPr/>
          </p:nvCxnSpPr>
          <p:spPr>
            <a:xfrm flipH="1">
              <a:off x="4202775" y="1071225"/>
              <a:ext cx="4800" cy="82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5"/>
            <p:cNvSpPr txBox="1"/>
            <p:nvPr/>
          </p:nvSpPr>
          <p:spPr>
            <a:xfrm>
              <a:off x="3618075" y="1234500"/>
              <a:ext cx="584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Json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4803925" y="1082225"/>
            <a:ext cx="584700" cy="828300"/>
            <a:chOff x="4803925" y="1082225"/>
            <a:chExt cx="584700" cy="828300"/>
          </a:xfrm>
        </p:grpSpPr>
        <p:cxnSp>
          <p:nvCxnSpPr>
            <p:cNvPr id="94" name="Google Shape;94;p15"/>
            <p:cNvCxnSpPr/>
            <p:nvPr/>
          </p:nvCxnSpPr>
          <p:spPr>
            <a:xfrm rot="10800000">
              <a:off x="4803925" y="1082225"/>
              <a:ext cx="0" cy="828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" name="Google Shape;95;p15"/>
            <p:cNvSpPr txBox="1"/>
            <p:nvPr/>
          </p:nvSpPr>
          <p:spPr>
            <a:xfrm>
              <a:off x="4803925" y="1265113"/>
              <a:ext cx="5847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Json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96" name="Google Shape;96;p15"/>
          <p:cNvGrpSpPr/>
          <p:nvPr/>
        </p:nvGrpSpPr>
        <p:grpSpPr>
          <a:xfrm>
            <a:off x="2408350" y="1829825"/>
            <a:ext cx="1501200" cy="298200"/>
            <a:chOff x="2408350" y="1829825"/>
            <a:chExt cx="1501200" cy="298200"/>
          </a:xfrm>
        </p:grpSpPr>
        <p:cxnSp>
          <p:nvCxnSpPr>
            <p:cNvPr id="97" name="Google Shape;97;p15"/>
            <p:cNvCxnSpPr/>
            <p:nvPr/>
          </p:nvCxnSpPr>
          <p:spPr>
            <a:xfrm rot="10800000">
              <a:off x="2408350" y="2105225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5"/>
            <p:cNvSpPr txBox="1"/>
            <p:nvPr/>
          </p:nvSpPr>
          <p:spPr>
            <a:xfrm>
              <a:off x="2507675" y="1829825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Message(txt)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2408350" y="2253825"/>
            <a:ext cx="1501200" cy="316100"/>
            <a:chOff x="2408350" y="2253825"/>
            <a:chExt cx="1501200" cy="316100"/>
          </a:xfrm>
        </p:grpSpPr>
        <p:cxnSp>
          <p:nvCxnSpPr>
            <p:cNvPr id="100" name="Google Shape;100;p15"/>
            <p:cNvCxnSpPr/>
            <p:nvPr/>
          </p:nvCxnSpPr>
          <p:spPr>
            <a:xfrm>
              <a:off x="2408350" y="2562425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5"/>
            <p:cNvSpPr txBox="1"/>
            <p:nvPr/>
          </p:nvSpPr>
          <p:spPr>
            <a:xfrm>
              <a:off x="2469400" y="2253825"/>
              <a:ext cx="12540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Ville</a:t>
              </a:r>
              <a:r>
                <a:rPr lang="fr" sz="1200">
                  <a:solidFill>
                    <a:schemeClr val="dk2"/>
                  </a:solidFill>
                </a:rPr>
                <a:t>(txt)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2408350" y="2862413"/>
            <a:ext cx="1501200" cy="298213"/>
            <a:chOff x="2408350" y="2862413"/>
            <a:chExt cx="1501200" cy="298213"/>
          </a:xfrm>
        </p:grpSpPr>
        <p:cxnSp>
          <p:nvCxnSpPr>
            <p:cNvPr id="103" name="Google Shape;103;p15"/>
            <p:cNvCxnSpPr/>
            <p:nvPr/>
          </p:nvCxnSpPr>
          <p:spPr>
            <a:xfrm rot="10800000">
              <a:off x="2408350" y="3153125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" name="Google Shape;104;p15"/>
            <p:cNvSpPr txBox="1"/>
            <p:nvPr/>
          </p:nvSpPr>
          <p:spPr>
            <a:xfrm>
              <a:off x="2507675" y="2862413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Ville(txt)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2408350" y="3295875"/>
            <a:ext cx="1501200" cy="321950"/>
            <a:chOff x="2408350" y="3295875"/>
            <a:chExt cx="1501200" cy="321950"/>
          </a:xfrm>
        </p:grpSpPr>
        <p:cxnSp>
          <p:nvCxnSpPr>
            <p:cNvPr id="106" name="Google Shape;106;p15"/>
            <p:cNvCxnSpPr/>
            <p:nvPr/>
          </p:nvCxnSpPr>
          <p:spPr>
            <a:xfrm>
              <a:off x="2408350" y="3610325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15"/>
            <p:cNvSpPr txBox="1"/>
            <p:nvPr/>
          </p:nvSpPr>
          <p:spPr>
            <a:xfrm>
              <a:off x="2469500" y="3295875"/>
              <a:ext cx="1334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Coord.</a:t>
              </a:r>
              <a:r>
                <a:rPr lang="fr" sz="1200">
                  <a:solidFill>
                    <a:schemeClr val="dk2"/>
                  </a:solidFill>
                </a:rPr>
                <a:t>(lat, long)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4994025" y="3015500"/>
            <a:ext cx="1576500" cy="298200"/>
            <a:chOff x="4994025" y="1796300"/>
            <a:chExt cx="1576500" cy="298200"/>
          </a:xfrm>
        </p:grpSpPr>
        <p:cxnSp>
          <p:nvCxnSpPr>
            <p:cNvPr id="109" name="Google Shape;109;p15"/>
            <p:cNvCxnSpPr/>
            <p:nvPr/>
          </p:nvCxnSpPr>
          <p:spPr>
            <a:xfrm flipH="1" rot="10800000">
              <a:off x="4994025" y="2063288"/>
              <a:ext cx="1576500" cy="3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" name="Google Shape;110;p15"/>
            <p:cNvSpPr txBox="1"/>
            <p:nvPr/>
          </p:nvSpPr>
          <p:spPr>
            <a:xfrm>
              <a:off x="5094900" y="1796300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Message(txt)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4980300" y="3495738"/>
            <a:ext cx="1590300" cy="327825"/>
            <a:chOff x="4980300" y="2276538"/>
            <a:chExt cx="1590300" cy="327825"/>
          </a:xfrm>
        </p:grpSpPr>
        <p:cxnSp>
          <p:nvCxnSpPr>
            <p:cNvPr id="112" name="Google Shape;112;p15"/>
            <p:cNvCxnSpPr/>
            <p:nvPr/>
          </p:nvCxnSpPr>
          <p:spPr>
            <a:xfrm rot="10800000">
              <a:off x="4980300" y="2604363"/>
              <a:ext cx="1590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5"/>
            <p:cNvSpPr txBox="1"/>
            <p:nvPr/>
          </p:nvSpPr>
          <p:spPr>
            <a:xfrm>
              <a:off x="5146250" y="2276538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Date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2408350" y="3829275"/>
            <a:ext cx="1501200" cy="322075"/>
            <a:chOff x="2408350" y="3829275"/>
            <a:chExt cx="1501200" cy="322075"/>
          </a:xfrm>
        </p:grpSpPr>
        <p:cxnSp>
          <p:nvCxnSpPr>
            <p:cNvPr id="115" name="Google Shape;115;p15"/>
            <p:cNvCxnSpPr/>
            <p:nvPr/>
          </p:nvCxnSpPr>
          <p:spPr>
            <a:xfrm rot="10800000">
              <a:off x="2408350" y="4143850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2469500" y="3829275"/>
              <a:ext cx="12540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Coord + Date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408350" y="4286463"/>
            <a:ext cx="1501200" cy="322088"/>
            <a:chOff x="2408350" y="4286463"/>
            <a:chExt cx="1501200" cy="322088"/>
          </a:xfrm>
        </p:grpSpPr>
        <p:cxnSp>
          <p:nvCxnSpPr>
            <p:cNvPr id="118" name="Google Shape;118;p15"/>
            <p:cNvCxnSpPr/>
            <p:nvPr/>
          </p:nvCxnSpPr>
          <p:spPr>
            <a:xfrm>
              <a:off x="2408350" y="4601050"/>
              <a:ext cx="1501200" cy="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2545688" y="4286463"/>
              <a:ext cx="1361100" cy="29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Prévision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5002725" y="1049125"/>
            <a:ext cx="1630500" cy="1205100"/>
            <a:chOff x="5002725" y="1049125"/>
            <a:chExt cx="1630500" cy="1205100"/>
          </a:xfrm>
        </p:grpSpPr>
        <p:grpSp>
          <p:nvGrpSpPr>
            <p:cNvPr id="121" name="Google Shape;121;p15"/>
            <p:cNvGrpSpPr/>
            <p:nvPr/>
          </p:nvGrpSpPr>
          <p:grpSpPr>
            <a:xfrm>
              <a:off x="5002725" y="1866238"/>
              <a:ext cx="1630500" cy="387987"/>
              <a:chOff x="5002725" y="3771238"/>
              <a:chExt cx="1630500" cy="387987"/>
            </a:xfrm>
          </p:grpSpPr>
          <p:cxnSp>
            <p:nvCxnSpPr>
              <p:cNvPr id="122" name="Google Shape;122;p15"/>
              <p:cNvCxnSpPr/>
              <p:nvPr/>
            </p:nvCxnSpPr>
            <p:spPr>
              <a:xfrm>
                <a:off x="5002725" y="4155025"/>
                <a:ext cx="1630500" cy="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3" name="Google Shape;123;p15"/>
              <p:cNvSpPr txBox="1"/>
              <p:nvPr/>
            </p:nvSpPr>
            <p:spPr>
              <a:xfrm>
                <a:off x="5121675" y="3771238"/>
                <a:ext cx="1361100" cy="29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200">
                    <a:solidFill>
                      <a:schemeClr val="dk2"/>
                    </a:solidFill>
                  </a:rPr>
                  <a:t>Requête SQL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124" name="Google Shape;124;p15"/>
            <p:cNvCxnSpPr>
              <a:endCxn id="79" idx="2"/>
            </p:cNvCxnSpPr>
            <p:nvPr/>
          </p:nvCxnSpPr>
          <p:spPr>
            <a:xfrm>
              <a:off x="5013825" y="1049125"/>
              <a:ext cx="1619400" cy="105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" name="Google Shape;125;p15"/>
            <p:cNvSpPr txBox="1"/>
            <p:nvPr/>
          </p:nvSpPr>
          <p:spPr>
            <a:xfrm>
              <a:off x="5830950" y="1335425"/>
              <a:ext cx="584700" cy="3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</a:rPr>
                <a:t>SQL</a:t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2"/>
                </a:solidFill>
              </a:rPr>
              <a:t>De la voix au texte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311700" y="115247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Présentation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Azure AI Speech SDK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Solution de reconnaissance vocale permettant la conversion de la parole en texte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Fonctionnalités Clés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Speech-to-Text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Conversion audio en texte avec prise en charge de plusieurs langues.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Text-to-Speech :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Synthèse vocale d’un texte.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&amp; Batch Processing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Traitement en temps réel ou en différé des fichiers audio.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Punctuation &amp; Formatting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Ajout automatique de ponctuation et mise en forme du texte.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Profanity Filtering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Filtrage des mots inappropriés.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https://learn.microsoft.com/en-us/azure/ai-services/speech-service/</a:t>
            </a:r>
            <a:endParaRPr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2"/>
                </a:solidFill>
              </a:rPr>
              <a:t>E</a:t>
            </a:r>
            <a:r>
              <a:rPr lang="fr" sz="1800">
                <a:solidFill>
                  <a:schemeClr val="accent2"/>
                </a:solidFill>
              </a:rPr>
              <a:t>xtraction de la localité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57">
                <a:solidFill>
                  <a:schemeClr val="dk1"/>
                </a:solidFill>
              </a:rPr>
              <a:t>✅</a:t>
            </a:r>
            <a:r>
              <a:rPr lang="fr" sz="1100">
                <a:solidFill>
                  <a:schemeClr val="dk1"/>
                </a:solidFill>
              </a:rPr>
              <a:t>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SpaCy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Bibliothèque NLP efficace avec des pipelines pré-entraînés, offrant une extraction rapide des entités nommées (dont les lieux) mais limitée pour les dates.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👉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https://spacy.io/docs</a:t>
            </a:r>
            <a:endParaRPr b="1" sz="11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Gliner Multi v2.1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Modèle de reconnaissance d’entités multi-domaines basé sur des Transformers, performant pour l’extraction de lieux et de dates dans plusieurs langues mais un peu lent.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https://huggingface.co/urchade/gliner_multi-v2.1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CamemBERT-NER-with-Date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Modèle basé sur CamemBERT, entraîné pour identifier les entités en français, incluant les localisations et les dates avec une bonne précision.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https://huggingface.co/Jean-Baptiste/camembert-ner-with-dates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2"/>
                </a:solidFill>
              </a:rPr>
              <a:t>E</a:t>
            </a:r>
            <a:r>
              <a:rPr lang="fr" sz="1800">
                <a:solidFill>
                  <a:schemeClr val="accent2"/>
                </a:solidFill>
              </a:rPr>
              <a:t>xtraction de la date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Présentation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L’utilisation de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search_dates()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bibliothèque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Dateparser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permet d’extraire et de normaliser des dates à partir d’un texte en langage naturel.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Fonctionnalités Clés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Détection automatique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 dates dans différentes langues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ats flexibles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“demain”, “15/08/2023”, “le 3 mars”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Normalisation en objets datetime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 les fuseaux horaires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https://dateparser.readthedocs.io/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336175"/>
            <a:ext cx="85206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2"/>
                </a:solidFill>
              </a:rPr>
              <a:t>Extraction des coordonnées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Présentation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Nominatim est une API de géocodage basée sur OpenStreetMap permettant de convertir des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adresses en coordonnées GPS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 inversement.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Fonctionnalités Clés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Géocodage direct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(adresse → latitude/longitude)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Géocodage inverse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(latitude/longitude → adresse)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ouvertes et gratuites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Recherche avancée avec filtres (pays, type d’objet, etc.)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 JSON léger et rapide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https://nominatim.org/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accent2"/>
                </a:solidFill>
              </a:rPr>
              <a:t>Prévision météo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Open-Meteo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est une API météo gratuite et open-source offrant des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prévisions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sans authentification ni limite stricte d’utilisation et flexible.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Fonctionnalités Clés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Météo actuelle, prévisions &amp; historiques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Modèles avec différentes précisions (1h, 3h, journalier)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Données gratuites et sans clé API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des paramètres géographiques (lat/lon)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Réponses JSON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 officielle : </a:t>
            </a:r>
            <a:r>
              <a:rPr lang="f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https://open-meteo.com/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314275"/>
            <a:ext cx="8520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</a:t>
            </a:r>
            <a:r>
              <a:rPr lang="fr"/>
              <a:t>ème de monitoring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10475" y="916300"/>
            <a:ext cx="85206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Présentation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L’objectif est de logguer les différents événements survenant lors de chaque demande.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Composition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identifiant unique qui s’incrémente à chaque enregistrement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Un niveau d’erreur (INFO, ERROR, WARNING,…)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Le texte descriptif commençant par le fichier ou la fonction qui génère le message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TIMESTAMP </a:t>
            </a:r>
            <a:r>
              <a:rPr lang="f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 horodatage de type AAAA-MM-JJ HH:MM:SS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45825"/>
            <a:ext cx="8520598" cy="19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