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1" r:id="rId3"/>
    <p:sldId id="260" r:id="rId4"/>
    <p:sldId id="275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93"/>
    <a:srgbClr val="DB198A"/>
    <a:srgbClr val="48B8E1"/>
    <a:srgbClr val="FDC8E5"/>
    <a:srgbClr val="B01266"/>
    <a:srgbClr val="DE318C"/>
    <a:srgbClr val="6E8B3C"/>
    <a:srgbClr val="FEC1D5"/>
    <a:srgbClr val="FF21BE"/>
    <a:srgbClr val="EE9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5"/>
    <p:restoredTop sz="96327"/>
  </p:normalViewPr>
  <p:slideViewPr>
    <p:cSldViewPr snapToGrid="0">
      <p:cViewPr>
        <p:scale>
          <a:sx n="93" d="100"/>
          <a:sy n="93" d="100"/>
        </p:scale>
        <p:origin x="30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2B1E3-ABBC-AC46-838A-FC70DEBCBC1C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F9467-EE22-9341-8AF7-3B71755E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7A1F-5419-6041-8DE3-1FAE1EB00A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98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44BB-B68E-B34E-8689-0B16E167C19B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1C21-F98D-9549-AAD1-83C7606B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rbie" TargetMode="External"/><Relationship Id="rId2" Type="http://schemas.openxmlformats.org/officeDocument/2006/relationships/hyperlink" Target="https://nces.ed.gov/ipeds/SummaryTables/report/360?templateId=3601&amp;year=2011&amp;expand_by=1&amp;tt=aggregate&amp;instType=1&amp;sid=d3e3eb30-c12a-4fb9-a0aa-ec56661f02e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31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44B0FDE-975F-657A-05CE-0FDA8DB3831C}"/>
              </a:ext>
            </a:extLst>
          </p:cNvPr>
          <p:cNvSpPr/>
          <p:nvPr/>
        </p:nvSpPr>
        <p:spPr>
          <a:xfrm>
            <a:off x="0" y="617953"/>
            <a:ext cx="12192000" cy="5787301"/>
          </a:xfrm>
          <a:custGeom>
            <a:avLst/>
            <a:gdLst>
              <a:gd name="connsiteX0" fmla="*/ 531044 w 11481847"/>
              <a:gd name="connsiteY0" fmla="*/ 0 h 6304174"/>
              <a:gd name="connsiteX1" fmla="*/ 10950803 w 11481847"/>
              <a:gd name="connsiteY1" fmla="*/ 0 h 6304174"/>
              <a:gd name="connsiteX2" fmla="*/ 11481847 w 11481847"/>
              <a:gd name="connsiteY2" fmla="*/ 531044 h 6304174"/>
              <a:gd name="connsiteX3" fmla="*/ 11481847 w 11481847"/>
              <a:gd name="connsiteY3" fmla="*/ 5773130 h 6304174"/>
              <a:gd name="connsiteX4" fmla="*/ 10950803 w 11481847"/>
              <a:gd name="connsiteY4" fmla="*/ 6304174 h 6304174"/>
              <a:gd name="connsiteX5" fmla="*/ 6124274 w 11481847"/>
              <a:gd name="connsiteY5" fmla="*/ 6304174 h 6304174"/>
              <a:gd name="connsiteX6" fmla="*/ 6025299 w 11481847"/>
              <a:gd name="connsiteY6" fmla="*/ 6108344 h 6304174"/>
              <a:gd name="connsiteX7" fmla="*/ 5728430 w 11481847"/>
              <a:gd name="connsiteY7" fmla="*/ 4808417 h 6304174"/>
              <a:gd name="connsiteX8" fmla="*/ 5983721 w 11481847"/>
              <a:gd name="connsiteY8" fmla="*/ 4094511 h 6304174"/>
              <a:gd name="connsiteX9" fmla="*/ 6887489 w 11481847"/>
              <a:gd name="connsiteY9" fmla="*/ 3046454 h 6304174"/>
              <a:gd name="connsiteX10" fmla="*/ 6845385 w 11481847"/>
              <a:gd name="connsiteY10" fmla="*/ 1790114 h 6304174"/>
              <a:gd name="connsiteX11" fmla="*/ 6736352 w 11481847"/>
              <a:gd name="connsiteY11" fmla="*/ 1444009 h 6304174"/>
              <a:gd name="connsiteX12" fmla="*/ 7136992 w 11481847"/>
              <a:gd name="connsiteY12" fmla="*/ 1563040 h 6304174"/>
              <a:gd name="connsiteX13" fmla="*/ 7481136 w 11481847"/>
              <a:gd name="connsiteY13" fmla="*/ 2784758 h 6304174"/>
              <a:gd name="connsiteX14" fmla="*/ 6475775 w 11481847"/>
              <a:gd name="connsiteY14" fmla="*/ 3953322 h 6304174"/>
              <a:gd name="connsiteX15" fmla="*/ 6228192 w 11481847"/>
              <a:gd name="connsiteY15" fmla="*/ 4795637 h 6304174"/>
              <a:gd name="connsiteX16" fmla="*/ 6647970 w 11481847"/>
              <a:gd name="connsiteY16" fmla="*/ 5465344 h 6304174"/>
              <a:gd name="connsiteX17" fmla="*/ 7776902 w 11481847"/>
              <a:gd name="connsiteY17" fmla="*/ 5047384 h 6304174"/>
              <a:gd name="connsiteX18" fmla="*/ 7725654 w 11481847"/>
              <a:gd name="connsiteY18" fmla="*/ 4633606 h 6304174"/>
              <a:gd name="connsiteX19" fmla="*/ 7609455 w 11481847"/>
              <a:gd name="connsiteY19" fmla="*/ 4828670 h 6304174"/>
              <a:gd name="connsiteX20" fmla="*/ 7264042 w 11481847"/>
              <a:gd name="connsiteY20" fmla="*/ 4444261 h 6304174"/>
              <a:gd name="connsiteX21" fmla="*/ 8390958 w 11481847"/>
              <a:gd name="connsiteY21" fmla="*/ 3410483 h 6304174"/>
              <a:gd name="connsiteX22" fmla="*/ 8831882 w 11481847"/>
              <a:gd name="connsiteY22" fmla="*/ 2338591 h 6304174"/>
              <a:gd name="connsiteX23" fmla="*/ 7228079 w 11481847"/>
              <a:gd name="connsiteY23" fmla="*/ 274278 h 6304174"/>
              <a:gd name="connsiteX24" fmla="*/ 6338570 w 11481847"/>
              <a:gd name="connsiteY24" fmla="*/ 590668 h 6304174"/>
              <a:gd name="connsiteX25" fmla="*/ 6318813 w 11481847"/>
              <a:gd name="connsiteY25" fmla="*/ 300270 h 6304174"/>
              <a:gd name="connsiteX26" fmla="*/ 5963060 w 11481847"/>
              <a:gd name="connsiteY26" fmla="*/ 373486 h 6304174"/>
              <a:gd name="connsiteX27" fmla="*/ 5975060 w 11481847"/>
              <a:gd name="connsiteY27" fmla="*/ 624158 h 6304174"/>
              <a:gd name="connsiteX28" fmla="*/ 5651691 w 11481847"/>
              <a:gd name="connsiteY28" fmla="*/ 514209 h 6304174"/>
              <a:gd name="connsiteX29" fmla="*/ 4581060 w 11481847"/>
              <a:gd name="connsiteY29" fmla="*/ 585659 h 6304174"/>
              <a:gd name="connsiteX30" fmla="*/ 3790194 w 11481847"/>
              <a:gd name="connsiteY30" fmla="*/ 1049298 h 6304174"/>
              <a:gd name="connsiteX31" fmla="*/ 3572749 w 11481847"/>
              <a:gd name="connsiteY31" fmla="*/ 1246007 h 6304174"/>
              <a:gd name="connsiteX32" fmla="*/ 2681943 w 11481847"/>
              <a:gd name="connsiteY32" fmla="*/ 2023008 h 6304174"/>
              <a:gd name="connsiteX33" fmla="*/ 2751225 w 11481847"/>
              <a:gd name="connsiteY33" fmla="*/ 2299534 h 6304174"/>
              <a:gd name="connsiteX34" fmla="*/ 2979373 w 11481847"/>
              <a:gd name="connsiteY34" fmla="*/ 2486009 h 6304174"/>
              <a:gd name="connsiteX35" fmla="*/ 3019179 w 11481847"/>
              <a:gd name="connsiteY35" fmla="*/ 2860859 h 6304174"/>
              <a:gd name="connsiteX36" fmla="*/ 3092572 w 11481847"/>
              <a:gd name="connsiteY36" fmla="*/ 2994957 h 6304174"/>
              <a:gd name="connsiteX37" fmla="*/ 2886314 w 11481847"/>
              <a:gd name="connsiteY37" fmla="*/ 3096096 h 6304174"/>
              <a:gd name="connsiteX38" fmla="*/ 3046422 w 11481847"/>
              <a:gd name="connsiteY38" fmla="*/ 3231004 h 6304174"/>
              <a:gd name="connsiteX39" fmla="*/ 2821941 w 11481847"/>
              <a:gd name="connsiteY39" fmla="*/ 3559536 h 6304174"/>
              <a:gd name="connsiteX40" fmla="*/ 2935905 w 11481847"/>
              <a:gd name="connsiteY40" fmla="*/ 3849859 h 6304174"/>
              <a:gd name="connsiteX41" fmla="*/ 2885085 w 11481847"/>
              <a:gd name="connsiteY41" fmla="*/ 4235830 h 6304174"/>
              <a:gd name="connsiteX42" fmla="*/ 2973079 w 11481847"/>
              <a:gd name="connsiteY42" fmla="*/ 4396649 h 6304174"/>
              <a:gd name="connsiteX43" fmla="*/ 3151617 w 11481847"/>
              <a:gd name="connsiteY43" fmla="*/ 4720394 h 6304174"/>
              <a:gd name="connsiteX44" fmla="*/ 3498607 w 11481847"/>
              <a:gd name="connsiteY44" fmla="*/ 5101577 h 6304174"/>
              <a:gd name="connsiteX45" fmla="*/ 3961398 w 11481847"/>
              <a:gd name="connsiteY45" fmla="*/ 5021448 h 6304174"/>
              <a:gd name="connsiteX46" fmla="*/ 4401742 w 11481847"/>
              <a:gd name="connsiteY46" fmla="*/ 4933171 h 6304174"/>
              <a:gd name="connsiteX47" fmla="*/ 4554965 w 11481847"/>
              <a:gd name="connsiteY47" fmla="*/ 5230361 h 6304174"/>
              <a:gd name="connsiteX48" fmla="*/ 4774234 w 11481847"/>
              <a:gd name="connsiteY48" fmla="*/ 6128059 h 6304174"/>
              <a:gd name="connsiteX49" fmla="*/ 4747812 w 11481847"/>
              <a:gd name="connsiteY49" fmla="*/ 6304174 h 6304174"/>
              <a:gd name="connsiteX50" fmla="*/ 531044 w 11481847"/>
              <a:gd name="connsiteY50" fmla="*/ 6304174 h 6304174"/>
              <a:gd name="connsiteX51" fmla="*/ 0 w 11481847"/>
              <a:gd name="connsiteY51" fmla="*/ 5773130 h 6304174"/>
              <a:gd name="connsiteX52" fmla="*/ 0 w 11481847"/>
              <a:gd name="connsiteY52" fmla="*/ 531044 h 630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481847" h="6304174">
                <a:moveTo>
                  <a:pt x="531044" y="0"/>
                </a:moveTo>
                <a:lnTo>
                  <a:pt x="10950803" y="0"/>
                </a:lnTo>
                <a:lnTo>
                  <a:pt x="11481847" y="531044"/>
                </a:lnTo>
                <a:lnTo>
                  <a:pt x="11481847" y="5773130"/>
                </a:lnTo>
                <a:lnTo>
                  <a:pt x="10950803" y="6304174"/>
                </a:lnTo>
                <a:lnTo>
                  <a:pt x="6124274" y="6304174"/>
                </a:lnTo>
                <a:lnTo>
                  <a:pt x="6025299" y="6108344"/>
                </a:lnTo>
                <a:cubicBezTo>
                  <a:pt x="5838338" y="5696785"/>
                  <a:pt x="5731694" y="5238004"/>
                  <a:pt x="5728430" y="4808417"/>
                </a:cubicBezTo>
                <a:cubicBezTo>
                  <a:pt x="5725475" y="4420023"/>
                  <a:pt x="5772066" y="4272344"/>
                  <a:pt x="5983721" y="4094511"/>
                </a:cubicBezTo>
                <a:cubicBezTo>
                  <a:pt x="6346838" y="3789423"/>
                  <a:pt x="6706698" y="3583325"/>
                  <a:pt x="6887489" y="3046454"/>
                </a:cubicBezTo>
                <a:cubicBezTo>
                  <a:pt x="7031698" y="2618225"/>
                  <a:pt x="6978939" y="2200312"/>
                  <a:pt x="6845385" y="1790114"/>
                </a:cubicBezTo>
                <a:cubicBezTo>
                  <a:pt x="6821033" y="1715310"/>
                  <a:pt x="6715144" y="1493626"/>
                  <a:pt x="6736352" y="1444009"/>
                </a:cubicBezTo>
                <a:cubicBezTo>
                  <a:pt x="6874421" y="1416802"/>
                  <a:pt x="7057066" y="1502298"/>
                  <a:pt x="7136992" y="1563040"/>
                </a:cubicBezTo>
                <a:cubicBezTo>
                  <a:pt x="7436028" y="1790331"/>
                  <a:pt x="7595508" y="2361143"/>
                  <a:pt x="7481136" y="2784758"/>
                </a:cubicBezTo>
                <a:cubicBezTo>
                  <a:pt x="7324573" y="3364654"/>
                  <a:pt x="6804273" y="3618090"/>
                  <a:pt x="6475775" y="3953322"/>
                </a:cubicBezTo>
                <a:cubicBezTo>
                  <a:pt x="6244200" y="4189646"/>
                  <a:pt x="6225508" y="4360198"/>
                  <a:pt x="6228192" y="4795637"/>
                </a:cubicBezTo>
                <a:cubicBezTo>
                  <a:pt x="6230275" y="5132661"/>
                  <a:pt x="6429853" y="5367290"/>
                  <a:pt x="6647970" y="5465344"/>
                </a:cubicBezTo>
                <a:cubicBezTo>
                  <a:pt x="6979161" y="5614223"/>
                  <a:pt x="7617384" y="5359434"/>
                  <a:pt x="7776902" y="5047384"/>
                </a:cubicBezTo>
                <a:cubicBezTo>
                  <a:pt x="7866536" y="4872044"/>
                  <a:pt x="7801386" y="4749467"/>
                  <a:pt x="7725654" y="4633606"/>
                </a:cubicBezTo>
                <a:cubicBezTo>
                  <a:pt x="7683333" y="4740619"/>
                  <a:pt x="7687989" y="4772173"/>
                  <a:pt x="7609455" y="4828670"/>
                </a:cubicBezTo>
                <a:cubicBezTo>
                  <a:pt x="7361776" y="5006830"/>
                  <a:pt x="7098219" y="4726645"/>
                  <a:pt x="7264042" y="4444261"/>
                </a:cubicBezTo>
                <a:cubicBezTo>
                  <a:pt x="7294008" y="4393229"/>
                  <a:pt x="8302794" y="3495091"/>
                  <a:pt x="8390958" y="3410483"/>
                </a:cubicBezTo>
                <a:cubicBezTo>
                  <a:pt x="8649018" y="3139681"/>
                  <a:pt x="8839960" y="2785292"/>
                  <a:pt x="8831882" y="2338591"/>
                </a:cubicBezTo>
                <a:cubicBezTo>
                  <a:pt x="8818278" y="1585989"/>
                  <a:pt x="8095832" y="306655"/>
                  <a:pt x="7228079" y="274278"/>
                </a:cubicBezTo>
                <a:cubicBezTo>
                  <a:pt x="6545281" y="248795"/>
                  <a:pt x="6479151" y="539902"/>
                  <a:pt x="6338570" y="590668"/>
                </a:cubicBezTo>
                <a:cubicBezTo>
                  <a:pt x="6333321" y="496533"/>
                  <a:pt x="6349535" y="372539"/>
                  <a:pt x="6318813" y="300270"/>
                </a:cubicBezTo>
                <a:cubicBezTo>
                  <a:pt x="6228539" y="285802"/>
                  <a:pt x="6008822" y="291172"/>
                  <a:pt x="5963060" y="373486"/>
                </a:cubicBezTo>
                <a:cubicBezTo>
                  <a:pt x="5936678" y="455543"/>
                  <a:pt x="6041330" y="461130"/>
                  <a:pt x="5975060" y="624158"/>
                </a:cubicBezTo>
                <a:cubicBezTo>
                  <a:pt x="5903926" y="616034"/>
                  <a:pt x="5741893" y="540198"/>
                  <a:pt x="5651691" y="514209"/>
                </a:cubicBezTo>
                <a:cubicBezTo>
                  <a:pt x="5326455" y="420517"/>
                  <a:pt x="4888383" y="471513"/>
                  <a:pt x="4581060" y="585659"/>
                </a:cubicBezTo>
                <a:cubicBezTo>
                  <a:pt x="4291278" y="693286"/>
                  <a:pt x="4013425" y="870606"/>
                  <a:pt x="3790194" y="1049298"/>
                </a:cubicBezTo>
                <a:cubicBezTo>
                  <a:pt x="3712826" y="1111226"/>
                  <a:pt x="3657898" y="1191990"/>
                  <a:pt x="3572749" y="1246007"/>
                </a:cubicBezTo>
                <a:cubicBezTo>
                  <a:pt x="3337863" y="1395007"/>
                  <a:pt x="2956027" y="1150512"/>
                  <a:pt x="2681943" y="2023008"/>
                </a:cubicBezTo>
                <a:cubicBezTo>
                  <a:pt x="2633099" y="2178479"/>
                  <a:pt x="2627916" y="2228008"/>
                  <a:pt x="2751225" y="2299534"/>
                </a:cubicBezTo>
                <a:cubicBezTo>
                  <a:pt x="2850313" y="2357004"/>
                  <a:pt x="2954089" y="2372016"/>
                  <a:pt x="2979373" y="2486009"/>
                </a:cubicBezTo>
                <a:cubicBezTo>
                  <a:pt x="3010670" y="2627129"/>
                  <a:pt x="2942415" y="2749985"/>
                  <a:pt x="3019179" y="2860859"/>
                </a:cubicBezTo>
                <a:cubicBezTo>
                  <a:pt x="3050425" y="2905990"/>
                  <a:pt x="3077212" y="2927337"/>
                  <a:pt x="3092572" y="2994957"/>
                </a:cubicBezTo>
                <a:cubicBezTo>
                  <a:pt x="3133666" y="3175897"/>
                  <a:pt x="3025245" y="3210536"/>
                  <a:pt x="2886314" y="3096096"/>
                </a:cubicBezTo>
                <a:cubicBezTo>
                  <a:pt x="2896510" y="3173602"/>
                  <a:pt x="2998229" y="3177641"/>
                  <a:pt x="3046422" y="3231004"/>
                </a:cubicBezTo>
                <a:cubicBezTo>
                  <a:pt x="3012369" y="3364615"/>
                  <a:pt x="2914485" y="3489976"/>
                  <a:pt x="2821941" y="3559536"/>
                </a:cubicBezTo>
                <a:cubicBezTo>
                  <a:pt x="2615678" y="3714566"/>
                  <a:pt x="2883608" y="3762178"/>
                  <a:pt x="2935905" y="3849859"/>
                </a:cubicBezTo>
                <a:cubicBezTo>
                  <a:pt x="3059264" y="4056669"/>
                  <a:pt x="2803814" y="4109226"/>
                  <a:pt x="2885085" y="4235830"/>
                </a:cubicBezTo>
                <a:cubicBezTo>
                  <a:pt x="2916505" y="4284777"/>
                  <a:pt x="2999588" y="4301932"/>
                  <a:pt x="2973079" y="4396649"/>
                </a:cubicBezTo>
                <a:cubicBezTo>
                  <a:pt x="2916478" y="4598856"/>
                  <a:pt x="3078363" y="4485135"/>
                  <a:pt x="3151617" y="4720394"/>
                </a:cubicBezTo>
                <a:cubicBezTo>
                  <a:pt x="3213484" y="4919080"/>
                  <a:pt x="2974744" y="5188203"/>
                  <a:pt x="3498607" y="5101577"/>
                </a:cubicBezTo>
                <a:cubicBezTo>
                  <a:pt x="3654929" y="5075728"/>
                  <a:pt x="3807740" y="5049899"/>
                  <a:pt x="3961398" y="5021448"/>
                </a:cubicBezTo>
                <a:cubicBezTo>
                  <a:pt x="4087765" y="4998052"/>
                  <a:pt x="4290265" y="4920262"/>
                  <a:pt x="4401742" y="4933171"/>
                </a:cubicBezTo>
                <a:cubicBezTo>
                  <a:pt x="4443561" y="5036103"/>
                  <a:pt x="4506220" y="5130985"/>
                  <a:pt x="4554965" y="5230361"/>
                </a:cubicBezTo>
                <a:cubicBezTo>
                  <a:pt x="4708265" y="5542868"/>
                  <a:pt x="4795995" y="5764659"/>
                  <a:pt x="4774234" y="6128059"/>
                </a:cubicBezTo>
                <a:lnTo>
                  <a:pt x="4747812" y="6304174"/>
                </a:lnTo>
                <a:lnTo>
                  <a:pt x="531044" y="6304174"/>
                </a:lnTo>
                <a:lnTo>
                  <a:pt x="0" y="5773130"/>
                </a:lnTo>
                <a:lnTo>
                  <a:pt x="0" y="531044"/>
                </a:lnTo>
                <a:close/>
              </a:path>
            </a:pathLst>
          </a:custGeom>
          <a:solidFill>
            <a:srgbClr val="FFEB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4ED39-8F18-67EE-8E8E-B082CCEE430E}"/>
              </a:ext>
            </a:extLst>
          </p:cNvPr>
          <p:cNvSpPr txBox="1"/>
          <p:nvPr/>
        </p:nvSpPr>
        <p:spPr>
          <a:xfrm>
            <a:off x="3499542" y="2536257"/>
            <a:ext cx="36960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>
                <a:effectLst/>
                <a:latin typeface="Bartex" panose="02000600000000000000" pitchFamily="2" charset="0"/>
              </a:rPr>
              <a:t>Exploring Parallels: </a:t>
            </a:r>
            <a:endParaRPr lang="en-US" b="1" i="0" dirty="0">
              <a:effectLst/>
            </a:endParaRPr>
          </a:p>
          <a:p>
            <a:r>
              <a:rPr lang="en-US" b="1" i="0" dirty="0">
                <a:effectLst/>
              </a:rPr>
              <a:t>A Comparative Analysis of Barbie's Careers and College-Aged Women's Major Choices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0C350-2F8F-1F02-A183-A46B396CD204}"/>
              </a:ext>
            </a:extLst>
          </p:cNvPr>
          <p:cNvSpPr txBox="1"/>
          <p:nvPr/>
        </p:nvSpPr>
        <p:spPr>
          <a:xfrm>
            <a:off x="8383424" y="6401162"/>
            <a:ext cx="30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tex" panose="02000600000000000000" pitchFamily="2" charset="0"/>
              </a:rPr>
              <a:t>By Kate Amsterdam</a:t>
            </a:r>
          </a:p>
        </p:txBody>
      </p:sp>
    </p:spTree>
    <p:extLst>
      <p:ext uri="{BB962C8B-B14F-4D97-AF65-F5344CB8AC3E}">
        <p14:creationId xmlns:p14="http://schemas.microsoft.com/office/powerpoint/2010/main" val="300013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ackboard Learn | Information Technology Services">
            <a:extLst>
              <a:ext uri="{FF2B5EF4-FFF2-40B4-BE49-F238E27FC236}">
                <a16:creationId xmlns:a16="http://schemas.microsoft.com/office/drawing/2014/main" id="{FD8FC846-2246-FD19-0667-BFEEE1F48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5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269D2-4142-07FC-9668-0B63D5CAC089}"/>
              </a:ext>
            </a:extLst>
          </p:cNvPr>
          <p:cNvSpPr txBox="1"/>
          <p:nvPr/>
        </p:nvSpPr>
        <p:spPr>
          <a:xfrm>
            <a:off x="4776622" y="179809"/>
            <a:ext cx="6844659" cy="6498382"/>
          </a:xfrm>
          <a:prstGeom prst="rect">
            <a:avLst/>
          </a:prstGeom>
          <a:solidFill>
            <a:srgbClr val="8A8A8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Bartex" panose="02000600000000000000" pitchFamily="2" charset="0"/>
              </a:rPr>
              <a:t>Initial Questions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How do Barbie's career choices align with the majors commonly chosen by college-aged women?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If we correlate Barbie’s careers to college majors, what is her most popular major, how does it correlate to the most popular major among women?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Conversely, which career is least popular among Barbie dolls, and how does it compare to the least commonly chosen major among women?</a:t>
            </a:r>
            <a:endParaRPr lang="en-US" sz="2400" dirty="0"/>
          </a:p>
        </p:txBody>
      </p:sp>
      <p:pic>
        <p:nvPicPr>
          <p:cNvPr id="3" name="Picture 2" descr="A close up of a doll&#10;&#10;Description automatically generated">
            <a:extLst>
              <a:ext uri="{FF2B5EF4-FFF2-40B4-BE49-F238E27FC236}">
                <a16:creationId xmlns:a16="http://schemas.microsoft.com/office/drawing/2014/main" id="{6F99C75B-5F0A-1FBC-7E31-EF2C4E27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949" y="0"/>
            <a:ext cx="5609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445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-side Corner of Rectangle 23">
            <a:extLst>
              <a:ext uri="{FF2B5EF4-FFF2-40B4-BE49-F238E27FC236}">
                <a16:creationId xmlns:a16="http://schemas.microsoft.com/office/drawing/2014/main" id="{694B1027-1D8A-970E-42C1-35BE16A7EECA}"/>
              </a:ext>
            </a:extLst>
          </p:cNvPr>
          <p:cNvSpPr/>
          <p:nvPr/>
        </p:nvSpPr>
        <p:spPr>
          <a:xfrm>
            <a:off x="0" y="-8820"/>
            <a:ext cx="12192000" cy="6866819"/>
          </a:xfrm>
          <a:prstGeom prst="round2SameRect">
            <a:avLst>
              <a:gd name="adj1" fmla="val 5220"/>
              <a:gd name="adj2" fmla="val 0"/>
            </a:avLst>
          </a:prstGeom>
          <a:solidFill>
            <a:srgbClr val="DE31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430C58F-C246-B97B-BB25-3E7B2EDB50FD}"/>
              </a:ext>
            </a:extLst>
          </p:cNvPr>
          <p:cNvSpPr/>
          <p:nvPr/>
        </p:nvSpPr>
        <p:spPr>
          <a:xfrm>
            <a:off x="5449257" y="597472"/>
            <a:ext cx="1623044" cy="497414"/>
          </a:xfrm>
          <a:custGeom>
            <a:avLst/>
            <a:gdLst>
              <a:gd name="connsiteX0" fmla="*/ 0 w 1623044"/>
              <a:gd name="connsiteY0" fmla="*/ 363006 h 497414"/>
              <a:gd name="connsiteX1" fmla="*/ 0 w 1623044"/>
              <a:gd name="connsiteY1" fmla="*/ 363007 h 497414"/>
              <a:gd name="connsiteX2" fmla="*/ 0 w 1623044"/>
              <a:gd name="connsiteY2" fmla="*/ 363007 h 497414"/>
              <a:gd name="connsiteX3" fmla="*/ 811521 w 1623044"/>
              <a:gd name="connsiteY3" fmla="*/ 0 h 497414"/>
              <a:gd name="connsiteX4" fmla="*/ 1040121 w 1623044"/>
              <a:gd name="connsiteY4" fmla="*/ 228600 h 497414"/>
              <a:gd name="connsiteX5" fmla="*/ 1488637 w 1623044"/>
              <a:gd name="connsiteY5" fmla="*/ 228600 h 497414"/>
              <a:gd name="connsiteX6" fmla="*/ 1623044 w 1623044"/>
              <a:gd name="connsiteY6" fmla="*/ 363007 h 497414"/>
              <a:gd name="connsiteX7" fmla="*/ 1623043 w 1623044"/>
              <a:gd name="connsiteY7" fmla="*/ 363007 h 497414"/>
              <a:gd name="connsiteX8" fmla="*/ 1488636 w 1623044"/>
              <a:gd name="connsiteY8" fmla="*/ 497414 h 497414"/>
              <a:gd name="connsiteX9" fmla="*/ 134407 w 1623044"/>
              <a:gd name="connsiteY9" fmla="*/ 497413 h 497414"/>
              <a:gd name="connsiteX10" fmla="*/ 10563 w 1623044"/>
              <a:gd name="connsiteY10" fmla="*/ 415323 h 497414"/>
              <a:gd name="connsiteX11" fmla="*/ 0 w 1623044"/>
              <a:gd name="connsiteY11" fmla="*/ 363007 h 497414"/>
              <a:gd name="connsiteX12" fmla="*/ 10563 w 1623044"/>
              <a:gd name="connsiteY12" fmla="*/ 310690 h 497414"/>
              <a:gd name="connsiteX13" fmla="*/ 134407 w 1623044"/>
              <a:gd name="connsiteY13" fmla="*/ 228600 h 497414"/>
              <a:gd name="connsiteX14" fmla="*/ 582921 w 1623044"/>
              <a:gd name="connsiteY14" fmla="*/ 228600 h 497414"/>
              <a:gd name="connsiteX15" fmla="*/ 811521 w 1623044"/>
              <a:gd name="connsiteY15" fmla="*/ 0 h 49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23044" h="497414">
                <a:moveTo>
                  <a:pt x="0" y="363006"/>
                </a:moveTo>
                <a:lnTo>
                  <a:pt x="0" y="363007"/>
                </a:lnTo>
                <a:lnTo>
                  <a:pt x="0" y="363007"/>
                </a:lnTo>
                <a:close/>
                <a:moveTo>
                  <a:pt x="811521" y="0"/>
                </a:moveTo>
                <a:cubicBezTo>
                  <a:pt x="937773" y="0"/>
                  <a:pt x="1040121" y="102348"/>
                  <a:pt x="1040121" y="228600"/>
                </a:cubicBezTo>
                <a:lnTo>
                  <a:pt x="1488637" y="228600"/>
                </a:lnTo>
                <a:cubicBezTo>
                  <a:pt x="1562868" y="228600"/>
                  <a:pt x="1623044" y="288776"/>
                  <a:pt x="1623044" y="363007"/>
                </a:cubicBezTo>
                <a:lnTo>
                  <a:pt x="1623043" y="363007"/>
                </a:lnTo>
                <a:cubicBezTo>
                  <a:pt x="1623043" y="437238"/>
                  <a:pt x="1562867" y="497414"/>
                  <a:pt x="1488636" y="497414"/>
                </a:cubicBezTo>
                <a:lnTo>
                  <a:pt x="134407" y="497413"/>
                </a:lnTo>
                <a:cubicBezTo>
                  <a:pt x="78734" y="497413"/>
                  <a:pt x="30967" y="463564"/>
                  <a:pt x="10563" y="415323"/>
                </a:cubicBezTo>
                <a:lnTo>
                  <a:pt x="0" y="363007"/>
                </a:lnTo>
                <a:lnTo>
                  <a:pt x="10563" y="310690"/>
                </a:lnTo>
                <a:cubicBezTo>
                  <a:pt x="30967" y="262449"/>
                  <a:pt x="78734" y="228600"/>
                  <a:pt x="134407" y="228600"/>
                </a:cubicBezTo>
                <a:lnTo>
                  <a:pt x="582921" y="228600"/>
                </a:lnTo>
                <a:cubicBezTo>
                  <a:pt x="582921" y="102348"/>
                  <a:pt x="685269" y="0"/>
                  <a:pt x="81152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B7416BDF-AFC4-7750-199B-58D757334D20}"/>
              </a:ext>
            </a:extLst>
          </p:cNvPr>
          <p:cNvSpPr/>
          <p:nvPr/>
        </p:nvSpPr>
        <p:spPr>
          <a:xfrm>
            <a:off x="633740" y="2046508"/>
            <a:ext cx="10924521" cy="4811492"/>
          </a:xfrm>
          <a:prstGeom prst="round2SameRect">
            <a:avLst>
              <a:gd name="adj1" fmla="val 5220"/>
              <a:gd name="adj2" fmla="val 0"/>
            </a:avLst>
          </a:prstGeom>
          <a:solidFill>
            <a:srgbClr val="FE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6A6DAC-B798-04C9-C20B-1AD8228B8F17}"/>
              </a:ext>
            </a:extLst>
          </p:cNvPr>
          <p:cNvSpPr txBox="1"/>
          <p:nvPr/>
        </p:nvSpPr>
        <p:spPr>
          <a:xfrm>
            <a:off x="2358010" y="918142"/>
            <a:ext cx="7301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i="1" dirty="0">
                <a:ln w="25400">
                  <a:solidFill>
                    <a:srgbClr val="FDECF5"/>
                  </a:solidFill>
                </a:ln>
                <a:latin typeface="Bartex" panose="02000600000000000000" pitchFamily="2" charset="0"/>
              </a:rPr>
              <a:t>Collecting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16B47-4854-FB94-CC0C-3B7EEA4BDDC1}"/>
              </a:ext>
            </a:extLst>
          </p:cNvPr>
          <p:cNvSpPr txBox="1"/>
          <p:nvPr/>
        </p:nvSpPr>
        <p:spPr>
          <a:xfrm>
            <a:off x="1008911" y="1941726"/>
            <a:ext cx="10174175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E318C"/>
                </a:solidFill>
                <a:effectLst/>
              </a:rPr>
              <a:t>I gathered data on women’s majors spanning the years 2010 to 2022, utilizing a comprehensive provided by the </a:t>
            </a:r>
            <a:r>
              <a:rPr lang="en-US" sz="2400" b="1" i="0" dirty="0">
                <a:solidFill>
                  <a:srgbClr val="DE318C"/>
                </a:solidFill>
                <a:effectLst/>
              </a:rPr>
              <a:t>Department of Education</a:t>
            </a:r>
            <a:r>
              <a:rPr lang="en-US" sz="2400" b="0" i="0" dirty="0">
                <a:solidFill>
                  <a:srgbClr val="DE318C"/>
                </a:solidFill>
                <a:effectLst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E318C"/>
                </a:solidFill>
                <a:effectLst/>
              </a:rPr>
              <a:t>The information specific to women's majors was extracted from the following source: </a:t>
            </a:r>
            <a:r>
              <a:rPr lang="en-US" sz="2400" b="0" i="0" dirty="0">
                <a:solidFill>
                  <a:srgbClr val="D1D5DB"/>
                </a:solidFill>
                <a:effectLst/>
                <a:hlinkClick r:id="rId2"/>
              </a:rPr>
              <a:t>[link]</a:t>
            </a:r>
            <a:r>
              <a:rPr lang="en-US" sz="2400" b="0" i="0" dirty="0">
                <a:solidFill>
                  <a:srgbClr val="DE318C"/>
                </a:solidFill>
                <a:effectLst/>
              </a:rPr>
              <a:t>The tables employed for this analysis include </a:t>
            </a:r>
            <a:r>
              <a:rPr lang="en-US" sz="2400" b="1" i="0" dirty="0">
                <a:solidFill>
                  <a:srgbClr val="DE318C"/>
                </a:solidFill>
                <a:effectLst/>
              </a:rPr>
              <a:t>'Degrees/Certificates by Gender and Field of Study' from the academic year 2010-11 through the academic year 2021-22.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E318C"/>
                </a:solidFill>
                <a:effectLst/>
              </a:rPr>
              <a:t>I found a thorough compilation of Barbie's careers at </a:t>
            </a:r>
            <a:r>
              <a:rPr lang="en-US" sz="2400" b="0" i="0" dirty="0">
                <a:solidFill>
                  <a:srgbClr val="DE318C"/>
                </a:solidFill>
                <a:effectLst/>
                <a:hlinkClick r:id="rId3"/>
              </a:rPr>
              <a:t>[Link]</a:t>
            </a:r>
            <a:r>
              <a:rPr lang="en-US" sz="2400" b="0" i="0" dirty="0">
                <a:solidFill>
                  <a:srgbClr val="DE318C"/>
                </a:solidFill>
                <a:effectLst/>
              </a:rPr>
              <a:t> to ensure accuracy, I meticulously cross-referenced the list by conducting targeted searches for each specific doll and its release date.</a:t>
            </a:r>
          </a:p>
        </p:txBody>
      </p:sp>
    </p:spTree>
    <p:extLst>
      <p:ext uri="{BB962C8B-B14F-4D97-AF65-F5344CB8AC3E}">
        <p14:creationId xmlns:p14="http://schemas.microsoft.com/office/powerpoint/2010/main" val="98598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oll with a guitar&#10;&#10;Description automatically generated">
            <a:extLst>
              <a:ext uri="{FF2B5EF4-FFF2-40B4-BE49-F238E27FC236}">
                <a16:creationId xmlns:a16="http://schemas.microsoft.com/office/drawing/2014/main" id="{16623AC5-9E19-1A26-474E-F52B2379E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865" r="30469" b="3611"/>
          <a:stretch/>
        </p:blipFill>
        <p:spPr>
          <a:xfrm>
            <a:off x="6059848" y="1113546"/>
            <a:ext cx="2207719" cy="632100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AD61614-810D-426F-93B6-0B361DB73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220" y="1010117"/>
            <a:ext cx="5518790" cy="570274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6C06FDA-CD5B-E78C-1819-15A01847E362}"/>
              </a:ext>
            </a:extLst>
          </p:cNvPr>
          <p:cNvSpPr txBox="1"/>
          <p:nvPr/>
        </p:nvSpPr>
        <p:spPr>
          <a:xfrm>
            <a:off x="742177" y="149731"/>
            <a:ext cx="10635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E318C"/>
                </a:solidFill>
                <a:latin typeface="Bartex" panose="02000600000000000000" pitchFamily="2" charset="0"/>
              </a:rPr>
              <a:t>Matching Barbie’s Careers to college majors</a:t>
            </a:r>
          </a:p>
        </p:txBody>
      </p:sp>
      <p:pic>
        <p:nvPicPr>
          <p:cNvPr id="1031" name="Picture 10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DFDE75-EC67-E0B2-97B3-627EB9626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" y="993054"/>
            <a:ext cx="2207719" cy="5719999"/>
          </a:xfrm>
          <a:prstGeom prst="rect">
            <a:avLst/>
          </a:prstGeom>
        </p:spPr>
      </p:pic>
      <p:sp>
        <p:nvSpPr>
          <p:cNvPr id="1045" name="Circular Arrow 1044">
            <a:extLst>
              <a:ext uri="{FF2B5EF4-FFF2-40B4-BE49-F238E27FC236}">
                <a16:creationId xmlns:a16="http://schemas.microsoft.com/office/drawing/2014/main" id="{0058442E-3EAC-F13B-5899-5029EFFCB57A}"/>
              </a:ext>
            </a:extLst>
          </p:cNvPr>
          <p:cNvSpPr/>
          <p:nvPr/>
        </p:nvSpPr>
        <p:spPr>
          <a:xfrm rot="20579299">
            <a:off x="1100980" y="975235"/>
            <a:ext cx="2046514" cy="1785258"/>
          </a:xfrm>
          <a:prstGeom prst="circularArrow">
            <a:avLst>
              <a:gd name="adj1" fmla="val 12500"/>
              <a:gd name="adj2" fmla="val 777542"/>
              <a:gd name="adj3" fmla="val 20457681"/>
              <a:gd name="adj4" fmla="val 10800000"/>
              <a:gd name="adj5" fmla="val 12500"/>
            </a:avLst>
          </a:prstGeom>
          <a:solidFill>
            <a:srgbClr val="DE31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1120579F-B808-D1F1-E334-554E96F8F30E}"/>
              </a:ext>
            </a:extLst>
          </p:cNvPr>
          <p:cNvSpPr txBox="1"/>
          <p:nvPr/>
        </p:nvSpPr>
        <p:spPr>
          <a:xfrm>
            <a:off x="8078431" y="1113546"/>
            <a:ext cx="3763546" cy="5310043"/>
          </a:xfrm>
          <a:prstGeom prst="rect">
            <a:avLst/>
          </a:prstGeom>
          <a:solidFill>
            <a:srgbClr val="DE318C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0" i="0" dirty="0">
                <a:effectLst/>
              </a:rPr>
              <a:t>I compiled an inventory detailing the corresponding majors for each Barbie career, drawing from the comprehensive dataset provided by the </a:t>
            </a:r>
            <a:r>
              <a:rPr lang="en-US" sz="1900" b="1" i="0" dirty="0">
                <a:effectLst/>
              </a:rPr>
              <a:t>Department of Education</a:t>
            </a:r>
            <a:r>
              <a:rPr lang="en-US" sz="1900" b="0" i="0" dirty="0">
                <a:effectLst/>
              </a:rPr>
              <a:t>. Notably, certain professions exhibited a diverse range of associated majors, while others, such as ice skater, Avon representative, and many more, did not necessitate a specific degree for job entry.</a:t>
            </a:r>
          </a:p>
        </p:txBody>
      </p:sp>
    </p:spTree>
    <p:extLst>
      <p:ext uri="{BB962C8B-B14F-4D97-AF65-F5344CB8AC3E}">
        <p14:creationId xmlns:p14="http://schemas.microsoft.com/office/powerpoint/2010/main" val="400470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85FC1-76D1-2003-531B-C1443642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8" y="141514"/>
            <a:ext cx="8842799" cy="6332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867C5C-678D-E320-EA5C-8055D382D590}"/>
              </a:ext>
            </a:extLst>
          </p:cNvPr>
          <p:cNvSpPr txBox="1"/>
          <p:nvPr/>
        </p:nvSpPr>
        <p:spPr>
          <a:xfrm>
            <a:off x="9167570" y="141514"/>
            <a:ext cx="2841172" cy="6140142"/>
          </a:xfrm>
          <a:prstGeom prst="rect">
            <a:avLst/>
          </a:prstGeom>
          <a:solidFill>
            <a:srgbClr val="FF13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rtex" panose="02000600000000000000" pitchFamily="2" charset="0"/>
              </a:rPr>
              <a:t>Findings</a:t>
            </a:r>
          </a:p>
          <a:p>
            <a:pPr algn="ctr"/>
            <a:r>
              <a:rPr lang="en-US" sz="1200" dirty="0"/>
              <a:t>(summed 1959-2023)</a:t>
            </a:r>
          </a:p>
          <a:p>
            <a:pPr algn="ctr"/>
            <a:r>
              <a:rPr lang="en-US" sz="2400" b="1" dirty="0">
                <a:latin typeface="Bartex" panose="02000600000000000000" pitchFamily="2" charset="0"/>
              </a:rPr>
              <a:t>Barbie’s top 3 degrees are </a:t>
            </a:r>
            <a:r>
              <a:rPr lang="en-US" sz="2400" dirty="0">
                <a:latin typeface="Bartex" panose="02000600000000000000" pitchFamily="2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Visual and Performing Arts (90 dolls)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2.Biological and Biomedical sciences (56 Dolls)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3. Health Professions and Related Programs (45 Dolls)</a:t>
            </a:r>
          </a:p>
          <a:p>
            <a:endParaRPr lang="en-US" b="1" dirty="0"/>
          </a:p>
          <a:p>
            <a:r>
              <a:rPr lang="en-US" sz="2000" b="1" dirty="0">
                <a:latin typeface="Bartex" panose="02000600000000000000" pitchFamily="2" charset="0"/>
              </a:rPr>
              <a:t>Least Popular Majors: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effectLst/>
              </a:rPr>
              <a:t> Transportation and Materials Moving</a:t>
            </a:r>
            <a:endParaRPr lang="en-US" sz="1700" b="1" dirty="0"/>
          </a:p>
          <a:p>
            <a:pPr marL="342900" indent="-342900">
              <a:buFont typeface="+mj-lt"/>
              <a:buAutoNum type="arabicPeriod"/>
            </a:pPr>
            <a:endParaRPr lang="en-US" sz="1700" b="1" dirty="0"/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effectLst/>
              </a:rPr>
              <a:t>Public Administration and Social Service Professions</a:t>
            </a:r>
          </a:p>
          <a:p>
            <a:pPr marL="342900" indent="-342900">
              <a:buFont typeface="+mj-lt"/>
              <a:buAutoNum type="arabicPeriod"/>
            </a:pPr>
            <a:endParaRPr lang="en-US" sz="1700" b="1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effectLst/>
              </a:rPr>
              <a:t> Construction Trades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EBC06-283F-1F0B-6188-1BDD066DC7BD}"/>
              </a:ext>
            </a:extLst>
          </p:cNvPr>
          <p:cNvSpPr txBox="1"/>
          <p:nvPr/>
        </p:nvSpPr>
        <p:spPr>
          <a:xfrm>
            <a:off x="183258" y="5828090"/>
            <a:ext cx="2632364" cy="646331"/>
          </a:xfrm>
          <a:prstGeom prst="rect">
            <a:avLst/>
          </a:prstGeom>
          <a:solidFill>
            <a:srgbClr val="FF139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218 working dolls do not have a matching major.</a:t>
            </a:r>
          </a:p>
        </p:txBody>
      </p:sp>
    </p:spTree>
    <p:extLst>
      <p:ext uri="{BB962C8B-B14F-4D97-AF65-F5344CB8AC3E}">
        <p14:creationId xmlns:p14="http://schemas.microsoft.com/office/powerpoint/2010/main" val="36850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85FC1-76D1-2003-531B-C1443642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8" y="141514"/>
            <a:ext cx="8842799" cy="63329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B4104A-7516-8EE7-813D-75FAD44C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8" y="141514"/>
            <a:ext cx="8873672" cy="635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C98440-C395-AE27-D68B-29359A9DF017}"/>
              </a:ext>
            </a:extLst>
          </p:cNvPr>
          <p:cNvSpPr txBox="1"/>
          <p:nvPr/>
        </p:nvSpPr>
        <p:spPr>
          <a:xfrm>
            <a:off x="9176658" y="151179"/>
            <a:ext cx="2928257" cy="6555641"/>
          </a:xfrm>
          <a:prstGeom prst="rect">
            <a:avLst/>
          </a:prstGeom>
          <a:solidFill>
            <a:srgbClr val="6E8B3C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rtex" panose="02000600000000000000" pitchFamily="2" charset="0"/>
              </a:rPr>
              <a:t>Women’s Top Majors </a:t>
            </a:r>
          </a:p>
          <a:p>
            <a:pPr algn="ctr"/>
            <a:r>
              <a:rPr lang="en-US" sz="1200" dirty="0"/>
              <a:t>(summed 2011-2022)</a:t>
            </a:r>
          </a:p>
          <a:p>
            <a:endParaRPr lang="en-US" b="1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Health Professions and Related Programs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Business, Management, Marketing, and Related Support Services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 Liberal Arts and Sciences, General Studies and Humanities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>
              <a:effectLst/>
            </a:endParaRPr>
          </a:p>
          <a:p>
            <a:r>
              <a:rPr lang="en-US" sz="2400" dirty="0">
                <a:effectLst/>
                <a:latin typeface="Bartex" panose="02000600000000000000" pitchFamily="2" charset="0"/>
              </a:rPr>
              <a:t>Least Popular Majors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Military Technologies and Applied Science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Construction Trades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Science Technologies/ Technicians</a:t>
            </a:r>
          </a:p>
        </p:txBody>
      </p:sp>
    </p:spTree>
    <p:extLst>
      <p:ext uri="{BB962C8B-B14F-4D97-AF65-F5344CB8AC3E}">
        <p14:creationId xmlns:p14="http://schemas.microsoft.com/office/powerpoint/2010/main" val="25611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FFCD5-E1D1-EC3C-04D0-60B10F35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5" y="605558"/>
            <a:ext cx="7884886" cy="564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A1406-9B82-8D95-A3B2-B094A6A702E9}"/>
              </a:ext>
            </a:extLst>
          </p:cNvPr>
          <p:cNvSpPr txBox="1"/>
          <p:nvPr/>
        </p:nvSpPr>
        <p:spPr>
          <a:xfrm>
            <a:off x="8355211" y="3574786"/>
            <a:ext cx="3571474" cy="2677656"/>
          </a:xfrm>
          <a:prstGeom prst="rect">
            <a:avLst/>
          </a:prstGeom>
          <a:solidFill>
            <a:srgbClr val="DE318C"/>
          </a:solidFill>
        </p:spPr>
        <p:txBody>
          <a:bodyPr wrap="square" rtlCol="0">
            <a:spAutoFit/>
          </a:bodyPr>
          <a:lstStyle/>
          <a:p>
            <a:r>
              <a:rPr lang="en-US" sz="2100" b="0" i="0" dirty="0">
                <a:solidFill>
                  <a:srgbClr val="FDC8E5"/>
                </a:solidFill>
                <a:effectLst/>
              </a:rPr>
              <a:t>Graph shows % difference in Barbie's vs. actual women's degrees. Positive values: Barbie underrepresented; Negative values: Barbie overrepresented. Highlights disparities in portrayal vs. actual prevalence</a:t>
            </a:r>
            <a:endParaRPr lang="en-US" sz="2100" dirty="0">
              <a:solidFill>
                <a:srgbClr val="FDC8E5"/>
              </a:solidFill>
            </a:endParaRPr>
          </a:p>
        </p:txBody>
      </p:sp>
      <p:pic>
        <p:nvPicPr>
          <p:cNvPr id="15" name="Picture 14" descr="A pink sign with white text and a pink ribbon&#10;&#10;Description automatically generated">
            <a:extLst>
              <a:ext uri="{FF2B5EF4-FFF2-40B4-BE49-F238E27FC236}">
                <a16:creationId xmlns:a16="http://schemas.microsoft.com/office/drawing/2014/main" id="{751D0B8E-495C-970B-5E6F-BBB53B07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11" y="317499"/>
            <a:ext cx="3175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5A94DB-9144-15D5-13CD-70A4B597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1" y="840802"/>
            <a:ext cx="6480960" cy="4938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857945-DD09-0B0F-73F9-ECCCC3320CB0}"/>
              </a:ext>
            </a:extLst>
          </p:cNvPr>
          <p:cNvSpPr txBox="1"/>
          <p:nvPr/>
        </p:nvSpPr>
        <p:spPr>
          <a:xfrm>
            <a:off x="9067025" y="1180084"/>
            <a:ext cx="2541494" cy="1200329"/>
          </a:xfrm>
          <a:prstGeom prst="rect">
            <a:avLst/>
          </a:prstGeom>
          <a:solidFill>
            <a:srgbClr val="FF139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Barbie's predominant career  is 'Fashion Model’ which requires no degree.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3BD22-E085-28EA-773F-B899AC9FEA28}"/>
              </a:ext>
            </a:extLst>
          </p:cNvPr>
          <p:cNvSpPr/>
          <p:nvPr/>
        </p:nvSpPr>
        <p:spPr>
          <a:xfrm>
            <a:off x="10399930" y="4157275"/>
            <a:ext cx="1273755" cy="1273755"/>
          </a:xfrm>
          <a:prstGeom prst="rect">
            <a:avLst/>
          </a:prstGeom>
          <a:solidFill>
            <a:srgbClr val="FF1393"/>
          </a:solidFill>
          <a:ln>
            <a:noFill/>
          </a:ln>
          <a:effectLst>
            <a:outerShdw dist="88559" dir="2700000" sx="105000" sy="105000" algn="tl" rotWithShape="0">
              <a:schemeClr val="tx2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DC1D5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C27071-CCAF-1B1E-8F14-1E69641D859B}"/>
              </a:ext>
            </a:extLst>
          </p:cNvPr>
          <p:cNvGrpSpPr/>
          <p:nvPr/>
        </p:nvGrpSpPr>
        <p:grpSpPr>
          <a:xfrm>
            <a:off x="7327657" y="400248"/>
            <a:ext cx="1273756" cy="1590939"/>
            <a:chOff x="9640161" y="517583"/>
            <a:chExt cx="1273756" cy="15909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59D3D2-BB37-2685-5B73-D39EE1F14936}"/>
                </a:ext>
              </a:extLst>
            </p:cNvPr>
            <p:cNvSpPr/>
            <p:nvPr/>
          </p:nvSpPr>
          <p:spPr>
            <a:xfrm>
              <a:off x="9640162" y="834767"/>
              <a:ext cx="1273755" cy="1273755"/>
            </a:xfrm>
            <a:prstGeom prst="rect">
              <a:avLst/>
            </a:prstGeom>
            <a:solidFill>
              <a:srgbClr val="FF1393"/>
            </a:solidFill>
            <a:ln>
              <a:noFill/>
            </a:ln>
            <a:effectLst>
              <a:outerShdw dist="88559" dir="2700000" sx="105000" sy="105000" algn="tl" rotWithShape="0">
                <a:schemeClr val="tx2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DC1D5"/>
                </a:solidFill>
              </a:endParaRPr>
            </a:p>
          </p:txBody>
        </p:sp>
        <p:pic>
          <p:nvPicPr>
            <p:cNvPr id="38" name="Picture 37" descr="A doll with pink hair and a blue fur coat&#10;&#10;Description automatically generated">
              <a:extLst>
                <a:ext uri="{FF2B5EF4-FFF2-40B4-BE49-F238E27FC236}">
                  <a16:creationId xmlns:a16="http://schemas.microsoft.com/office/drawing/2014/main" id="{972F40D8-FA73-8481-25D2-D62F4F318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767" r="29017" b="73643"/>
            <a:stretch/>
          </p:blipFill>
          <p:spPr>
            <a:xfrm>
              <a:off x="9640161" y="517583"/>
              <a:ext cx="1273755" cy="1590939"/>
            </a:xfrm>
            <a:prstGeom prst="rect">
              <a:avLst/>
            </a:prstGeom>
          </p:spPr>
        </p:pic>
      </p:grpSp>
      <p:pic>
        <p:nvPicPr>
          <p:cNvPr id="42" name="Picture 41" descr="A doll wearing a white and pink outfit&#10;&#10;Description automatically generated">
            <a:extLst>
              <a:ext uri="{FF2B5EF4-FFF2-40B4-BE49-F238E27FC236}">
                <a16:creationId xmlns:a16="http://schemas.microsoft.com/office/drawing/2014/main" id="{4C57B07D-0451-D8E4-C08E-67DE43C19D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51" r="29477" b="73258"/>
          <a:stretch/>
        </p:blipFill>
        <p:spPr>
          <a:xfrm>
            <a:off x="10550728" y="3858155"/>
            <a:ext cx="1107942" cy="150341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9298147-D6A1-885D-AB1A-C5A75E1C7348}"/>
              </a:ext>
            </a:extLst>
          </p:cNvPr>
          <p:cNvSpPr txBox="1"/>
          <p:nvPr/>
        </p:nvSpPr>
        <p:spPr>
          <a:xfrm>
            <a:off x="7621157" y="5294128"/>
            <a:ext cx="2544563" cy="923330"/>
          </a:xfrm>
          <a:prstGeom prst="rect">
            <a:avLst/>
          </a:prstGeom>
          <a:solidFill>
            <a:srgbClr val="FF139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Barbie has been an astronaut 11x in her lifetime.</a:t>
            </a:r>
          </a:p>
        </p:txBody>
      </p:sp>
      <p:pic>
        <p:nvPicPr>
          <p:cNvPr id="110" name="Picture 109" descr="A pink starburst with a black background&#10;&#10;Description automatically generated">
            <a:extLst>
              <a:ext uri="{FF2B5EF4-FFF2-40B4-BE49-F238E27FC236}">
                <a16:creationId xmlns:a16="http://schemas.microsoft.com/office/drawing/2014/main" id="{C6FE7559-C658-897C-628B-8C953FAEF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707" y="1149563"/>
            <a:ext cx="3081618" cy="493849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9BE1333-920F-90FB-3241-8F5D5AF6744F}"/>
              </a:ext>
            </a:extLst>
          </p:cNvPr>
          <p:cNvSpPr txBox="1"/>
          <p:nvPr/>
        </p:nvSpPr>
        <p:spPr>
          <a:xfrm rot="20790609">
            <a:off x="6134306" y="2211496"/>
            <a:ext cx="4063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artex" panose="02000600000000000000" pitchFamily="2" charset="0"/>
              </a:rPr>
              <a:t>Barbie</a:t>
            </a:r>
          </a:p>
          <a:p>
            <a:pPr algn="ctr"/>
            <a:r>
              <a:rPr lang="en-US" sz="6000" dirty="0">
                <a:latin typeface="Bartex" panose="02000600000000000000" pitchFamily="2" charset="0"/>
              </a:rPr>
              <a:t>Career </a:t>
            </a:r>
          </a:p>
          <a:p>
            <a:pPr algn="ctr"/>
            <a:r>
              <a:rPr lang="en-US" sz="6000" dirty="0">
                <a:latin typeface="Bartex" panose="02000600000000000000" pitchFamily="2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238856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CAB5B-016F-2253-AD26-CEC8D0A64FEA}"/>
              </a:ext>
            </a:extLst>
          </p:cNvPr>
          <p:cNvSpPr txBox="1"/>
          <p:nvPr/>
        </p:nvSpPr>
        <p:spPr>
          <a:xfrm>
            <a:off x="0" y="0"/>
            <a:ext cx="12192000" cy="1877437"/>
          </a:xfrm>
          <a:prstGeom prst="rect">
            <a:avLst/>
          </a:prstGeom>
          <a:solidFill>
            <a:srgbClr val="DB19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400" i="1" dirty="0">
                <a:solidFill>
                  <a:srgbClr val="FDC8E5"/>
                </a:solidFill>
                <a:latin typeface="Bartex" panose="02000600000000000000" pitchFamily="2" charset="0"/>
              </a:rPr>
              <a:t>Barbie</a:t>
            </a:r>
          </a:p>
          <a:p>
            <a:pPr algn="ctr"/>
            <a:r>
              <a:rPr lang="en-US" sz="3000" dirty="0">
                <a:solidFill>
                  <a:srgbClr val="DB198A"/>
                </a:solidFill>
                <a:highlight>
                  <a:srgbClr val="FDC8E5"/>
                </a:highlight>
              </a:rPr>
              <a:t> CAN BE ANYTHING…</a:t>
            </a:r>
          </a:p>
          <a:p>
            <a:pPr algn="ctr"/>
            <a:r>
              <a:rPr lang="en-US" sz="2200" dirty="0">
                <a:solidFill>
                  <a:srgbClr val="FDC8E5"/>
                </a:solidFill>
              </a:rPr>
              <a:t>*but she’s yet to use these degrees</a:t>
            </a:r>
          </a:p>
        </p:txBody>
      </p:sp>
      <p:pic>
        <p:nvPicPr>
          <p:cNvPr id="23" name="Picture 22" descr="A pink arrow with a black background&#10;&#10;Description automatically generated">
            <a:extLst>
              <a:ext uri="{FF2B5EF4-FFF2-40B4-BE49-F238E27FC236}">
                <a16:creationId xmlns:a16="http://schemas.microsoft.com/office/drawing/2014/main" id="{3AFF0FB5-D417-3B39-326F-CBB3747D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348001">
            <a:off x="1149831" y="1327871"/>
            <a:ext cx="3662426" cy="3504067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sx="104000" sy="104000" algn="ctr" rotWithShape="0">
              <a:srgbClr val="48B8E1">
                <a:alpha val="88385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F5F95B-1CEC-1251-C392-5AF8756ACE08}"/>
              </a:ext>
            </a:extLst>
          </p:cNvPr>
          <p:cNvSpPr txBox="1"/>
          <p:nvPr/>
        </p:nvSpPr>
        <p:spPr>
          <a:xfrm>
            <a:off x="3945066" y="2036619"/>
            <a:ext cx="4301868" cy="4339650"/>
          </a:xfrm>
          <a:prstGeom prst="rect">
            <a:avLst/>
          </a:prstGeom>
          <a:solidFill>
            <a:srgbClr val="DB198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DC8E5"/>
                </a:solidFill>
                <a:latin typeface="Bartex" panose="02000600000000000000" pitchFamily="2" charset="0"/>
              </a:rPr>
              <a:t>Degrees Barbie Has Not Used</a:t>
            </a: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Area, Ethnic, Cultural, Gender, and Group Studies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Family and Consumer Sciences/Human Sciences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Liberal Arts and Sciences, General Studies and Humanities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Library Science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Mechanic and Repair Technologies/Technicians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Multi/Interdisciplinary Studies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Philosophy and Religious Studies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Precision Production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342900" indent="-34290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kern="1200" dirty="0">
                <a:solidFill>
                  <a:srgbClr val="FDC8E5"/>
                </a:solidFill>
                <a:effectLst/>
              </a:rPr>
              <a:t>Theology and Religious Vocations</a:t>
            </a:r>
            <a:endParaRPr lang="en-US" sz="1800" b="1" i="0" u="none" strike="noStrike" dirty="0">
              <a:solidFill>
                <a:srgbClr val="FDC8E5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 descr="A silhouette of a person holding a briefcase&#10;&#10;Description automatically generated">
            <a:extLst>
              <a:ext uri="{FF2B5EF4-FFF2-40B4-BE49-F238E27FC236}">
                <a16:creationId xmlns:a16="http://schemas.microsoft.com/office/drawing/2014/main" id="{3B7ABFCC-58CE-00C9-9895-CCAA5058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99" y="122934"/>
            <a:ext cx="4301868" cy="66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1437</TotalTime>
  <Words>499</Words>
  <Application>Microsoft Macintosh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Bartex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Hudson</dc:creator>
  <cp:lastModifiedBy>Kate Hudson</cp:lastModifiedBy>
  <cp:revision>5</cp:revision>
  <dcterms:created xsi:type="dcterms:W3CDTF">2023-12-06T22:21:16Z</dcterms:created>
  <dcterms:modified xsi:type="dcterms:W3CDTF">2023-12-07T22:19:50Z</dcterms:modified>
</cp:coreProperties>
</file>