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93" r:id="rId7"/>
    <p:sldId id="291" r:id="rId8"/>
    <p:sldId id="292" r:id="rId9"/>
    <p:sldId id="286" r:id="rId10"/>
    <p:sldId id="262" r:id="rId11"/>
    <p:sldId id="263" r:id="rId12"/>
    <p:sldId id="264" r:id="rId13"/>
    <p:sldId id="290"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15" autoAdjust="0"/>
  </p:normalViewPr>
  <p:slideViewPr>
    <p:cSldViewPr snapToGrid="0">
      <p:cViewPr varScale="1">
        <p:scale>
          <a:sx n="111" d="100"/>
          <a:sy n="111" d="100"/>
        </p:scale>
        <p:origin x="594" y="10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165728" y="406400"/>
            <a:ext cx="9026272" cy="2387600"/>
          </a:xfrm>
        </p:spPr>
        <p:txBody>
          <a:bodyPr>
            <a:normAutofit/>
          </a:bodyPr>
          <a:lstStyle/>
          <a:p>
            <a:r>
              <a:rPr lang="en-US" b="0" i="0" dirty="0">
                <a:solidFill>
                  <a:srgbClr val="D1D5DB"/>
                </a:solidFill>
                <a:effectLst/>
                <a:latin typeface="Söhne"/>
              </a:rPr>
              <a:t>Marriage Isn't Dead Yet</a:t>
            </a:r>
            <a:br>
              <a:rPr lang="en-US" b="0" i="0" dirty="0">
                <a:solidFill>
                  <a:srgbClr val="D1D5DB"/>
                </a:solidFill>
                <a:effectLst/>
                <a:latin typeface="Söhne"/>
              </a:rPr>
            </a:br>
            <a:r>
              <a:rPr lang="en-US" sz="2400" b="0" i="1" dirty="0">
                <a:solidFill>
                  <a:srgbClr val="D1D5DB"/>
                </a:solidFill>
                <a:effectLst/>
                <a:latin typeface="Söhne"/>
              </a:rPr>
              <a:t>Analyzing Marriage and Divorce Trends in America</a:t>
            </a:r>
            <a:endParaRPr lang="en-US" i="1"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624905"/>
          </a:xfrm>
        </p:spPr>
        <p:txBody>
          <a:bodyPr/>
          <a:lstStyle/>
          <a:p>
            <a:r>
              <a:rPr lang="en-US" dirty="0"/>
              <a:t>Ese </a:t>
            </a:r>
            <a:r>
              <a:rPr lang="en-US" dirty="0" err="1"/>
              <a:t>Ekrebe</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5B66-4421-8CED-341D-4EFB9CE1A818}"/>
              </a:ext>
            </a:extLst>
          </p:cNvPr>
          <p:cNvSpPr>
            <a:spLocks noGrp="1"/>
          </p:cNvSpPr>
          <p:nvPr>
            <p:ph type="title"/>
          </p:nvPr>
        </p:nvSpPr>
        <p:spPr/>
        <p:txBody>
          <a:bodyPr>
            <a:normAutofit fontScale="90000"/>
          </a:bodyPr>
          <a:lstStyle/>
          <a:p>
            <a:r>
              <a:rPr lang="en-US" b="1" i="0" dirty="0">
                <a:effectLst/>
                <a:latin typeface="Söhne"/>
              </a:rPr>
              <a:t>Data Visualization Techniques</a:t>
            </a:r>
            <a:br>
              <a:rPr lang="en-US" b="1" i="0" dirty="0">
                <a:effectLst/>
                <a:latin typeface="Söhne"/>
              </a:rPr>
            </a:br>
            <a:endParaRPr lang="en-US" dirty="0"/>
          </a:p>
        </p:txBody>
      </p:sp>
      <p:sp>
        <p:nvSpPr>
          <p:cNvPr id="3" name="Text Placeholder 2">
            <a:extLst>
              <a:ext uri="{FF2B5EF4-FFF2-40B4-BE49-F238E27FC236}">
                <a16:creationId xmlns:a16="http://schemas.microsoft.com/office/drawing/2014/main" id="{F69C0CC2-30FB-6AB6-D2C9-6827BF6481DA}"/>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52A4CC7F-0BC8-9DAF-DC26-814B1B09777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C897ED-D128-2517-CCFF-056A8DFE392F}"/>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8CAEEA7E-4E5F-3179-008F-57D4C8B704C2}"/>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1028" name="Picture 4">
            <a:extLst>
              <a:ext uri="{FF2B5EF4-FFF2-40B4-BE49-F238E27FC236}">
                <a16:creationId xmlns:a16="http://schemas.microsoft.com/office/drawing/2014/main" id="{E3D8ED75-AFCD-2972-D876-4103F8C6E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97" y="1999570"/>
            <a:ext cx="9144000" cy="477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9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3441940" y="136525"/>
            <a:ext cx="8505646" cy="1325880"/>
          </a:xfrm>
        </p:spPr>
        <p:txBody>
          <a:bodyPr>
            <a:normAutofit/>
          </a:bodyPr>
          <a:lstStyle/>
          <a:p>
            <a:pPr algn="l"/>
            <a:r>
              <a:rPr lang="en-US" b="1" i="0" dirty="0">
                <a:effectLst/>
                <a:latin typeface="Söhne"/>
              </a:rPr>
              <a:t>Conclusion and Implications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3968151" y="799464"/>
            <a:ext cx="7155144" cy="5437433"/>
          </a:xfrm>
        </p:spPr>
        <p:txBody>
          <a:bodyPr vert="horz" lIns="91440" tIns="45720" rIns="91440" bIns="45720" rtlCol="0" anchor="t">
            <a:normAutofit fontScale="92500"/>
          </a:bodyPr>
          <a:lstStyle/>
          <a:p>
            <a:pPr marL="285750" indent="-285750">
              <a:buFont typeface="Arial" panose="020B0604020202020204" pitchFamily="34" charset="0"/>
              <a:buChar char="•"/>
            </a:pPr>
            <a:r>
              <a:rPr lang="en-US" sz="1400" b="1" dirty="0">
                <a:solidFill>
                  <a:schemeClr val="accent5">
                    <a:lumMod val="50000"/>
                  </a:schemeClr>
                </a:solidFill>
              </a:rPr>
              <a:t>Marriage Trends</a:t>
            </a:r>
            <a:r>
              <a:rPr lang="en-US" sz="1400" dirty="0">
                <a:solidFill>
                  <a:schemeClr val="accent5">
                    <a:lumMod val="50000"/>
                  </a:schemeClr>
                </a:solidFill>
              </a:rPr>
              <a:t>: Despite common beliefs, the institution of marriage is not declining in significance. While the number of married couples in the U.S. has increased, this is more attributable to population growth rather than an increased inclination towards marriage.</a:t>
            </a:r>
          </a:p>
          <a:p>
            <a:pPr marL="285750" indent="-285750">
              <a:buFont typeface="Arial" panose="020B0604020202020204" pitchFamily="34" charset="0"/>
              <a:buChar char="•"/>
            </a:pPr>
            <a:r>
              <a:rPr lang="en-US" sz="1400" b="1" dirty="0">
                <a:solidFill>
                  <a:schemeClr val="accent5">
                    <a:lumMod val="50000"/>
                  </a:schemeClr>
                </a:solidFill>
              </a:rPr>
              <a:t>Divorce Trends: </a:t>
            </a:r>
            <a:r>
              <a:rPr lang="en-US" sz="1400" dirty="0">
                <a:solidFill>
                  <a:schemeClr val="accent5">
                    <a:lumMod val="50000"/>
                  </a:schemeClr>
                </a:solidFill>
              </a:rPr>
              <a:t>Contrary to popular opinion, the divorce rate in the U.S. is declining. The analysis reveals that while divorce was more common in the 1990s, there has been a significant decrease in divorce rates in recent years.</a:t>
            </a:r>
          </a:p>
          <a:p>
            <a:pPr marL="285750" indent="-285750">
              <a:buFont typeface="Arial" panose="020B0604020202020204" pitchFamily="34" charset="0"/>
              <a:buChar char="•"/>
            </a:pPr>
            <a:r>
              <a:rPr lang="en-US" sz="1400" b="1" dirty="0">
                <a:solidFill>
                  <a:schemeClr val="accent5">
                    <a:lumMod val="50000"/>
                  </a:schemeClr>
                </a:solidFill>
              </a:rPr>
              <a:t>State-Specific Insight</a:t>
            </a:r>
            <a:r>
              <a:rPr lang="en-US" sz="1400" dirty="0">
                <a:solidFill>
                  <a:schemeClr val="accent5">
                    <a:lumMod val="50000"/>
                  </a:schemeClr>
                </a:solidFill>
              </a:rPr>
              <a:t>: Nevada stands out with the highest marriage and divorce rates in the U.S., likely due to its lenient laws and easy accessibility for marriage and divorce.</a:t>
            </a:r>
          </a:p>
          <a:p>
            <a:pPr marL="285750" indent="-285750">
              <a:buFont typeface="Arial" panose="020B0604020202020204" pitchFamily="34" charset="0"/>
              <a:buChar char="•"/>
            </a:pPr>
            <a:r>
              <a:rPr lang="en-US" sz="1400" b="1" dirty="0">
                <a:solidFill>
                  <a:schemeClr val="accent5">
                    <a:lumMod val="50000"/>
                  </a:schemeClr>
                </a:solidFill>
              </a:rPr>
              <a:t>Technological Approach: </a:t>
            </a:r>
            <a:r>
              <a:rPr lang="en-US" sz="1400" dirty="0">
                <a:solidFill>
                  <a:schemeClr val="accent5">
                    <a:lumMod val="50000"/>
                  </a:schemeClr>
                </a:solidFill>
              </a:rPr>
              <a:t>The project leveraged advanced data analysis and visualization techniques using tools like D3.js, </a:t>
            </a:r>
            <a:r>
              <a:rPr lang="en-US" sz="1400" dirty="0" err="1">
                <a:solidFill>
                  <a:schemeClr val="accent5">
                    <a:lumMod val="50000"/>
                  </a:schemeClr>
                </a:solidFill>
              </a:rPr>
              <a:t>Plotly</a:t>
            </a:r>
            <a:r>
              <a:rPr lang="en-US" sz="1400" dirty="0">
                <a:solidFill>
                  <a:schemeClr val="accent5">
                    <a:lumMod val="50000"/>
                  </a:schemeClr>
                </a:solidFill>
              </a:rPr>
              <a:t>, and Beautiful Soup, enhancing the understanding of complex marriage and divorce trends across different states.</a:t>
            </a:r>
          </a:p>
          <a:p>
            <a:pPr marL="285750" indent="-285750">
              <a:buFont typeface="Arial" panose="020B0604020202020204" pitchFamily="34" charset="0"/>
              <a:buChar char="•"/>
            </a:pPr>
            <a:r>
              <a:rPr lang="en-US" sz="1400" b="1" dirty="0">
                <a:solidFill>
                  <a:schemeClr val="accent5">
                    <a:lumMod val="50000"/>
                  </a:schemeClr>
                </a:solidFill>
              </a:rPr>
              <a:t>Overall Implication: </a:t>
            </a:r>
            <a:r>
              <a:rPr lang="en-US" sz="1400" dirty="0">
                <a:solidFill>
                  <a:schemeClr val="accent5">
                    <a:lumMod val="50000"/>
                  </a:schemeClr>
                </a:solidFill>
              </a:rPr>
              <a:t>The findings challenge common misconceptions about marriage and divorce in modern society, highlighting the need for data-driven analysis in understanding societal trends.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Ese </a:t>
            </a:r>
            <a:r>
              <a:rPr lang="en-US" dirty="0" err="1"/>
              <a:t>Ekrebe</a:t>
            </a:r>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pPr algn="l"/>
            <a:r>
              <a:rPr lang="en-US" b="1" i="0" dirty="0">
                <a:effectLst/>
                <a:latin typeface="Söhne"/>
              </a:rPr>
              <a:t>Introduction</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2813274"/>
          </a:xfrm>
        </p:spPr>
        <p:txBody>
          <a:bodyPr>
            <a:norm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Söhne"/>
              </a:rPr>
              <a:t>"Marriage Isn't Dead Yet" is a data-driven project aimed at analyzing the trends in marriage and divorce in the United States.</a:t>
            </a:r>
          </a:p>
          <a:p>
            <a:pPr marL="285750" indent="-285750">
              <a:buFont typeface="Arial" panose="020B0604020202020204" pitchFamily="34" charset="0"/>
              <a:buChar char="•"/>
            </a:pPr>
            <a:r>
              <a:rPr lang="en-US" b="0" i="0" dirty="0">
                <a:solidFill>
                  <a:schemeClr val="tx1">
                    <a:lumMod val="95000"/>
                    <a:lumOff val="5000"/>
                  </a:schemeClr>
                </a:solidFill>
                <a:effectLst/>
                <a:latin typeface="Söhne"/>
              </a:rPr>
              <a:t>This project challenges common perceptions about marriage and divorce, providing a nuanced understanding based on statistical data</a:t>
            </a:r>
            <a:endParaRPr lang="en-US" dirty="0">
              <a:solidFill>
                <a:schemeClr val="tx1">
                  <a:lumMod val="95000"/>
                  <a:lumOff val="5000"/>
                </a:schemeClr>
              </a:solidFill>
            </a:endParaRP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US" b="1" i="0" dirty="0">
                <a:effectLst/>
                <a:latin typeface="Söhne"/>
              </a:rPr>
              <a:t>Objectives</a:t>
            </a:r>
            <a:br>
              <a:rPr lang="en-US" b="1" i="0" dirty="0">
                <a:effectLst/>
                <a:latin typeface="Söhne"/>
              </a:rPr>
            </a:br>
            <a:endParaRPr lang="en-US" b="1" i="0" dirty="0">
              <a:effectLst/>
              <a:latin typeface="Söhne"/>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2813274"/>
          </a:xfrm>
        </p:spPr>
        <p:txBody>
          <a:bodyPr>
            <a:normAutofit/>
          </a:bodyPr>
          <a:lstStyle/>
          <a:p>
            <a:pPr algn="l">
              <a:buFont typeface="Arial" panose="020B0604020202020204" pitchFamily="34" charset="0"/>
              <a:buChar char="•"/>
            </a:pPr>
            <a:r>
              <a:rPr lang="en-US" b="0" i="0" dirty="0">
                <a:solidFill>
                  <a:schemeClr val="tx1">
                    <a:lumMod val="95000"/>
                    <a:lumOff val="5000"/>
                  </a:schemeClr>
                </a:solidFill>
                <a:effectLst/>
                <a:latin typeface="Söhne"/>
              </a:rPr>
              <a:t>To explore historical and current trends in marriage and divorce rates in the U.S.</a:t>
            </a:r>
          </a:p>
          <a:p>
            <a:pPr algn="l">
              <a:buFont typeface="Arial" panose="020B0604020202020204" pitchFamily="34" charset="0"/>
              <a:buChar char="•"/>
            </a:pPr>
            <a:r>
              <a:rPr lang="en-US" b="0" i="0" dirty="0">
                <a:solidFill>
                  <a:schemeClr val="tx1">
                    <a:lumMod val="95000"/>
                    <a:lumOff val="5000"/>
                  </a:schemeClr>
                </a:solidFill>
                <a:effectLst/>
                <a:latin typeface="Söhne"/>
              </a:rPr>
              <a:t>To understand the impact of demographic changes on marriage rates.</a:t>
            </a:r>
          </a:p>
          <a:p>
            <a:pPr algn="l">
              <a:buFont typeface="Arial" panose="020B0604020202020204" pitchFamily="34" charset="0"/>
              <a:buChar char="•"/>
            </a:pPr>
            <a:r>
              <a:rPr lang="en-US" b="0" i="0" dirty="0">
                <a:solidFill>
                  <a:schemeClr val="tx1">
                    <a:lumMod val="95000"/>
                    <a:lumOff val="5000"/>
                  </a:schemeClr>
                </a:solidFill>
                <a:effectLst/>
                <a:latin typeface="Söhne"/>
              </a:rPr>
              <a:t>To analyze state-specific marriage and divorce statistics, with a focus on notable cases like Nevada.</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60001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pPr algn="l"/>
            <a:r>
              <a:rPr lang="en-US" b="1" i="0" dirty="0">
                <a:effectLst/>
                <a:latin typeface="Söhne"/>
              </a:rPr>
              <a:t>Technologies Used</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5566823" y="1853512"/>
            <a:ext cx="4517456" cy="2476948"/>
          </a:xfrm>
        </p:spPr>
        <p:txBody>
          <a:bodyPr>
            <a:noAutofit/>
          </a:bodyPr>
          <a:lstStyle/>
          <a:p>
            <a:pPr algn="l">
              <a:buFont typeface="Arial" panose="020B0604020202020204" pitchFamily="34" charset="0"/>
              <a:buChar char="•"/>
            </a:pPr>
            <a:r>
              <a:rPr lang="en-US" b="1" i="0" dirty="0">
                <a:solidFill>
                  <a:schemeClr val="tx1">
                    <a:lumMod val="95000"/>
                    <a:lumOff val="5000"/>
                  </a:schemeClr>
                </a:solidFill>
                <a:effectLst/>
                <a:latin typeface="Söhne"/>
              </a:rPr>
              <a:t>Frontend</a:t>
            </a:r>
            <a:r>
              <a:rPr lang="en-US" b="0" i="0" dirty="0">
                <a:solidFill>
                  <a:schemeClr val="tx1">
                    <a:lumMod val="95000"/>
                    <a:lumOff val="5000"/>
                  </a:schemeClr>
                </a:solidFill>
                <a:effectLst/>
                <a:latin typeface="Söhne"/>
              </a:rPr>
              <a:t>: JavaScript, HTML5, CSS3, Bootstrap</a:t>
            </a:r>
          </a:p>
          <a:p>
            <a:pPr algn="l">
              <a:buFont typeface="Arial" panose="020B0604020202020204" pitchFamily="34" charset="0"/>
              <a:buChar char="•"/>
            </a:pPr>
            <a:r>
              <a:rPr lang="en-US" b="1" i="0" dirty="0">
                <a:solidFill>
                  <a:schemeClr val="tx1">
                    <a:lumMod val="95000"/>
                    <a:lumOff val="5000"/>
                  </a:schemeClr>
                </a:solidFill>
                <a:effectLst/>
                <a:latin typeface="Söhne"/>
              </a:rPr>
              <a:t>Backend</a:t>
            </a:r>
            <a:r>
              <a:rPr lang="en-US" b="0" i="0" dirty="0">
                <a:solidFill>
                  <a:schemeClr val="tx1">
                    <a:lumMod val="95000"/>
                    <a:lumOff val="5000"/>
                  </a:schemeClr>
                </a:solidFill>
                <a:effectLst/>
                <a:latin typeface="Söhne"/>
              </a:rPr>
              <a:t>: Flask for API development</a:t>
            </a:r>
          </a:p>
          <a:p>
            <a:pPr algn="l">
              <a:buFont typeface="Arial" panose="020B0604020202020204" pitchFamily="34" charset="0"/>
              <a:buChar char="•"/>
            </a:pPr>
            <a:r>
              <a:rPr lang="en-US" b="1" i="0" dirty="0">
                <a:solidFill>
                  <a:schemeClr val="tx1">
                    <a:lumMod val="95000"/>
                    <a:lumOff val="5000"/>
                  </a:schemeClr>
                </a:solidFill>
                <a:effectLst/>
                <a:latin typeface="Söhne"/>
              </a:rPr>
              <a:t>Data Visualization</a:t>
            </a:r>
            <a:r>
              <a:rPr lang="en-US" b="0" i="0" dirty="0">
                <a:solidFill>
                  <a:schemeClr val="tx1">
                    <a:lumMod val="95000"/>
                    <a:lumOff val="5000"/>
                  </a:schemeClr>
                </a:solidFill>
                <a:effectLst/>
                <a:latin typeface="Söhne"/>
              </a:rPr>
              <a:t>: D3.js, </a:t>
            </a:r>
            <a:r>
              <a:rPr lang="en-US" b="0" i="0" dirty="0" err="1">
                <a:solidFill>
                  <a:schemeClr val="tx1">
                    <a:lumMod val="95000"/>
                    <a:lumOff val="5000"/>
                  </a:schemeClr>
                </a:solidFill>
                <a:effectLst/>
                <a:latin typeface="Söhne"/>
              </a:rPr>
              <a:t>Plotly</a:t>
            </a: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1" i="0" dirty="0">
                <a:solidFill>
                  <a:schemeClr val="tx1">
                    <a:lumMod val="95000"/>
                    <a:lumOff val="5000"/>
                  </a:schemeClr>
                </a:solidFill>
                <a:effectLst/>
                <a:latin typeface="Söhne"/>
              </a:rPr>
              <a:t>Database</a:t>
            </a:r>
            <a:r>
              <a:rPr lang="en-US" b="0" i="0" dirty="0">
                <a:solidFill>
                  <a:schemeClr val="tx1">
                    <a:lumMod val="95000"/>
                    <a:lumOff val="5000"/>
                  </a:schemeClr>
                </a:solidFill>
                <a:effectLst/>
                <a:latin typeface="Söhne"/>
              </a:rPr>
              <a:t>: SQLite</a:t>
            </a:r>
          </a:p>
          <a:p>
            <a:pPr algn="l">
              <a:buFont typeface="Arial" panose="020B0604020202020204" pitchFamily="34" charset="0"/>
              <a:buChar char="•"/>
            </a:pPr>
            <a:r>
              <a:rPr lang="en-US" b="1" i="0" dirty="0">
                <a:solidFill>
                  <a:schemeClr val="tx1">
                    <a:lumMod val="95000"/>
                    <a:lumOff val="5000"/>
                  </a:schemeClr>
                </a:solidFill>
                <a:effectLst/>
                <a:latin typeface="Söhne"/>
              </a:rPr>
              <a:t>Data Scraping</a:t>
            </a:r>
            <a:r>
              <a:rPr lang="en-US" b="0" i="0" dirty="0">
                <a:solidFill>
                  <a:schemeClr val="tx1">
                    <a:lumMod val="95000"/>
                    <a:lumOff val="5000"/>
                  </a:schemeClr>
                </a:solidFill>
                <a:effectLst/>
                <a:latin typeface="Söhne"/>
              </a:rPr>
              <a:t>: Beautiful Soup, requests</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0622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pPr algn="l"/>
            <a:r>
              <a:rPr lang="en-US" b="1" i="0" dirty="0">
                <a:effectLst/>
                <a:latin typeface="Söhne"/>
              </a:rPr>
              <a:t>Key Findings</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787660" y="1853512"/>
            <a:ext cx="6792835" cy="1182986"/>
          </a:xfrm>
        </p:spPr>
        <p:txBody>
          <a:bodyPr>
            <a:noAutofit/>
          </a:bodyPr>
          <a:lstStyle/>
          <a:p>
            <a:pPr algn="l">
              <a:buFont typeface="Arial" panose="020B0604020202020204" pitchFamily="34" charset="0"/>
              <a:buChar char="•"/>
            </a:pPr>
            <a:r>
              <a:rPr lang="en-US" b="0" i="0" dirty="0">
                <a:solidFill>
                  <a:schemeClr val="tx1">
                    <a:lumMod val="95000"/>
                    <a:lumOff val="5000"/>
                  </a:schemeClr>
                </a:solidFill>
                <a:effectLst/>
                <a:latin typeface="Söhne"/>
              </a:rPr>
              <a:t>The number of married couples in the U.S. has increased, likely due to population growth rather than an increased propensity for marriage.</a:t>
            </a:r>
          </a:p>
          <a:p>
            <a:pPr algn="l">
              <a:buFont typeface="Arial" panose="020B0604020202020204" pitchFamily="34" charset="0"/>
              <a:buChar char="•"/>
            </a:pPr>
            <a:r>
              <a:rPr lang="en-US" b="0" i="0" dirty="0">
                <a:solidFill>
                  <a:schemeClr val="tx1">
                    <a:lumMod val="95000"/>
                    <a:lumOff val="5000"/>
                  </a:schemeClr>
                </a:solidFill>
                <a:effectLst/>
                <a:latin typeface="Söhne"/>
              </a:rPr>
              <a:t>The divorce rate in the U.S. has been declining since the 1990s, contrary to popular belief.</a:t>
            </a:r>
          </a:p>
          <a:p>
            <a:pPr algn="l">
              <a:buFont typeface="Arial" panose="020B0604020202020204" pitchFamily="34" charset="0"/>
              <a:buChar char="•"/>
            </a:pPr>
            <a:r>
              <a:rPr lang="en-US" b="0" i="0" dirty="0">
                <a:solidFill>
                  <a:schemeClr val="tx1">
                    <a:lumMod val="95000"/>
                    <a:lumOff val="5000"/>
                  </a:schemeClr>
                </a:solidFill>
                <a:effectLst/>
                <a:latin typeface="Söhne"/>
              </a:rPr>
              <a:t>Nevada has the highest rate of marriage and divorce, potentially due to its lenient laws.</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2023</a:t>
            </a:r>
          </a:p>
          <a:p>
            <a:endParaRPr lang="en-US"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8526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pPr algn="l"/>
            <a:r>
              <a:rPr lang="en-US" b="1" i="0" dirty="0">
                <a:effectLst/>
                <a:latin typeface="Söhne"/>
              </a:rPr>
              <a:t>Methodology</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5601994" y="1581170"/>
            <a:ext cx="3200400" cy="365760"/>
          </a:xfrm>
        </p:spPr>
        <p:txBody>
          <a:bodyPr/>
          <a:lstStyle/>
          <a:p>
            <a:r>
              <a:rPr lang="en-US" sz="1400" dirty="0"/>
              <a:t>Research and Methodology</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5332850" y="1964264"/>
            <a:ext cx="5674456" cy="2477431"/>
          </a:xfrm>
        </p:spPr>
        <p:txBody>
          <a:bodyPr>
            <a:noAutofit/>
          </a:bodyPr>
          <a:lstStyle/>
          <a:p>
            <a:pPr algn="l">
              <a:buFont typeface="Arial" panose="020B0604020202020204" pitchFamily="34" charset="0"/>
              <a:buChar char="•"/>
            </a:pPr>
            <a:r>
              <a:rPr lang="en-US" b="1" i="0" dirty="0">
                <a:solidFill>
                  <a:schemeClr val="tx1">
                    <a:lumMod val="95000"/>
                    <a:lumOff val="5000"/>
                  </a:schemeClr>
                </a:solidFill>
                <a:effectLst/>
                <a:latin typeface="Söhne"/>
              </a:rPr>
              <a:t>Data Sources</a:t>
            </a:r>
            <a:r>
              <a:rPr lang="en-US" b="0" i="0" dirty="0">
                <a:solidFill>
                  <a:schemeClr val="tx1">
                    <a:lumMod val="95000"/>
                    <a:lumOff val="5000"/>
                  </a:schemeClr>
                </a:solidFill>
                <a:effectLst/>
                <a:latin typeface="Söhne"/>
              </a:rPr>
              <a:t>: Utilized CDC csv data loaded into an SQLite database, read as JSON in JavaScript for real-time analysis.</a:t>
            </a:r>
          </a:p>
          <a:p>
            <a:pPr algn="l">
              <a:buFont typeface="Arial" panose="020B0604020202020204" pitchFamily="34" charset="0"/>
              <a:buChar char="•"/>
            </a:pPr>
            <a:r>
              <a:rPr lang="en-US" b="1" i="0" dirty="0">
                <a:solidFill>
                  <a:schemeClr val="tx1">
                    <a:lumMod val="95000"/>
                    <a:lumOff val="5000"/>
                  </a:schemeClr>
                </a:solidFill>
                <a:effectLst/>
                <a:latin typeface="Söhne"/>
              </a:rPr>
              <a:t>Data Processing</a:t>
            </a:r>
            <a:r>
              <a:rPr lang="en-US" b="0" i="0" dirty="0">
                <a:solidFill>
                  <a:schemeClr val="tx1">
                    <a:lumMod val="95000"/>
                    <a:lumOff val="5000"/>
                  </a:schemeClr>
                </a:solidFill>
                <a:effectLst/>
                <a:latin typeface="Söhne"/>
              </a:rPr>
              <a:t>: Implemented web scraping using Beautiful Soup and request library for live data collection. The data is then stored, categorized, and queried from a SQL database.</a:t>
            </a:r>
          </a:p>
          <a:p>
            <a:pPr algn="l">
              <a:buFont typeface="Arial" panose="020B0604020202020204" pitchFamily="34" charset="0"/>
              <a:buChar char="•"/>
            </a:pPr>
            <a:r>
              <a:rPr lang="en-US" b="1" i="0" dirty="0">
                <a:solidFill>
                  <a:schemeClr val="tx1">
                    <a:lumMod val="95000"/>
                    <a:lumOff val="5000"/>
                  </a:schemeClr>
                </a:solidFill>
                <a:effectLst/>
                <a:latin typeface="Söhne"/>
              </a:rPr>
              <a:t>Visualization Tools</a:t>
            </a:r>
            <a:r>
              <a:rPr lang="en-US" b="0" i="0" dirty="0">
                <a:solidFill>
                  <a:schemeClr val="tx1">
                    <a:lumMod val="95000"/>
                    <a:lumOff val="5000"/>
                  </a:schemeClr>
                </a:solidFill>
                <a:effectLst/>
                <a:latin typeface="Söhne"/>
              </a:rPr>
              <a:t>: Employed D3.js and </a:t>
            </a:r>
            <a:r>
              <a:rPr lang="en-US" b="0" i="0" dirty="0" err="1">
                <a:solidFill>
                  <a:schemeClr val="tx1">
                    <a:lumMod val="95000"/>
                    <a:lumOff val="5000"/>
                  </a:schemeClr>
                </a:solidFill>
                <a:effectLst/>
                <a:latin typeface="Söhne"/>
              </a:rPr>
              <a:t>Plotly</a:t>
            </a:r>
            <a:r>
              <a:rPr lang="en-US" b="0" i="0" dirty="0">
                <a:solidFill>
                  <a:schemeClr val="tx1">
                    <a:lumMod val="95000"/>
                    <a:lumOff val="5000"/>
                  </a:schemeClr>
                </a:solidFill>
                <a:effectLst/>
                <a:latin typeface="Söhne"/>
              </a:rPr>
              <a:t> for dynamic and interactive data visualization. Granim.js is used for aesthetic enhancements.</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2023</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97081" y="579348"/>
            <a:ext cx="6800850" cy="1325880"/>
          </a:xfrm>
        </p:spPr>
        <p:txBody>
          <a:bodyPr>
            <a:normAutofit fontScale="90000"/>
          </a:bodyPr>
          <a:lstStyle/>
          <a:p>
            <a:r>
              <a:rPr lang="en-US" b="1" i="0" dirty="0">
                <a:effectLst/>
                <a:latin typeface="Söhne"/>
              </a:rPr>
              <a:t>Marriage Trends in the U.S.</a:t>
            </a:r>
            <a:br>
              <a:rPr lang="en-US" b="1" i="0" dirty="0">
                <a:effectLst/>
                <a:latin typeface="Söhne"/>
              </a:rPr>
            </a:br>
            <a:endParaRPr lang="en-US" dirty="0"/>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2056430" y="2017890"/>
            <a:ext cx="4282152" cy="365760"/>
          </a:xfrm>
        </p:spPr>
        <p:txBody>
          <a:bodyPr/>
          <a:lstStyle/>
          <a:p>
            <a:r>
              <a:rPr lang="en-US" dirty="0"/>
              <a:t>Marriage Trends Analysis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2009631" y="2496312"/>
            <a:ext cx="4375749" cy="1188720"/>
          </a:xfrm>
        </p:spPr>
        <p:txBody>
          <a:bodyPr vert="horz" lIns="91440" tIns="45720" rIns="91440" bIns="45720" rtlCol="0" anchor="t">
            <a:noAutofit/>
          </a:bodyPr>
          <a:lstStyle/>
          <a:p>
            <a:pPr marL="285750" indent="-285750">
              <a:buFont typeface="Arial" panose="020B0604020202020204" pitchFamily="34" charset="0"/>
              <a:buChar char="•"/>
            </a:pPr>
            <a:r>
              <a:rPr lang="en-US" dirty="0"/>
              <a:t>Historical trends of marriage rates.</a:t>
            </a:r>
          </a:p>
          <a:p>
            <a:pPr marL="285750" indent="-285750">
              <a:buFont typeface="Arial" panose="020B0604020202020204" pitchFamily="34" charset="0"/>
              <a:buChar char="•"/>
            </a:pPr>
            <a:r>
              <a:rPr lang="en-US" dirty="0"/>
              <a:t>Demographic analysis.</a:t>
            </a:r>
          </a:p>
          <a:p>
            <a:pPr marL="285750" indent="-285750">
              <a:buFont typeface="Arial" panose="020B0604020202020204" pitchFamily="34" charset="0"/>
              <a:buChar char="•"/>
            </a:pPr>
            <a:r>
              <a:rPr lang="en-US" dirty="0"/>
              <a:t>Implications of population growth on marriage statistics.</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22" name="Picture 21">
            <a:extLst>
              <a:ext uri="{FF2B5EF4-FFF2-40B4-BE49-F238E27FC236}">
                <a16:creationId xmlns:a16="http://schemas.microsoft.com/office/drawing/2014/main" id="{1DF6C61B-DEF1-CD0A-BD5D-C802E2F7177B}"/>
              </a:ext>
            </a:extLst>
          </p:cNvPr>
          <p:cNvPicPr>
            <a:picLocks noChangeAspect="1"/>
          </p:cNvPicPr>
          <p:nvPr/>
        </p:nvPicPr>
        <p:blipFill>
          <a:blip r:embed="rId2"/>
          <a:stretch>
            <a:fillRect/>
          </a:stretch>
        </p:blipFill>
        <p:spPr>
          <a:xfrm>
            <a:off x="7495520" y="136525"/>
            <a:ext cx="4696480" cy="642817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327804" y="896112"/>
            <a:ext cx="7387446" cy="1325880"/>
          </a:xfrm>
        </p:spPr>
        <p:txBody>
          <a:bodyPr/>
          <a:lstStyle/>
          <a:p>
            <a:pPr algn="l"/>
            <a:r>
              <a:rPr lang="en-US" b="1" i="0" dirty="0">
                <a:effectLst/>
                <a:latin typeface="Söhne"/>
              </a:rPr>
              <a:t>Divorce Trends in the U.S.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612475" y="2084832"/>
            <a:ext cx="3902375" cy="365760"/>
          </a:xfrm>
        </p:spPr>
        <p:txBody>
          <a:bodyPr/>
          <a:lstStyle/>
          <a:p>
            <a:r>
              <a:rPr lang="en-US" dirty="0"/>
              <a:t>Divorce Trends Analysis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1"/>
            <a:ext cx="4735902" cy="1325881"/>
          </a:xfrm>
        </p:spPr>
        <p:txBody>
          <a:bodyPr vert="horz" lIns="91440" tIns="45720" rIns="91440" bIns="45720" rtlCol="0" anchor="t">
            <a:normAutofit/>
          </a:bodyPr>
          <a:lstStyle/>
          <a:p>
            <a:pPr marL="285750" indent="-285750">
              <a:buFont typeface="Arial" panose="020B0604020202020204" pitchFamily="34" charset="0"/>
              <a:buChar char="•"/>
            </a:pPr>
            <a:r>
              <a:rPr lang="en-US" dirty="0"/>
              <a:t>Historical data on divorce rates.</a:t>
            </a:r>
          </a:p>
          <a:p>
            <a:pPr marL="285750" indent="-285750">
              <a:buFont typeface="Arial" panose="020B0604020202020204" pitchFamily="34" charset="0"/>
              <a:buChar char="•"/>
            </a:pPr>
            <a:r>
              <a:rPr lang="en-US" dirty="0"/>
              <a:t>Comparison with marriage trends.</a:t>
            </a:r>
          </a:p>
          <a:p>
            <a:pPr marL="285750" indent="-285750">
              <a:buFont typeface="Arial" panose="020B0604020202020204" pitchFamily="34" charset="0"/>
              <a:buChar char="•"/>
            </a:pPr>
            <a:r>
              <a:rPr lang="en-US" dirty="0"/>
              <a:t>Analysis of divorce rates in subsequent marriages.</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pic>
        <p:nvPicPr>
          <p:cNvPr id="20" name="Picture 19">
            <a:extLst>
              <a:ext uri="{FF2B5EF4-FFF2-40B4-BE49-F238E27FC236}">
                <a16:creationId xmlns:a16="http://schemas.microsoft.com/office/drawing/2014/main" id="{3EF3BE2C-0C11-3FB3-E9F2-A00A836D0BBA}"/>
              </a:ext>
            </a:extLst>
          </p:cNvPr>
          <p:cNvPicPr>
            <a:picLocks noChangeAspect="1"/>
          </p:cNvPicPr>
          <p:nvPr/>
        </p:nvPicPr>
        <p:blipFill>
          <a:blip r:embed="rId2"/>
          <a:stretch>
            <a:fillRect/>
          </a:stretch>
        </p:blipFill>
        <p:spPr>
          <a:xfrm>
            <a:off x="7190677" y="0"/>
            <a:ext cx="5001323" cy="6858000"/>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normAutofit fontScale="90000"/>
          </a:bodyPr>
          <a:lstStyle/>
          <a:p>
            <a:pPr algn="l"/>
            <a:r>
              <a:rPr lang="en-US" b="1" i="0" dirty="0">
                <a:effectLst/>
                <a:latin typeface="Söhne"/>
              </a:rPr>
              <a:t>State-Specific Insights</a:t>
            </a:r>
            <a:br>
              <a:rPr lang="en-US" b="1" i="0" dirty="0">
                <a:effectLst/>
                <a:latin typeface="Söhne"/>
              </a:rPr>
            </a:br>
            <a:br>
              <a:rPr lang="en-US" b="0" i="0" dirty="0">
                <a:solidFill>
                  <a:srgbClr val="D1D5DB"/>
                </a:solidFill>
                <a:effectLst/>
                <a:latin typeface="Söhne"/>
              </a:rPr>
            </a:b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1675510"/>
          </a:xfrm>
        </p:spPr>
        <p:txBody>
          <a:bodyPr vert="horz" lIns="91440" tIns="45720" rIns="91440" bIns="45720" rtlCol="0" anchor="t">
            <a:normAutofit/>
          </a:bodyPr>
          <a:lstStyle/>
          <a:p>
            <a:pPr marL="285750" indent="-285750">
              <a:buFont typeface="Arial" panose="020B0604020202020204" pitchFamily="34" charset="0"/>
              <a:buChar char="•"/>
            </a:pPr>
            <a:r>
              <a:rPr lang="en-US" dirty="0"/>
              <a:t>Nevada's high marriage and divorce rates.</a:t>
            </a:r>
          </a:p>
          <a:p>
            <a:pPr marL="285750" indent="-285750">
              <a:buFont typeface="Arial" panose="020B0604020202020204" pitchFamily="34" charset="0"/>
              <a:buChar char="•"/>
            </a:pPr>
            <a:r>
              <a:rPr lang="en-US" dirty="0"/>
              <a:t>Comparison with other states.</a:t>
            </a:r>
          </a:p>
          <a:p>
            <a:pPr marL="285750" indent="-285750">
              <a:buFont typeface="Arial" panose="020B0604020202020204" pitchFamily="34" charset="0"/>
              <a:buChar char="•"/>
            </a:pPr>
            <a:r>
              <a:rPr lang="en-US" dirty="0"/>
              <a:t>Possible reasons behind these trends.</a:t>
            </a:r>
            <a:endParaRPr lang="en-ZA" noProof="1"/>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pic>
        <p:nvPicPr>
          <p:cNvPr id="10" name="Picture 9">
            <a:extLst>
              <a:ext uri="{FF2B5EF4-FFF2-40B4-BE49-F238E27FC236}">
                <a16:creationId xmlns:a16="http://schemas.microsoft.com/office/drawing/2014/main" id="{01E5E269-D904-3CCC-0C58-0ECD4C940B9E}"/>
              </a:ext>
            </a:extLst>
          </p:cNvPr>
          <p:cNvPicPr>
            <a:picLocks noChangeAspect="1"/>
          </p:cNvPicPr>
          <p:nvPr/>
        </p:nvPicPr>
        <p:blipFill>
          <a:blip r:embed="rId2"/>
          <a:stretch>
            <a:fillRect/>
          </a:stretch>
        </p:blipFill>
        <p:spPr>
          <a:xfrm>
            <a:off x="7202884" y="1688"/>
            <a:ext cx="4977610" cy="6856312"/>
          </a:xfrm>
          <a:prstGeom prst="rect">
            <a:avLst/>
          </a:prstGeom>
        </p:spPr>
      </p:pic>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{937C5C20-1155-4027-AE90-278E1C8AE2CF}tf33968143_win32</Template>
  <TotalTime>36</TotalTime>
  <Words>598</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Söhne</vt:lpstr>
      <vt:lpstr>Office Theme</vt:lpstr>
      <vt:lpstr>Marriage Isn't Dead Yet Analyzing Marriage and Divorce Trends in America</vt:lpstr>
      <vt:lpstr>Introduction</vt:lpstr>
      <vt:lpstr>Objectives </vt:lpstr>
      <vt:lpstr>Technologies Used</vt:lpstr>
      <vt:lpstr>Key Findings</vt:lpstr>
      <vt:lpstr>Methodology</vt:lpstr>
      <vt:lpstr>Marriage Trends in the U.S. </vt:lpstr>
      <vt:lpstr>Divorce Trends in the U.S.</vt:lpstr>
      <vt:lpstr>State-Specific Insights  </vt:lpstr>
      <vt:lpstr>Data Visualization Techniques </vt:lpstr>
      <vt:lpstr>Conclusion and Implications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Marriage Isn't Dead Yet Analyzing Marriage and Divorce Trends in America</dc:title>
  <dc:creator>e e</dc:creator>
  <cp:lastModifiedBy>e e</cp:lastModifiedBy>
  <cp:revision>2</cp:revision>
  <dcterms:created xsi:type="dcterms:W3CDTF">2023-12-01T20:21:04Z</dcterms:created>
  <dcterms:modified xsi:type="dcterms:W3CDTF">2023-12-01T21:06:33Z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