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efe93d5b9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efe93d5b9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 read off their own name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(Aditya)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(Aditya)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(Sungmin)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efe93d5b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efe93d5b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(Sungmin)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(Guntas)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(Guntas)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efe93d5b9_3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efe93d5b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efe93d5b9_3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efe93d5b9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www.youtube.com/watch?v=WNG7X3-_HJE" TargetMode="Externa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 Id="rId11" Type="http://schemas.openxmlformats.org/officeDocument/2006/relationships/image" Target="../media/image13.jpg"/><Relationship Id="rId10"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Corona Virus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Correlations between hospital bed capacity per capita &amp; death rates</a:t>
            </a:r>
            <a:endParaRPr/>
          </a:p>
        </p:txBody>
      </p:sp>
      <p:sp>
        <p:nvSpPr>
          <p:cNvPr id="87" name="Google Shape;87;p13"/>
          <p:cNvSpPr txBox="1"/>
          <p:nvPr/>
        </p:nvSpPr>
        <p:spPr>
          <a:xfrm>
            <a:off x="596700" y="4367700"/>
            <a:ext cx="24513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Team Corona Curious</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Implications of Findings</a:t>
            </a:r>
            <a:endParaRPr/>
          </a:p>
        </p:txBody>
      </p:sp>
      <p:sp>
        <p:nvSpPr>
          <p:cNvPr id="189" name="Google Shape;189;p2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avenues of analysis</a:t>
            </a:r>
            <a:endParaRPr/>
          </a:p>
        </p:txBody>
      </p:sp>
      <p:sp>
        <p:nvSpPr>
          <p:cNvPr id="190" name="Google Shape;190;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Next steps:</a:t>
            </a:r>
            <a:endParaRPr/>
          </a:p>
          <a:p>
            <a:pPr indent="0" lvl="0" marL="0" rtl="0" algn="l">
              <a:spcBef>
                <a:spcPts val="1600"/>
              </a:spcBef>
              <a:spcAft>
                <a:spcPts val="0"/>
              </a:spcAft>
              <a:buNone/>
            </a:pPr>
            <a:r>
              <a:rPr lang="en"/>
              <a:t>Build in land area per state to calculate population density</a:t>
            </a:r>
            <a:endParaRPr/>
          </a:p>
          <a:p>
            <a:pPr indent="0" lvl="0" marL="0" rtl="0" algn="l">
              <a:spcBef>
                <a:spcPts val="1600"/>
              </a:spcBef>
              <a:spcAft>
                <a:spcPts val="0"/>
              </a:spcAft>
              <a:buNone/>
            </a:pPr>
            <a:r>
              <a:rPr lang="en"/>
              <a:t>Check correlation of population density to infection and death rate</a:t>
            </a:r>
            <a:endParaRPr/>
          </a:p>
          <a:p>
            <a:pPr indent="0" lvl="0" marL="0" rtl="0" algn="l">
              <a:spcBef>
                <a:spcPts val="1600"/>
              </a:spcBef>
              <a:spcAft>
                <a:spcPts val="1600"/>
              </a:spcAft>
              <a:buNone/>
            </a:pPr>
            <a:r>
              <a:rPr lang="en"/>
              <a:t>Check additional factors such as the age, health, and demographic statistics per state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4" name="Shape 194"/>
        <p:cNvGrpSpPr/>
        <p:nvPr/>
      </p:nvGrpSpPr>
      <p:grpSpPr>
        <a:xfrm>
          <a:off x="0" y="0"/>
          <a:ext cx="0" cy="0"/>
          <a:chOff x="0" y="0"/>
          <a:chExt cx="0" cy="0"/>
        </a:xfrm>
      </p:grpSpPr>
      <p:sp>
        <p:nvSpPr>
          <p:cNvPr id="195" name="Google Shape;195;p23"/>
          <p:cNvSpPr txBox="1"/>
          <p:nvPr>
            <p:ph type="title"/>
          </p:nvPr>
        </p:nvSpPr>
        <p:spPr>
          <a:xfrm>
            <a:off x="311700" y="555600"/>
            <a:ext cx="4260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Team Corona Curious</a:t>
            </a:r>
            <a:endParaRPr>
              <a:solidFill>
                <a:schemeClr val="lt1"/>
              </a:solidFill>
            </a:endParaRPr>
          </a:p>
        </p:txBody>
      </p:sp>
      <p:sp>
        <p:nvSpPr>
          <p:cNvPr id="196" name="Google Shape;196;p23"/>
          <p:cNvSpPr txBox="1"/>
          <p:nvPr>
            <p:ph idx="1" type="body"/>
          </p:nvPr>
        </p:nvSpPr>
        <p:spPr>
          <a:xfrm>
            <a:off x="1037850" y="1539554"/>
            <a:ext cx="2808000" cy="31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Aditya Batchu</a:t>
            </a:r>
            <a:endParaRPr sz="1400">
              <a:solidFill>
                <a:schemeClr val="lt1"/>
              </a:solidFill>
            </a:endParaRPr>
          </a:p>
          <a:p>
            <a:pPr indent="0" lvl="0" marL="0" rtl="0" algn="l">
              <a:spcBef>
                <a:spcPts val="1600"/>
              </a:spcBef>
              <a:spcAft>
                <a:spcPts val="0"/>
              </a:spcAft>
              <a:buNone/>
            </a:pPr>
            <a:r>
              <a:rPr lang="en" sz="1400">
                <a:solidFill>
                  <a:schemeClr val="lt1"/>
                </a:solidFill>
              </a:rPr>
              <a:t>Ese Ekrebe</a:t>
            </a:r>
            <a:endParaRPr sz="1400">
              <a:solidFill>
                <a:schemeClr val="lt1"/>
              </a:solidFill>
            </a:endParaRPr>
          </a:p>
          <a:p>
            <a:pPr indent="0" lvl="0" marL="0" rtl="0" algn="l">
              <a:spcBef>
                <a:spcPts val="1600"/>
              </a:spcBef>
              <a:spcAft>
                <a:spcPts val="0"/>
              </a:spcAft>
              <a:buNone/>
            </a:pPr>
            <a:r>
              <a:rPr lang="en" sz="1400">
                <a:solidFill>
                  <a:schemeClr val="lt1"/>
                </a:solidFill>
              </a:rPr>
              <a:t>Mary Mackin</a:t>
            </a:r>
            <a:endParaRPr sz="1400">
              <a:solidFill>
                <a:schemeClr val="lt1"/>
              </a:solidFill>
            </a:endParaRPr>
          </a:p>
          <a:p>
            <a:pPr indent="0" lvl="0" marL="0" rtl="0" algn="l">
              <a:spcBef>
                <a:spcPts val="1600"/>
              </a:spcBef>
              <a:spcAft>
                <a:spcPts val="0"/>
              </a:spcAft>
              <a:buNone/>
            </a:pPr>
            <a:r>
              <a:rPr lang="en" sz="1400">
                <a:solidFill>
                  <a:schemeClr val="lt1"/>
                </a:solidFill>
              </a:rPr>
              <a:t>Guntas Padda</a:t>
            </a:r>
            <a:endParaRPr sz="1400">
              <a:solidFill>
                <a:schemeClr val="lt1"/>
              </a:solidFill>
            </a:endParaRPr>
          </a:p>
          <a:p>
            <a:pPr indent="0" lvl="0" marL="0" rtl="0" algn="l">
              <a:spcBef>
                <a:spcPts val="1600"/>
              </a:spcBef>
              <a:spcAft>
                <a:spcPts val="0"/>
              </a:spcAft>
              <a:buNone/>
            </a:pPr>
            <a:r>
              <a:rPr lang="en" sz="1400">
                <a:solidFill>
                  <a:schemeClr val="lt1"/>
                </a:solidFill>
              </a:rPr>
              <a:t>Sungmin Yim</a:t>
            </a:r>
            <a:endParaRPr sz="1400">
              <a:solidFill>
                <a:schemeClr val="lt1"/>
              </a:solidFill>
            </a:endParaRPr>
          </a:p>
          <a:p>
            <a:pPr indent="0" lvl="0" marL="0" rtl="0" algn="l">
              <a:spcBef>
                <a:spcPts val="1600"/>
              </a:spcBef>
              <a:spcAft>
                <a:spcPts val="1600"/>
              </a:spcAft>
              <a:buNone/>
            </a:pPr>
            <a:r>
              <a:t/>
            </a:r>
            <a:endParaRPr sz="1400">
              <a:solidFill>
                <a:schemeClr val="lt1"/>
              </a:solidFill>
            </a:endParaRPr>
          </a:p>
        </p:txBody>
      </p:sp>
      <p:pic>
        <p:nvPicPr>
          <p:cNvPr descr="Free Download Link  -  https://uloz.to/file/VhgCP6aXycwd/covid-v2-robovideo-sk-mp4&#10;COVID - 19 V3 - https://youtu.be/xyU47uHzdNw&#10;&#10;web: http://www.robovideo.sk&#10;e-mail: info@robovideo.sk&#10;&#10;Cinema 4D / Premiero Pro&#10;&#10;viackamerový záznam vo FullHD a 4K kvalite - Poprad, Spišská Nová Ves, Košice, Prešov, Stará Ľubovňa, Kežmarok, Levoča, Bardejov, Horehronie, Spišská Belá, Liptovský Mikuláš, Michalovce, Smižany, Orava, Banská Bystrica, Nitra, Trenčín, Žilina, Bratislava ...&#10;&#10;svadobné video, svadobné videa,svadobný film, letecké zábery, FullHD, 4K, UHD, kamerový stabilizátor Moza Aircross, GoPro, Pilotfly, DJI Phantom 4 / Air, G7, GH5, GH5s, GX80, G80, LX100, SONY PXW X70 ...&#10;&#10;#C4D #koronavirus #covid_19 #cinema4D #Kein_Urheberrecht #kostenloses_Video #delta #omikron" id="197" name="Google Shape;197;p23" title="COVID-19 V2 / 3D Animation Background - FREE Download Video Coronavirus  / No Copyright  (Cinema 4D)">
            <a:hlinkClick r:id="rId3"/>
          </p:cNvPr>
          <p:cNvPicPr preferRelativeResize="0"/>
          <p:nvPr/>
        </p:nvPicPr>
        <p:blipFill>
          <a:blip r:embed="rId4">
            <a:alphaModFix/>
          </a:blip>
          <a:stretch>
            <a:fillRect/>
          </a:stretch>
        </p:blipFill>
        <p:spPr>
          <a:xfrm>
            <a:off x="3810000" y="990600"/>
            <a:ext cx="4343400" cy="2438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Questions</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Question 1</a:t>
            </a:r>
            <a:endParaRPr>
              <a:solidFill>
                <a:schemeClr val="lt1"/>
              </a:solidFill>
            </a:endParaRPr>
          </a:p>
        </p:txBody>
      </p:sp>
      <p:sp>
        <p:nvSpPr>
          <p:cNvPr id="97" name="Google Shape;97;p14"/>
          <p:cNvSpPr txBox="1"/>
          <p:nvPr>
            <p:ph idx="4294967295" type="body"/>
          </p:nvPr>
        </p:nvSpPr>
        <p:spPr>
          <a:xfrm>
            <a:off x="508400" y="1850300"/>
            <a:ext cx="2478600" cy="2794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700"/>
              <a:t>Is there a correlation between the number of hospital beds and the number of COVID</a:t>
            </a:r>
            <a:r>
              <a:rPr lang="en" sz="1700"/>
              <a:t>-19</a:t>
            </a:r>
            <a:r>
              <a:rPr lang="en" sz="1700"/>
              <a:t> deaths?</a:t>
            </a:r>
            <a:endParaRPr sz="17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Question 2</a:t>
            </a:r>
            <a:endParaRPr>
              <a:solidFill>
                <a:schemeClr val="lt1"/>
              </a:solidFill>
            </a:endParaRPr>
          </a:p>
        </p:txBody>
      </p:sp>
      <p:sp>
        <p:nvSpPr>
          <p:cNvPr id="102" name="Google Shape;102;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700"/>
              <a:t>Are COVID-19 deaths more </a:t>
            </a:r>
            <a:r>
              <a:rPr lang="en" sz="1700"/>
              <a:t>prevalent</a:t>
            </a:r>
            <a:r>
              <a:rPr lang="en" sz="1700"/>
              <a:t> in any one US state or region?</a:t>
            </a:r>
            <a:endParaRPr sz="17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Question 3</a:t>
            </a:r>
            <a:endParaRPr>
              <a:solidFill>
                <a:schemeClr val="lt1"/>
              </a:solidFill>
            </a:endParaRPr>
          </a:p>
        </p:txBody>
      </p:sp>
      <p:sp>
        <p:nvSpPr>
          <p:cNvPr id="107" name="Google Shape;107;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700"/>
              <a:t>Is there a correlation between COVID death rates and state population?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113" name="Google Shape;113;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4" name="Google Shape;114;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Source 1</a:t>
            </a:r>
            <a:endParaRPr>
              <a:solidFill>
                <a:schemeClr val="lt1"/>
              </a:solidFill>
            </a:endParaRPr>
          </a:p>
        </p:txBody>
      </p:sp>
      <p:sp>
        <p:nvSpPr>
          <p:cNvPr id="115" name="Google Shape;115;p15"/>
          <p:cNvSpPr txBox="1"/>
          <p:nvPr>
            <p:ph idx="4294967295" type="body"/>
          </p:nvPr>
        </p:nvSpPr>
        <p:spPr>
          <a:xfrm>
            <a:off x="653425"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Integrity:</a:t>
            </a:r>
            <a:endParaRPr b="1" sz="1000"/>
          </a:p>
          <a:p>
            <a:pPr indent="-292100" lvl="0" marL="457200" rtl="0" algn="l">
              <a:spcBef>
                <a:spcPts val="800"/>
              </a:spcBef>
              <a:spcAft>
                <a:spcPts val="0"/>
              </a:spcAft>
              <a:buSzPts val="1000"/>
              <a:buChar char="●"/>
            </a:pPr>
            <a:r>
              <a:rPr lang="en" sz="1000"/>
              <a:t>Data available at daily level by state</a:t>
            </a:r>
            <a:endParaRPr sz="1000"/>
          </a:p>
          <a:p>
            <a:pPr indent="-292100" lvl="0" marL="457200" rtl="0" algn="l">
              <a:spcBef>
                <a:spcPts val="0"/>
              </a:spcBef>
              <a:spcAft>
                <a:spcPts val="0"/>
              </a:spcAft>
              <a:buSzPts val="1000"/>
              <a:buChar char="●"/>
            </a:pPr>
            <a:r>
              <a:rPr lang="en" sz="1000"/>
              <a:t>Number of cases is reliant on accuracy of reporting</a:t>
            </a:r>
            <a:endParaRPr sz="1000"/>
          </a:p>
          <a:p>
            <a:pPr indent="-292100" lvl="0" marL="457200" rtl="0" algn="l">
              <a:spcBef>
                <a:spcPts val="0"/>
              </a:spcBef>
              <a:spcAft>
                <a:spcPts val="0"/>
              </a:spcAft>
              <a:buSzPts val="1000"/>
              <a:buChar char="●"/>
            </a:pPr>
            <a:r>
              <a:rPr lang="en" sz="1000"/>
              <a:t>Number of deaths may be misattributed to COVID</a:t>
            </a:r>
            <a:endParaRPr sz="1000"/>
          </a:p>
          <a:p>
            <a:pPr indent="0" lvl="0" marL="0" rtl="0" algn="l">
              <a:spcBef>
                <a:spcPts val="800"/>
              </a:spcBef>
              <a:spcAft>
                <a:spcPts val="0"/>
              </a:spcAft>
              <a:buNone/>
            </a:pPr>
            <a:r>
              <a:rPr b="1" lang="en" sz="1000"/>
              <a:t>Limitations:</a:t>
            </a:r>
            <a:endParaRPr b="1" sz="1000"/>
          </a:p>
          <a:p>
            <a:pPr indent="-292100" lvl="0" marL="457200" rtl="0" algn="l">
              <a:spcBef>
                <a:spcPts val="800"/>
              </a:spcBef>
              <a:spcAft>
                <a:spcPts val="0"/>
              </a:spcAft>
              <a:buSzPts val="1000"/>
              <a:buChar char="●"/>
            </a:pPr>
            <a:r>
              <a:rPr lang="en" sz="1000"/>
              <a:t>Values are aggregated at state level, limiting </a:t>
            </a:r>
            <a:r>
              <a:rPr lang="en" sz="1000"/>
              <a:t>ability</a:t>
            </a:r>
            <a:r>
              <a:rPr lang="en" sz="1000"/>
              <a:t> to drill to community level</a:t>
            </a:r>
            <a:endParaRPr sz="1000"/>
          </a:p>
          <a:p>
            <a:pPr indent="0" lvl="0" marL="0" rtl="0" algn="l">
              <a:spcBef>
                <a:spcPts val="800"/>
              </a:spcBef>
              <a:spcAft>
                <a:spcPts val="800"/>
              </a:spcAft>
              <a:buNone/>
            </a:pPr>
            <a:r>
              <a:t/>
            </a:r>
            <a:endParaRPr sz="1600"/>
          </a:p>
        </p:txBody>
      </p:sp>
      <p:sp>
        <p:nvSpPr>
          <p:cNvPr id="116" name="Google Shape;116;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Source 2</a:t>
            </a:r>
            <a:endParaRPr>
              <a:solidFill>
                <a:schemeClr val="lt1"/>
              </a:solidFill>
            </a:endParaRPr>
          </a:p>
        </p:txBody>
      </p:sp>
      <p:sp>
        <p:nvSpPr>
          <p:cNvPr id="118" name="Google Shape;118;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Integrity:</a:t>
            </a:r>
            <a:endParaRPr b="1" sz="1000"/>
          </a:p>
          <a:p>
            <a:pPr indent="-292100" lvl="0" marL="457200" rtl="0" algn="l">
              <a:spcBef>
                <a:spcPts val="800"/>
              </a:spcBef>
              <a:spcAft>
                <a:spcPts val="0"/>
              </a:spcAft>
              <a:buSzPts val="1000"/>
              <a:buChar char="●"/>
            </a:pPr>
            <a:r>
              <a:rPr lang="en" sz="1000"/>
              <a:t>Data is aggregated at yearly level and shows hospital beds per 1000 capita per state</a:t>
            </a:r>
            <a:endParaRPr sz="1000"/>
          </a:p>
          <a:p>
            <a:pPr indent="-292100" lvl="0" marL="457200" rtl="0" algn="l">
              <a:spcBef>
                <a:spcPts val="0"/>
              </a:spcBef>
              <a:spcAft>
                <a:spcPts val="0"/>
              </a:spcAft>
              <a:buSzPts val="1000"/>
              <a:buChar char="●"/>
            </a:pPr>
            <a:r>
              <a:rPr lang="en" sz="1000"/>
              <a:t>Hospital beds split across government, non-profit, and for-profit</a:t>
            </a:r>
            <a:endParaRPr sz="1000"/>
          </a:p>
          <a:p>
            <a:pPr indent="0" lvl="0" marL="0" rtl="0" algn="l">
              <a:spcBef>
                <a:spcPts val="800"/>
              </a:spcBef>
              <a:spcAft>
                <a:spcPts val="0"/>
              </a:spcAft>
              <a:buNone/>
            </a:pPr>
            <a:r>
              <a:rPr b="1" lang="en" sz="1000"/>
              <a:t>Limitations:</a:t>
            </a:r>
            <a:endParaRPr b="1" sz="1000"/>
          </a:p>
          <a:p>
            <a:pPr indent="-292100" lvl="0" marL="457200" rtl="0" algn="l">
              <a:spcBef>
                <a:spcPts val="800"/>
              </a:spcBef>
              <a:spcAft>
                <a:spcPts val="0"/>
              </a:spcAft>
              <a:buSzPts val="1000"/>
              <a:buChar char="●"/>
            </a:pPr>
            <a:r>
              <a:rPr lang="en" sz="1000"/>
              <a:t>Data is rounded to nearest 0.1 bed, impacting level of detail</a:t>
            </a:r>
            <a:endParaRPr sz="1000"/>
          </a:p>
          <a:p>
            <a:pPr indent="-292100" lvl="0" marL="457200" rtl="0" algn="l">
              <a:spcBef>
                <a:spcPts val="0"/>
              </a:spcBef>
              <a:spcAft>
                <a:spcPts val="0"/>
              </a:spcAft>
              <a:buSzPts val="1000"/>
              <a:buChar char="●"/>
            </a:pPr>
            <a:r>
              <a:rPr lang="en" sz="1000"/>
              <a:t>Population swings throughout the year are not accounted for</a:t>
            </a:r>
            <a:endParaRPr sz="1000"/>
          </a:p>
        </p:txBody>
      </p:sp>
      <p:sp>
        <p:nvSpPr>
          <p:cNvPr id="119" name="Google Shape;119;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0" name="Google Shape;120;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Source 3</a:t>
            </a:r>
            <a:endParaRPr>
              <a:solidFill>
                <a:schemeClr val="lt1"/>
              </a:solidFill>
            </a:endParaRPr>
          </a:p>
        </p:txBody>
      </p:sp>
      <p:pic>
        <p:nvPicPr>
          <p:cNvPr id="121" name="Google Shape;121;p15"/>
          <p:cNvPicPr preferRelativeResize="0"/>
          <p:nvPr/>
        </p:nvPicPr>
        <p:blipFill>
          <a:blip r:embed="rId3">
            <a:alphaModFix/>
          </a:blip>
          <a:stretch>
            <a:fillRect/>
          </a:stretch>
        </p:blipFill>
        <p:spPr>
          <a:xfrm>
            <a:off x="7617471" y="1444625"/>
            <a:ext cx="852017" cy="328300"/>
          </a:xfrm>
          <a:prstGeom prst="rect">
            <a:avLst/>
          </a:prstGeom>
          <a:noFill/>
          <a:ln>
            <a:noFill/>
          </a:ln>
        </p:spPr>
      </p:pic>
      <p:pic>
        <p:nvPicPr>
          <p:cNvPr id="122" name="Google Shape;122;p15"/>
          <p:cNvPicPr preferRelativeResize="0"/>
          <p:nvPr/>
        </p:nvPicPr>
        <p:blipFill>
          <a:blip r:embed="rId4">
            <a:alphaModFix/>
          </a:blip>
          <a:stretch>
            <a:fillRect/>
          </a:stretch>
        </p:blipFill>
        <p:spPr>
          <a:xfrm>
            <a:off x="1526225" y="1436525"/>
            <a:ext cx="1149050" cy="328300"/>
          </a:xfrm>
          <a:prstGeom prst="rect">
            <a:avLst/>
          </a:prstGeom>
          <a:noFill/>
          <a:ln>
            <a:noFill/>
          </a:ln>
        </p:spPr>
      </p:pic>
      <p:pic>
        <p:nvPicPr>
          <p:cNvPr id="123" name="Google Shape;123;p15"/>
          <p:cNvPicPr preferRelativeResize="0"/>
          <p:nvPr/>
        </p:nvPicPr>
        <p:blipFill>
          <a:blip r:embed="rId5">
            <a:alphaModFix/>
          </a:blip>
          <a:stretch>
            <a:fillRect/>
          </a:stretch>
        </p:blipFill>
        <p:spPr>
          <a:xfrm>
            <a:off x="4822975" y="1466412"/>
            <a:ext cx="661075" cy="268538"/>
          </a:xfrm>
          <a:prstGeom prst="rect">
            <a:avLst/>
          </a:prstGeom>
          <a:noFill/>
          <a:ln>
            <a:noFill/>
          </a:ln>
        </p:spPr>
      </p:pic>
      <p:sp>
        <p:nvSpPr>
          <p:cNvPr id="124" name="Google Shape;124;p15"/>
          <p:cNvSpPr txBox="1"/>
          <p:nvPr>
            <p:ph idx="4294967295" type="body"/>
          </p:nvPr>
        </p:nvSpPr>
        <p:spPr>
          <a:xfrm>
            <a:off x="6146971" y="219975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Integrity:</a:t>
            </a:r>
            <a:endParaRPr b="1" sz="1000"/>
          </a:p>
          <a:p>
            <a:pPr indent="-292100" lvl="0" marL="457200" rtl="0" algn="l">
              <a:spcBef>
                <a:spcPts val="800"/>
              </a:spcBef>
              <a:spcAft>
                <a:spcPts val="0"/>
              </a:spcAft>
              <a:buSzPts val="1000"/>
              <a:buChar char="●"/>
            </a:pPr>
            <a:r>
              <a:rPr lang="en" sz="1000"/>
              <a:t>Census data was complete for all states in 2021. Minimal cleaning required</a:t>
            </a:r>
            <a:endParaRPr sz="1000"/>
          </a:p>
          <a:p>
            <a:pPr indent="-292100" lvl="0" marL="457200" rtl="0" algn="l">
              <a:spcBef>
                <a:spcPts val="0"/>
              </a:spcBef>
              <a:spcAft>
                <a:spcPts val="0"/>
              </a:spcAft>
              <a:buSzPts val="1000"/>
              <a:buChar char="●"/>
            </a:pPr>
            <a:r>
              <a:rPr lang="en" sz="1000"/>
              <a:t>Data included population per state</a:t>
            </a:r>
            <a:endParaRPr sz="1000"/>
          </a:p>
          <a:p>
            <a:pPr indent="0" lvl="0" marL="0" rtl="0" algn="l">
              <a:spcBef>
                <a:spcPts val="800"/>
              </a:spcBef>
              <a:spcAft>
                <a:spcPts val="0"/>
              </a:spcAft>
              <a:buNone/>
            </a:pPr>
            <a:r>
              <a:rPr b="1" lang="en" sz="1000"/>
              <a:t>Limitations:</a:t>
            </a:r>
            <a:endParaRPr b="1" sz="1000"/>
          </a:p>
          <a:p>
            <a:pPr indent="-292100" lvl="0" marL="457200" rtl="0" algn="l">
              <a:spcBef>
                <a:spcPts val="800"/>
              </a:spcBef>
              <a:spcAft>
                <a:spcPts val="0"/>
              </a:spcAft>
              <a:buSzPts val="1000"/>
              <a:buChar char="●"/>
            </a:pPr>
            <a:r>
              <a:rPr lang="en" sz="1000"/>
              <a:t>Data is incomplete for all years. 2021 </a:t>
            </a:r>
            <a:r>
              <a:rPr lang="en" sz="1000"/>
              <a:t>population</a:t>
            </a:r>
            <a:r>
              <a:rPr lang="en" sz="1000"/>
              <a:t> data was used to compare vs 2020 case/death rate due to more complete data</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ctrTitle"/>
          </p:nvPr>
        </p:nvSpPr>
        <p:spPr>
          <a:xfrm>
            <a:off x="421350" y="603600"/>
            <a:ext cx="3651000" cy="8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Selection</a:t>
            </a:r>
            <a:endParaRPr/>
          </a:p>
        </p:txBody>
      </p:sp>
      <p:sp>
        <p:nvSpPr>
          <p:cNvPr id="130" name="Google Shape;130;p16"/>
          <p:cNvSpPr txBox="1"/>
          <p:nvPr>
            <p:ph idx="1" type="subTitle"/>
          </p:nvPr>
        </p:nvSpPr>
        <p:spPr>
          <a:xfrm>
            <a:off x="4784350" y="823800"/>
            <a:ext cx="4232400" cy="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Used requests, JSON, and loops to gather data from the US Census Bureau and Covid Tracking Project API’s.</a:t>
            </a:r>
            <a:endParaRPr sz="1600"/>
          </a:p>
        </p:txBody>
      </p:sp>
      <p:pic>
        <p:nvPicPr>
          <p:cNvPr id="131" name="Google Shape;131;p16"/>
          <p:cNvPicPr preferRelativeResize="0"/>
          <p:nvPr/>
        </p:nvPicPr>
        <p:blipFill>
          <a:blip r:embed="rId3">
            <a:alphaModFix/>
          </a:blip>
          <a:stretch>
            <a:fillRect/>
          </a:stretch>
        </p:blipFill>
        <p:spPr>
          <a:xfrm>
            <a:off x="4746975" y="1890900"/>
            <a:ext cx="4232350" cy="1361700"/>
          </a:xfrm>
          <a:prstGeom prst="rect">
            <a:avLst/>
          </a:prstGeom>
          <a:noFill/>
          <a:ln>
            <a:noFill/>
          </a:ln>
        </p:spPr>
      </p:pic>
      <p:pic>
        <p:nvPicPr>
          <p:cNvPr id="132" name="Google Shape;132;p16"/>
          <p:cNvPicPr preferRelativeResize="0"/>
          <p:nvPr/>
        </p:nvPicPr>
        <p:blipFill>
          <a:blip r:embed="rId4">
            <a:alphaModFix/>
          </a:blip>
          <a:stretch>
            <a:fillRect/>
          </a:stretch>
        </p:blipFill>
        <p:spPr>
          <a:xfrm>
            <a:off x="4784386" y="4311625"/>
            <a:ext cx="4232326" cy="328294"/>
          </a:xfrm>
          <a:prstGeom prst="rect">
            <a:avLst/>
          </a:prstGeom>
          <a:noFill/>
          <a:ln>
            <a:noFill/>
          </a:ln>
        </p:spPr>
      </p:pic>
      <p:pic>
        <p:nvPicPr>
          <p:cNvPr id="133" name="Google Shape;133;p16"/>
          <p:cNvPicPr preferRelativeResize="0"/>
          <p:nvPr/>
        </p:nvPicPr>
        <p:blipFill>
          <a:blip r:embed="rId5">
            <a:alphaModFix/>
          </a:blip>
          <a:stretch>
            <a:fillRect/>
          </a:stretch>
        </p:blipFill>
        <p:spPr>
          <a:xfrm>
            <a:off x="288825" y="1891200"/>
            <a:ext cx="4319975" cy="2748726"/>
          </a:xfrm>
          <a:prstGeom prst="rect">
            <a:avLst/>
          </a:prstGeom>
          <a:noFill/>
          <a:ln>
            <a:noFill/>
          </a:ln>
        </p:spPr>
      </p:pic>
      <p:sp>
        <p:nvSpPr>
          <p:cNvPr id="134" name="Google Shape;134;p16"/>
          <p:cNvSpPr txBox="1"/>
          <p:nvPr/>
        </p:nvSpPr>
        <p:spPr>
          <a:xfrm>
            <a:off x="4784338" y="3461400"/>
            <a:ext cx="4232400" cy="7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Read CSV’s from KFF.org and merged dataframes</a:t>
            </a: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idx="4294967295" type="title"/>
          </p:nvPr>
        </p:nvSpPr>
        <p:spPr>
          <a:xfrm>
            <a:off x="736900" y="722975"/>
            <a:ext cx="3301200" cy="6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Tools</a:t>
            </a:r>
            <a:r>
              <a:rPr lang="en" sz="3400"/>
              <a:t> Used</a:t>
            </a:r>
            <a:endParaRPr sz="3400"/>
          </a:p>
        </p:txBody>
      </p:sp>
      <p:pic>
        <p:nvPicPr>
          <p:cNvPr id="140" name="Google Shape;140;p17"/>
          <p:cNvPicPr preferRelativeResize="0"/>
          <p:nvPr/>
        </p:nvPicPr>
        <p:blipFill>
          <a:blip r:embed="rId3">
            <a:alphaModFix/>
          </a:blip>
          <a:stretch>
            <a:fillRect/>
          </a:stretch>
        </p:blipFill>
        <p:spPr>
          <a:xfrm>
            <a:off x="1251241" y="2823375"/>
            <a:ext cx="1466960" cy="456050"/>
          </a:xfrm>
          <a:prstGeom prst="rect">
            <a:avLst/>
          </a:prstGeom>
          <a:noFill/>
          <a:ln>
            <a:noFill/>
          </a:ln>
        </p:spPr>
      </p:pic>
      <p:pic>
        <p:nvPicPr>
          <p:cNvPr id="141" name="Google Shape;141;p17"/>
          <p:cNvPicPr preferRelativeResize="0"/>
          <p:nvPr/>
        </p:nvPicPr>
        <p:blipFill>
          <a:blip r:embed="rId4">
            <a:alphaModFix/>
          </a:blip>
          <a:stretch>
            <a:fillRect/>
          </a:stretch>
        </p:blipFill>
        <p:spPr>
          <a:xfrm>
            <a:off x="1672613" y="2043275"/>
            <a:ext cx="1729625" cy="345925"/>
          </a:xfrm>
          <a:prstGeom prst="rect">
            <a:avLst/>
          </a:prstGeom>
          <a:noFill/>
          <a:ln>
            <a:noFill/>
          </a:ln>
        </p:spPr>
      </p:pic>
      <p:pic>
        <p:nvPicPr>
          <p:cNvPr id="142" name="Google Shape;142;p17"/>
          <p:cNvPicPr preferRelativeResize="0"/>
          <p:nvPr/>
        </p:nvPicPr>
        <p:blipFill>
          <a:blip r:embed="rId5">
            <a:alphaModFix/>
          </a:blip>
          <a:stretch>
            <a:fillRect/>
          </a:stretch>
        </p:blipFill>
        <p:spPr>
          <a:xfrm>
            <a:off x="4929475" y="2642675"/>
            <a:ext cx="817449" cy="817449"/>
          </a:xfrm>
          <a:prstGeom prst="rect">
            <a:avLst/>
          </a:prstGeom>
          <a:noFill/>
          <a:ln>
            <a:noFill/>
          </a:ln>
        </p:spPr>
      </p:pic>
      <p:pic>
        <p:nvPicPr>
          <p:cNvPr id="143" name="Google Shape;143;p17"/>
          <p:cNvPicPr preferRelativeResize="0"/>
          <p:nvPr/>
        </p:nvPicPr>
        <p:blipFill>
          <a:blip r:embed="rId6">
            <a:alphaModFix/>
          </a:blip>
          <a:stretch>
            <a:fillRect/>
          </a:stretch>
        </p:blipFill>
        <p:spPr>
          <a:xfrm>
            <a:off x="3869250" y="1545325"/>
            <a:ext cx="1729700" cy="699300"/>
          </a:xfrm>
          <a:prstGeom prst="rect">
            <a:avLst/>
          </a:prstGeom>
          <a:noFill/>
          <a:ln>
            <a:noFill/>
          </a:ln>
        </p:spPr>
      </p:pic>
      <p:pic>
        <p:nvPicPr>
          <p:cNvPr id="144" name="Google Shape;144;p17"/>
          <p:cNvPicPr preferRelativeResize="0"/>
          <p:nvPr/>
        </p:nvPicPr>
        <p:blipFill>
          <a:blip r:embed="rId7">
            <a:alphaModFix/>
          </a:blip>
          <a:stretch>
            <a:fillRect/>
          </a:stretch>
        </p:blipFill>
        <p:spPr>
          <a:xfrm>
            <a:off x="6302500" y="2878437"/>
            <a:ext cx="1471883" cy="345925"/>
          </a:xfrm>
          <a:prstGeom prst="rect">
            <a:avLst/>
          </a:prstGeom>
          <a:noFill/>
          <a:ln>
            <a:noFill/>
          </a:ln>
        </p:spPr>
      </p:pic>
      <p:pic>
        <p:nvPicPr>
          <p:cNvPr id="145" name="Google Shape;145;p17"/>
          <p:cNvPicPr preferRelativeResize="0"/>
          <p:nvPr/>
        </p:nvPicPr>
        <p:blipFill>
          <a:blip r:embed="rId8">
            <a:alphaModFix/>
          </a:blip>
          <a:stretch>
            <a:fillRect/>
          </a:stretch>
        </p:blipFill>
        <p:spPr>
          <a:xfrm>
            <a:off x="2599425" y="3899000"/>
            <a:ext cx="1357600" cy="456045"/>
          </a:xfrm>
          <a:prstGeom prst="rect">
            <a:avLst/>
          </a:prstGeom>
          <a:noFill/>
          <a:ln>
            <a:noFill/>
          </a:ln>
        </p:spPr>
      </p:pic>
      <p:pic>
        <p:nvPicPr>
          <p:cNvPr id="146" name="Google Shape;146;p17"/>
          <p:cNvPicPr preferRelativeResize="0"/>
          <p:nvPr/>
        </p:nvPicPr>
        <p:blipFill>
          <a:blip r:embed="rId9">
            <a:alphaModFix/>
          </a:blip>
          <a:stretch>
            <a:fillRect/>
          </a:stretch>
        </p:blipFill>
        <p:spPr>
          <a:xfrm>
            <a:off x="4944903" y="3858167"/>
            <a:ext cx="1357597" cy="537700"/>
          </a:xfrm>
          <a:prstGeom prst="rect">
            <a:avLst/>
          </a:prstGeom>
          <a:noFill/>
          <a:ln>
            <a:noFill/>
          </a:ln>
        </p:spPr>
      </p:pic>
      <p:pic>
        <p:nvPicPr>
          <p:cNvPr id="147" name="Google Shape;147;p17"/>
          <p:cNvPicPr preferRelativeResize="0"/>
          <p:nvPr/>
        </p:nvPicPr>
        <p:blipFill>
          <a:blip r:embed="rId10">
            <a:alphaModFix/>
          </a:blip>
          <a:stretch>
            <a:fillRect/>
          </a:stretch>
        </p:blipFill>
        <p:spPr>
          <a:xfrm>
            <a:off x="5904550" y="1882600"/>
            <a:ext cx="2138573" cy="667276"/>
          </a:xfrm>
          <a:prstGeom prst="rect">
            <a:avLst/>
          </a:prstGeom>
          <a:noFill/>
          <a:ln>
            <a:noFill/>
          </a:ln>
        </p:spPr>
      </p:pic>
      <p:pic>
        <p:nvPicPr>
          <p:cNvPr id="148" name="Google Shape;148;p17"/>
          <p:cNvPicPr preferRelativeResize="0"/>
          <p:nvPr/>
        </p:nvPicPr>
        <p:blipFill>
          <a:blip r:embed="rId11">
            <a:alphaModFix/>
          </a:blip>
          <a:stretch>
            <a:fillRect/>
          </a:stretch>
        </p:blipFill>
        <p:spPr>
          <a:xfrm>
            <a:off x="3556460" y="2642681"/>
            <a:ext cx="817450" cy="612294"/>
          </a:xfrm>
          <a:prstGeom prst="rect">
            <a:avLst/>
          </a:prstGeom>
          <a:noFill/>
          <a:ln>
            <a:noFill/>
          </a:ln>
        </p:spPr>
      </p:pic>
      <p:sp>
        <p:nvSpPr>
          <p:cNvPr id="149" name="Google Shape;149;p17"/>
          <p:cNvSpPr txBox="1"/>
          <p:nvPr/>
        </p:nvSpPr>
        <p:spPr>
          <a:xfrm>
            <a:off x="3640875" y="3114225"/>
            <a:ext cx="648600" cy="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JSON</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process </a:t>
            </a:r>
            <a:endParaRPr/>
          </a:p>
        </p:txBody>
      </p:sp>
      <p:sp>
        <p:nvSpPr>
          <p:cNvPr id="155" name="Google Shape;155;p18"/>
          <p:cNvSpPr txBox="1"/>
          <p:nvPr>
            <p:ph idx="1" type="body"/>
          </p:nvPr>
        </p:nvSpPr>
        <p:spPr>
          <a:xfrm>
            <a:off x="311700" y="1229975"/>
            <a:ext cx="3585000" cy="333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Font typeface="Arial"/>
              <a:buChar char="●"/>
            </a:pPr>
            <a:r>
              <a:rPr lang="en" sz="1000">
                <a:latin typeface="Arial"/>
                <a:ea typeface="Arial"/>
                <a:cs typeface="Arial"/>
                <a:sym typeface="Arial"/>
              </a:rPr>
              <a:t>The output of our data cleaning process was a </a:t>
            </a:r>
            <a:r>
              <a:rPr b="1" lang="en" sz="1000">
                <a:latin typeface="Arial"/>
                <a:ea typeface="Arial"/>
                <a:cs typeface="Arial"/>
                <a:sym typeface="Arial"/>
              </a:rPr>
              <a:t>dataframe</a:t>
            </a:r>
            <a:r>
              <a:rPr lang="en" sz="1000">
                <a:latin typeface="Arial"/>
                <a:ea typeface="Arial"/>
                <a:cs typeface="Arial"/>
                <a:sym typeface="Arial"/>
              </a:rPr>
              <a:t> with the following key information: </a:t>
            </a:r>
            <a:endParaRPr sz="1000">
              <a:latin typeface="Arial"/>
              <a:ea typeface="Arial"/>
              <a:cs typeface="Arial"/>
              <a:sym typeface="Arial"/>
            </a:endParaRPr>
          </a:p>
          <a:p>
            <a:pPr indent="-292100" lvl="1" marL="914400" rtl="0" algn="l">
              <a:spcBef>
                <a:spcPts val="0"/>
              </a:spcBef>
              <a:spcAft>
                <a:spcPts val="0"/>
              </a:spcAft>
              <a:buSzPts val="1000"/>
              <a:buFont typeface="Arial"/>
              <a:buChar char="○"/>
            </a:pPr>
            <a:r>
              <a:rPr lang="en" sz="1000">
                <a:latin typeface="Arial"/>
                <a:ea typeface="Arial"/>
                <a:cs typeface="Arial"/>
                <a:sym typeface="Arial"/>
              </a:rPr>
              <a:t>States</a:t>
            </a:r>
            <a:endParaRPr sz="1000">
              <a:latin typeface="Arial"/>
              <a:ea typeface="Arial"/>
              <a:cs typeface="Arial"/>
              <a:sym typeface="Arial"/>
            </a:endParaRPr>
          </a:p>
          <a:p>
            <a:pPr indent="-292100" lvl="1" marL="914400" rtl="0" algn="l">
              <a:spcBef>
                <a:spcPts val="0"/>
              </a:spcBef>
              <a:spcAft>
                <a:spcPts val="0"/>
              </a:spcAft>
              <a:buSzPts val="1000"/>
              <a:buFont typeface="Arial"/>
              <a:buChar char="○"/>
            </a:pPr>
            <a:r>
              <a:rPr lang="en" sz="1000">
                <a:latin typeface="Arial"/>
                <a:ea typeface="Arial"/>
                <a:cs typeface="Arial"/>
                <a:sym typeface="Arial"/>
              </a:rPr>
              <a:t>Hospital beds per 1000 capita</a:t>
            </a:r>
            <a:endParaRPr sz="1000">
              <a:latin typeface="Arial"/>
              <a:ea typeface="Arial"/>
              <a:cs typeface="Arial"/>
              <a:sym typeface="Arial"/>
            </a:endParaRPr>
          </a:p>
          <a:p>
            <a:pPr indent="-292100" lvl="1" marL="914400" rtl="0" algn="l">
              <a:spcBef>
                <a:spcPts val="0"/>
              </a:spcBef>
              <a:spcAft>
                <a:spcPts val="0"/>
              </a:spcAft>
              <a:buSzPts val="1000"/>
              <a:buFont typeface="Arial"/>
              <a:buChar char="○"/>
            </a:pPr>
            <a:r>
              <a:rPr lang="en" sz="1000">
                <a:latin typeface="Arial"/>
                <a:ea typeface="Arial"/>
                <a:cs typeface="Arial"/>
                <a:sym typeface="Arial"/>
              </a:rPr>
              <a:t>COVID-19 death rate</a:t>
            </a:r>
            <a:endParaRPr sz="1000">
              <a:latin typeface="Arial"/>
              <a:ea typeface="Arial"/>
              <a:cs typeface="Arial"/>
              <a:sym typeface="Arial"/>
            </a:endParaRPr>
          </a:p>
          <a:p>
            <a:pPr indent="-292100" lvl="1" marL="914400" rtl="0" algn="l">
              <a:spcBef>
                <a:spcPts val="0"/>
              </a:spcBef>
              <a:spcAft>
                <a:spcPts val="0"/>
              </a:spcAft>
              <a:buSzPts val="1000"/>
              <a:buFont typeface="Arial"/>
              <a:buChar char="○"/>
            </a:pPr>
            <a:r>
              <a:rPr lang="en" sz="1000">
                <a:latin typeface="Arial"/>
                <a:ea typeface="Arial"/>
                <a:cs typeface="Arial"/>
                <a:sym typeface="Arial"/>
              </a:rPr>
              <a:t>Population size</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(1) A </a:t>
            </a:r>
            <a:r>
              <a:rPr b="1" lang="en" sz="1000">
                <a:latin typeface="Arial"/>
                <a:ea typeface="Arial"/>
                <a:cs typeface="Arial"/>
                <a:sym typeface="Arial"/>
              </a:rPr>
              <a:t>scatter plot</a:t>
            </a:r>
            <a:r>
              <a:rPr lang="en" sz="1000">
                <a:latin typeface="Arial"/>
                <a:ea typeface="Arial"/>
                <a:cs typeface="Arial"/>
                <a:sym typeface="Arial"/>
              </a:rPr>
              <a:t> and </a:t>
            </a:r>
            <a:r>
              <a:rPr b="1" lang="en" sz="1000">
                <a:latin typeface="Arial"/>
                <a:ea typeface="Arial"/>
                <a:cs typeface="Arial"/>
                <a:sym typeface="Arial"/>
              </a:rPr>
              <a:t>linear regression model </a:t>
            </a:r>
            <a:r>
              <a:rPr lang="en" sz="1000">
                <a:latin typeface="Arial"/>
                <a:ea typeface="Arial"/>
                <a:cs typeface="Arial"/>
                <a:sym typeface="Arial"/>
              </a:rPr>
              <a:t>was used to evaluate the </a:t>
            </a:r>
            <a:r>
              <a:rPr b="1" lang="en" sz="1000">
                <a:latin typeface="Arial"/>
                <a:ea typeface="Arial"/>
                <a:cs typeface="Arial"/>
                <a:sym typeface="Arial"/>
              </a:rPr>
              <a:t>correlation</a:t>
            </a:r>
            <a:r>
              <a:rPr lang="en" sz="1000">
                <a:latin typeface="Arial"/>
                <a:ea typeface="Arial"/>
                <a:cs typeface="Arial"/>
                <a:sym typeface="Arial"/>
              </a:rPr>
              <a:t> between hospital beds per capita and COVID-19 death rate</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(2) A </a:t>
            </a:r>
            <a:r>
              <a:rPr b="1" lang="en" sz="1000">
                <a:latin typeface="Arial"/>
                <a:ea typeface="Arial"/>
                <a:cs typeface="Arial"/>
                <a:sym typeface="Arial"/>
              </a:rPr>
              <a:t>heatmap </a:t>
            </a:r>
            <a:r>
              <a:rPr lang="en" sz="1000">
                <a:latin typeface="Arial"/>
                <a:ea typeface="Arial"/>
                <a:cs typeface="Arial"/>
                <a:sym typeface="Arial"/>
              </a:rPr>
              <a:t>was created to visualize the prevalence of COVID-19 deaths across states</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(3) An additional </a:t>
            </a:r>
            <a:r>
              <a:rPr b="1" lang="en" sz="1000">
                <a:latin typeface="Arial"/>
                <a:ea typeface="Arial"/>
                <a:cs typeface="Arial"/>
                <a:sym typeface="Arial"/>
              </a:rPr>
              <a:t>scatter plot</a:t>
            </a:r>
            <a:r>
              <a:rPr lang="en" sz="1000">
                <a:latin typeface="Arial"/>
                <a:ea typeface="Arial"/>
                <a:cs typeface="Arial"/>
                <a:sym typeface="Arial"/>
              </a:rPr>
              <a:t> and </a:t>
            </a:r>
            <a:r>
              <a:rPr b="1" lang="en" sz="1000">
                <a:latin typeface="Arial"/>
                <a:ea typeface="Arial"/>
                <a:cs typeface="Arial"/>
                <a:sym typeface="Arial"/>
              </a:rPr>
              <a:t>linear regression model</a:t>
            </a:r>
            <a:r>
              <a:rPr lang="en" sz="1000">
                <a:latin typeface="Arial"/>
                <a:ea typeface="Arial"/>
                <a:cs typeface="Arial"/>
                <a:sym typeface="Arial"/>
              </a:rPr>
              <a:t> was used to evaluate the </a:t>
            </a:r>
            <a:r>
              <a:rPr b="1" lang="en" sz="1000">
                <a:latin typeface="Arial"/>
                <a:ea typeface="Arial"/>
                <a:cs typeface="Arial"/>
                <a:sym typeface="Arial"/>
              </a:rPr>
              <a:t>correlation </a:t>
            </a:r>
            <a:r>
              <a:rPr lang="en" sz="1000">
                <a:latin typeface="Arial"/>
                <a:ea typeface="Arial"/>
                <a:cs typeface="Arial"/>
                <a:sym typeface="Arial"/>
              </a:rPr>
              <a:t>between hospital beds per capita and COVID-19 death rate</a:t>
            </a:r>
            <a:endParaRPr sz="1000">
              <a:latin typeface="Arial"/>
              <a:ea typeface="Arial"/>
              <a:cs typeface="Arial"/>
              <a:sym typeface="Arial"/>
            </a:endParaRPr>
          </a:p>
          <a:p>
            <a:pPr indent="0" lvl="0" marL="0" rtl="0" algn="l">
              <a:spcBef>
                <a:spcPts val="1600"/>
              </a:spcBef>
              <a:spcAft>
                <a:spcPts val="1600"/>
              </a:spcAft>
              <a:buNone/>
            </a:pPr>
            <a:r>
              <a:t/>
            </a:r>
            <a:endParaRPr sz="1000">
              <a:latin typeface="Arial"/>
              <a:ea typeface="Arial"/>
              <a:cs typeface="Arial"/>
              <a:sym typeface="Arial"/>
            </a:endParaRPr>
          </a:p>
        </p:txBody>
      </p:sp>
      <p:pic>
        <p:nvPicPr>
          <p:cNvPr id="156" name="Google Shape;156;p18"/>
          <p:cNvPicPr preferRelativeResize="0"/>
          <p:nvPr/>
        </p:nvPicPr>
        <p:blipFill>
          <a:blip r:embed="rId3">
            <a:alphaModFix/>
          </a:blip>
          <a:stretch>
            <a:fillRect/>
          </a:stretch>
        </p:blipFill>
        <p:spPr>
          <a:xfrm>
            <a:off x="4768000" y="302425"/>
            <a:ext cx="3639526" cy="1370900"/>
          </a:xfrm>
          <a:prstGeom prst="rect">
            <a:avLst/>
          </a:prstGeom>
          <a:noFill/>
          <a:ln>
            <a:noFill/>
          </a:ln>
        </p:spPr>
      </p:pic>
      <p:sp>
        <p:nvSpPr>
          <p:cNvPr id="157" name="Google Shape;157;p18"/>
          <p:cNvSpPr txBox="1"/>
          <p:nvPr/>
        </p:nvSpPr>
        <p:spPr>
          <a:xfrm>
            <a:off x="4412400" y="192200"/>
            <a:ext cx="319200" cy="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sp>
        <p:nvSpPr>
          <p:cNvPr id="158" name="Google Shape;158;p18"/>
          <p:cNvSpPr txBox="1"/>
          <p:nvPr/>
        </p:nvSpPr>
        <p:spPr>
          <a:xfrm>
            <a:off x="4412400" y="1918838"/>
            <a:ext cx="319200" cy="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p:txBody>
      </p:sp>
      <p:sp>
        <p:nvSpPr>
          <p:cNvPr id="159" name="Google Shape;159;p18"/>
          <p:cNvSpPr txBox="1"/>
          <p:nvPr/>
        </p:nvSpPr>
        <p:spPr>
          <a:xfrm>
            <a:off x="4448800" y="3645475"/>
            <a:ext cx="319200" cy="2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p:txBody>
      </p:sp>
      <p:pic>
        <p:nvPicPr>
          <p:cNvPr id="160" name="Google Shape;160;p18"/>
          <p:cNvPicPr preferRelativeResize="0"/>
          <p:nvPr/>
        </p:nvPicPr>
        <p:blipFill>
          <a:blip r:embed="rId4">
            <a:alphaModFix/>
          </a:blip>
          <a:stretch>
            <a:fillRect/>
          </a:stretch>
        </p:blipFill>
        <p:spPr>
          <a:xfrm>
            <a:off x="4851550" y="3742450"/>
            <a:ext cx="3189701" cy="1401050"/>
          </a:xfrm>
          <a:prstGeom prst="rect">
            <a:avLst/>
          </a:prstGeom>
          <a:noFill/>
          <a:ln>
            <a:noFill/>
          </a:ln>
        </p:spPr>
      </p:pic>
      <p:pic>
        <p:nvPicPr>
          <p:cNvPr id="161" name="Google Shape;161;p18"/>
          <p:cNvPicPr preferRelativeResize="0"/>
          <p:nvPr/>
        </p:nvPicPr>
        <p:blipFill>
          <a:blip r:embed="rId5">
            <a:alphaModFix/>
          </a:blip>
          <a:stretch>
            <a:fillRect/>
          </a:stretch>
        </p:blipFill>
        <p:spPr>
          <a:xfrm>
            <a:off x="4851549" y="2028850"/>
            <a:ext cx="3386649" cy="1538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120300" y="322650"/>
            <a:ext cx="9023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Is there a correlation between hospital bed </a:t>
            </a:r>
            <a:r>
              <a:rPr lang="en" sz="2000"/>
              <a:t>availability</a:t>
            </a:r>
            <a:r>
              <a:rPr lang="en" sz="2000"/>
              <a:t> and COVID death rate?</a:t>
            </a:r>
            <a:endParaRPr sz="2000"/>
          </a:p>
        </p:txBody>
      </p:sp>
      <p:sp>
        <p:nvSpPr>
          <p:cNvPr id="167" name="Google Shape;167;p19"/>
          <p:cNvSpPr txBox="1"/>
          <p:nvPr>
            <p:ph idx="1" type="body"/>
          </p:nvPr>
        </p:nvSpPr>
        <p:spPr>
          <a:xfrm>
            <a:off x="281775" y="930450"/>
            <a:ext cx="3999900" cy="40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latin typeface="Arial"/>
                <a:ea typeface="Arial"/>
                <a:cs typeface="Arial"/>
                <a:sym typeface="Arial"/>
              </a:rPr>
              <a:t>Hypothesis: </a:t>
            </a:r>
            <a:endParaRPr b="1" sz="1300">
              <a:solidFill>
                <a:srgbClr val="000000"/>
              </a:solidFill>
              <a:latin typeface="Arial"/>
              <a:ea typeface="Arial"/>
              <a:cs typeface="Arial"/>
              <a:sym typeface="Arial"/>
            </a:endParaRPr>
          </a:p>
          <a:p>
            <a:pPr indent="0" lvl="0" marL="0" rtl="0" algn="l">
              <a:spcBef>
                <a:spcPts val="1600"/>
              </a:spcBef>
              <a:spcAft>
                <a:spcPts val="0"/>
              </a:spcAft>
              <a:buNone/>
            </a:pPr>
            <a:r>
              <a:rPr lang="en" sz="1300">
                <a:solidFill>
                  <a:srgbClr val="000000"/>
                </a:solidFill>
                <a:latin typeface="Arial"/>
                <a:ea typeface="Arial"/>
                <a:cs typeface="Arial"/>
                <a:sym typeface="Arial"/>
              </a:rPr>
              <a:t>Greater hospital bed availability will reduce the death rate by COVID due to increased probability of care.</a:t>
            </a:r>
            <a:endParaRPr sz="1300">
              <a:solidFill>
                <a:srgbClr val="000000"/>
              </a:solidFill>
              <a:latin typeface="Arial"/>
              <a:ea typeface="Arial"/>
              <a:cs typeface="Arial"/>
              <a:sym typeface="Arial"/>
            </a:endParaRPr>
          </a:p>
          <a:p>
            <a:pPr indent="0" lvl="0" marL="0" rtl="0" algn="l">
              <a:spcBef>
                <a:spcPts val="1600"/>
              </a:spcBef>
              <a:spcAft>
                <a:spcPts val="0"/>
              </a:spcAft>
              <a:buNone/>
            </a:pPr>
            <a:r>
              <a:rPr b="1" lang="en" sz="1300">
                <a:solidFill>
                  <a:srgbClr val="000000"/>
                </a:solidFill>
                <a:latin typeface="Arial"/>
                <a:ea typeface="Arial"/>
                <a:cs typeface="Arial"/>
                <a:sym typeface="Arial"/>
              </a:rPr>
              <a:t>Conclusion: </a:t>
            </a:r>
            <a:endParaRPr b="1" sz="1300">
              <a:solidFill>
                <a:srgbClr val="000000"/>
              </a:solidFill>
              <a:latin typeface="Arial"/>
              <a:ea typeface="Arial"/>
              <a:cs typeface="Arial"/>
              <a:sym typeface="Arial"/>
            </a:endParaRPr>
          </a:p>
          <a:p>
            <a:pPr indent="0" lvl="0" marL="0" rtl="0" algn="l">
              <a:spcBef>
                <a:spcPts val="1600"/>
              </a:spcBef>
              <a:spcAft>
                <a:spcPts val="0"/>
              </a:spcAft>
              <a:buNone/>
            </a:pPr>
            <a:r>
              <a:rPr lang="en" sz="1300">
                <a:solidFill>
                  <a:srgbClr val="000000"/>
                </a:solidFill>
                <a:latin typeface="Arial"/>
                <a:ea typeface="Arial"/>
                <a:cs typeface="Arial"/>
                <a:sym typeface="Arial"/>
              </a:rPr>
              <a:t>The number of hospital beds available is not correlated with the COVID death rate. The analysis showed a 0.05 correlation coefficient (weak positive correlation).</a:t>
            </a:r>
            <a:endParaRPr sz="1300">
              <a:solidFill>
                <a:srgbClr val="000000"/>
              </a:solidFill>
              <a:latin typeface="Arial"/>
              <a:ea typeface="Arial"/>
              <a:cs typeface="Arial"/>
              <a:sym typeface="Arial"/>
            </a:endParaRPr>
          </a:p>
          <a:p>
            <a:pPr indent="0" lvl="0" marL="0" rtl="0" algn="l">
              <a:spcBef>
                <a:spcPts val="1600"/>
              </a:spcBef>
              <a:spcAft>
                <a:spcPts val="0"/>
              </a:spcAft>
              <a:buNone/>
            </a:pPr>
            <a:r>
              <a:rPr b="1" lang="en" sz="1300">
                <a:solidFill>
                  <a:srgbClr val="000000"/>
                </a:solidFill>
                <a:latin typeface="Arial"/>
                <a:ea typeface="Arial"/>
                <a:cs typeface="Arial"/>
                <a:sym typeface="Arial"/>
              </a:rPr>
              <a:t>Possible Explanations</a:t>
            </a:r>
            <a:r>
              <a:rPr b="1" lang="en" sz="1300">
                <a:solidFill>
                  <a:srgbClr val="000000"/>
                </a:solidFill>
                <a:latin typeface="Arial"/>
                <a:ea typeface="Arial"/>
                <a:cs typeface="Arial"/>
                <a:sym typeface="Arial"/>
              </a:rPr>
              <a:t>: </a:t>
            </a:r>
            <a:endParaRPr b="1" sz="1300">
              <a:solidFill>
                <a:srgbClr val="000000"/>
              </a:solidFill>
              <a:latin typeface="Arial"/>
              <a:ea typeface="Arial"/>
              <a:cs typeface="Arial"/>
              <a:sym typeface="Arial"/>
            </a:endParaRPr>
          </a:p>
          <a:p>
            <a:pPr indent="0" lvl="0" marL="0" rtl="0" algn="l">
              <a:spcBef>
                <a:spcPts val="1600"/>
              </a:spcBef>
              <a:spcAft>
                <a:spcPts val="0"/>
              </a:spcAft>
              <a:buNone/>
            </a:pPr>
            <a:r>
              <a:rPr lang="en" sz="1300">
                <a:solidFill>
                  <a:srgbClr val="000000"/>
                </a:solidFill>
                <a:latin typeface="Arial"/>
                <a:ea typeface="Arial"/>
                <a:cs typeface="Arial"/>
                <a:sym typeface="Arial"/>
              </a:rPr>
              <a:t>High hospital bed availability may not be best measure of care. Hospitals may not be accessible to everyone in the state equally.</a:t>
            </a:r>
            <a:endParaRPr sz="1300">
              <a:solidFill>
                <a:srgbClr val="000000"/>
              </a:solidFill>
              <a:latin typeface="Arial"/>
              <a:ea typeface="Arial"/>
              <a:cs typeface="Arial"/>
              <a:sym typeface="Arial"/>
            </a:endParaRPr>
          </a:p>
          <a:p>
            <a:pPr indent="0" lvl="0" marL="0" rtl="0" algn="l">
              <a:spcBef>
                <a:spcPts val="1600"/>
              </a:spcBef>
              <a:spcAft>
                <a:spcPts val="0"/>
              </a:spcAft>
              <a:buNone/>
            </a:pPr>
            <a:r>
              <a:t/>
            </a:r>
            <a:endParaRPr sz="1300">
              <a:solidFill>
                <a:srgbClr val="000000"/>
              </a:solidFill>
              <a:latin typeface="Arial"/>
              <a:ea typeface="Arial"/>
              <a:cs typeface="Arial"/>
              <a:sym typeface="Arial"/>
            </a:endParaRPr>
          </a:p>
          <a:p>
            <a:pPr indent="0" lvl="0" marL="0" rtl="0" algn="l">
              <a:spcBef>
                <a:spcPts val="1600"/>
              </a:spcBef>
              <a:spcAft>
                <a:spcPts val="1600"/>
              </a:spcAft>
              <a:buNone/>
            </a:pPr>
            <a:r>
              <a:t/>
            </a:r>
            <a:endParaRPr sz="1300">
              <a:solidFill>
                <a:srgbClr val="000000"/>
              </a:solidFill>
              <a:latin typeface="Arial"/>
              <a:ea typeface="Arial"/>
              <a:cs typeface="Arial"/>
              <a:sym typeface="Arial"/>
            </a:endParaRPr>
          </a:p>
        </p:txBody>
      </p:sp>
      <p:pic>
        <p:nvPicPr>
          <p:cNvPr id="168" name="Google Shape;168;p19"/>
          <p:cNvPicPr preferRelativeResize="0"/>
          <p:nvPr/>
        </p:nvPicPr>
        <p:blipFill>
          <a:blip r:embed="rId3">
            <a:alphaModFix/>
          </a:blip>
          <a:stretch>
            <a:fillRect/>
          </a:stretch>
        </p:blipFill>
        <p:spPr>
          <a:xfrm>
            <a:off x="4525325" y="1229975"/>
            <a:ext cx="4511926" cy="3414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Are COVID-19 deaths more prevalent in specific US states or regions?</a:t>
            </a:r>
            <a:endParaRPr sz="1900"/>
          </a:p>
        </p:txBody>
      </p:sp>
      <p:sp>
        <p:nvSpPr>
          <p:cNvPr id="174" name="Google Shape;174;p20"/>
          <p:cNvSpPr txBox="1"/>
          <p:nvPr>
            <p:ph idx="1" type="body"/>
          </p:nvPr>
        </p:nvSpPr>
        <p:spPr>
          <a:xfrm>
            <a:off x="281775" y="930450"/>
            <a:ext cx="3999900" cy="40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Hypothesis: </a:t>
            </a:r>
            <a:endParaRPr b="1"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COVID deaths will be more prevalent in states/regions with higher population density, such as the Northeast.</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en" sz="1100">
                <a:solidFill>
                  <a:srgbClr val="000000"/>
                </a:solidFill>
                <a:latin typeface="Arial"/>
                <a:ea typeface="Arial"/>
                <a:cs typeface="Arial"/>
                <a:sym typeface="Arial"/>
              </a:rPr>
              <a:t>Conclusion: </a:t>
            </a:r>
            <a:endParaRPr b="1"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Covid deaths were most prevalent in densely populated states such New Jersey, Massachusetts, Connecticut, New York, and Pennsylvania.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The lowest death rates were in states with low population density: Alaska, Utah, Oklahoma, Nebraska, and Wyoming. With the exception of Alaska, the lowest death rates occurred in the Midwest/Great Plains region.</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Possible Explanations: </a:t>
            </a:r>
            <a:endParaRPr b="1"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High population density increases risk of spread.</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sz="1100">
              <a:solidFill>
                <a:srgbClr val="000000"/>
              </a:solidFill>
              <a:latin typeface="Arial"/>
              <a:ea typeface="Arial"/>
              <a:cs typeface="Arial"/>
              <a:sym typeface="Arial"/>
            </a:endParaRPr>
          </a:p>
        </p:txBody>
      </p:sp>
      <p:pic>
        <p:nvPicPr>
          <p:cNvPr id="175" name="Google Shape;175;p20"/>
          <p:cNvPicPr preferRelativeResize="0"/>
          <p:nvPr/>
        </p:nvPicPr>
        <p:blipFill>
          <a:blip r:embed="rId3">
            <a:alphaModFix/>
          </a:blip>
          <a:stretch>
            <a:fillRect/>
          </a:stretch>
        </p:blipFill>
        <p:spPr>
          <a:xfrm>
            <a:off x="4281675" y="1170200"/>
            <a:ext cx="4709926" cy="35977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Is there a correlation between COVID-19 death rates and state population?</a:t>
            </a:r>
            <a:endParaRPr sz="2000"/>
          </a:p>
        </p:txBody>
      </p:sp>
      <p:pic>
        <p:nvPicPr>
          <p:cNvPr id="181" name="Google Shape;181;p21"/>
          <p:cNvPicPr preferRelativeResize="0"/>
          <p:nvPr/>
        </p:nvPicPr>
        <p:blipFill>
          <a:blip r:embed="rId3">
            <a:alphaModFix/>
          </a:blip>
          <a:stretch>
            <a:fillRect/>
          </a:stretch>
        </p:blipFill>
        <p:spPr>
          <a:xfrm>
            <a:off x="4807300" y="883900"/>
            <a:ext cx="3253150" cy="2052850"/>
          </a:xfrm>
          <a:prstGeom prst="rect">
            <a:avLst/>
          </a:prstGeom>
          <a:noFill/>
          <a:ln>
            <a:noFill/>
          </a:ln>
        </p:spPr>
      </p:pic>
      <p:sp>
        <p:nvSpPr>
          <p:cNvPr id="182" name="Google Shape;182;p21"/>
          <p:cNvSpPr txBox="1"/>
          <p:nvPr>
            <p:ph idx="1" type="body"/>
          </p:nvPr>
        </p:nvSpPr>
        <p:spPr>
          <a:xfrm>
            <a:off x="281775" y="1177650"/>
            <a:ext cx="3999900" cy="38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latin typeface="Arial"/>
                <a:ea typeface="Arial"/>
                <a:cs typeface="Arial"/>
                <a:sym typeface="Arial"/>
              </a:rPr>
              <a:t>Hypothesis: </a:t>
            </a:r>
            <a:r>
              <a:rPr lang="en" sz="1300">
                <a:solidFill>
                  <a:srgbClr val="000000"/>
                </a:solidFill>
                <a:latin typeface="Arial"/>
                <a:ea typeface="Arial"/>
                <a:cs typeface="Arial"/>
                <a:sym typeface="Arial"/>
              </a:rPr>
              <a:t>COVID-19 death rates will be positively correlated with state population size</a:t>
            </a:r>
            <a:endParaRPr sz="1300">
              <a:solidFill>
                <a:srgbClr val="000000"/>
              </a:solidFill>
              <a:latin typeface="Arial"/>
              <a:ea typeface="Arial"/>
              <a:cs typeface="Arial"/>
              <a:sym typeface="Arial"/>
            </a:endParaRPr>
          </a:p>
          <a:p>
            <a:pPr indent="0" lvl="0" marL="0" rtl="0" algn="l">
              <a:spcBef>
                <a:spcPts val="1600"/>
              </a:spcBef>
              <a:spcAft>
                <a:spcPts val="0"/>
              </a:spcAft>
              <a:buNone/>
            </a:pPr>
            <a:r>
              <a:rPr b="1" lang="en" sz="1300">
                <a:solidFill>
                  <a:srgbClr val="000000"/>
                </a:solidFill>
                <a:latin typeface="Arial"/>
                <a:ea typeface="Arial"/>
                <a:cs typeface="Arial"/>
                <a:sym typeface="Arial"/>
              </a:rPr>
              <a:t>Conclusion: </a:t>
            </a:r>
            <a:r>
              <a:rPr lang="en" sz="1300">
                <a:solidFill>
                  <a:srgbClr val="000000"/>
                </a:solidFill>
                <a:latin typeface="Arial"/>
                <a:ea typeface="Arial"/>
                <a:cs typeface="Arial"/>
                <a:sym typeface="Arial"/>
              </a:rPr>
              <a:t>COVID-19 death rate and state population size are not correlated. The analysis showed a 0.12 correlation coefficient.</a:t>
            </a:r>
            <a:endParaRPr sz="1300">
              <a:solidFill>
                <a:srgbClr val="000000"/>
              </a:solidFill>
              <a:latin typeface="Arial"/>
              <a:ea typeface="Arial"/>
              <a:cs typeface="Arial"/>
              <a:sym typeface="Arial"/>
            </a:endParaRPr>
          </a:p>
          <a:p>
            <a:pPr indent="0" lvl="0" marL="0" rtl="0" algn="l">
              <a:spcBef>
                <a:spcPts val="1600"/>
              </a:spcBef>
              <a:spcAft>
                <a:spcPts val="0"/>
              </a:spcAft>
              <a:buNone/>
            </a:pPr>
            <a:r>
              <a:rPr b="1" lang="en" sz="1300">
                <a:solidFill>
                  <a:srgbClr val="000000"/>
                </a:solidFill>
                <a:latin typeface="Arial"/>
                <a:ea typeface="Arial"/>
                <a:cs typeface="Arial"/>
                <a:sym typeface="Arial"/>
              </a:rPr>
              <a:t>Possible Explanations: </a:t>
            </a:r>
            <a:r>
              <a:rPr lang="en" sz="1300">
                <a:solidFill>
                  <a:srgbClr val="000000"/>
                </a:solidFill>
                <a:latin typeface="Arial"/>
                <a:ea typeface="Arial"/>
                <a:cs typeface="Arial"/>
                <a:sym typeface="Arial"/>
              </a:rPr>
              <a:t>Population size is likely not a large contributing factor to COVID-19 death rate compared to population </a:t>
            </a:r>
            <a:r>
              <a:rPr b="1" lang="en" sz="1300">
                <a:solidFill>
                  <a:srgbClr val="000000"/>
                </a:solidFill>
                <a:latin typeface="Arial"/>
                <a:ea typeface="Arial"/>
                <a:cs typeface="Arial"/>
                <a:sym typeface="Arial"/>
              </a:rPr>
              <a:t>density</a:t>
            </a:r>
            <a:r>
              <a:rPr lang="en" sz="1300">
                <a:solidFill>
                  <a:srgbClr val="000000"/>
                </a:solidFill>
                <a:latin typeface="Arial"/>
                <a:ea typeface="Arial"/>
                <a:cs typeface="Arial"/>
                <a:sym typeface="Arial"/>
              </a:rPr>
              <a:t>, which indicates proximity of individuals within certain areas. This explains why states with large population sizes but low population density (CA, TX, FL) have lower death rates than states with large population sizes and high population density (NY).</a:t>
            </a:r>
            <a:endParaRPr sz="1300">
              <a:solidFill>
                <a:srgbClr val="000000"/>
              </a:solidFill>
              <a:latin typeface="Arial"/>
              <a:ea typeface="Arial"/>
              <a:cs typeface="Arial"/>
              <a:sym typeface="Arial"/>
            </a:endParaRPr>
          </a:p>
          <a:p>
            <a:pPr indent="0" lvl="0" marL="0" rtl="0" algn="l">
              <a:spcBef>
                <a:spcPts val="1600"/>
              </a:spcBef>
              <a:spcAft>
                <a:spcPts val="0"/>
              </a:spcAft>
              <a:buNone/>
            </a:pPr>
            <a:r>
              <a:t/>
            </a:r>
            <a:endParaRPr sz="1300">
              <a:solidFill>
                <a:srgbClr val="000000"/>
              </a:solidFill>
              <a:latin typeface="Arial"/>
              <a:ea typeface="Arial"/>
              <a:cs typeface="Arial"/>
              <a:sym typeface="Arial"/>
            </a:endParaRPr>
          </a:p>
          <a:p>
            <a:pPr indent="0" lvl="0" marL="0" rtl="0" algn="l">
              <a:spcBef>
                <a:spcPts val="1600"/>
              </a:spcBef>
              <a:spcAft>
                <a:spcPts val="0"/>
              </a:spcAft>
              <a:buNone/>
            </a:pPr>
            <a:r>
              <a:t/>
            </a:r>
            <a:endParaRPr sz="1300">
              <a:solidFill>
                <a:srgbClr val="000000"/>
              </a:solidFill>
              <a:latin typeface="Arial"/>
              <a:ea typeface="Arial"/>
              <a:cs typeface="Arial"/>
              <a:sym typeface="Arial"/>
            </a:endParaRPr>
          </a:p>
          <a:p>
            <a:pPr indent="0" lvl="0" marL="0" rtl="0" algn="l">
              <a:spcBef>
                <a:spcPts val="1600"/>
              </a:spcBef>
              <a:spcAft>
                <a:spcPts val="1600"/>
              </a:spcAft>
              <a:buNone/>
            </a:pPr>
            <a:r>
              <a:t/>
            </a:r>
            <a:endParaRPr sz="1300">
              <a:solidFill>
                <a:srgbClr val="000000"/>
              </a:solidFill>
              <a:latin typeface="Arial"/>
              <a:ea typeface="Arial"/>
              <a:cs typeface="Arial"/>
              <a:sym typeface="Arial"/>
            </a:endParaRPr>
          </a:p>
        </p:txBody>
      </p:sp>
      <p:pic>
        <p:nvPicPr>
          <p:cNvPr id="183" name="Google Shape;183;p21"/>
          <p:cNvPicPr preferRelativeResize="0"/>
          <p:nvPr/>
        </p:nvPicPr>
        <p:blipFill>
          <a:blip r:embed="rId4">
            <a:alphaModFix/>
          </a:blip>
          <a:stretch>
            <a:fillRect/>
          </a:stretch>
        </p:blipFill>
        <p:spPr>
          <a:xfrm>
            <a:off x="4967525" y="2898716"/>
            <a:ext cx="3253149" cy="19349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