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65" r:id="rId12"/>
    <p:sldId id="266" r:id="rId13"/>
    <p:sldId id="269" r:id="rId14"/>
    <p:sldId id="268" r:id="rId15"/>
    <p:sldId id="270" r:id="rId16"/>
    <p:sldId id="271" r:id="rId17"/>
    <p:sldId id="267" r:id="rId18"/>
    <p:sldId id="272" r:id="rId19"/>
    <p:sldId id="276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111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58DFB-ADD7-4957-BB94-F1F9E1B3A6FC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C2525-453C-434C-A3DF-DC86C0A2F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02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C33A-59F3-41B6-9F78-016BE198C5B6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3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6176-9A44-4053-97BB-6AC894BBC42D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2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AF9B-21A2-403B-9E81-FF56FAD15FEF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46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0E55-2DA1-4ED5-9BED-446D4D7F5A2E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333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71E6-27D0-4455-9EBE-D848F8D3F854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981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50D5-32CB-4C14-90F3-F57AEF2104DF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949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035-02FB-48FD-B534-39CE68A3A7A9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26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C81A-7749-436B-AE24-1D312070ACE6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78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4750-D179-4279-818F-F697B55FDBF5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60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D7FD-9C05-458B-A84A-68D778B64FF2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0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1A0F-BF52-49F5-B784-84C2F32AFC72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16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A8F-C397-431F-A679-3D3C4C96F961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08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46F1-8DC3-4F98-9F2B-EAD15FDF3D0A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1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9F3A-B115-4847-B586-E5DEEDC31618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37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4B7B-22F5-436A-84B8-4BE57947BF75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85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669A-EC47-4F8E-9859-1393F6712BA1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68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2530-B002-43E0-8F42-812F04904532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3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B8B3257-6C0C-4EF7-A86A-5213E6B08E09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9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LearningSpoonsR@gmail.com" TargetMode="External"/><Relationship Id="rId2" Type="http://schemas.openxmlformats.org/officeDocument/2006/relationships/hyperlink" Target="http://github.com/LearningSpoons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760A7-72DF-4BB4-BBBF-8BF5F9B1F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Lecture 0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강의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B0751F-8F1B-4E40-B160-6C82435EE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359178"/>
            <a:ext cx="6858000" cy="979999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러닝스푼즈</a:t>
            </a:r>
            <a:endParaRPr lang="en-US" altLang="ko-KR" dirty="0"/>
          </a:p>
          <a:p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071058-E7CD-4581-A45E-5BAF9AE0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170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E3A6C-86D2-4D5A-9ED7-6AF3ED6D9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117778"/>
            <a:ext cx="7773338" cy="1188512"/>
          </a:xfrm>
        </p:spPr>
        <p:txBody>
          <a:bodyPr/>
          <a:lstStyle/>
          <a:p>
            <a:r>
              <a:rPr lang="en-US" altLang="ko-KR" dirty="0"/>
              <a:t>R Studio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ECCB3-65BC-47A0-9AF1-2DC7FF755B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270448"/>
            <a:ext cx="7886700" cy="567878"/>
          </a:xfrm>
        </p:spPr>
        <p:txBody>
          <a:bodyPr>
            <a:normAutofit/>
          </a:bodyPr>
          <a:lstStyle/>
          <a:p>
            <a:r>
              <a:rPr lang="en-US" altLang="ko-KR" dirty="0"/>
              <a:t>google “R STUDIO download”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1B4DBC-6965-47B2-B398-59012D67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01DAC19-721A-4B9D-9096-40F6FB794B3C}"/>
              </a:ext>
            </a:extLst>
          </p:cNvPr>
          <p:cNvGrpSpPr/>
          <p:nvPr/>
        </p:nvGrpSpPr>
        <p:grpSpPr>
          <a:xfrm>
            <a:off x="180974" y="1824014"/>
            <a:ext cx="5535396" cy="2232074"/>
            <a:chOff x="0" y="1349062"/>
            <a:chExt cx="9144000" cy="415987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C65854C-2BD9-4E96-A0A5-7FC63F5BA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49062"/>
              <a:ext cx="9144000" cy="41598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38FD20D-1B33-4BD9-ACD9-8D2249EE4911}"/>
                </a:ext>
              </a:extLst>
            </p:cNvPr>
            <p:cNvSpPr/>
            <p:nvPr/>
          </p:nvSpPr>
          <p:spPr>
            <a:xfrm>
              <a:off x="261257" y="3581191"/>
              <a:ext cx="3472543" cy="35943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CC5C6E1F-C9D7-4284-A11B-CD6B8EE36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684" y="3359277"/>
            <a:ext cx="5457825" cy="23350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ACD0B51-329A-487C-8C3E-68EEB8CC7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910" y="4609653"/>
            <a:ext cx="5457825" cy="21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3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49900-7365-496C-9EFF-85EB6B83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128658"/>
            <a:ext cx="7773338" cy="1596177"/>
          </a:xfrm>
        </p:spPr>
        <p:txBody>
          <a:bodyPr/>
          <a:lstStyle/>
          <a:p>
            <a:r>
              <a:rPr lang="en-US" altLang="ko-KR" dirty="0"/>
              <a:t>R Studio </a:t>
            </a:r>
            <a:r>
              <a:rPr lang="ko-KR" altLang="en-US" dirty="0"/>
              <a:t>훑어보기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2E34D96-FBD4-4D69-B719-BF1B09158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49" y="1887537"/>
            <a:ext cx="5676901" cy="411668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279DE8-99A3-4443-B318-A0E913327CB2}"/>
              </a:ext>
            </a:extLst>
          </p:cNvPr>
          <p:cNvSpPr/>
          <p:nvPr/>
        </p:nvSpPr>
        <p:spPr>
          <a:xfrm>
            <a:off x="1733550" y="2351315"/>
            <a:ext cx="3034393" cy="17743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7BD807-44CB-4AA1-BBF8-0A188FEE07F1}"/>
              </a:ext>
            </a:extLst>
          </p:cNvPr>
          <p:cNvSpPr/>
          <p:nvPr/>
        </p:nvSpPr>
        <p:spPr>
          <a:xfrm>
            <a:off x="1733548" y="4546706"/>
            <a:ext cx="3034393" cy="145751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4799D2-2AC9-436A-B942-4A6E4E2E731C}"/>
              </a:ext>
            </a:extLst>
          </p:cNvPr>
          <p:cNvSpPr txBox="1"/>
          <p:nvPr/>
        </p:nvSpPr>
        <p:spPr>
          <a:xfrm>
            <a:off x="65313" y="2460174"/>
            <a:ext cx="1621973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Editor (</a:t>
            </a:r>
            <a:r>
              <a:rPr lang="ko-KR" altLang="en-US" b="1" dirty="0"/>
              <a:t>메모장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Ctrl + Enter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명령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en-US" altLang="ko-KR" dirty="0"/>
              <a:t>Ctrl + 1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전체화면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99EC60-0638-4A3D-9A4C-47A4B531C366}"/>
              </a:ext>
            </a:extLst>
          </p:cNvPr>
          <p:cNvSpPr txBox="1"/>
          <p:nvPr/>
        </p:nvSpPr>
        <p:spPr>
          <a:xfrm>
            <a:off x="111574" y="4483346"/>
            <a:ext cx="1621973" cy="17543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Console (</a:t>
            </a:r>
            <a:r>
              <a:rPr lang="ko-KR" altLang="en-US" b="1" dirty="0"/>
              <a:t>실행창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Enter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명령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en-US" altLang="ko-KR" dirty="0"/>
              <a:t>Ctrl + 2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전체화면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9002008-C090-49E7-8025-FB541EB27400}"/>
              </a:ext>
            </a:extLst>
          </p:cNvPr>
          <p:cNvSpPr/>
          <p:nvPr/>
        </p:nvSpPr>
        <p:spPr>
          <a:xfrm>
            <a:off x="2133600" y="4223657"/>
            <a:ext cx="391886" cy="25968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3A923E8-83AA-4B2C-87BD-10E1D604B983}"/>
              </a:ext>
            </a:extLst>
          </p:cNvPr>
          <p:cNvSpPr/>
          <p:nvPr/>
        </p:nvSpPr>
        <p:spPr>
          <a:xfrm>
            <a:off x="5321300" y="2351315"/>
            <a:ext cx="391886" cy="25968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85E925C-7064-4B19-AEDD-B413A16F4A6B}"/>
              </a:ext>
            </a:extLst>
          </p:cNvPr>
          <p:cNvSpPr/>
          <p:nvPr/>
        </p:nvSpPr>
        <p:spPr>
          <a:xfrm>
            <a:off x="4848678" y="2351315"/>
            <a:ext cx="453572" cy="2775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7FFD6AF-AAEB-41F4-ACA7-5E2B4E828FE3}"/>
              </a:ext>
            </a:extLst>
          </p:cNvPr>
          <p:cNvSpPr/>
          <p:nvPr/>
        </p:nvSpPr>
        <p:spPr>
          <a:xfrm>
            <a:off x="4767941" y="3608615"/>
            <a:ext cx="324759" cy="2775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09E0DFA-5A18-4578-A8AF-8ACA1C680657}"/>
              </a:ext>
            </a:extLst>
          </p:cNvPr>
          <p:cNvSpPr/>
          <p:nvPr/>
        </p:nvSpPr>
        <p:spPr>
          <a:xfrm>
            <a:off x="5075464" y="3608615"/>
            <a:ext cx="324759" cy="2775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0B4813B-F3D9-4A6B-8520-57317D975A5D}"/>
              </a:ext>
            </a:extLst>
          </p:cNvPr>
          <p:cNvSpPr/>
          <p:nvPr/>
        </p:nvSpPr>
        <p:spPr>
          <a:xfrm>
            <a:off x="5707744" y="3608614"/>
            <a:ext cx="324759" cy="2775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10C9D6-1016-4DB6-BE9F-CE1F6B4CFAFC}"/>
              </a:ext>
            </a:extLst>
          </p:cNvPr>
          <p:cNvSpPr txBox="1"/>
          <p:nvPr/>
        </p:nvSpPr>
        <p:spPr>
          <a:xfrm>
            <a:off x="1632855" y="6346375"/>
            <a:ext cx="252548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CPU</a:t>
            </a:r>
            <a:r>
              <a:rPr lang="ko-KR" altLang="en-US" dirty="0"/>
              <a:t>의 통신 기록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8CE131-54A9-4777-B40C-C7A5E2BCE192}"/>
              </a:ext>
            </a:extLst>
          </p:cNvPr>
          <p:cNvSpPr txBox="1"/>
          <p:nvPr/>
        </p:nvSpPr>
        <p:spPr>
          <a:xfrm>
            <a:off x="6025248" y="6358903"/>
            <a:ext cx="9969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E6C516-A858-49EB-96B7-5CF59DF0D4A2}"/>
              </a:ext>
            </a:extLst>
          </p:cNvPr>
          <p:cNvSpPr txBox="1"/>
          <p:nvPr/>
        </p:nvSpPr>
        <p:spPr>
          <a:xfrm>
            <a:off x="4336144" y="6359920"/>
            <a:ext cx="147682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탐색기 기능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B39BB8-256C-4FA8-8E12-B2938267A43F}"/>
              </a:ext>
            </a:extLst>
          </p:cNvPr>
          <p:cNvSpPr txBox="1"/>
          <p:nvPr/>
        </p:nvSpPr>
        <p:spPr>
          <a:xfrm>
            <a:off x="7665355" y="5439332"/>
            <a:ext cx="945245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HELP </a:t>
            </a:r>
            <a:r>
              <a:rPr lang="ko-KR" altLang="en-US" dirty="0"/>
              <a:t>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B3A9EF-9F30-4052-869A-701B57A73713}"/>
              </a:ext>
            </a:extLst>
          </p:cNvPr>
          <p:cNvSpPr txBox="1"/>
          <p:nvPr/>
        </p:nvSpPr>
        <p:spPr>
          <a:xfrm>
            <a:off x="4096658" y="1488015"/>
            <a:ext cx="1957611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</a:t>
            </a:r>
            <a:r>
              <a:rPr lang="ko-KR" altLang="en-US" dirty="0" err="1"/>
              <a:t>변수및</a:t>
            </a:r>
            <a:r>
              <a:rPr lang="ko-KR" altLang="en-US" dirty="0"/>
              <a:t> 환경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7D9106-C173-4879-9926-6031A6AA8665}"/>
              </a:ext>
            </a:extLst>
          </p:cNvPr>
          <p:cNvSpPr txBox="1"/>
          <p:nvPr/>
        </p:nvSpPr>
        <p:spPr>
          <a:xfrm>
            <a:off x="6600373" y="1490524"/>
            <a:ext cx="2304141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최근 명령 </a:t>
            </a:r>
            <a:r>
              <a:rPr lang="en-US" altLang="ko-KR" dirty="0"/>
              <a:t>(Command)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341A07-0B5A-48BD-8498-DFCA42316A30}"/>
              </a:ext>
            </a:extLst>
          </p:cNvPr>
          <p:cNvCxnSpPr>
            <a:stCxn id="18" idx="4"/>
            <a:endCxn id="24" idx="0"/>
          </p:cNvCxnSpPr>
          <p:nvPr/>
        </p:nvCxnSpPr>
        <p:spPr>
          <a:xfrm>
            <a:off x="2329543" y="4483346"/>
            <a:ext cx="566055" cy="18630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63E20C-B98F-4470-B05F-DF33E839F135}"/>
              </a:ext>
            </a:extLst>
          </p:cNvPr>
          <p:cNvCxnSpPr>
            <a:cxnSpLocks/>
            <a:stCxn id="21" idx="4"/>
            <a:endCxn id="26" idx="0"/>
          </p:cNvCxnSpPr>
          <p:nvPr/>
        </p:nvCxnSpPr>
        <p:spPr>
          <a:xfrm>
            <a:off x="4930321" y="3886200"/>
            <a:ext cx="144237" cy="24737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DD29044-B2A9-4EB8-A3B0-6300CC4CCAF5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5237844" y="3886200"/>
            <a:ext cx="1285878" cy="247270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99B89AB-B681-423F-A4D3-33196AD2B646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5984943" y="3845548"/>
            <a:ext cx="2153035" cy="15937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31FAA3B-DD34-435B-95E8-DBBE7922C9E5}"/>
              </a:ext>
            </a:extLst>
          </p:cNvPr>
          <p:cNvCxnSpPr>
            <a:cxnSpLocks/>
            <a:stCxn id="19" idx="7"/>
            <a:endCxn id="29" idx="1"/>
          </p:cNvCxnSpPr>
          <p:nvPr/>
        </p:nvCxnSpPr>
        <p:spPr>
          <a:xfrm flipV="1">
            <a:off x="5655796" y="1675190"/>
            <a:ext cx="944577" cy="7141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573CFBF-E8AD-49C4-ABF0-B4ECBA429B5B}"/>
              </a:ext>
            </a:extLst>
          </p:cNvPr>
          <p:cNvCxnSpPr>
            <a:cxnSpLocks/>
            <a:stCxn id="20" idx="0"/>
            <a:endCxn id="28" idx="2"/>
          </p:cNvCxnSpPr>
          <p:nvPr/>
        </p:nvCxnSpPr>
        <p:spPr>
          <a:xfrm flipV="1">
            <a:off x="5075464" y="1857347"/>
            <a:ext cx="0" cy="4939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31C12BF-0E87-4CCC-B2BC-5BA277E8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02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D76947C-5BEE-4D3A-8D49-958A0C536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ABE235-867F-4669-9B3C-3FD09F21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87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40B5C14-6315-471B-99FB-33B0B286A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744A3A-B627-4C72-A91F-7000408C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718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7A547-C439-414F-94A2-5878A711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Cheat Sheet?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3030E-17BE-4940-AC97-148780A5A8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825624"/>
            <a:ext cx="7886700" cy="4945289"/>
          </a:xfrm>
        </p:spPr>
        <p:txBody>
          <a:bodyPr>
            <a:normAutofit/>
          </a:bodyPr>
          <a:lstStyle/>
          <a:p>
            <a:r>
              <a:rPr lang="ko-KR" altLang="en-US" dirty="0"/>
              <a:t>모든 문법과 명령어를 외우는 것은 불가능</a:t>
            </a:r>
            <a:endParaRPr lang="en-US" altLang="ko-KR" dirty="0"/>
          </a:p>
          <a:p>
            <a:r>
              <a:rPr lang="ko-KR" altLang="en-US" dirty="0"/>
              <a:t>언제든지 참조하고 검색하는 것이 프로그래밍의 과정</a:t>
            </a:r>
            <a:endParaRPr lang="en-US" altLang="ko-KR" dirty="0"/>
          </a:p>
          <a:p>
            <a:r>
              <a:rPr lang="en-US" altLang="ko-KR" dirty="0"/>
              <a:t>Cheat Sheet</a:t>
            </a:r>
            <a:r>
              <a:rPr lang="ko-KR" altLang="en-US" dirty="0"/>
              <a:t>은 </a:t>
            </a:r>
            <a:r>
              <a:rPr lang="en-US" altLang="ko-KR" dirty="0"/>
              <a:t>“</a:t>
            </a:r>
            <a:r>
              <a:rPr lang="ko-KR" altLang="en-US" dirty="0" err="1"/>
              <a:t>컨닝페이퍼</a:t>
            </a:r>
            <a:r>
              <a:rPr lang="en-US" altLang="ko-KR" dirty="0"/>
              <a:t>”</a:t>
            </a:r>
            <a:r>
              <a:rPr lang="ko-KR" altLang="en-US" dirty="0"/>
              <a:t>로서 사용법이 정리되어 있는 문서</a:t>
            </a:r>
            <a:endParaRPr lang="en-US" altLang="ko-KR" dirty="0"/>
          </a:p>
          <a:p>
            <a:r>
              <a:rPr lang="ko-KR" altLang="en-US" dirty="0"/>
              <a:t>여러분은 수강후에 </a:t>
            </a:r>
            <a:r>
              <a:rPr lang="en-US" altLang="ko-KR" dirty="0"/>
              <a:t>Cheat Sheet</a:t>
            </a:r>
            <a:r>
              <a:rPr lang="ko-KR" altLang="en-US" dirty="0"/>
              <a:t>과 과거의 경험을 참조하고 검색하면서 프로그래밍을 하게 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그렇기에 수업시간에는 </a:t>
            </a:r>
            <a:r>
              <a:rPr lang="en-US" altLang="ko-KR" dirty="0"/>
              <a:t>Cheat Sheet</a:t>
            </a:r>
            <a:r>
              <a:rPr lang="ko-KR" altLang="en-US" dirty="0"/>
              <a:t>의 생활화도 강조합니다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AED836-4C37-4289-8BF1-B7619B83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9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7A547-C439-414F-94A2-5878A711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English?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3030E-17BE-4940-AC97-148780A5A8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825625"/>
            <a:ext cx="7886700" cy="4667250"/>
          </a:xfrm>
        </p:spPr>
        <p:txBody>
          <a:bodyPr>
            <a:normAutofit/>
          </a:bodyPr>
          <a:lstStyle/>
          <a:p>
            <a:r>
              <a:rPr lang="en-US" altLang="ko-KR" dirty="0"/>
              <a:t>Cheat Sheet</a:t>
            </a:r>
            <a:r>
              <a:rPr lang="ko-KR" altLang="en-US" dirty="0"/>
              <a:t>을 가득 채운 영어가 겁나시나요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웹 검색 결과와</a:t>
            </a:r>
            <a:r>
              <a:rPr lang="en-US" altLang="ko-KR" dirty="0"/>
              <a:t> </a:t>
            </a:r>
            <a:r>
              <a:rPr lang="ko-KR" altLang="en-US" dirty="0"/>
              <a:t>프로그램 설명서 등은 대부분 영어로 되어있습니다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대부분 컴퓨터와 프로그래밍에 관련된 용어일 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그렇지만 자주 사용되는 용어는 약 </a:t>
            </a:r>
            <a:r>
              <a:rPr lang="en-US" altLang="ko-KR" dirty="0"/>
              <a:t>1000</a:t>
            </a:r>
            <a:r>
              <a:rPr lang="ko-KR" altLang="en-US" dirty="0"/>
              <a:t>개 정도일 뿐이므로 경험과 함께 금방 익숙해 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프로그래밍에 관련된 설명은 어려운 문법을 사용하는 경우가 드물어 구글 번역으로 아주 잘 이해할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D17E4-97F5-4C2D-8F92-4FC9E30A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910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C49F9-D91F-40C3-B836-443922E7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564088"/>
            <a:ext cx="7773338" cy="1596177"/>
          </a:xfrm>
        </p:spPr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Excel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B0D2FA2-FEEA-4ECF-9D63-6D30006B9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075507"/>
              </p:ext>
            </p:extLst>
          </p:nvPr>
        </p:nvGraphicFramePr>
        <p:xfrm>
          <a:off x="628650" y="1759853"/>
          <a:ext cx="7886700" cy="4072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4125439697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476215542"/>
                    </a:ext>
                  </a:extLst>
                </a:gridCol>
              </a:tblGrid>
              <a:tr h="410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Excel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297145"/>
                  </a:ext>
                </a:extLst>
              </a:tr>
              <a:tr h="4106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GUI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화면에 자동으로 보임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Console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Interface (</a:t>
                      </a:r>
                      <a:r>
                        <a:rPr lang="ko-KR" altLang="en-US" dirty="0"/>
                        <a:t>명령어로 접근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88386"/>
                  </a:ext>
                </a:extLst>
              </a:tr>
              <a:tr h="10124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분석 과정이 기록되지 않으며 결과 위주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Reproducibility (</a:t>
                      </a:r>
                      <a:r>
                        <a:rPr lang="ko-KR" altLang="en-US" dirty="0"/>
                        <a:t>재현가능성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분석 과정이 기록되어 결과를 재생산할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46294"/>
                  </a:ext>
                </a:extLst>
              </a:tr>
              <a:tr h="4106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매우 쉬움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분명 초반의 학습곡선이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08342"/>
                  </a:ext>
                </a:extLst>
              </a:tr>
              <a:tr h="4106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데이터가 커지면 느려서 </a:t>
                      </a:r>
                      <a:r>
                        <a:rPr lang="ko-KR" altLang="en-US" dirty="0" err="1"/>
                        <a:t>버벅됨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훨씬 빠르게 대용량 데이터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660508"/>
                  </a:ext>
                </a:extLst>
              </a:tr>
              <a:tr h="7087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눈에 보이기에 직관적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추상적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논리적인 사고가 요구되고 </a:t>
                      </a:r>
                      <a:r>
                        <a:rPr lang="ko-KR" altLang="en-US" dirty="0" err="1"/>
                        <a:t>길러짐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85120"/>
                  </a:ext>
                </a:extLst>
              </a:tr>
              <a:tr h="7087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실수에 관대함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결과물에 실수 없음이 어느정도 보장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62779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9009FB8-67FD-4BCD-8BDD-F71B8C37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845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C3ED4-4EF9-461B-9BF6-D4105C47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302831"/>
            <a:ext cx="7773338" cy="1596177"/>
          </a:xfrm>
        </p:spPr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다른 프로그래밍 언어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FE69077-D752-4D91-9144-713F808FE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174832"/>
              </p:ext>
            </p:extLst>
          </p:nvPr>
        </p:nvGraphicFramePr>
        <p:xfrm>
          <a:off x="266701" y="1585686"/>
          <a:ext cx="862012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934">
                  <a:extLst>
                    <a:ext uri="{9D8B030D-6E8A-4147-A177-3AD203B41FA5}">
                      <a16:colId xmlns:a16="http://schemas.microsoft.com/office/drawing/2014/main" val="3112257244"/>
                    </a:ext>
                  </a:extLst>
                </a:gridCol>
                <a:gridCol w="3203039">
                  <a:extLst>
                    <a:ext uri="{9D8B030D-6E8A-4147-A177-3AD203B41FA5}">
                      <a16:colId xmlns:a16="http://schemas.microsoft.com/office/drawing/2014/main" val="1437159239"/>
                    </a:ext>
                  </a:extLst>
                </a:gridCol>
                <a:gridCol w="1143709">
                  <a:extLst>
                    <a:ext uri="{9D8B030D-6E8A-4147-A177-3AD203B41FA5}">
                      <a16:colId xmlns:a16="http://schemas.microsoft.com/office/drawing/2014/main" val="3171533689"/>
                    </a:ext>
                  </a:extLst>
                </a:gridCol>
                <a:gridCol w="3215442">
                  <a:extLst>
                    <a:ext uri="{9D8B030D-6E8A-4147-A177-3AD203B41FA5}">
                      <a16:colId xmlns:a16="http://schemas.microsoft.com/office/drawing/2014/main" val="2211061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분석 </a:t>
                      </a:r>
                      <a:r>
                        <a:rPr lang="en-US" altLang="ko-KR" dirty="0"/>
                        <a:t>(Scientific Computing)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</a:t>
                      </a:r>
                      <a:r>
                        <a:rPr lang="en-US" altLang="ko-KR" dirty="0"/>
                        <a:t>(Development)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3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가장 배우기 쉽고 빠르게 성장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C, C++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가장 빠르며 다른 언어의 기반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27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MATLAB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수리 계산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유료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 개발용으로 주로 쓰임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15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슈퍼 대용량 </a:t>
                      </a:r>
                      <a:r>
                        <a:rPr lang="en-US" altLang="ko-KR" dirty="0"/>
                        <a:t>Data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매우 유료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064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Python: R</a:t>
                      </a:r>
                      <a:r>
                        <a:rPr lang="ko-KR" altLang="en-US" dirty="0"/>
                        <a:t>보다 좀 더 어려움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분석 및 개발 양쪽을 충분히 지원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R</a:t>
                      </a:r>
                      <a:r>
                        <a:rPr lang="ko-KR" altLang="en-US" dirty="0"/>
                        <a:t>보다 조금 더 빠르며</a:t>
                      </a:r>
                      <a:r>
                        <a:rPr lang="en-US" altLang="ko-KR" dirty="0"/>
                        <a:t> R</a:t>
                      </a:r>
                      <a:r>
                        <a:rPr lang="ko-KR" altLang="en-US" dirty="0"/>
                        <a:t>을 배우고 나면 더 쉽게 배울 수 있음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5114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1804D5-6388-4E1A-82FE-FD9A7250837D}"/>
              </a:ext>
            </a:extLst>
          </p:cNvPr>
          <p:cNvSpPr txBox="1"/>
          <p:nvPr/>
        </p:nvSpPr>
        <p:spPr>
          <a:xfrm>
            <a:off x="266701" y="4171950"/>
            <a:ext cx="86201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ko-KR" altLang="en-US" dirty="0"/>
              <a:t>의 장점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무료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가장 왕성한 </a:t>
            </a:r>
            <a:r>
              <a:rPr lang="en-US" altLang="ko-KR" dirty="0"/>
              <a:t>open-source </a:t>
            </a:r>
            <a:r>
              <a:rPr lang="ko-KR" altLang="en-US" dirty="0"/>
              <a:t>확장 프로그램들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Rstudio</a:t>
            </a:r>
            <a:r>
              <a:rPr lang="ko-KR" altLang="en-US" dirty="0"/>
              <a:t> 기업이 확장 프로그램들을 통합하여 관리하며</a:t>
            </a:r>
            <a:r>
              <a:rPr lang="en-US" altLang="ko-KR" dirty="0"/>
              <a:t>, </a:t>
            </a:r>
            <a:r>
              <a:rPr lang="ko-KR" altLang="en-US" dirty="0"/>
              <a:t>매뉴얼 제공</a:t>
            </a:r>
            <a:r>
              <a:rPr lang="en-US" altLang="ko-KR" dirty="0"/>
              <a:t>, </a:t>
            </a:r>
            <a:r>
              <a:rPr lang="ko-KR" altLang="en-US" dirty="0"/>
              <a:t>교육</a:t>
            </a:r>
            <a:r>
              <a:rPr lang="en-US" altLang="ko-KR" dirty="0"/>
              <a:t>, </a:t>
            </a:r>
            <a:r>
              <a:rPr lang="ko-KR" altLang="en-US" dirty="0"/>
              <a:t>더 쉽게 사용할 수 있는 프로그램 개발</a:t>
            </a:r>
            <a:r>
              <a:rPr lang="en-US" altLang="ko-KR" dirty="0"/>
              <a:t>, </a:t>
            </a:r>
            <a:r>
              <a:rPr lang="ko-KR" altLang="en-US" dirty="0"/>
              <a:t>속도 및 프로그램 영역을 늘려가고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예를 들어 어려운 문법의 </a:t>
            </a:r>
            <a:r>
              <a:rPr lang="ko-KR" altLang="en-US" dirty="0" err="1"/>
              <a:t>딥러닝</a:t>
            </a:r>
            <a:r>
              <a:rPr lang="ko-KR" altLang="en-US" dirty="0"/>
              <a:t> 라이브러리인 </a:t>
            </a:r>
            <a:r>
              <a:rPr lang="en-US" altLang="ko-KR" dirty="0" err="1"/>
              <a:t>Tensorflow</a:t>
            </a:r>
            <a:r>
              <a:rPr lang="ko-KR" altLang="en-US" dirty="0"/>
              <a:t>도 현재는 </a:t>
            </a:r>
            <a:r>
              <a:rPr lang="en-US" altLang="ko-KR" dirty="0" err="1"/>
              <a:t>Keras</a:t>
            </a:r>
            <a:r>
              <a:rPr lang="ko-KR" altLang="en-US" dirty="0"/>
              <a:t>를 통해 </a:t>
            </a:r>
            <a:r>
              <a:rPr lang="en-US" altLang="ko-KR" dirty="0" err="1"/>
              <a:t>Rstudio</a:t>
            </a:r>
            <a:r>
              <a:rPr lang="ko-KR" altLang="en-US" dirty="0"/>
              <a:t>에서 거의 모든 기능을 사용할 수 있음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021877F-3120-48C2-83F8-20B6D788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471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40282-0C60-433B-AF11-808B687E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은 왜 배워야 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E5B45-D01D-4BB0-B717-3C41D23E4A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일 잘하는 사람</a:t>
            </a:r>
            <a:endParaRPr lang="en-US" altLang="ko-KR" dirty="0"/>
          </a:p>
          <a:p>
            <a:pPr lvl="1"/>
            <a:r>
              <a:rPr lang="ko-KR" altLang="en-US" dirty="0"/>
              <a:t>암산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주판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엑셀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프로그래밍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계산기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도스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윈도우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프로그래밍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반복되는 작업을 컴퓨터에게 맡겨서 처리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프로그래밍 언어 사용자 중 최고 연봉 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미국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빠르게 변하는 세상과 교육 수준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구구단 </a:t>
            </a:r>
            <a:r>
              <a:rPr lang="en-US" altLang="ko-KR" dirty="0">
                <a:sym typeface="Wingdings" panose="05000000000000000000" pitchFamily="2" charset="2"/>
              </a:rPr>
              <a:t> 19</a:t>
            </a:r>
            <a:r>
              <a:rPr lang="ko-KR" altLang="en-US" dirty="0">
                <a:sym typeface="Wingdings" panose="05000000000000000000" pitchFamily="2" charset="2"/>
              </a:rPr>
              <a:t>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코딩 교육 열풍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처리해야 할 데이터는 급격하게 증가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커리어의 발전을 위해 오퍼레이션의 반복이 아닌 구조를 파악하여 자동으로 해결할 수 있는 접근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0CAFA-FD8C-4BF9-B80A-95775DAD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079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AF24C-0853-4102-84E3-87D52883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22453"/>
          </a:xfrm>
        </p:spPr>
        <p:txBody>
          <a:bodyPr/>
          <a:lstStyle/>
          <a:p>
            <a:r>
              <a:rPr lang="en-US" altLang="ko-KR" dirty="0"/>
              <a:t>R Studio </a:t>
            </a:r>
            <a:r>
              <a:rPr lang="ko-KR" altLang="en-US" dirty="0"/>
              <a:t>추가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0525C-1975-4CD3-84C6-914C890D10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30" y="1426029"/>
            <a:ext cx="7772870" cy="5192485"/>
          </a:xfrm>
        </p:spPr>
        <p:txBody>
          <a:bodyPr>
            <a:normAutofit fontScale="92500"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Tool </a:t>
            </a:r>
            <a:r>
              <a:rPr lang="en-US" altLang="ko-KR" dirty="0">
                <a:sym typeface="Wingdings" panose="05000000000000000000" pitchFamily="2" charset="2"/>
              </a:rPr>
              <a:t> Global Option</a:t>
            </a:r>
          </a:p>
          <a:p>
            <a:pPr marL="914400" lvl="1" indent="-457200"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Appearance: </a:t>
            </a:r>
            <a:r>
              <a:rPr lang="ko-KR" altLang="en-US" dirty="0">
                <a:sym typeface="Wingdings" panose="05000000000000000000" pitchFamily="2" charset="2"/>
              </a:rPr>
              <a:t>폰트와 색상 등을 조정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어두운 바탕에 밝은 글씨 </a:t>
            </a:r>
            <a:r>
              <a:rPr lang="en-US" altLang="ko-KR" dirty="0">
                <a:sym typeface="Wingdings" panose="05000000000000000000" pitchFamily="2" charset="2"/>
              </a:rPr>
              <a:t>vs</a:t>
            </a:r>
            <a:r>
              <a:rPr lang="ko-KR" altLang="en-US" dirty="0">
                <a:sym typeface="Wingdings" panose="05000000000000000000" pitchFamily="2" charset="2"/>
              </a:rPr>
              <a:t> 밝은 바탕에 어두운 글씨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PANE Layout: </a:t>
            </a:r>
            <a:r>
              <a:rPr lang="ko-KR" altLang="en-US" dirty="0"/>
              <a:t>모니터 크기와 작업 목적에 따라 조정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좌우 </a:t>
            </a:r>
            <a:r>
              <a:rPr lang="en-US" altLang="ko-KR" dirty="0"/>
              <a:t>vs </a:t>
            </a:r>
            <a:r>
              <a:rPr lang="ko-KR" altLang="en-US" dirty="0"/>
              <a:t>상하로 </a:t>
            </a:r>
            <a:r>
              <a:rPr lang="en-US" altLang="ko-KR" dirty="0"/>
              <a:t>Editor</a:t>
            </a:r>
            <a:r>
              <a:rPr lang="ko-KR" altLang="en-US" dirty="0"/>
              <a:t>와</a:t>
            </a:r>
            <a:r>
              <a:rPr lang="en-US" altLang="ko-KR" dirty="0"/>
              <a:t> Console</a:t>
            </a:r>
            <a:r>
              <a:rPr lang="ko-KR" altLang="en-US" dirty="0"/>
              <a:t>창 조정</a:t>
            </a:r>
            <a:r>
              <a:rPr lang="en-US" altLang="ko-KR" dirty="0"/>
              <a:t>)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CODE </a:t>
            </a:r>
            <a:r>
              <a:rPr lang="en-US" altLang="ko-KR" dirty="0">
                <a:sym typeface="Wingdings" panose="05000000000000000000" pitchFamily="2" charset="2"/>
              </a:rPr>
              <a:t> Saving  Text Encoding  UTF-8</a:t>
            </a:r>
            <a:r>
              <a:rPr lang="ko-KR" altLang="en-US" dirty="0">
                <a:sym typeface="Wingdings" panose="05000000000000000000" pitchFamily="2" charset="2"/>
              </a:rPr>
              <a:t>으로 설정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ko-KR" altLang="en-US" dirty="0"/>
              <a:t>윈도우 사용자 계정과 </a:t>
            </a:r>
            <a:r>
              <a:rPr lang="en-US" altLang="ko-KR" dirty="0"/>
              <a:t>R</a:t>
            </a:r>
            <a:r>
              <a:rPr lang="ko-KR" altLang="en-US" dirty="0"/>
              <a:t>파일 폴더 이름은 영어로</a:t>
            </a:r>
            <a:endParaRPr lang="en-US" altLang="ko-KR" dirty="0"/>
          </a:p>
          <a:p>
            <a:pPr lvl="1"/>
            <a:r>
              <a:rPr lang="ko-KR" altLang="en-US" dirty="0"/>
              <a:t>제어판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사용자 계정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계정 이름 변경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영어로 입력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R</a:t>
            </a:r>
            <a:r>
              <a:rPr lang="ko-KR" altLang="en-US" dirty="0">
                <a:sym typeface="Wingdings" panose="05000000000000000000" pitchFamily="2" charset="2"/>
              </a:rPr>
              <a:t>파일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불러올 데이터 파일 등은 가급적이면 영어로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R Studio</a:t>
            </a:r>
            <a:r>
              <a:rPr lang="ko-KR" altLang="en-US" dirty="0">
                <a:sym typeface="Wingdings" panose="05000000000000000000" pitchFamily="2" charset="2"/>
              </a:rPr>
              <a:t>는 관리자 권한으로 실행해야 함 </a:t>
            </a:r>
            <a:r>
              <a:rPr lang="en-US" altLang="ko-KR" dirty="0">
                <a:sym typeface="Wingdings" panose="05000000000000000000" pitchFamily="2" charset="2"/>
              </a:rPr>
              <a:t>(default</a:t>
            </a:r>
            <a:r>
              <a:rPr lang="ko-KR" altLang="en-US" dirty="0">
                <a:sym typeface="Wingdings" panose="05000000000000000000" pitchFamily="2" charset="2"/>
              </a:rPr>
              <a:t>로 관리자 권한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457200" indent="-45720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한영 전환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한글로 전환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Sys.Setlocale</a:t>
            </a:r>
            <a:r>
              <a:rPr lang="en-US" altLang="ko-KR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(“LC_ALL", “ko_KR.UTF-8")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영어로 전환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Sys.Setlocale</a:t>
            </a:r>
            <a:r>
              <a:rPr lang="en-US" altLang="ko-KR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(“LC_ALL", “en_KR.UTF-8")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914400" lvl="1" indent="-4572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914400" lvl="1" indent="-4572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BCAF0C-873D-4438-934C-8C9EC7F0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81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B245-705D-4EEC-A59A-E0299BF17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59528"/>
          </a:xfrm>
        </p:spPr>
        <p:txBody>
          <a:bodyPr/>
          <a:lstStyle/>
          <a:p>
            <a:r>
              <a:rPr lang="ko-KR" altLang="en-US" dirty="0"/>
              <a:t>강사 소개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Final Project</a:t>
            </a:r>
            <a:r>
              <a:rPr lang="ko-KR" altLang="en-US" dirty="0"/>
              <a:t>로 보는 강의 목적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수강 동기 및 수업에 대한 기대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6533D6-256A-4015-BBDD-14AF698C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974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189C1-2016-4FA4-924D-843A23A80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172203"/>
            <a:ext cx="7773338" cy="1596177"/>
          </a:xfrm>
        </p:spPr>
        <p:txBody>
          <a:bodyPr/>
          <a:lstStyle/>
          <a:p>
            <a:r>
              <a:rPr lang="ko-KR" altLang="en-US" dirty="0"/>
              <a:t>강의 관련 제반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67745-6FCF-4EE9-988F-95002D6D4C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524000"/>
            <a:ext cx="7886700" cy="3167743"/>
          </a:xfrm>
        </p:spPr>
        <p:txBody>
          <a:bodyPr>
            <a:normAutofit/>
          </a:bodyPr>
          <a:lstStyle/>
          <a:p>
            <a:r>
              <a:rPr lang="ko-KR" altLang="en-US" dirty="0"/>
              <a:t>일요일 </a:t>
            </a:r>
            <a:r>
              <a:rPr lang="en-US" altLang="ko-KR" dirty="0"/>
              <a:t>11:00 – 14:00</a:t>
            </a:r>
          </a:p>
          <a:p>
            <a:r>
              <a:rPr lang="ko-KR" altLang="en-US" dirty="0"/>
              <a:t>강남대로 </a:t>
            </a:r>
            <a:r>
              <a:rPr lang="en-US" altLang="ko-KR" dirty="0"/>
              <a:t>94</a:t>
            </a:r>
            <a:r>
              <a:rPr lang="ko-KR" altLang="en-US" dirty="0"/>
              <a:t>길 </a:t>
            </a:r>
            <a:r>
              <a:rPr lang="en-US" altLang="ko-KR" dirty="0"/>
              <a:t>15, S2</a:t>
            </a:r>
            <a:r>
              <a:rPr lang="ko-KR" altLang="en-US" dirty="0"/>
              <a:t>빌딩 </a:t>
            </a:r>
            <a:r>
              <a:rPr lang="en-US" altLang="ko-KR" dirty="0"/>
              <a:t>3</a:t>
            </a:r>
            <a:r>
              <a:rPr lang="ko-KR" altLang="en-US" dirty="0"/>
              <a:t>층</a:t>
            </a:r>
            <a:endParaRPr lang="en-US" altLang="ko-KR" dirty="0"/>
          </a:p>
          <a:p>
            <a:r>
              <a:rPr lang="ko-KR" altLang="en-US" dirty="0"/>
              <a:t>수업 일정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/>
              <a:t>일</a:t>
            </a:r>
            <a:r>
              <a:rPr lang="en-US" altLang="ko-KR" dirty="0"/>
              <a:t>, 4</a:t>
            </a:r>
            <a:r>
              <a:rPr lang="ko-KR" altLang="en-US" dirty="0"/>
              <a:t>월 </a:t>
            </a:r>
            <a:r>
              <a:rPr lang="en-US" altLang="ko-KR" dirty="0"/>
              <a:t>22</a:t>
            </a:r>
            <a:r>
              <a:rPr lang="ko-KR" altLang="en-US" dirty="0"/>
              <a:t>일</a:t>
            </a:r>
            <a:r>
              <a:rPr lang="en-US" altLang="ko-KR" dirty="0"/>
              <a:t>, 4</a:t>
            </a:r>
            <a:r>
              <a:rPr lang="ko-KR" altLang="en-US" dirty="0"/>
              <a:t>월 </a:t>
            </a:r>
            <a:r>
              <a:rPr lang="en-US" altLang="ko-KR" dirty="0"/>
              <a:t>29</a:t>
            </a:r>
            <a:r>
              <a:rPr lang="ko-KR" altLang="en-US" dirty="0"/>
              <a:t>일 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6</a:t>
            </a:r>
            <a:r>
              <a:rPr lang="ko-KR" altLang="en-US" dirty="0"/>
              <a:t>일 연휴로 휴강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</a:t>
            </a:r>
            <a:r>
              <a:rPr lang="en-US" altLang="ko-KR" dirty="0"/>
              <a:t>, 5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9A79BF6-CA20-441E-B32D-DD869C72D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73133"/>
              </p:ext>
            </p:extLst>
          </p:nvPr>
        </p:nvGraphicFramePr>
        <p:xfrm>
          <a:off x="152400" y="4871720"/>
          <a:ext cx="8839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4036">
                  <a:extLst>
                    <a:ext uri="{9D8B030D-6E8A-4147-A177-3AD203B41FA5}">
                      <a16:colId xmlns:a16="http://schemas.microsoft.com/office/drawing/2014/main" val="1068273131"/>
                    </a:ext>
                  </a:extLst>
                </a:gridCol>
                <a:gridCol w="5045164">
                  <a:extLst>
                    <a:ext uri="{9D8B030D-6E8A-4147-A177-3AD203B41FA5}">
                      <a16:colId xmlns:a16="http://schemas.microsoft.com/office/drawing/2014/main" val="961252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7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Google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Group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Private </a:t>
                      </a:r>
                      <a:r>
                        <a:rPr lang="ko-KR" altLang="en-US" dirty="0"/>
                        <a:t>자료 공유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강의 게시판 </a:t>
                      </a:r>
                      <a:r>
                        <a:rPr lang="en-US" altLang="ko-KR" dirty="0"/>
                        <a:t>+ </a:t>
                      </a:r>
                      <a:r>
                        <a:rPr lang="en-US" altLang="ko-KR" dirty="0" err="1"/>
                        <a:t>QnA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8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hlinkClick r:id="rId2"/>
                        </a:rPr>
                        <a:t>http://github.com/LearningSpoonsR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수업 자료 공유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3"/>
                        </a:rPr>
                        <a:t>LearningSpoonsR@gmail.com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강사 이메일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건의사항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QnA</a:t>
                      </a:r>
                      <a:r>
                        <a:rPr lang="ko-KR" altLang="en-US" dirty="0"/>
                        <a:t>등 커뮤니케이션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59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010-8995-4275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코스 매니저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출결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건의사항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기타 수업 </a:t>
                      </a:r>
                      <a:r>
                        <a:rPr lang="ko-KR" altLang="en-US" dirty="0" err="1"/>
                        <a:t>문의등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435439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F7C094-B3C6-4AA4-BB6F-A9A8649B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71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EE18E-FBF5-4D79-9B65-2B953293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128660"/>
            <a:ext cx="7773338" cy="1596177"/>
          </a:xfrm>
        </p:spPr>
        <p:txBody>
          <a:bodyPr/>
          <a:lstStyle/>
          <a:p>
            <a:r>
              <a:rPr lang="ko-KR" altLang="en-US" dirty="0"/>
              <a:t>수강생 </a:t>
            </a:r>
            <a:r>
              <a:rPr lang="en-US" altLang="ko-KR" dirty="0"/>
              <a:t>Survey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C9050-63B2-4422-8E9D-9A45E1ED91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433738"/>
            <a:ext cx="7886700" cy="529560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 구글 계정 </a:t>
            </a:r>
            <a:r>
              <a:rPr lang="en-US" altLang="ko-KR" dirty="0"/>
              <a:t>(</a:t>
            </a:r>
            <a:r>
              <a:rPr lang="ko-KR" altLang="en-US" dirty="0" err="1"/>
              <a:t>지메일</a:t>
            </a:r>
            <a:r>
              <a:rPr lang="en-US" altLang="ko-KR" dirty="0"/>
              <a:t>)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endParaRPr lang="en-US" altLang="ko-KR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/>
              <a:t>프로그래밍 경험이 </a:t>
            </a:r>
            <a:r>
              <a:rPr lang="ko-KR" altLang="en-US" dirty="0" err="1"/>
              <a:t>있으신가요</a:t>
            </a:r>
            <a:r>
              <a:rPr lang="en-US" altLang="ko-KR" dirty="0"/>
              <a:t>?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endParaRPr lang="en-US" altLang="ko-KR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/>
              <a:t>전공 분야나 업무에서 데이터 분석이 </a:t>
            </a:r>
            <a:r>
              <a:rPr lang="ko-KR" altLang="en-US" dirty="0" err="1"/>
              <a:t>필요하신가요</a:t>
            </a:r>
            <a:r>
              <a:rPr lang="en-US" altLang="ko-KR" dirty="0"/>
              <a:t>?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endParaRPr lang="en-US" altLang="ko-KR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/>
              <a:t>오늘 수업에서 어느 부분이 가장 어려웠나요</a:t>
            </a:r>
            <a:r>
              <a:rPr lang="en-US" altLang="ko-KR" dirty="0"/>
              <a:t>?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endParaRPr lang="en-US" altLang="ko-KR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/>
              <a:t>지금 스피드를 </a:t>
            </a:r>
            <a:r>
              <a:rPr lang="en-US" altLang="ko-KR" dirty="0"/>
              <a:t>1</a:t>
            </a:r>
            <a:r>
              <a:rPr lang="ko-KR" altLang="en-US" dirty="0"/>
              <a:t>배속 이라고 한다면</a:t>
            </a:r>
            <a:r>
              <a:rPr lang="en-US" altLang="ko-KR" dirty="0"/>
              <a:t>, </a:t>
            </a:r>
            <a:r>
              <a:rPr lang="ko-KR" altLang="en-US" dirty="0"/>
              <a:t>몇 배속의 강의가 좋을까요</a:t>
            </a:r>
            <a:r>
              <a:rPr lang="en-US" altLang="ko-KR" dirty="0"/>
              <a:t>? Ex) 0.8</a:t>
            </a:r>
            <a:r>
              <a:rPr lang="ko-KR" altLang="en-US" dirty="0"/>
              <a:t>배속</a:t>
            </a:r>
            <a:r>
              <a:rPr lang="en-US" altLang="ko-KR" dirty="0"/>
              <a:t>, 1.2</a:t>
            </a:r>
            <a:r>
              <a:rPr lang="ko-KR" altLang="en-US" dirty="0"/>
              <a:t>배속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34B977-ABDF-4E85-81D3-BA9A0997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34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EE18E-FBF5-4D79-9B65-2B953293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117774"/>
            <a:ext cx="7773338" cy="1596177"/>
          </a:xfrm>
        </p:spPr>
        <p:txBody>
          <a:bodyPr/>
          <a:lstStyle/>
          <a:p>
            <a:r>
              <a:rPr lang="ko-KR" altLang="en-US" dirty="0"/>
              <a:t>수강생 </a:t>
            </a:r>
            <a:r>
              <a:rPr lang="en-US" altLang="ko-KR" dirty="0"/>
              <a:t>Survey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C9050-63B2-4422-8E9D-9A45E1ED91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30" y="1360715"/>
            <a:ext cx="7772870" cy="5148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수강 목적을 공유해 주시면 수업 진행과 목적 달성에 큰 도움이 됩니다</a:t>
            </a:r>
            <a:r>
              <a:rPr lang="en-US" altLang="ko-KR" dirty="0"/>
              <a:t>. (</a:t>
            </a:r>
            <a:r>
              <a:rPr lang="ko-KR" altLang="en-US" dirty="0"/>
              <a:t>복수 선택 해주세요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sz="1600" dirty="0"/>
              <a:t>커리어 전환</a:t>
            </a:r>
            <a:endParaRPr lang="en-US" altLang="ko-KR" sz="1600" dirty="0"/>
          </a:p>
          <a:p>
            <a:pPr lvl="1"/>
            <a:r>
              <a:rPr lang="ko-KR" altLang="en-US" sz="1600" dirty="0"/>
              <a:t>현재 직무에 활용</a:t>
            </a:r>
            <a:endParaRPr lang="en-US" altLang="ko-KR" sz="1600" dirty="0"/>
          </a:p>
          <a:p>
            <a:pPr lvl="1"/>
            <a:r>
              <a:rPr lang="en-US" altLang="ko-KR" sz="1600" dirty="0"/>
              <a:t>Deep Learning</a:t>
            </a:r>
            <a:r>
              <a:rPr lang="ko-KR" altLang="en-US" sz="1600" dirty="0"/>
              <a:t>등의 기법을 공부하기 위한 기초</a:t>
            </a:r>
            <a:endParaRPr lang="en-US" altLang="ko-KR" sz="1600" dirty="0"/>
          </a:p>
          <a:p>
            <a:pPr lvl="1"/>
            <a:r>
              <a:rPr lang="ko-KR" altLang="en-US" sz="1600" dirty="0"/>
              <a:t>지적 호기심</a:t>
            </a:r>
            <a:endParaRPr lang="en-US" altLang="ko-KR" sz="1600" dirty="0"/>
          </a:p>
          <a:p>
            <a:pPr lvl="1"/>
            <a:r>
              <a:rPr lang="ko-KR" altLang="en-US" sz="1600" dirty="0"/>
              <a:t>기타 수업에서 기대하는 바를 적어주세요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7. </a:t>
            </a:r>
            <a:r>
              <a:rPr lang="ko-KR" altLang="en-US" dirty="0"/>
              <a:t>기타 건의 사항 </a:t>
            </a:r>
            <a:r>
              <a:rPr lang="en-US" altLang="ko-KR" dirty="0"/>
              <a:t>(</a:t>
            </a:r>
            <a:r>
              <a:rPr lang="ko-KR" altLang="en-US" dirty="0"/>
              <a:t>배우고 싶은 주제 등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6A9A40-A564-400E-8BFA-2C42C0AE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5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8E821-15FA-4569-978F-3F61AC75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사이언스 </a:t>
            </a:r>
            <a:r>
              <a:rPr lang="en-US" altLang="ko-KR" dirty="0"/>
              <a:t>vs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6CC13-3AD4-42BF-84DC-511A8551FD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데이터 사이언스</a:t>
            </a:r>
            <a:endParaRPr lang="en-US" altLang="ko-KR" dirty="0"/>
          </a:p>
          <a:p>
            <a:pPr lvl="1"/>
            <a:r>
              <a:rPr lang="ko-KR" altLang="en-US" dirty="0"/>
              <a:t>데이터를 과학적인 방법으로 접근하여 </a:t>
            </a:r>
            <a:r>
              <a:rPr lang="ko-KR" altLang="en-US" b="1" dirty="0"/>
              <a:t>이해</a:t>
            </a:r>
            <a:r>
              <a:rPr lang="ko-KR" altLang="en-US" dirty="0"/>
              <a:t>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컴퓨터가 </a:t>
            </a:r>
            <a:r>
              <a:rPr lang="ko-KR" altLang="en-US" b="1" dirty="0"/>
              <a:t>특정한 목적</a:t>
            </a:r>
            <a:r>
              <a:rPr lang="ko-KR" altLang="en-US" dirty="0"/>
              <a:t>을 가진 작업을 수행하게 시키는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프로그래밍은 데이터 사이언스의 </a:t>
            </a:r>
            <a:r>
              <a:rPr lang="ko-KR" altLang="en-US" b="1" dirty="0">
                <a:sym typeface="Wingdings" panose="05000000000000000000" pitchFamily="2" charset="2"/>
              </a:rPr>
              <a:t>도구</a:t>
            </a:r>
            <a:r>
              <a:rPr lang="ko-KR" altLang="en-US" dirty="0">
                <a:sym typeface="Wingdings" panose="05000000000000000000" pitchFamily="2" charset="2"/>
              </a:rPr>
              <a:t>로 사용됨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데이터 규모가 커질 수록 프로그래밍 의존도가 높아짐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7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B6C7D-4625-4EFF-8193-8631FA88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139546"/>
            <a:ext cx="7773338" cy="1596177"/>
          </a:xfrm>
        </p:spPr>
        <p:txBody>
          <a:bodyPr/>
          <a:lstStyle/>
          <a:p>
            <a:r>
              <a:rPr lang="ko-KR" altLang="en-US" dirty="0"/>
              <a:t>데이터 사이언스의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A9557-C0CF-4018-8C19-5B13537B8F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600200"/>
            <a:ext cx="7886700" cy="5105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데이터 사이언스를 위한 프로그래밍의 </a:t>
            </a:r>
            <a:r>
              <a:rPr lang="en-US" altLang="ko-KR" dirty="0"/>
              <a:t>“</a:t>
            </a:r>
            <a:r>
              <a:rPr lang="ko-KR" altLang="en-US" dirty="0"/>
              <a:t>특정한 목적</a:t>
            </a:r>
            <a:r>
              <a:rPr lang="en-US" altLang="ko-KR" dirty="0"/>
              <a:t>”</a:t>
            </a:r>
            <a:r>
              <a:rPr lang="ko-KR" altLang="en-US" dirty="0"/>
              <a:t>은 </a:t>
            </a:r>
            <a:r>
              <a:rPr lang="en-US" altLang="ko-KR" dirty="0"/>
              <a:t>“</a:t>
            </a:r>
            <a:r>
              <a:rPr lang="ko-KR" altLang="en-US" dirty="0"/>
              <a:t>데이터에 대한 결론을 내리는데 도움을 주는 것</a:t>
            </a:r>
            <a:r>
              <a:rPr lang="en-US" altLang="ko-KR" dirty="0"/>
              <a:t>”</a:t>
            </a:r>
            <a:r>
              <a:rPr lang="ko-KR" altLang="en-US" dirty="0"/>
              <a:t>이 되어야 함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결론이 될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dirty="0">
                <a:sym typeface="Wingdings" panose="05000000000000000000" pitchFamily="2" charset="2"/>
              </a:rPr>
              <a:t>검증하고 싶은 가설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을 정의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dirty="0">
                <a:sym typeface="Wingdings" panose="05000000000000000000" pitchFamily="2" charset="2"/>
              </a:rPr>
              <a:t>가설의 검증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을 프로그램의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dirty="0">
                <a:sym typeface="Wingdings" panose="05000000000000000000" pitchFamily="2" charset="2"/>
              </a:rPr>
              <a:t>목표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로 설정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프로그램의 목표를 이루기 위한 과정을 작업 단위로 분리하여 설계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프로그램 작성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가설 검증 및 결론 도출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결론의 공유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728192-A1C8-4ECD-B1B1-880D3645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54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8D1FB-CA9E-423F-BA49-97987BE2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226632"/>
            <a:ext cx="7773338" cy="1596177"/>
          </a:xfrm>
        </p:spPr>
        <p:txBody>
          <a:bodyPr/>
          <a:lstStyle/>
          <a:p>
            <a:r>
              <a:rPr lang="ko-KR" altLang="en-US" dirty="0"/>
              <a:t>데이터 사이언스를 위한 </a:t>
            </a:r>
            <a:r>
              <a:rPr lang="en-US" altLang="ko-KR" dirty="0"/>
              <a:t>Skill Set</a:t>
            </a:r>
            <a:endParaRPr lang="ko-KR" altLang="en-US" dirty="0"/>
          </a:p>
        </p:txBody>
      </p:sp>
      <p:sp>
        <p:nvSpPr>
          <p:cNvPr id="4" name="오각형 3">
            <a:extLst>
              <a:ext uri="{FF2B5EF4-FFF2-40B4-BE49-F238E27FC236}">
                <a16:creationId xmlns:a16="http://schemas.microsoft.com/office/drawing/2014/main" id="{88A1CB47-1633-4F9C-A7A3-02493C1AE189}"/>
              </a:ext>
            </a:extLst>
          </p:cNvPr>
          <p:cNvSpPr/>
          <p:nvPr/>
        </p:nvSpPr>
        <p:spPr>
          <a:xfrm>
            <a:off x="2492833" y="2166257"/>
            <a:ext cx="4136571" cy="3939591"/>
          </a:xfrm>
          <a:prstGeom prst="pentagon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56E15-6C78-48E4-9EA3-0049BBBA2375}"/>
              </a:ext>
            </a:extLst>
          </p:cNvPr>
          <p:cNvSpPr txBox="1"/>
          <p:nvPr/>
        </p:nvSpPr>
        <p:spPr>
          <a:xfrm>
            <a:off x="3461661" y="1756005"/>
            <a:ext cx="227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커뮤니케이션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22BD1-9B7F-4F1D-B48D-A3740171C680}"/>
              </a:ext>
            </a:extLst>
          </p:cNvPr>
          <p:cNvSpPr txBox="1"/>
          <p:nvPr/>
        </p:nvSpPr>
        <p:spPr>
          <a:xfrm>
            <a:off x="6629404" y="3429000"/>
            <a:ext cx="2275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논리적</a:t>
            </a:r>
            <a:r>
              <a:rPr lang="en-US" altLang="ko-KR" sz="2400" dirty="0"/>
              <a:t>/</a:t>
            </a:r>
            <a:r>
              <a:rPr lang="ko-KR" altLang="en-US" sz="2400" dirty="0"/>
              <a:t>과학적 접근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841F7-C63F-4BEA-B915-1C5557FED1F7}"/>
              </a:ext>
            </a:extLst>
          </p:cNvPr>
          <p:cNvSpPr txBox="1"/>
          <p:nvPr/>
        </p:nvSpPr>
        <p:spPr>
          <a:xfrm>
            <a:off x="5900061" y="5867400"/>
            <a:ext cx="227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수학</a:t>
            </a:r>
            <a:r>
              <a:rPr lang="en-US" altLang="ko-KR" sz="2400" dirty="0"/>
              <a:t>/</a:t>
            </a:r>
            <a:r>
              <a:rPr lang="ko-KR" altLang="en-US" sz="2400" dirty="0"/>
              <a:t>통계학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4626F-9799-416F-8552-0E906AB95D75}"/>
              </a:ext>
            </a:extLst>
          </p:cNvPr>
          <p:cNvSpPr txBox="1"/>
          <p:nvPr/>
        </p:nvSpPr>
        <p:spPr>
          <a:xfrm>
            <a:off x="1268189" y="5801958"/>
            <a:ext cx="3445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컴퓨터 기술</a:t>
            </a:r>
            <a:endParaRPr lang="en-US" altLang="ko-KR" sz="2400" dirty="0"/>
          </a:p>
          <a:p>
            <a:r>
              <a:rPr lang="en-US" altLang="ko-KR" sz="2400" dirty="0"/>
              <a:t>(SW/HW/Programming)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25C46-9A22-4915-9C4A-BF2E5A491FE5}"/>
              </a:ext>
            </a:extLst>
          </p:cNvPr>
          <p:cNvSpPr txBox="1"/>
          <p:nvPr/>
        </p:nvSpPr>
        <p:spPr>
          <a:xfrm>
            <a:off x="1541700" y="3429000"/>
            <a:ext cx="96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영어</a:t>
            </a:r>
            <a:endParaRPr lang="ko-KR" altLang="en-US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0F54FA7-32D1-415F-ADD9-7ED61473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34CD-FABC-4866-9FD7-00BD4617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29404"/>
            <a:ext cx="7773338" cy="1596177"/>
          </a:xfrm>
        </p:spPr>
        <p:txBody>
          <a:bodyPr/>
          <a:lstStyle/>
          <a:p>
            <a:r>
              <a:rPr lang="ko-KR" altLang="en-US" dirty="0"/>
              <a:t>수업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47144-FAB8-49D9-993F-B5B9B63D50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 err="1"/>
              <a:t>데이터사이언스를</a:t>
            </a:r>
            <a:r>
              <a:rPr lang="ko-KR" altLang="en-US" dirty="0"/>
              <a:t> 위한 프로그래밍을 배우고 데이터 사이언스의 과정을 체득합니다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/>
              <a:t>Final Project</a:t>
            </a:r>
            <a:r>
              <a:rPr lang="ko-KR" altLang="en-US" dirty="0"/>
              <a:t>의 결과물을 낼 수 있을 정도로 </a:t>
            </a:r>
            <a:r>
              <a:rPr lang="en-US" altLang="ko-KR" dirty="0"/>
              <a:t>R </a:t>
            </a:r>
            <a:r>
              <a:rPr lang="ko-KR" altLang="en-US" dirty="0"/>
              <a:t>프로그램을 다룰 수 있습니다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b="1" dirty="0"/>
              <a:t>(</a:t>
            </a:r>
            <a:r>
              <a:rPr lang="ko-KR" altLang="en-US" b="1" dirty="0"/>
              <a:t>선택 그러나 필수</a:t>
            </a:r>
            <a:r>
              <a:rPr lang="en-US" altLang="ko-KR" b="1" dirty="0"/>
              <a:t>) </a:t>
            </a:r>
            <a:r>
              <a:rPr lang="ko-KR" altLang="en-US" dirty="0"/>
              <a:t>수강생 각자 수업 </a:t>
            </a:r>
            <a:r>
              <a:rPr lang="en-US" altLang="ko-KR" dirty="0"/>
              <a:t>Final Project</a:t>
            </a:r>
            <a:r>
              <a:rPr lang="ko-KR" altLang="en-US" dirty="0"/>
              <a:t>에 준하는 결과물을 강의 마지막에 만들어 냅니다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/>
              <a:t>R </a:t>
            </a:r>
            <a:r>
              <a:rPr lang="ko-KR" altLang="en-US" dirty="0"/>
              <a:t>프로그래밍을 위한 문법 </a:t>
            </a:r>
            <a:r>
              <a:rPr lang="en-US" altLang="ko-KR" dirty="0" err="1"/>
              <a:t>Cheatsheet</a:t>
            </a:r>
            <a:r>
              <a:rPr lang="ko-KR" altLang="en-US" dirty="0"/>
              <a:t>을 익히고 사용하면서 스스로 프로그래밍할 수 있게 됩니다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논리적이고 과학적 </a:t>
            </a:r>
            <a:r>
              <a:rPr lang="en-US" altLang="ko-KR" dirty="0"/>
              <a:t>mindset</a:t>
            </a:r>
            <a:r>
              <a:rPr lang="ko-KR" altLang="en-US" dirty="0"/>
              <a:t>을 기릅니다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/>
              <a:t>Take it to your workplace!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2D4DBB-0402-4108-83D3-46788F10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7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68644-2B15-4961-B5C3-BF138515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진행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9FAED-7C05-4412-B363-8FF12E2FF2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데이터 분석의 과정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데이터 구하기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데이터 분석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결론 도출 및 시각화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문서화 및 공유</a:t>
            </a:r>
            <a:endParaRPr lang="en-US" altLang="ko-KR" dirty="0"/>
          </a:p>
          <a:p>
            <a:r>
              <a:rPr lang="ko-KR" altLang="en-US" dirty="0"/>
              <a:t>데이터 분석 </a:t>
            </a:r>
            <a:r>
              <a:rPr lang="en-US" altLang="ko-KR" dirty="0"/>
              <a:t>mini project</a:t>
            </a:r>
            <a:r>
              <a:rPr lang="ko-KR" altLang="en-US" dirty="0"/>
              <a:t>를 반복하면서 </a:t>
            </a:r>
            <a:endParaRPr lang="en-US" altLang="ko-KR" dirty="0"/>
          </a:p>
          <a:p>
            <a:r>
              <a:rPr lang="ko-KR" altLang="en-US" dirty="0"/>
              <a:t>프로그래밍 실력을 확장하고 프로젝트 경험을 체득합니다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914400" lvl="1" indent="-4572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24EEE3-80B1-4A99-854C-5EE56337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56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68644-2B15-4961-B5C3-BF138515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193975"/>
            <a:ext cx="7773338" cy="1596177"/>
          </a:xfrm>
        </p:spPr>
        <p:txBody>
          <a:bodyPr>
            <a:normAutofit/>
          </a:bodyPr>
          <a:lstStyle/>
          <a:p>
            <a:r>
              <a:rPr lang="ko-KR" altLang="en-US" dirty="0"/>
              <a:t>수업 진행 </a:t>
            </a:r>
            <a:r>
              <a:rPr lang="en-US" altLang="ko-KR" dirty="0"/>
              <a:t>– </a:t>
            </a:r>
            <a:r>
              <a:rPr lang="ko-KR" altLang="en-US" dirty="0"/>
              <a:t>응용 프로그램 관점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CAD8A71-F5B5-48D4-A8D5-0DAAC22ED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67657"/>
              </p:ext>
            </p:extLst>
          </p:nvPr>
        </p:nvGraphicFramePr>
        <p:xfrm>
          <a:off x="628652" y="1606100"/>
          <a:ext cx="7886698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936">
                  <a:extLst>
                    <a:ext uri="{9D8B030D-6E8A-4147-A177-3AD203B41FA5}">
                      <a16:colId xmlns:a16="http://schemas.microsoft.com/office/drawing/2014/main" val="3983641210"/>
                    </a:ext>
                  </a:extLst>
                </a:gridCol>
                <a:gridCol w="3320501">
                  <a:extLst>
                    <a:ext uri="{9D8B030D-6E8A-4147-A177-3AD203B41FA5}">
                      <a16:colId xmlns:a16="http://schemas.microsoft.com/office/drawing/2014/main" val="3040082918"/>
                    </a:ext>
                  </a:extLst>
                </a:gridCol>
                <a:gridCol w="2779261">
                  <a:extLst>
                    <a:ext uri="{9D8B030D-6E8A-4147-A177-3AD203B41FA5}">
                      <a16:colId xmlns:a16="http://schemas.microsoft.com/office/drawing/2014/main" val="2894612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응용 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50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 </a:t>
                      </a:r>
                      <a:r>
                        <a:rPr lang="ko-KR" altLang="en-US" dirty="0"/>
                        <a:t>기본 문법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탐험형 분석</a:t>
                      </a:r>
                      <a:br>
                        <a:rPr lang="en-US" altLang="ko-KR" b="1" dirty="0"/>
                      </a:br>
                      <a:r>
                        <a:rPr lang="en-US" altLang="ko-KR" b="1" dirty="0"/>
                        <a:t>(Exploratory Analysis)</a:t>
                      </a:r>
                    </a:p>
                    <a:p>
                      <a:pPr latinLnBrk="1"/>
                      <a:r>
                        <a:rPr lang="en-US" altLang="ko-KR" dirty="0"/>
                        <a:t># </a:t>
                      </a:r>
                      <a:r>
                        <a:rPr lang="ko-KR" altLang="en-US" dirty="0"/>
                        <a:t>탐험</a:t>
                      </a:r>
                      <a:r>
                        <a:rPr lang="en-US" altLang="ko-KR" dirty="0"/>
                        <a:t> # </a:t>
                      </a:r>
                      <a:r>
                        <a:rPr lang="ko-KR" altLang="en-US" dirty="0"/>
                        <a:t>분석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# Tell Yourself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99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dplyr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구조 다루는 기법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8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ggplot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아름다운 시각화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1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Rmarkdown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문서화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설명형 분석</a:t>
                      </a:r>
                      <a:br>
                        <a:rPr lang="en-US" altLang="ko-KR" b="1" dirty="0"/>
                      </a:br>
                      <a:r>
                        <a:rPr lang="en-US" altLang="ko-KR" b="1" dirty="0"/>
                        <a:t>(Explanatory Analysis)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# </a:t>
                      </a: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# </a:t>
                      </a:r>
                      <a:r>
                        <a:rPr lang="ko-KR" altLang="en-US" dirty="0"/>
                        <a:t>공유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# </a:t>
                      </a:r>
                      <a:r>
                        <a:rPr lang="ko-KR" altLang="en-US" dirty="0" err="1"/>
                        <a:t>프리젠테이션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# Tell Others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33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flexdashboard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웹페이지로 결론 도출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34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Shiny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사용자와 통신하는 웹페이지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7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Publication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자동화 및 공유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70768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873A428-003B-477F-B427-EEF6CAFA0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6246"/>
              </p:ext>
            </p:extLst>
          </p:nvPr>
        </p:nvGraphicFramePr>
        <p:xfrm>
          <a:off x="628650" y="4926878"/>
          <a:ext cx="5108121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207">
                  <a:extLst>
                    <a:ext uri="{9D8B030D-6E8A-4147-A177-3AD203B41FA5}">
                      <a16:colId xmlns:a16="http://schemas.microsoft.com/office/drawing/2014/main" val="1520833367"/>
                    </a:ext>
                  </a:extLst>
                </a:gridCol>
                <a:gridCol w="3341914">
                  <a:extLst>
                    <a:ext uri="{9D8B030D-6E8A-4147-A177-3AD203B41FA5}">
                      <a16:colId xmlns:a16="http://schemas.microsoft.com/office/drawing/2014/main" val="29404006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746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 접근을 통한 데이터 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27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lubridate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시간을 효율적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0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시계열 데이터 다루기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1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dygraph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시계열 데이터 시각화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95856"/>
                  </a:ext>
                </a:extLst>
              </a:tr>
            </a:tbl>
          </a:graphicData>
        </a:graphic>
      </p:graphicFrame>
      <p:sp>
        <p:nvSpPr>
          <p:cNvPr id="9" name="십자형 8">
            <a:extLst>
              <a:ext uri="{FF2B5EF4-FFF2-40B4-BE49-F238E27FC236}">
                <a16:creationId xmlns:a16="http://schemas.microsoft.com/office/drawing/2014/main" id="{38214915-8AC5-4198-9E94-4E49CA39C311}"/>
              </a:ext>
            </a:extLst>
          </p:cNvPr>
          <p:cNvSpPr/>
          <p:nvPr/>
        </p:nvSpPr>
        <p:spPr>
          <a:xfrm>
            <a:off x="2627087" y="4658454"/>
            <a:ext cx="609600" cy="636453"/>
          </a:xfrm>
          <a:prstGeom prst="plus">
            <a:avLst>
              <a:gd name="adj" fmla="val 36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86D41BD-1658-4B05-A701-CE025317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7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E3A6C-86D2-4D5A-9ED7-6AF3ED6D9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117778"/>
            <a:ext cx="7773338" cy="1188512"/>
          </a:xfrm>
        </p:spPr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ECCB3-65BC-47A0-9AF1-2DC7FF755B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270447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google “R download”</a:t>
            </a:r>
          </a:p>
          <a:p>
            <a:r>
              <a:rPr lang="en-US" altLang="ko-KR" dirty="0"/>
              <a:t>link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base  download  install  </a:t>
            </a:r>
            <a:r>
              <a:rPr lang="ko-KR" altLang="en-US" dirty="0">
                <a:sym typeface="Wingdings" panose="05000000000000000000" pitchFamily="2" charset="2"/>
              </a:rPr>
              <a:t>아이콘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62024C-558A-4D87-AED1-A13E88901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75" y="2432331"/>
            <a:ext cx="4901305" cy="17100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F97682-C009-43BD-867C-F7A4C6DB7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674" y="4606620"/>
            <a:ext cx="4901306" cy="10104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9334FEA-4F42-4853-8B86-3C58F5F49B6C}"/>
              </a:ext>
            </a:extLst>
          </p:cNvPr>
          <p:cNvSpPr/>
          <p:nvPr/>
        </p:nvSpPr>
        <p:spPr>
          <a:xfrm>
            <a:off x="4441825" y="4216199"/>
            <a:ext cx="260350" cy="325105"/>
          </a:xfrm>
          <a:prstGeom prst="downArrow">
            <a:avLst>
              <a:gd name="adj1" fmla="val 4492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CF53FDE-2B2D-455A-920E-63E749BBF80F}"/>
              </a:ext>
            </a:extLst>
          </p:cNvPr>
          <p:cNvSpPr txBox="1">
            <a:spLocks/>
          </p:cNvSpPr>
          <p:nvPr/>
        </p:nvSpPr>
        <p:spPr>
          <a:xfrm>
            <a:off x="628650" y="5777133"/>
            <a:ext cx="7886700" cy="77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! google </a:t>
            </a:r>
            <a:r>
              <a:rPr lang="ko-KR" altLang="en-US" sz="2400" dirty="0"/>
              <a:t>검색 생활화 합시다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! Chrome </a:t>
            </a:r>
            <a:r>
              <a:rPr lang="ko-KR" altLang="en-US" sz="2400" dirty="0"/>
              <a:t>설치를 권장합니다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1B4DBC-6965-47B2-B398-59012D67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9810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175</TotalTime>
  <Words>941</Words>
  <Application>Microsoft Office PowerPoint</Application>
  <PresentationFormat>화면 슬라이드 쇼(4:3)</PresentationFormat>
  <Paragraphs>220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Courier New</vt:lpstr>
      <vt:lpstr>Tw Cen MT</vt:lpstr>
      <vt:lpstr>Wingdings</vt:lpstr>
      <vt:lpstr>물방울</vt:lpstr>
      <vt:lpstr>Lecture 0  강의 소개</vt:lpstr>
      <vt:lpstr>강사 소개  Final Project로 보는 강의 목적  수강 동기 및 수업에 대한 기대</vt:lpstr>
      <vt:lpstr>데이터 사이언스 vs 프로그래밍</vt:lpstr>
      <vt:lpstr>데이터 사이언스의 과정</vt:lpstr>
      <vt:lpstr>데이터 사이언스를 위한 Skill Set</vt:lpstr>
      <vt:lpstr>수업 목표</vt:lpstr>
      <vt:lpstr>수업 진행 방식</vt:lpstr>
      <vt:lpstr>수업 진행 – 응용 프로그램 관점</vt:lpstr>
      <vt:lpstr>R 설치</vt:lpstr>
      <vt:lpstr>R Studio 설치</vt:lpstr>
      <vt:lpstr>R Studio 훑어보기</vt:lpstr>
      <vt:lpstr>PowerPoint 프레젠테이션</vt:lpstr>
      <vt:lpstr>PowerPoint 프레젠테이션</vt:lpstr>
      <vt:lpstr>Cheat Sheet?</vt:lpstr>
      <vt:lpstr>English?</vt:lpstr>
      <vt:lpstr>R vs Excel</vt:lpstr>
      <vt:lpstr>R vs 다른 프로그래밍 언어</vt:lpstr>
      <vt:lpstr>R은 왜 배워야 하나요?</vt:lpstr>
      <vt:lpstr>R Studio 추가 설정</vt:lpstr>
      <vt:lpstr>강의 관련 제반 사항</vt:lpstr>
      <vt:lpstr>수강생 Survey</vt:lpstr>
      <vt:lpstr>수강생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  강의 소개</dc:title>
  <dc:creator>MKSim</dc:creator>
  <cp:lastModifiedBy>MKSim</cp:lastModifiedBy>
  <cp:revision>24</cp:revision>
  <dcterms:created xsi:type="dcterms:W3CDTF">2018-04-14T14:12:15Z</dcterms:created>
  <dcterms:modified xsi:type="dcterms:W3CDTF">2018-04-14T22:53:45Z</dcterms:modified>
</cp:coreProperties>
</file>