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78" r:id="rId4"/>
    <p:sldId id="258" r:id="rId5"/>
    <p:sldId id="279" r:id="rId6"/>
    <p:sldId id="280" r:id="rId7"/>
    <p:sldId id="282" r:id="rId8"/>
    <p:sldId id="281" r:id="rId9"/>
    <p:sldId id="288" r:id="rId10"/>
    <p:sldId id="283" r:id="rId11"/>
    <p:sldId id="284" r:id="rId12"/>
    <p:sldId id="290" r:id="rId13"/>
    <p:sldId id="291" r:id="rId14"/>
    <p:sldId id="289" r:id="rId15"/>
    <p:sldId id="286" r:id="rId16"/>
    <p:sldId id="287" r:id="rId17"/>
    <p:sldId id="308" r:id="rId18"/>
    <p:sldId id="309" r:id="rId19"/>
    <p:sldId id="293" r:id="rId20"/>
    <p:sldId id="312" r:id="rId21"/>
    <p:sldId id="294" r:id="rId22"/>
    <p:sldId id="296" r:id="rId23"/>
    <p:sldId id="297" r:id="rId24"/>
    <p:sldId id="298" r:id="rId25"/>
    <p:sldId id="314" r:id="rId26"/>
    <p:sldId id="315" r:id="rId27"/>
    <p:sldId id="323" r:id="rId28"/>
    <p:sldId id="299" r:id="rId29"/>
    <p:sldId id="316" r:id="rId30"/>
    <p:sldId id="300" r:id="rId31"/>
    <p:sldId id="322" r:id="rId32"/>
    <p:sldId id="311" r:id="rId33"/>
    <p:sldId id="304" r:id="rId34"/>
    <p:sldId id="317" r:id="rId35"/>
    <p:sldId id="305" r:id="rId36"/>
    <p:sldId id="320" r:id="rId37"/>
    <p:sldId id="321" r:id="rId38"/>
    <p:sldId id="318" r:id="rId39"/>
    <p:sldId id="319" r:id="rId40"/>
    <p:sldId id="32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1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8DFB-ADD7-4957-BB94-F1F9E1B3A6FC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2525-453C-434C-A3DF-DC86C0A2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C33A-59F3-41B6-9F78-016BE198C5B6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6176-9A44-4053-97BB-6AC894BBC42D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F9B-21A2-403B-9E81-FF56FAD15FE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0E55-2DA1-4ED5-9BED-446D4D7F5A2E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3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71E6-27D0-4455-9EBE-D848F8D3F854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8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50D5-32CB-4C14-90F3-F57AEF2104D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4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35-02FB-48FD-B534-39CE68A3A7A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2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C81A-7749-436B-AE24-1D312070ACE6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750-D179-4279-818F-F697B55FDBF5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D7FD-9C05-458B-A84A-68D778B64FF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A0F-BF52-49F5-B784-84C2F32AFC7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A8F-C397-431F-A679-3D3C4C96F961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46F1-8DC3-4F98-9F2B-EAD15FDF3D0A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9F3A-B115-4847-B586-E5DEEDC31618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4B7B-22F5-436A-84B8-4BE57947BF75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669A-EC47-4F8E-9859-1393F6712BA1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2530-B002-43E0-8F42-812F04904532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B3257-6C0C-4EF7-A86A-5213E6B08E0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9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60A7-72DF-4BB4-BBBF-8BF5F9B1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4058392"/>
          </a:xfrm>
        </p:spPr>
        <p:txBody>
          <a:bodyPr anchor="t">
            <a:normAutofit/>
          </a:bodyPr>
          <a:lstStyle/>
          <a:p>
            <a:r>
              <a:rPr lang="en-US" altLang="ko-KR" cap="none" dirty="0"/>
              <a:t>Lecture 1</a:t>
            </a:r>
            <a:br>
              <a:rPr lang="en-US" altLang="ko-KR" cap="none" dirty="0"/>
            </a:br>
            <a:br>
              <a:rPr lang="en-US" altLang="ko-KR" cap="none" dirty="0"/>
            </a:br>
            <a:r>
              <a:rPr lang="en-US" altLang="ko-KR" cap="none" dirty="0"/>
              <a:t>Hello</a:t>
            </a:r>
            <a:r>
              <a:rPr lang="ko-KR" altLang="en-US" cap="none" dirty="0"/>
              <a:t> </a:t>
            </a:r>
            <a:r>
              <a:rPr lang="en-US" altLang="ko-KR" cap="none" dirty="0"/>
              <a:t>World</a:t>
            </a:r>
            <a:br>
              <a:rPr lang="en-US" altLang="ko-KR" cap="none" dirty="0"/>
            </a:br>
            <a:r>
              <a:rPr lang="en-US" altLang="ko-KR" cap="none" dirty="0"/>
              <a:t>Base </a:t>
            </a:r>
            <a:r>
              <a:rPr lang="ko-KR" altLang="en-US" cap="none" dirty="0"/>
              <a:t>문법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0751F-8F1B-4E40-B160-6C82435E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359178"/>
            <a:ext cx="6858000" cy="97999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러닝스푼즈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71058-E7CD-4581-A45E-5BAF9AE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7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변수와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80457"/>
            <a:ext cx="7772870" cy="47679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cap="none" dirty="0"/>
              <a:t>변수</a:t>
            </a:r>
            <a:endParaRPr lang="en-US" altLang="ko-KR" sz="2400" cap="none" dirty="0"/>
          </a:p>
          <a:p>
            <a:pPr lvl="1"/>
            <a:r>
              <a:rPr lang="ko-KR" altLang="en-US" sz="2200" cap="none" dirty="0"/>
              <a:t>존재하는 것</a:t>
            </a:r>
            <a:endParaRPr lang="en-US" altLang="ko-KR" sz="2200" cap="none" dirty="0"/>
          </a:p>
          <a:p>
            <a:pPr lvl="1"/>
            <a:r>
              <a:rPr lang="ko-KR" altLang="en-US" sz="2200" cap="none" dirty="0"/>
              <a:t>이름은 명사로</a:t>
            </a:r>
            <a:endParaRPr lang="en-US" altLang="ko-KR" sz="2200" cap="none" dirty="0"/>
          </a:p>
          <a:p>
            <a:r>
              <a:rPr lang="ko-KR" altLang="en-US" sz="2400" cap="none" dirty="0"/>
              <a:t>함수</a:t>
            </a:r>
            <a:endParaRPr lang="en-US" altLang="ko-KR" sz="2400" cap="none" dirty="0"/>
          </a:p>
          <a:p>
            <a:pPr lvl="1"/>
            <a:r>
              <a:rPr lang="ko-KR" altLang="en-US" sz="2200" cap="none" dirty="0"/>
              <a:t>행동하는 것</a:t>
            </a:r>
            <a:endParaRPr lang="en-US" altLang="ko-KR" sz="2200" cap="none" dirty="0"/>
          </a:p>
          <a:p>
            <a:pPr lvl="1"/>
            <a:r>
              <a:rPr lang="ko-KR" altLang="en-US" sz="2200" cap="none" dirty="0"/>
              <a:t>이름은 동사로</a:t>
            </a:r>
            <a:endParaRPr lang="en-US" altLang="ko-KR" sz="2200" cap="none" dirty="0"/>
          </a:p>
          <a:p>
            <a:r>
              <a:rPr lang="en-US" altLang="ko-KR" sz="2400" cap="none" dirty="0"/>
              <a:t>“Something that exists is a variable, something that does something is a function”.</a:t>
            </a:r>
          </a:p>
          <a:p>
            <a:r>
              <a:rPr lang="ko-KR" altLang="en-US" sz="2400" cap="none" dirty="0"/>
              <a:t>데이터 사이언스의 대부분 프로그램은 변수를 가지고 함수가 계속 작동하면서 최종적으로 결론에 해당하는 변수를 만들어 내는 것 </a:t>
            </a:r>
            <a:endParaRPr lang="en-US" altLang="ko-KR" sz="24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Paste </a:t>
            </a:r>
            <a:r>
              <a:rPr lang="ko-KR" altLang="en-US" cap="none" dirty="0"/>
              <a:t>함수 사용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EDD5D-1F87-4663-A330-C4CEA9FE25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2586" y="1692410"/>
            <a:ext cx="3292899" cy="461404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더하기로는 문자를 합칠 수 없습니다</a:t>
            </a:r>
            <a:r>
              <a:rPr lang="en-US" altLang="ko-KR" dirty="0"/>
              <a:t>. (</a:t>
            </a:r>
            <a:r>
              <a:rPr lang="ko-KR" altLang="en-US" dirty="0" err="1"/>
              <a:t>파이썬에서는</a:t>
            </a:r>
            <a:r>
              <a:rPr lang="ko-KR" altLang="en-US" dirty="0"/>
              <a:t> 됩니다</a:t>
            </a:r>
            <a:r>
              <a:rPr lang="en-US" altLang="ko-KR" dirty="0"/>
              <a:t>.)</a:t>
            </a:r>
          </a:p>
          <a:p>
            <a:pPr marL="457200" indent="-457200">
              <a:buAutoNum type="arabicPeriod"/>
            </a:pPr>
            <a:r>
              <a:rPr lang="en-US" altLang="ko-KR" cap="none" dirty="0"/>
              <a:t>“+”</a:t>
            </a:r>
            <a:r>
              <a:rPr lang="ko-KR" altLang="en-US" cap="none" dirty="0"/>
              <a:t>는</a:t>
            </a:r>
            <a:r>
              <a:rPr lang="en-US" altLang="ko-KR" cap="none" dirty="0"/>
              <a:t> binary </a:t>
            </a:r>
            <a:r>
              <a:rPr lang="en-US" altLang="ko-KR" cap="none" dirty="0" err="1"/>
              <a:t>operato</a:t>
            </a:r>
            <a:r>
              <a:rPr lang="ko-KR" altLang="en-US" cap="none" dirty="0"/>
              <a:t>라고 합니다</a:t>
            </a:r>
            <a:r>
              <a:rPr lang="en-US" altLang="ko-KR" cap="none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cap="none" dirty="0"/>
              <a:t>paste </a:t>
            </a:r>
            <a:r>
              <a:rPr lang="ko-KR" altLang="en-US" cap="none" dirty="0"/>
              <a:t>함수는 문자열을 합칩니다</a:t>
            </a:r>
            <a:r>
              <a:rPr lang="en-US" altLang="ko-KR" cap="none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cap="none" dirty="0"/>
              <a:t>paste0</a:t>
            </a:r>
            <a:r>
              <a:rPr lang="ko-KR" altLang="en-US" cap="none" dirty="0"/>
              <a:t>을 사용하면 띄어쓰기 없이 합쳐집니다</a:t>
            </a:r>
            <a:r>
              <a:rPr lang="en-US" altLang="ko-KR" cap="none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cap="none" dirty="0" err="1"/>
              <a:t>sep</a:t>
            </a:r>
            <a:r>
              <a:rPr lang="en-US" altLang="ko-KR" cap="none" dirty="0"/>
              <a:t> </a:t>
            </a:r>
            <a:r>
              <a:rPr lang="ko-KR" altLang="en-US" cap="none" dirty="0"/>
              <a:t>옵션을 사용하면 </a:t>
            </a:r>
            <a:r>
              <a:rPr lang="en-US" altLang="ko-KR" cap="none" dirty="0"/>
              <a:t>paste</a:t>
            </a:r>
            <a:r>
              <a:rPr lang="ko-KR" altLang="en-US" cap="none" dirty="0"/>
              <a:t>함수로도 띄어쓰기를 안 할 수 있습니다</a:t>
            </a:r>
            <a:r>
              <a:rPr lang="en-US" altLang="ko-KR" cap="none" dirty="0"/>
              <a:t>.</a:t>
            </a:r>
            <a:endParaRPr lang="ko-KR" altLang="en-US" cap="none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FED161-D376-45E1-8B86-C58E9C1D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2" y="1692410"/>
            <a:ext cx="5241615" cy="46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en-US" altLang="ko-KR" cap="none" dirty="0"/>
              <a:t>Module 2: </a:t>
            </a:r>
            <a:r>
              <a:rPr lang="ko-KR" altLang="en-US" cap="none" dirty="0"/>
              <a:t>자료형</a:t>
            </a:r>
            <a:r>
              <a:rPr lang="en-US" altLang="ko-KR" cap="none" dirty="0"/>
              <a:t>(Data Type)</a:t>
            </a:r>
            <a:endParaRPr lang="ko-KR" altLang="en-US" cap="none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8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String (Character, </a:t>
            </a:r>
            <a:r>
              <a:rPr lang="ko-KR" altLang="en-US" cap="none" dirty="0"/>
              <a:t>문자열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6E32C8-FAAE-4F80-8942-A2A3F120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2" y="1438274"/>
            <a:ext cx="4552540" cy="5172076"/>
          </a:xfrm>
          <a:prstGeom prst="rect">
            <a:avLst/>
          </a:prstGeom>
        </p:spPr>
      </p:pic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B5EB5F65-4B66-404B-839E-2D6C800CBF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3522" y="1438273"/>
            <a:ext cx="4182592" cy="46286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cap="none" dirty="0"/>
              <a:t>따옴표를 </a:t>
            </a:r>
            <a:r>
              <a:rPr lang="ko-KR" altLang="en-US" cap="none" dirty="0" err="1"/>
              <a:t>입력할때는</a:t>
            </a:r>
            <a:r>
              <a:rPr lang="ko-KR" altLang="en-US" cap="none" dirty="0"/>
              <a:t> </a:t>
            </a:r>
            <a:r>
              <a:rPr lang="en-US" altLang="ko-KR" cap="none" dirty="0"/>
              <a:t>\(backslash)</a:t>
            </a:r>
            <a:r>
              <a:rPr lang="ko-KR" altLang="en-US" cap="none" dirty="0"/>
              <a:t>를 앞에 붙여줍니다</a:t>
            </a:r>
            <a:r>
              <a:rPr lang="en-US" altLang="ko-KR" cap="none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cap="none" dirty="0" err="1"/>
              <a:t>substr</a:t>
            </a:r>
            <a:r>
              <a:rPr lang="ko-KR" altLang="en-US" cap="none" dirty="0"/>
              <a:t>은 </a:t>
            </a:r>
            <a:r>
              <a:rPr lang="en-US" altLang="ko-KR" cap="none" dirty="0" err="1"/>
              <a:t>SUBset</a:t>
            </a:r>
            <a:r>
              <a:rPr lang="en-US" altLang="ko-KR" cap="none" dirty="0"/>
              <a:t> of </a:t>
            </a:r>
            <a:r>
              <a:rPr lang="en-US" altLang="ko-KR" cap="none" dirty="0" err="1"/>
              <a:t>STRing</a:t>
            </a:r>
            <a:r>
              <a:rPr lang="en-US" altLang="ko-KR" cap="none" dirty="0"/>
              <a:t>, </a:t>
            </a:r>
            <a:r>
              <a:rPr lang="ko-KR" altLang="en-US" cap="none" dirty="0"/>
              <a:t>즉</a:t>
            </a:r>
            <a:r>
              <a:rPr lang="en-US" altLang="ko-KR" cap="none" dirty="0"/>
              <a:t>, </a:t>
            </a:r>
            <a:r>
              <a:rPr lang="ko-KR" altLang="en-US" cap="none" dirty="0"/>
              <a:t>문자열 변수의 부분 집합을 추출합니다</a:t>
            </a:r>
            <a:r>
              <a:rPr lang="en-US" altLang="ko-KR" cap="none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cap="none" dirty="0"/>
              <a:t>cat</a:t>
            </a:r>
            <a:r>
              <a:rPr lang="ko-KR" altLang="en-US" cap="none" dirty="0"/>
              <a:t>함수를 사용하면 </a:t>
            </a:r>
            <a:r>
              <a:rPr lang="en-US" altLang="ko-KR" cap="none" dirty="0"/>
              <a:t>\(backslash)</a:t>
            </a:r>
            <a:r>
              <a:rPr lang="ko-KR" altLang="en-US" cap="none" dirty="0"/>
              <a:t>를 빼고 출력해줍니다</a:t>
            </a:r>
            <a:r>
              <a:rPr lang="en-US" altLang="ko-KR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24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2432B-E674-44A9-A3DE-9FECC388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1692411"/>
            <a:ext cx="4191907" cy="2323774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9748F7E-6B41-43C2-990B-2870856FB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0765" y="1755910"/>
            <a:ext cx="4734377" cy="24731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400" cap="none" dirty="0" err="1"/>
              <a:t>stringr</a:t>
            </a:r>
            <a:r>
              <a:rPr lang="en-US" altLang="ko-KR" sz="1400" cap="none" dirty="0"/>
              <a:t> </a:t>
            </a:r>
            <a:r>
              <a:rPr lang="ko-KR" altLang="en-US" sz="1400" cap="none" dirty="0"/>
              <a:t>패키지는 다른 여러 관련 함수가 있습니다</a:t>
            </a:r>
            <a:r>
              <a:rPr lang="en-US" altLang="ko-KR" sz="1400" cap="none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cap="none" dirty="0"/>
              <a:t>String </a:t>
            </a:r>
            <a:r>
              <a:rPr lang="ko-KR" altLang="en-US" sz="1400" cap="none" dirty="0"/>
              <a:t>변수들을 합칩니다</a:t>
            </a:r>
            <a:r>
              <a:rPr lang="en-US" altLang="ko-KR" sz="1400" cap="none" dirty="0"/>
              <a:t>. (vector </a:t>
            </a:r>
            <a:r>
              <a:rPr lang="ko-KR" altLang="en-US" sz="1400" cap="none" dirty="0"/>
              <a:t>포함</a:t>
            </a:r>
            <a:r>
              <a:rPr lang="en-US" altLang="ko-KR" sz="1400" cap="none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cap="none" dirty="0"/>
              <a:t>String</a:t>
            </a:r>
            <a:r>
              <a:rPr lang="ko-KR" altLang="en-US" sz="1400" cap="none" dirty="0"/>
              <a:t>으로 된 벡터의 원소 들을 합칩니다</a:t>
            </a:r>
            <a:r>
              <a:rPr lang="en-US" altLang="ko-KR" sz="1400" cap="none" dirty="0"/>
              <a:t>. (</a:t>
            </a:r>
            <a:r>
              <a:rPr lang="ko-KR" altLang="en-US" sz="1400" cap="none" dirty="0"/>
              <a:t>나중에</a:t>
            </a:r>
            <a:r>
              <a:rPr lang="en-US" altLang="ko-KR" sz="1400" cap="none" dirty="0"/>
              <a:t>)</a:t>
            </a:r>
          </a:p>
          <a:p>
            <a:r>
              <a:rPr lang="ko-KR" altLang="en-US" sz="1400" cap="none" dirty="0"/>
              <a:t>문자열 </a:t>
            </a:r>
            <a:r>
              <a:rPr lang="en-US" altLang="ko-KR" sz="1400" cap="none" dirty="0"/>
              <a:t>x</a:t>
            </a:r>
            <a:r>
              <a:rPr lang="ko-KR" altLang="en-US" sz="1400" cap="none" dirty="0"/>
              <a:t>에 </a:t>
            </a:r>
            <a:r>
              <a:rPr lang="en-US" altLang="ko-KR" sz="1400" cap="none" dirty="0"/>
              <a:t>pattern</a:t>
            </a:r>
            <a:r>
              <a:rPr lang="ko-KR" altLang="en-US" sz="1400" cap="none" dirty="0"/>
              <a:t>이라는 문자열이 속해 있는가</a:t>
            </a:r>
            <a:r>
              <a:rPr lang="en-US" altLang="ko-KR" sz="1400" cap="none" dirty="0"/>
              <a:t>?</a:t>
            </a:r>
          </a:p>
          <a:p>
            <a:r>
              <a:rPr lang="ko-KR" altLang="en-US" sz="1400" cap="none" dirty="0"/>
              <a:t>문자열 </a:t>
            </a:r>
            <a:r>
              <a:rPr lang="en-US" altLang="ko-KR" sz="1400" cap="none" dirty="0"/>
              <a:t>x</a:t>
            </a:r>
            <a:r>
              <a:rPr lang="ko-KR" altLang="en-US" sz="1400" cap="none" dirty="0"/>
              <a:t>의 </a:t>
            </a:r>
            <a:r>
              <a:rPr lang="en-US" altLang="ko-KR" sz="1400" cap="none" dirty="0"/>
              <a:t>pattern</a:t>
            </a:r>
            <a:r>
              <a:rPr lang="ko-KR" altLang="en-US" sz="1400" cap="none" dirty="0"/>
              <a:t>이라는 문자열을 </a:t>
            </a:r>
            <a:r>
              <a:rPr lang="en-US" altLang="ko-KR" sz="1400" cap="none" dirty="0" err="1"/>
              <a:t>replac</a:t>
            </a:r>
            <a:r>
              <a:rPr lang="ko-KR" altLang="en-US" sz="1400" cap="none" dirty="0"/>
              <a:t>로 교체</a:t>
            </a:r>
            <a:endParaRPr lang="en-US" altLang="ko-KR" sz="1400" cap="none" dirty="0"/>
          </a:p>
          <a:p>
            <a:r>
              <a:rPr lang="ko-KR" altLang="en-US" sz="1400" cap="none" dirty="0"/>
              <a:t>문자열 </a:t>
            </a:r>
            <a:r>
              <a:rPr lang="en-US" altLang="ko-KR" sz="1400" cap="none" dirty="0"/>
              <a:t>x</a:t>
            </a:r>
            <a:r>
              <a:rPr lang="ko-KR" altLang="en-US" sz="1400" cap="none" dirty="0"/>
              <a:t>의 모든 소문자를 대문자로 교체</a:t>
            </a:r>
            <a:endParaRPr lang="en-US" altLang="ko-KR" sz="1400" cap="none" dirty="0"/>
          </a:p>
          <a:p>
            <a:r>
              <a:rPr lang="ko-KR" altLang="en-US" sz="1400" cap="none" dirty="0"/>
              <a:t>문자열 </a:t>
            </a:r>
            <a:r>
              <a:rPr lang="en-US" altLang="ko-KR" sz="1400" cap="none" dirty="0"/>
              <a:t>x</a:t>
            </a:r>
            <a:r>
              <a:rPr lang="ko-KR" altLang="en-US" sz="1400" cap="none" dirty="0"/>
              <a:t>의 모든 문자의 개수를 세는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11B0-E2A7-47DB-A1E1-FCFBA2092EA3}"/>
              </a:ext>
            </a:extLst>
          </p:cNvPr>
          <p:cNvSpPr txBox="1"/>
          <p:nvPr/>
        </p:nvSpPr>
        <p:spPr>
          <a:xfrm>
            <a:off x="108858" y="4286250"/>
            <a:ext cx="8774792" cy="129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설명서가 읽기 귀찮으면 </a:t>
            </a:r>
            <a:r>
              <a:rPr lang="en-US" altLang="ko-KR" dirty="0"/>
              <a:t>Trial &amp; Error</a:t>
            </a:r>
            <a:r>
              <a:rPr lang="ko-KR" altLang="en-US" dirty="0"/>
              <a:t>도 좋은 방법입니다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수업중의 </a:t>
            </a:r>
            <a:r>
              <a:rPr lang="en-US" altLang="ko-KR" dirty="0" err="1"/>
              <a:t>CheatSheet</a:t>
            </a:r>
            <a:r>
              <a:rPr lang="ko-KR" altLang="en-US" dirty="0"/>
              <a:t> 부분에 대해서 번역을 제공하니 프로그래밍을 위한 영어에 </a:t>
            </a:r>
            <a:r>
              <a:rPr lang="ko-KR" altLang="en-US" dirty="0" err="1"/>
              <a:t>익숙해지셨으면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EC6C318-3B2C-4A90-B63E-49D4BD4F607A}"/>
              </a:ext>
            </a:extLst>
          </p:cNvPr>
          <p:cNvSpPr txBox="1">
            <a:spLocks/>
          </p:cNvSpPr>
          <p:nvPr/>
        </p:nvSpPr>
        <p:spPr>
          <a:xfrm>
            <a:off x="685332" y="618518"/>
            <a:ext cx="777333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/>
              <a:t>1. String (Character, </a:t>
            </a:r>
            <a:r>
              <a:rPr lang="ko-KR" altLang="en-US" cap="none"/>
              <a:t>문자열</a:t>
            </a:r>
            <a:r>
              <a:rPr lang="en-US" altLang="ko-KR" cap="none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99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3886668" cy="687767"/>
          </a:xfrm>
        </p:spPr>
        <p:txBody>
          <a:bodyPr/>
          <a:lstStyle/>
          <a:p>
            <a:r>
              <a:rPr lang="en-US" altLang="ko-KR" cap="none" dirty="0"/>
              <a:t>2. Numeric</a:t>
            </a:r>
            <a:r>
              <a:rPr lang="ko-KR" altLang="en-US" cap="none" dirty="0"/>
              <a:t> </a:t>
            </a:r>
            <a:r>
              <a:rPr lang="en-US" altLang="ko-KR" cap="none" dirty="0"/>
              <a:t>(</a:t>
            </a:r>
            <a:r>
              <a:rPr lang="ko-KR" altLang="en-US" cap="none" dirty="0"/>
              <a:t>숫자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0E7B76-8FD9-4707-B1C1-0EA420E979B4}"/>
              </a:ext>
            </a:extLst>
          </p:cNvPr>
          <p:cNvSpPr txBox="1">
            <a:spLocks/>
          </p:cNvSpPr>
          <p:nvPr/>
        </p:nvSpPr>
        <p:spPr>
          <a:xfrm>
            <a:off x="4811486" y="3376965"/>
            <a:ext cx="388666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 dirty="0"/>
              <a:t>3. Logical</a:t>
            </a:r>
            <a:r>
              <a:rPr lang="ko-KR" altLang="en-US" cap="none" dirty="0"/>
              <a:t> </a:t>
            </a:r>
            <a:r>
              <a:rPr lang="en-US" altLang="ko-KR" cap="none" dirty="0"/>
              <a:t>(</a:t>
            </a:r>
            <a:r>
              <a:rPr lang="en-US" altLang="ko-KR" cap="none" dirty="0" err="1"/>
              <a:t>boolean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56E37C-5F3F-4D48-A7D2-7F947D7A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5" y="1538755"/>
            <a:ext cx="3359831" cy="3942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B179C6-6720-4B4D-8F46-8628C5EE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86" y="4123900"/>
            <a:ext cx="2034514" cy="1763245"/>
          </a:xfrm>
          <a:prstGeom prst="rect">
            <a:avLst/>
          </a:prstGeom>
        </p:spPr>
      </p:pic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7DA70306-0D53-49F7-8E00-CA89760A35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2371" y="4499669"/>
            <a:ext cx="2659630" cy="3408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cap="none" dirty="0"/>
              <a:t>a </a:t>
            </a:r>
            <a:r>
              <a:rPr lang="ko-KR" altLang="en-US" sz="1400" cap="none" dirty="0"/>
              <a:t>변수에 </a:t>
            </a:r>
            <a:r>
              <a:rPr lang="en-US" altLang="ko-KR" sz="1400" cap="none" dirty="0"/>
              <a:t>a+10</a:t>
            </a:r>
            <a:r>
              <a:rPr lang="ko-KR" altLang="en-US" sz="1400" cap="none" dirty="0"/>
              <a:t>이라는 값을 </a:t>
            </a:r>
            <a:r>
              <a:rPr lang="ko-KR" altLang="en-US" sz="1400" cap="none" dirty="0" err="1"/>
              <a:t>넣어줌</a:t>
            </a:r>
            <a:endParaRPr lang="ko-KR" altLang="en-US" sz="1400" cap="none" dirty="0"/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2D85020D-FB66-4EAA-A4DF-751B72D721B6}"/>
              </a:ext>
            </a:extLst>
          </p:cNvPr>
          <p:cNvSpPr txBox="1">
            <a:spLocks/>
          </p:cNvSpPr>
          <p:nvPr/>
        </p:nvSpPr>
        <p:spPr>
          <a:xfrm>
            <a:off x="6038526" y="4123900"/>
            <a:ext cx="2659630" cy="34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400" cap="none" dirty="0"/>
              <a:t>2</a:t>
            </a:r>
            <a:r>
              <a:rPr lang="ko-KR" altLang="en-US" sz="1400" cap="none" dirty="0"/>
              <a:t>와</a:t>
            </a:r>
            <a:r>
              <a:rPr lang="en-US" altLang="ko-KR" sz="1400" cap="none" dirty="0"/>
              <a:t> 3</a:t>
            </a:r>
            <a:r>
              <a:rPr lang="ko-KR" altLang="en-US" sz="1400" cap="none" dirty="0"/>
              <a:t>이 같으면 참</a:t>
            </a:r>
            <a:r>
              <a:rPr lang="en-US" altLang="ko-KR" sz="1400" cap="none" dirty="0"/>
              <a:t>,</a:t>
            </a:r>
            <a:r>
              <a:rPr lang="ko-KR" altLang="en-US" sz="1400" cap="none" dirty="0"/>
              <a:t> 다르면 거짓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A2D25-BFF8-47AA-AD5A-F1280F8A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146" y="6001612"/>
            <a:ext cx="5980339" cy="6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Data Type</a:t>
            </a:r>
            <a:r>
              <a:rPr lang="ko-KR" altLang="en-US" cap="none" dirty="0"/>
              <a:t> 변환 </a:t>
            </a:r>
            <a:r>
              <a:rPr lang="en-US" altLang="ko-KR" cap="none" dirty="0"/>
              <a:t>(Conversion)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4B21F9-9B8D-4793-AE0B-51469817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8" y="1435102"/>
            <a:ext cx="2367973" cy="36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6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11B0-E2A7-47DB-A1E1-FCFBA2092EA3}"/>
              </a:ext>
            </a:extLst>
          </p:cNvPr>
          <p:cNvSpPr txBox="1"/>
          <p:nvPr/>
        </p:nvSpPr>
        <p:spPr>
          <a:xfrm>
            <a:off x="369208" y="1441450"/>
            <a:ext cx="8368392" cy="336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Group </a:t>
            </a:r>
            <a:r>
              <a:rPr lang="ko-KR" altLang="en-US" dirty="0"/>
              <a:t>별로 서로 예외적인</a:t>
            </a:r>
            <a:r>
              <a:rPr lang="en-US" altLang="ko-KR" dirty="0"/>
              <a:t>(exclusive) </a:t>
            </a:r>
            <a:r>
              <a:rPr lang="ko-KR" altLang="en-US" dirty="0"/>
              <a:t>특성을 표현한 것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</a:t>
            </a:r>
            <a:r>
              <a:rPr lang="en-US" altLang="ko-KR" dirty="0"/>
              <a:t>, </a:t>
            </a:r>
            <a:r>
              <a:rPr lang="ko-KR" altLang="en-US" dirty="0"/>
              <a:t>미성년 </a:t>
            </a:r>
            <a:r>
              <a:rPr lang="en-US" altLang="ko-KR" dirty="0"/>
              <a:t>(</a:t>
            </a:r>
            <a:r>
              <a:rPr lang="ko-KR" altLang="en-US" dirty="0"/>
              <a:t>여기에서 남자와 여자는 성인이어야 함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산업 </a:t>
            </a:r>
            <a:r>
              <a:rPr lang="ko-KR" altLang="en-US" b="1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제조업</a:t>
            </a:r>
            <a:r>
              <a:rPr lang="en-US" altLang="ko-KR" dirty="0"/>
              <a:t>, </a:t>
            </a:r>
            <a:r>
              <a:rPr lang="ko-KR" altLang="en-US" dirty="0"/>
              <a:t>금융업</a:t>
            </a:r>
            <a:r>
              <a:rPr lang="en-US" altLang="ko-KR" dirty="0"/>
              <a:t>, </a:t>
            </a:r>
            <a:r>
              <a:rPr lang="ko-KR" altLang="en-US" dirty="0"/>
              <a:t>광공업 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맑음</a:t>
            </a:r>
            <a:r>
              <a:rPr lang="en-US" altLang="ko-KR" dirty="0"/>
              <a:t>, </a:t>
            </a:r>
            <a:r>
              <a:rPr lang="ko-KR" altLang="en-US" dirty="0"/>
              <a:t>흐림</a:t>
            </a:r>
            <a:r>
              <a:rPr lang="en-US" altLang="ko-KR" dirty="0"/>
              <a:t>, </a:t>
            </a:r>
            <a:r>
              <a:rPr lang="ko-KR" altLang="en-US" dirty="0"/>
              <a:t>비가 옴</a:t>
            </a:r>
            <a:r>
              <a:rPr lang="en-US" altLang="ko-KR" dirty="0"/>
              <a:t>, </a:t>
            </a:r>
            <a:r>
              <a:rPr lang="ko-KR" altLang="en-US" strike="sngStrike" dirty="0"/>
              <a:t>더움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숫자로 되어있을 경우에 </a:t>
            </a:r>
            <a:r>
              <a:rPr lang="en-US" altLang="ko-KR" dirty="0"/>
              <a:t>A,B,C</a:t>
            </a:r>
            <a:r>
              <a:rPr lang="ko-KR" altLang="en-US" dirty="0"/>
              <a:t>로 바꿔도 무리가 없다면 </a:t>
            </a:r>
            <a:r>
              <a:rPr lang="en-US" altLang="ko-KR" dirty="0"/>
              <a:t>Categorical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Factor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Name/Message(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단문</a:t>
            </a:r>
            <a:r>
              <a:rPr lang="en-US" altLang="ko-KR" dirty="0"/>
              <a:t>) vs </a:t>
            </a:r>
            <a:r>
              <a:rPr lang="en-US" altLang="ko-KR" dirty="0" err="1"/>
              <a:t>Classficiation</a:t>
            </a:r>
            <a:r>
              <a:rPr lang="en-US" altLang="ko-KR" dirty="0"/>
              <a:t>/Category(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유일한 값 </a:t>
            </a:r>
            <a:r>
              <a:rPr lang="en-US" altLang="ko-KR" dirty="0"/>
              <a:t>vs </a:t>
            </a:r>
            <a:r>
              <a:rPr lang="ko-KR" altLang="en-US" dirty="0"/>
              <a:t>몇 가지 비슷한 것이 존재</a:t>
            </a:r>
            <a:endParaRPr lang="en-US" altLang="ko-KR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EC6C318-3B2C-4A90-B63E-49D4BD4F607A}"/>
              </a:ext>
            </a:extLst>
          </p:cNvPr>
          <p:cNvSpPr txBox="1">
            <a:spLocks/>
          </p:cNvSpPr>
          <p:nvPr/>
        </p:nvSpPr>
        <p:spPr>
          <a:xfrm>
            <a:off x="685332" y="618518"/>
            <a:ext cx="777333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 dirty="0"/>
              <a:t>4. Factor (Categorical, </a:t>
            </a:r>
            <a:r>
              <a:rPr lang="ko-KR" altLang="en-US" cap="none" dirty="0"/>
              <a:t>범주형 자료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4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EC6C318-3B2C-4A90-B63E-49D4BD4F607A}"/>
              </a:ext>
            </a:extLst>
          </p:cNvPr>
          <p:cNvSpPr txBox="1">
            <a:spLocks/>
          </p:cNvSpPr>
          <p:nvPr/>
        </p:nvSpPr>
        <p:spPr>
          <a:xfrm>
            <a:off x="685332" y="618518"/>
            <a:ext cx="777333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 dirty="0"/>
              <a:t>5. Date (</a:t>
            </a:r>
            <a:r>
              <a:rPr lang="ko-KR" altLang="en-US" cap="none" dirty="0"/>
              <a:t>날짜와 시간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1FD725-99D0-44C3-BAA7-CA1A56B0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6" y="1514475"/>
            <a:ext cx="5227873" cy="50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9748F7E-6B41-43C2-990B-2870856FB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95940" y="1814515"/>
            <a:ext cx="4734377" cy="2252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cap="none" dirty="0"/>
              <a:t>아래 표에서 위에서 아래의 방향으로만 변환이 가능합니다</a:t>
            </a:r>
            <a:r>
              <a:rPr lang="en-US" altLang="ko-KR" sz="1400" cap="none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400" cap="none" dirty="0"/>
              <a:t>TRUE</a:t>
            </a:r>
            <a:r>
              <a:rPr lang="ko-KR" altLang="en-US" sz="1400" cap="none" dirty="0"/>
              <a:t>와 </a:t>
            </a:r>
            <a:r>
              <a:rPr lang="en-US" altLang="ko-KR" sz="1400" cap="none" dirty="0"/>
              <a:t>FALSE </a:t>
            </a:r>
            <a:r>
              <a:rPr lang="ko-KR" altLang="en-US" sz="1400" cap="none" dirty="0"/>
              <a:t>값 </a:t>
            </a:r>
            <a:r>
              <a:rPr lang="en-US" altLang="ko-KR" sz="1400" cap="none" dirty="0"/>
              <a:t>(</a:t>
            </a:r>
            <a:r>
              <a:rPr lang="ko-KR" altLang="en-US" sz="1400" cap="none" dirty="0"/>
              <a:t>이를 </a:t>
            </a:r>
            <a:r>
              <a:rPr lang="en-US" altLang="ko-KR" sz="1400" cap="none" dirty="0"/>
              <a:t>Boolean Value</a:t>
            </a:r>
            <a:r>
              <a:rPr lang="ko-KR" altLang="en-US" sz="1400" cap="none" dirty="0"/>
              <a:t>라고 함</a:t>
            </a:r>
            <a:r>
              <a:rPr lang="en-US" altLang="ko-KR" sz="1400" cap="none" dirty="0"/>
              <a:t>)</a:t>
            </a:r>
          </a:p>
          <a:p>
            <a:r>
              <a:rPr lang="ko-KR" altLang="en-US" sz="1400" cap="none" dirty="0"/>
              <a:t>정수</a:t>
            </a:r>
            <a:r>
              <a:rPr lang="en-US" altLang="ko-KR" sz="1400" cap="none" dirty="0"/>
              <a:t>(Integer)</a:t>
            </a:r>
            <a:r>
              <a:rPr lang="ko-KR" altLang="en-US" sz="1400" cap="none" dirty="0"/>
              <a:t>혹은 소수</a:t>
            </a:r>
            <a:r>
              <a:rPr lang="en-US" altLang="ko-KR" sz="1400" cap="none" dirty="0"/>
              <a:t>(Floating Point Numbers)</a:t>
            </a:r>
          </a:p>
          <a:p>
            <a:r>
              <a:rPr lang="ko-KR" altLang="en-US" sz="1400" cap="none" dirty="0"/>
              <a:t>문자열</a:t>
            </a:r>
            <a:r>
              <a:rPr lang="en-US" altLang="ko-KR" sz="1400" cap="none" dirty="0"/>
              <a:t>.  </a:t>
            </a:r>
            <a:r>
              <a:rPr lang="ko-KR" altLang="en-US" sz="1400" cap="none" dirty="0"/>
              <a:t>일반적으로 </a:t>
            </a:r>
            <a:r>
              <a:rPr lang="en-US" altLang="ko-KR" sz="1400" cap="none" dirty="0"/>
              <a:t>factor </a:t>
            </a:r>
            <a:r>
              <a:rPr lang="ko-KR" altLang="en-US" sz="1400" cap="none" dirty="0"/>
              <a:t>보다 선호됨</a:t>
            </a:r>
            <a:endParaRPr lang="en-US" altLang="ko-KR" sz="1400" cap="none" dirty="0"/>
          </a:p>
          <a:p>
            <a:r>
              <a:rPr lang="ko-KR" altLang="en-US" sz="1400" cap="none" dirty="0"/>
              <a:t>문자인데 지정된 </a:t>
            </a:r>
            <a:r>
              <a:rPr lang="ko-KR" altLang="en-US" sz="1400" cap="none" dirty="0" err="1"/>
              <a:t>값만을</a:t>
            </a:r>
            <a:r>
              <a:rPr lang="ko-KR" altLang="en-US" sz="1400" cap="none" dirty="0"/>
              <a:t> 가지는 범주형 데이터</a:t>
            </a:r>
            <a:r>
              <a:rPr lang="en-US" altLang="ko-KR" sz="1400" cap="none" dirty="0"/>
              <a:t>.  </a:t>
            </a:r>
            <a:r>
              <a:rPr lang="ko-KR" altLang="en-US" sz="1400" cap="none" dirty="0"/>
              <a:t>몇몇 통계 모형에 필요함</a:t>
            </a:r>
            <a:r>
              <a:rPr lang="en-US" altLang="ko-KR" sz="1400" cap="none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11B0-E2A7-47DB-A1E1-FCFBA2092EA3}"/>
              </a:ext>
            </a:extLst>
          </p:cNvPr>
          <p:cNvSpPr txBox="1"/>
          <p:nvPr/>
        </p:nvSpPr>
        <p:spPr>
          <a:xfrm>
            <a:off x="108858" y="4286250"/>
            <a:ext cx="8774792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타입의 개수도 매우 많습니다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새로운 패키지마다 패키지에 적합한 타입을 나름대로 정의하기도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마주칠때마다</a:t>
            </a:r>
            <a:r>
              <a:rPr lang="ko-KR" altLang="en-US" dirty="0"/>
              <a:t> 검색하고 필요한 만큼 알아보고 사용하는 것이 프로그래밍입니다</a:t>
            </a:r>
            <a:r>
              <a:rPr lang="en-US" altLang="ko-KR" dirty="0"/>
              <a:t>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EC6C318-3B2C-4A90-B63E-49D4BD4F607A}"/>
              </a:ext>
            </a:extLst>
          </p:cNvPr>
          <p:cNvSpPr txBox="1">
            <a:spLocks/>
          </p:cNvSpPr>
          <p:nvPr/>
        </p:nvSpPr>
        <p:spPr>
          <a:xfrm>
            <a:off x="685332" y="618518"/>
            <a:ext cx="777333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 dirty="0"/>
              <a:t>Data Type</a:t>
            </a:r>
            <a:r>
              <a:rPr lang="ko-KR" altLang="en-US" cap="none" dirty="0"/>
              <a:t> 변환 </a:t>
            </a:r>
            <a:r>
              <a:rPr lang="en-US" altLang="ko-KR" cap="none" dirty="0"/>
              <a:t>(Conversion)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F850458E-EBD5-468E-998E-B226750C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1413004"/>
            <a:ext cx="3577771" cy="2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ko-KR" altLang="en-US" dirty="0"/>
              <a:t>가장 간단한 프로그램을 작성하고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R </a:t>
            </a:r>
            <a:r>
              <a:rPr lang="ko-KR" altLang="en-US" dirty="0"/>
              <a:t>문법을 천천히 탐색해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7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EC6C318-3B2C-4A90-B63E-49D4BD4F607A}"/>
              </a:ext>
            </a:extLst>
          </p:cNvPr>
          <p:cNvSpPr txBox="1">
            <a:spLocks/>
          </p:cNvSpPr>
          <p:nvPr/>
        </p:nvSpPr>
        <p:spPr>
          <a:xfrm>
            <a:off x="685332" y="618518"/>
            <a:ext cx="7773338" cy="687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cap="none" dirty="0"/>
              <a:t>Data Type</a:t>
            </a:r>
            <a:r>
              <a:rPr lang="ko-KR" altLang="en-US" cap="none" dirty="0"/>
              <a:t> </a:t>
            </a:r>
            <a:r>
              <a:rPr lang="en-US" altLang="ko-KR" cap="none" dirty="0"/>
              <a:t>- </a:t>
            </a:r>
            <a:r>
              <a:rPr lang="ko-KR" altLang="en-US" cap="none" dirty="0"/>
              <a:t>주민등록번호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CEEAF-E5C5-4842-9227-4833B693BE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538515"/>
            <a:ext cx="7772870" cy="4252686"/>
          </a:xfrm>
        </p:spPr>
        <p:txBody>
          <a:bodyPr/>
          <a:lstStyle/>
          <a:p>
            <a:r>
              <a:rPr lang="en-US" altLang="ko-KR" dirty="0"/>
              <a:t>YYMMDD – 1ABCD1E</a:t>
            </a:r>
          </a:p>
          <a:p>
            <a:pPr lvl="1"/>
            <a:r>
              <a:rPr lang="en-US" altLang="ko-KR" dirty="0"/>
              <a:t>YYMMDD – </a:t>
            </a:r>
            <a:r>
              <a:rPr lang="ko-KR" altLang="en-US" dirty="0"/>
              <a:t>생년 월일</a:t>
            </a:r>
            <a:endParaRPr lang="en-US" altLang="ko-KR" dirty="0"/>
          </a:p>
          <a:p>
            <a:pPr lvl="1"/>
            <a:r>
              <a:rPr lang="en-US" altLang="ko-KR" dirty="0"/>
              <a:t>1 – </a:t>
            </a:r>
            <a:r>
              <a:rPr lang="ko-KR" altLang="en-US" dirty="0"/>
              <a:t>출생 연대와 성별</a:t>
            </a:r>
            <a:endParaRPr lang="en-US" altLang="ko-KR" dirty="0"/>
          </a:p>
          <a:p>
            <a:pPr lvl="1"/>
            <a:r>
              <a:rPr lang="en-US" altLang="ko-KR" dirty="0"/>
              <a:t>ABCD – </a:t>
            </a:r>
            <a:r>
              <a:rPr lang="ko-KR" altLang="en-US" dirty="0"/>
              <a:t>출생등록지 고유번호</a:t>
            </a:r>
            <a:endParaRPr lang="en-US" altLang="ko-KR" dirty="0"/>
          </a:p>
          <a:p>
            <a:pPr lvl="2"/>
            <a:r>
              <a:rPr lang="en-US" altLang="ko-KR" dirty="0"/>
              <a:t>AB – </a:t>
            </a:r>
            <a:r>
              <a:rPr lang="ko-KR" altLang="en-US" dirty="0"/>
              <a:t>광역시도 고유번호</a:t>
            </a:r>
            <a:endParaRPr lang="en-US" altLang="ko-KR" dirty="0"/>
          </a:p>
          <a:p>
            <a:pPr lvl="2"/>
            <a:r>
              <a:rPr lang="en-US" altLang="ko-KR" dirty="0"/>
              <a:t>CD – </a:t>
            </a:r>
            <a:r>
              <a:rPr lang="ko-KR" altLang="en-US" dirty="0" err="1"/>
              <a:t>읍면동</a:t>
            </a:r>
            <a:r>
              <a:rPr lang="ko-KR" altLang="en-US" dirty="0"/>
              <a:t> 고유번호</a:t>
            </a:r>
            <a:endParaRPr lang="en-US" altLang="ko-KR" dirty="0"/>
          </a:p>
          <a:p>
            <a:pPr lvl="2"/>
            <a:r>
              <a:rPr lang="en-US" altLang="ko-KR" dirty="0"/>
              <a:t>1 – </a:t>
            </a:r>
            <a:r>
              <a:rPr lang="ko-KR" altLang="en-US" dirty="0"/>
              <a:t>일련번호</a:t>
            </a:r>
            <a:endParaRPr lang="en-US" altLang="ko-KR" dirty="0"/>
          </a:p>
          <a:p>
            <a:pPr lvl="1"/>
            <a:r>
              <a:rPr lang="en-US" altLang="ko-KR" dirty="0"/>
              <a:t>E – </a:t>
            </a:r>
            <a:r>
              <a:rPr lang="ko-KR" altLang="en-US" dirty="0"/>
              <a:t>검증번호</a:t>
            </a:r>
            <a:endParaRPr lang="en-US" altLang="ko-KR" dirty="0"/>
          </a:p>
          <a:p>
            <a:pPr lvl="2"/>
            <a:r>
              <a:rPr lang="en-US" altLang="ko-KR" dirty="0"/>
              <a:t>E = 11-{(2×</a:t>
            </a:r>
            <a:r>
              <a:rPr lang="ko-KR" altLang="en-US" dirty="0" err="1"/>
              <a:t>ㄱ</a:t>
            </a:r>
            <a:r>
              <a:rPr lang="en-US" altLang="ko-KR" dirty="0"/>
              <a:t>+3×</a:t>
            </a:r>
            <a:r>
              <a:rPr lang="ko-KR" altLang="en-US" dirty="0"/>
              <a:t>ㄴ</a:t>
            </a:r>
            <a:r>
              <a:rPr lang="en-US" altLang="ko-KR" dirty="0"/>
              <a:t>+4×</a:t>
            </a:r>
            <a:r>
              <a:rPr lang="ko-KR" altLang="en-US" dirty="0" err="1"/>
              <a:t>ㄷ</a:t>
            </a:r>
            <a:r>
              <a:rPr lang="en-US" altLang="ko-KR" dirty="0"/>
              <a:t>+5×</a:t>
            </a:r>
            <a:r>
              <a:rPr lang="ko-KR" altLang="en-US" dirty="0"/>
              <a:t>ㄹ</a:t>
            </a:r>
            <a:r>
              <a:rPr lang="en-US" altLang="ko-KR" dirty="0"/>
              <a:t>+6×</a:t>
            </a:r>
            <a:r>
              <a:rPr lang="ko-KR" altLang="en-US" dirty="0" err="1"/>
              <a:t>ㅁ</a:t>
            </a:r>
            <a:r>
              <a:rPr lang="en-US" altLang="ko-KR" dirty="0"/>
              <a:t>+7×</a:t>
            </a:r>
            <a:r>
              <a:rPr lang="ko-KR" altLang="en-US" dirty="0" err="1"/>
              <a:t>ㅂ</a:t>
            </a:r>
            <a:r>
              <a:rPr lang="en-US" altLang="ko-KR" dirty="0"/>
              <a:t>+8×</a:t>
            </a:r>
            <a:r>
              <a:rPr lang="ko-KR" altLang="en-US" dirty="0" err="1"/>
              <a:t>ㅅ</a:t>
            </a:r>
            <a:r>
              <a:rPr lang="en-US" altLang="ko-KR" dirty="0"/>
              <a:t>+9×</a:t>
            </a:r>
            <a:r>
              <a:rPr lang="ko-KR" altLang="en-US" dirty="0" err="1"/>
              <a:t>ㅇ</a:t>
            </a:r>
            <a:r>
              <a:rPr lang="en-US" altLang="ko-KR" dirty="0"/>
              <a:t>+2×</a:t>
            </a:r>
            <a:r>
              <a:rPr lang="ko-KR" altLang="en-US" dirty="0" err="1"/>
              <a:t>ㅈ</a:t>
            </a:r>
            <a:r>
              <a:rPr lang="en-US" altLang="ko-KR" dirty="0"/>
              <a:t>+3×</a:t>
            </a:r>
            <a:r>
              <a:rPr lang="ko-KR" altLang="en-US" dirty="0" err="1"/>
              <a:t>ㅊ</a:t>
            </a:r>
            <a:r>
              <a:rPr lang="en-US" altLang="ko-KR" dirty="0"/>
              <a:t>+4×</a:t>
            </a:r>
            <a:r>
              <a:rPr lang="ko-KR" altLang="en-US" dirty="0" err="1"/>
              <a:t>ㅋ</a:t>
            </a:r>
            <a:r>
              <a:rPr lang="en-US" altLang="ko-KR" dirty="0"/>
              <a:t>+5×</a:t>
            </a:r>
            <a:r>
              <a:rPr lang="ko-KR" altLang="en-US" dirty="0" err="1"/>
              <a:t>ㅌ</a:t>
            </a:r>
            <a:r>
              <a:rPr lang="en-US" altLang="ko-KR" dirty="0"/>
              <a:t>) mod 11}</a:t>
            </a:r>
          </a:p>
          <a:p>
            <a:r>
              <a:rPr lang="en-US" altLang="ko-KR" dirty="0"/>
              <a:t>MOD?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0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en-US" altLang="ko-KR" cap="none" dirty="0"/>
              <a:t>Module 3: </a:t>
            </a:r>
            <a:r>
              <a:rPr lang="ko-KR" altLang="en-US" cap="none" dirty="0"/>
              <a:t>자료 구조</a:t>
            </a:r>
            <a:r>
              <a:rPr lang="en-US" altLang="ko-KR" cap="none" dirty="0"/>
              <a:t>(Data Structure)</a:t>
            </a:r>
            <a:endParaRPr lang="ko-KR" altLang="en-US" cap="none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5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자료형</a:t>
            </a:r>
            <a:r>
              <a:rPr lang="en-US" altLang="ko-KR" cap="none" dirty="0"/>
              <a:t> vs </a:t>
            </a:r>
            <a:r>
              <a:rPr lang="ko-KR" altLang="en-US" cap="none" dirty="0"/>
              <a:t>자료구조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B5EB5F65-4B66-404B-839E-2D6C800CBF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13" y="1438273"/>
            <a:ext cx="8868001" cy="46286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cap="none" dirty="0"/>
              <a:t>자료형</a:t>
            </a:r>
            <a:endParaRPr lang="en-US" altLang="ko-KR" cap="none" dirty="0"/>
          </a:p>
          <a:p>
            <a:pPr lvl="1">
              <a:lnSpc>
                <a:spcPct val="100000"/>
              </a:lnSpc>
            </a:pPr>
            <a:r>
              <a:rPr lang="ko-KR" altLang="en-US" cap="none" dirty="0"/>
              <a:t>변수에 입력된 하나의 값의 형태</a:t>
            </a:r>
            <a:endParaRPr lang="en-US" altLang="ko-KR" cap="none" dirty="0"/>
          </a:p>
          <a:p>
            <a:pPr lvl="1">
              <a:lnSpc>
                <a:spcPct val="100000"/>
              </a:lnSpc>
            </a:pPr>
            <a:r>
              <a:rPr lang="ko-KR" altLang="en-US" cap="none" dirty="0"/>
              <a:t>즉</a:t>
            </a:r>
            <a:r>
              <a:rPr lang="en-US" altLang="ko-KR" cap="none" dirty="0"/>
              <a:t>, 0</a:t>
            </a:r>
            <a:r>
              <a:rPr lang="ko-KR" altLang="en-US" cap="none" dirty="0"/>
              <a:t>차원의 하나의 점</a:t>
            </a:r>
            <a:endParaRPr lang="en-US" altLang="ko-KR" cap="none" dirty="0"/>
          </a:p>
          <a:p>
            <a:pPr lvl="1">
              <a:lnSpc>
                <a:spcPct val="100000"/>
              </a:lnSpc>
            </a:pPr>
            <a:r>
              <a:rPr lang="ko-KR" altLang="en-US" cap="none" dirty="0"/>
              <a:t>하나의 값</a:t>
            </a:r>
            <a:r>
              <a:rPr lang="en-US" altLang="ko-KR" cap="none" dirty="0"/>
              <a:t>, singleton</a:t>
            </a:r>
          </a:p>
          <a:p>
            <a:pPr lvl="1">
              <a:lnSpc>
                <a:spcPct val="100000"/>
              </a:lnSpc>
            </a:pPr>
            <a:r>
              <a:rPr lang="ko-KR" altLang="en-US" cap="none" dirty="0"/>
              <a:t>그런데 하나의 값마다 하나의 변수가 되어 이름을 가진다면</a:t>
            </a:r>
            <a:endParaRPr lang="en-US" altLang="ko-KR" cap="none" dirty="0"/>
          </a:p>
          <a:p>
            <a:pPr lvl="1">
              <a:lnSpc>
                <a:spcPct val="100000"/>
              </a:lnSpc>
            </a:pPr>
            <a:r>
              <a:rPr lang="ko-KR" altLang="en-US" cap="none" dirty="0"/>
              <a:t>심지어 엑셀도 </a:t>
            </a:r>
            <a:r>
              <a:rPr lang="en-US" altLang="ko-KR" cap="none" dirty="0"/>
              <a:t>A</a:t>
            </a:r>
            <a:r>
              <a:rPr lang="ko-KR" altLang="en-US" cap="none" dirty="0"/>
              <a:t>컬럼 </a:t>
            </a:r>
            <a:r>
              <a:rPr lang="en-US" altLang="ko-KR" cap="none" dirty="0"/>
              <a:t>1</a:t>
            </a:r>
            <a:r>
              <a:rPr lang="ko-KR" altLang="en-US" cap="none" dirty="0" err="1"/>
              <a:t>번행</a:t>
            </a:r>
            <a:r>
              <a:rPr lang="ko-KR" altLang="en-US" cap="none" dirty="0"/>
              <a:t> 등으로 </a:t>
            </a:r>
            <a:r>
              <a:rPr lang="en-US" altLang="ko-KR" cap="none" dirty="0"/>
              <a:t>“</a:t>
            </a:r>
            <a:r>
              <a:rPr lang="ko-KR" altLang="en-US" cap="none" dirty="0"/>
              <a:t>묶어서</a:t>
            </a:r>
            <a:r>
              <a:rPr lang="en-US" altLang="ko-KR" cap="none" dirty="0"/>
              <a:t>”</a:t>
            </a:r>
            <a:r>
              <a:rPr lang="ko-KR" altLang="en-US" cap="none" dirty="0"/>
              <a:t>처리하는 기능을 제공</a:t>
            </a:r>
            <a:endParaRPr lang="en-US" altLang="ko-KR" cap="none" dirty="0"/>
          </a:p>
          <a:p>
            <a:pPr>
              <a:lnSpc>
                <a:spcPct val="100000"/>
              </a:lnSpc>
            </a:pPr>
            <a:r>
              <a:rPr lang="ko-KR" altLang="en-US" cap="none" dirty="0">
                <a:sym typeface="Wingdings" panose="05000000000000000000" pitchFamily="2" charset="2"/>
              </a:rPr>
              <a:t>자료 구조</a:t>
            </a:r>
            <a:endParaRPr lang="en-US" altLang="ko-KR" cap="none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cap="none" dirty="0">
                <a:sym typeface="Wingdings" panose="05000000000000000000" pitchFamily="2" charset="2"/>
              </a:rPr>
              <a:t>각각의 값</a:t>
            </a:r>
            <a:r>
              <a:rPr lang="en-US" altLang="ko-KR" cap="none" dirty="0">
                <a:sym typeface="Wingdings" panose="05000000000000000000" pitchFamily="2" charset="2"/>
              </a:rPr>
              <a:t>(singleton)</a:t>
            </a:r>
            <a:r>
              <a:rPr lang="ko-KR" altLang="en-US" cap="none" dirty="0">
                <a:sym typeface="Wingdings" panose="05000000000000000000" pitchFamily="2" charset="2"/>
              </a:rPr>
              <a:t>들이 모여서 구성되어 있는 구조를 자료 구조라고 함</a:t>
            </a:r>
            <a:r>
              <a:rPr lang="en-US" altLang="ko-KR" cap="none" dirty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cap="none" dirty="0">
                <a:sym typeface="Wingdings" panose="05000000000000000000" pitchFamily="2" charset="2"/>
              </a:rPr>
              <a:t>대용량 데이터도 한 번에 포함할 수 있기에 데이터 분석의 근간이 됨</a:t>
            </a:r>
            <a:r>
              <a:rPr lang="en-US" altLang="ko-KR" cap="none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97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FC8CE-7D78-4812-9E38-BE568B56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7" y="1515835"/>
            <a:ext cx="4320143" cy="3291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F8F566-A2DA-42F8-B201-A6F3DD4B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515835"/>
            <a:ext cx="378808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2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1BF7F-DBE3-4DB0-9ABB-04A5D2DF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62" y="1288577"/>
            <a:ext cx="2427288" cy="5455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64DCFB-C135-4689-83F8-79182B44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6" y="1306285"/>
            <a:ext cx="4451903" cy="54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9748F7E-6B41-43C2-990B-2870856FB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39698" y="2298700"/>
            <a:ext cx="5251902" cy="2571750"/>
          </a:xfrm>
        </p:spPr>
        <p:txBody>
          <a:bodyPr>
            <a:normAutofit/>
          </a:bodyPr>
          <a:lstStyle/>
          <a:p>
            <a:r>
              <a:rPr lang="ko-KR" altLang="en-US" sz="1600" cap="none" dirty="0"/>
              <a:t>원소를 나열하여 벡터 생성</a:t>
            </a:r>
            <a:endParaRPr lang="en-US" altLang="ko-KR" sz="1600" cap="none" dirty="0"/>
          </a:p>
          <a:p>
            <a:r>
              <a:rPr lang="en-US" altLang="ko-KR" sz="1600" cap="none" dirty="0"/>
              <a:t>1</a:t>
            </a:r>
            <a:r>
              <a:rPr lang="ko-KR" altLang="en-US" sz="1600" cap="none" dirty="0"/>
              <a:t>간격으로 증가하는 정수로 벡터 생성</a:t>
            </a:r>
            <a:endParaRPr lang="en-US" altLang="ko-KR" sz="1600" cap="none" dirty="0"/>
          </a:p>
          <a:p>
            <a:r>
              <a:rPr lang="ko-KR" altLang="en-US" sz="1600" cap="none" dirty="0"/>
              <a:t>등차수열의 벡터 생성</a:t>
            </a:r>
            <a:endParaRPr lang="en-US" altLang="ko-KR" sz="1600" cap="none" dirty="0"/>
          </a:p>
          <a:p>
            <a:r>
              <a:rPr lang="ko-KR" altLang="en-US" sz="1600" cap="none" dirty="0"/>
              <a:t>벡터를 반복</a:t>
            </a:r>
            <a:endParaRPr lang="en-US" altLang="ko-KR" sz="1600" cap="none" dirty="0"/>
          </a:p>
          <a:p>
            <a:r>
              <a:rPr lang="ko-KR" altLang="en-US" sz="1600" cap="none" dirty="0"/>
              <a:t>벡터의 원소들을 반복</a:t>
            </a:r>
            <a:endParaRPr lang="en-US" altLang="ko-KR" sz="1600" cap="none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E5A9DD-A92A-4E3F-98CE-3F606C6A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9" y="1638300"/>
            <a:ext cx="3366278" cy="4244976"/>
          </a:xfrm>
          <a:prstGeom prst="rect">
            <a:avLst/>
          </a:prstGeom>
        </p:spPr>
      </p:pic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FFC3BC00-810E-4206-A910-BB92771401C2}"/>
              </a:ext>
            </a:extLst>
          </p:cNvPr>
          <p:cNvSpPr txBox="1">
            <a:spLocks/>
          </p:cNvSpPr>
          <p:nvPr/>
        </p:nvSpPr>
        <p:spPr>
          <a:xfrm>
            <a:off x="3770500" y="4936672"/>
            <a:ext cx="4999886" cy="97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700" cap="none" dirty="0"/>
              <a:t>정렬 </a:t>
            </a:r>
            <a:r>
              <a:rPr lang="en-US" altLang="ko-KR" sz="1700" cap="none" dirty="0"/>
              <a:t>(</a:t>
            </a:r>
            <a:r>
              <a:rPr lang="ko-KR" altLang="en-US" sz="1700" cap="none" dirty="0" err="1"/>
              <a:t>낮음차순</a:t>
            </a:r>
            <a:r>
              <a:rPr lang="en-US" altLang="ko-KR" sz="1700" cap="none" dirty="0"/>
              <a:t>/</a:t>
            </a:r>
            <a:r>
              <a:rPr lang="ko-KR" altLang="en-US" sz="1700" cap="none" dirty="0"/>
              <a:t>오름차순</a:t>
            </a:r>
            <a:r>
              <a:rPr lang="en-US" altLang="ko-KR" sz="1700" cap="none" dirty="0"/>
              <a:t>); </a:t>
            </a:r>
            <a:r>
              <a:rPr lang="ko-KR" altLang="en-US" sz="1700" cap="none" dirty="0"/>
              <a:t>거꾸로 뒤집기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빈도를 표로 표현</a:t>
            </a:r>
            <a:r>
              <a:rPr lang="en-US" altLang="ko-KR" sz="1700" cap="none" dirty="0"/>
              <a:t>; </a:t>
            </a:r>
            <a:r>
              <a:rPr lang="ko-KR" altLang="en-US" sz="1700" cap="none" dirty="0"/>
              <a:t>중복되는 값을 제거하여 반환 </a:t>
            </a:r>
            <a:endParaRPr lang="en-US" altLang="ko-KR" sz="1700" cap="none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BC74779-7661-4659-8DAF-6A7DFA4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9748F7E-6B41-43C2-990B-2870856FB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7548" y="1974851"/>
            <a:ext cx="4669064" cy="18600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700" cap="none" dirty="0"/>
              <a:t>4</a:t>
            </a:r>
            <a:r>
              <a:rPr lang="ko-KR" altLang="en-US" sz="1700" cap="none" dirty="0"/>
              <a:t>번째 원소만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4</a:t>
            </a:r>
            <a:r>
              <a:rPr lang="ko-KR" altLang="en-US" sz="1700" cap="none" dirty="0"/>
              <a:t>번째 원소만 빼고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2</a:t>
            </a:r>
            <a:r>
              <a:rPr lang="ko-KR" altLang="en-US" sz="1700" cap="none" dirty="0"/>
              <a:t>번째 부터 </a:t>
            </a:r>
            <a:r>
              <a:rPr lang="en-US" altLang="ko-KR" sz="1700" cap="none" dirty="0"/>
              <a:t>4</a:t>
            </a:r>
            <a:r>
              <a:rPr lang="ko-KR" altLang="en-US" sz="1700" cap="none" dirty="0"/>
              <a:t>번째 원소까지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2</a:t>
            </a:r>
            <a:r>
              <a:rPr lang="ko-KR" altLang="en-US" sz="1700" cap="none" dirty="0"/>
              <a:t>번째 부터 </a:t>
            </a:r>
            <a:r>
              <a:rPr lang="en-US" altLang="ko-KR" sz="1700" cap="none" dirty="0"/>
              <a:t>4</a:t>
            </a:r>
            <a:r>
              <a:rPr lang="ko-KR" altLang="en-US" sz="1700" cap="none" dirty="0"/>
              <a:t>번째 원소들을 </a:t>
            </a:r>
            <a:r>
              <a:rPr lang="ko-KR" altLang="en-US" sz="1700" cap="none" dirty="0" err="1"/>
              <a:t>뺴고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1</a:t>
            </a:r>
            <a:r>
              <a:rPr lang="ko-KR" altLang="en-US" sz="1700" cap="none" dirty="0"/>
              <a:t>번째와 </a:t>
            </a:r>
            <a:r>
              <a:rPr lang="en-US" altLang="ko-KR" sz="1700" cap="none" dirty="0"/>
              <a:t>5</a:t>
            </a:r>
            <a:r>
              <a:rPr lang="ko-KR" altLang="en-US" sz="1700" cap="none" dirty="0"/>
              <a:t>번째 원소만</a:t>
            </a:r>
            <a:endParaRPr lang="en-US" altLang="ko-KR" sz="1700" cap="none" dirty="0"/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FFC3BC00-810E-4206-A910-BB92771401C2}"/>
              </a:ext>
            </a:extLst>
          </p:cNvPr>
          <p:cNvSpPr txBox="1">
            <a:spLocks/>
          </p:cNvSpPr>
          <p:nvPr/>
        </p:nvSpPr>
        <p:spPr>
          <a:xfrm>
            <a:off x="3047548" y="3994150"/>
            <a:ext cx="4999886" cy="192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700" cap="none" dirty="0"/>
              <a:t>값이 </a:t>
            </a:r>
            <a:r>
              <a:rPr lang="en-US" altLang="ko-KR" sz="1700" cap="none" dirty="0"/>
              <a:t>10</a:t>
            </a:r>
            <a:r>
              <a:rPr lang="ko-KR" altLang="en-US" sz="1700" cap="none" dirty="0"/>
              <a:t>인 원소만 선택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0</a:t>
            </a:r>
            <a:r>
              <a:rPr lang="ko-KR" altLang="en-US" sz="1700" cap="none" dirty="0"/>
              <a:t>보다 작은 원소만 선택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x</a:t>
            </a:r>
            <a:r>
              <a:rPr lang="ko-KR" altLang="en-US" sz="1700" cap="none" dirty="0"/>
              <a:t>가 </a:t>
            </a:r>
            <a:r>
              <a:rPr lang="en-US" altLang="ko-KR" sz="1700" cap="none" dirty="0"/>
              <a:t>1,2,5</a:t>
            </a:r>
            <a:r>
              <a:rPr lang="ko-KR" altLang="en-US" sz="1700" cap="none" dirty="0"/>
              <a:t>중에 하나인 경우만 선택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string</a:t>
            </a:r>
            <a:r>
              <a:rPr lang="ko-KR" altLang="en-US" sz="1700" cap="none" dirty="0"/>
              <a:t>의 경우에는</a:t>
            </a:r>
            <a:r>
              <a:rPr lang="en-US" altLang="ko-KR" sz="1700" cap="none" dirty="0"/>
              <a:t> </a:t>
            </a:r>
            <a:r>
              <a:rPr lang="ko-KR" altLang="en-US" sz="1700" cap="none" dirty="0"/>
              <a:t>따옴표를 사용할 수 있음</a:t>
            </a:r>
            <a:endParaRPr lang="en-US" altLang="ko-KR" sz="1700" cap="non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D30AF3-FA34-42DE-8D02-BA590A8B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8" y="1568451"/>
            <a:ext cx="2457450" cy="431482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BC74779-7661-4659-8DAF-6A7DFA4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9748F7E-6B41-43C2-990B-2870856FB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29042" y="2699658"/>
            <a:ext cx="2273444" cy="20383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cap="none" dirty="0" err="1"/>
              <a:t>중간값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백분위수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순위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분산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표준편차</a:t>
            </a:r>
            <a:endParaRPr lang="en-US" altLang="ko-KR" sz="1700" cap="none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BC74779-7661-4659-8DAF-6A7DFA4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1. Vector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D9FB1-6128-421D-9742-4BE62A72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8" y="1792759"/>
            <a:ext cx="4314084" cy="2945266"/>
          </a:xfrm>
          <a:prstGeom prst="rect">
            <a:avLst/>
          </a:prstGeom>
        </p:spPr>
      </p:pic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894B605C-9447-4D69-97A7-48E8FE96D4D4}"/>
              </a:ext>
            </a:extLst>
          </p:cNvPr>
          <p:cNvSpPr txBox="1">
            <a:spLocks/>
          </p:cNvSpPr>
          <p:nvPr/>
        </p:nvSpPr>
        <p:spPr>
          <a:xfrm>
            <a:off x="230271" y="2246209"/>
            <a:ext cx="2184687" cy="2491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700" cap="none" dirty="0"/>
              <a:t>자연로그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지수함수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최대</a:t>
            </a:r>
            <a:r>
              <a:rPr lang="en-US" altLang="ko-KR" sz="1700" cap="none" dirty="0"/>
              <a:t>/</a:t>
            </a:r>
            <a:r>
              <a:rPr lang="ko-KR" altLang="en-US" sz="1700" cap="none" dirty="0"/>
              <a:t>최소값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소수점 </a:t>
            </a:r>
            <a:r>
              <a:rPr lang="en-US" altLang="ko-KR" sz="1700" cap="none" dirty="0"/>
              <a:t>n</a:t>
            </a:r>
            <a:r>
              <a:rPr lang="ko-KR" altLang="en-US" sz="1700" cap="none" dirty="0"/>
              <a:t>자리까지 반올림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n</a:t>
            </a:r>
            <a:r>
              <a:rPr lang="ko-KR" altLang="en-US" sz="1700" cap="none" dirty="0"/>
              <a:t>개의 유효숫자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상관관계</a:t>
            </a:r>
            <a:endParaRPr lang="en-US" altLang="ko-KR" sz="1700" cap="none" dirty="0"/>
          </a:p>
        </p:txBody>
      </p:sp>
    </p:spTree>
    <p:extLst>
      <p:ext uri="{BB962C8B-B14F-4D97-AF65-F5344CB8AC3E}">
        <p14:creationId xmlns:p14="http://schemas.microsoft.com/office/powerpoint/2010/main" val="145046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2. Matrix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97FCA-6229-4424-8CC6-300C4010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325"/>
            <a:ext cx="4305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0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2. Matrix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9DD52-68B6-41D3-AF55-FD48EDCB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9" y="2117724"/>
            <a:ext cx="4586641" cy="2447926"/>
          </a:xfrm>
          <a:prstGeom prst="rect">
            <a:avLst/>
          </a:prstGeom>
        </p:spPr>
      </p:pic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A5082C05-E91D-4444-9D4F-8B73839D2B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5320" y="3124201"/>
            <a:ext cx="2075480" cy="18600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cap="none" dirty="0"/>
              <a:t>행과 열을 바꿈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행렬을 곱함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Mx=n</a:t>
            </a:r>
            <a:r>
              <a:rPr lang="ko-KR" altLang="en-US" sz="1700" cap="none" dirty="0"/>
              <a:t>의 방정식을 푸는 </a:t>
            </a:r>
            <a:r>
              <a:rPr lang="en-US" altLang="ko-KR" sz="1700" cap="none" dirty="0"/>
              <a:t>x</a:t>
            </a:r>
            <a:r>
              <a:rPr lang="ko-KR" altLang="en-US" sz="1700" cap="none" dirty="0"/>
              <a:t>를 찾음</a:t>
            </a:r>
            <a:endParaRPr lang="en-US" altLang="ko-KR" sz="1700" cap="none" dirty="0"/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FA12C6E-1EF6-4007-8AF6-808C37DA7805}"/>
              </a:ext>
            </a:extLst>
          </p:cNvPr>
          <p:cNvSpPr txBox="1">
            <a:spLocks/>
          </p:cNvSpPr>
          <p:nvPr/>
        </p:nvSpPr>
        <p:spPr>
          <a:xfrm>
            <a:off x="203199" y="3181351"/>
            <a:ext cx="2075480" cy="186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700" cap="none" dirty="0"/>
              <a:t>2</a:t>
            </a:r>
            <a:r>
              <a:rPr lang="ko-KR" altLang="en-US" sz="1700" cap="none" dirty="0"/>
              <a:t>번째 행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1</a:t>
            </a:r>
            <a:r>
              <a:rPr lang="ko-KR" altLang="en-US" sz="1700" cap="none" dirty="0"/>
              <a:t>번째 열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2</a:t>
            </a:r>
            <a:r>
              <a:rPr lang="ko-KR" altLang="en-US" sz="1700" cap="none" dirty="0"/>
              <a:t>번째 행의 </a:t>
            </a:r>
            <a:r>
              <a:rPr lang="en-US" altLang="ko-KR" sz="1700" cap="none" dirty="0"/>
              <a:t>3</a:t>
            </a:r>
            <a:r>
              <a:rPr lang="ko-KR" altLang="en-US" sz="1700" cap="none" dirty="0"/>
              <a:t>번째 원소</a:t>
            </a:r>
            <a:endParaRPr lang="en-US" altLang="ko-KR" sz="1700" cap="none" dirty="0"/>
          </a:p>
        </p:txBody>
      </p:sp>
    </p:spTree>
    <p:extLst>
      <p:ext uri="{BB962C8B-B14F-4D97-AF65-F5344CB8AC3E}">
        <p14:creationId xmlns:p14="http://schemas.microsoft.com/office/powerpoint/2010/main" val="30177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en-US" altLang="ko-KR" cap="none" dirty="0"/>
              <a:t>Module 1: Hello</a:t>
            </a:r>
            <a:r>
              <a:rPr lang="ko-KR" altLang="en-US" cap="none" dirty="0"/>
              <a:t> </a:t>
            </a:r>
            <a:r>
              <a:rPr lang="en-US" altLang="ko-KR" cap="none" dirty="0"/>
              <a:t>World</a:t>
            </a:r>
            <a:endParaRPr lang="ko-KR" altLang="en-US" cap="none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32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3. </a:t>
            </a:r>
            <a:r>
              <a:rPr lang="en-US" altLang="ko-KR" cap="none" dirty="0" err="1"/>
              <a:t>data.frame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1AB71-ACD0-4AE3-95B4-7DDAC149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515835"/>
            <a:ext cx="6391275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55FE82-FF94-4A3C-826D-8C7755A0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9" y="3020785"/>
            <a:ext cx="4638675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39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99A38-D810-424E-811A-A3C2E82E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57B60-2DE9-4FB4-987A-09EAD43A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" y="1306285"/>
            <a:ext cx="4442915" cy="53592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7FF8BC1-BD44-40DE-9315-55BEC0A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3. </a:t>
            </a:r>
            <a:r>
              <a:rPr lang="en-US" altLang="ko-KR" cap="none" dirty="0" err="1"/>
              <a:t>data.frame</a:t>
            </a:r>
            <a:endParaRPr lang="ko-KR" altLang="en-US" dirty="0"/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2E3A9227-B091-43B7-A4EA-39A2B1EDA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69972" y="1861456"/>
            <a:ext cx="4354285" cy="45066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1700" cap="none" dirty="0"/>
              <a:t>데이터 프레임의 원소들은 길이가 같음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데이터 프레임은 </a:t>
            </a:r>
            <a:r>
              <a:rPr lang="en-US" altLang="ko-KR" sz="1700" cap="none" dirty="0"/>
              <a:t>Matrix</a:t>
            </a:r>
            <a:r>
              <a:rPr lang="ko-KR" altLang="en-US" sz="1700" cap="none" dirty="0"/>
              <a:t>와 </a:t>
            </a:r>
            <a:r>
              <a:rPr lang="en-US" altLang="ko-KR" sz="1700" cap="none" dirty="0"/>
              <a:t>List</a:t>
            </a:r>
            <a:r>
              <a:rPr lang="ko-KR" altLang="en-US" sz="1700" cap="none" dirty="0"/>
              <a:t>의 </a:t>
            </a:r>
            <a:r>
              <a:rPr lang="en-US" altLang="ko-KR" sz="1700" cap="none" dirty="0" err="1"/>
              <a:t>subsetting</a:t>
            </a:r>
            <a:r>
              <a:rPr lang="ko-KR" altLang="en-US" sz="1700" cap="none" dirty="0"/>
              <a:t>명령어를 공유함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endParaRPr lang="en-US" altLang="ko-KR" sz="1700" cap="none" dirty="0"/>
          </a:p>
          <a:p>
            <a:pPr>
              <a:lnSpc>
                <a:spcPct val="100000"/>
              </a:lnSpc>
            </a:pP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 err="1"/>
              <a:t>Data.frame</a:t>
            </a:r>
            <a:r>
              <a:rPr lang="ko-KR" altLang="en-US" sz="1700" cap="none" dirty="0"/>
              <a:t>을 출력</a:t>
            </a: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처음 </a:t>
            </a:r>
            <a:r>
              <a:rPr lang="en-US" altLang="ko-KR" sz="1700" cap="none" dirty="0"/>
              <a:t>6</a:t>
            </a:r>
            <a:r>
              <a:rPr lang="ko-KR" altLang="en-US" sz="1700" cap="none" dirty="0"/>
              <a:t>개 행의 </a:t>
            </a:r>
            <a:r>
              <a:rPr lang="en-US" altLang="ko-KR" sz="1700" cap="none" dirty="0" err="1"/>
              <a:t>df</a:t>
            </a:r>
            <a:r>
              <a:rPr lang="ko-KR" altLang="en-US" sz="1700" cap="none" dirty="0"/>
              <a:t>를 보고 </a:t>
            </a:r>
            <a:r>
              <a:rPr lang="ko-KR" altLang="en-US" sz="1700" cap="none" dirty="0" err="1"/>
              <a:t>싶을때</a:t>
            </a:r>
            <a:br>
              <a:rPr lang="en-US" altLang="ko-KR" sz="1700" cap="none" dirty="0"/>
            </a:br>
            <a:r>
              <a:rPr lang="en-US" altLang="ko-KR" sz="1700" cap="none" dirty="0"/>
              <a:t>(cf. tail(</a:t>
            </a:r>
            <a:r>
              <a:rPr lang="en-US" altLang="ko-KR" sz="1700" cap="none" dirty="0" err="1"/>
              <a:t>df</a:t>
            </a:r>
            <a:r>
              <a:rPr lang="en-US" altLang="ko-KR" sz="1700" cap="none" dirty="0"/>
              <a:t>))</a:t>
            </a:r>
          </a:p>
          <a:p>
            <a:pPr>
              <a:lnSpc>
                <a:spcPct val="100000"/>
              </a:lnSpc>
            </a:pPr>
            <a:endParaRPr lang="en-US" altLang="ko-KR" sz="1700" cap="none" dirty="0"/>
          </a:p>
          <a:p>
            <a:pPr>
              <a:lnSpc>
                <a:spcPct val="100000"/>
              </a:lnSpc>
            </a:pPr>
            <a:r>
              <a:rPr lang="en-US" altLang="ko-KR" sz="1700" cap="none" dirty="0" err="1"/>
              <a:t>nrow</a:t>
            </a:r>
            <a:r>
              <a:rPr lang="en-US" altLang="ko-KR" sz="1700" cap="none" dirty="0"/>
              <a:t>, </a:t>
            </a:r>
            <a:r>
              <a:rPr lang="en-US" altLang="ko-KR" sz="1700" cap="none" dirty="0" err="1"/>
              <a:t>ncol</a:t>
            </a:r>
            <a:r>
              <a:rPr lang="en-US" altLang="ko-KR" sz="1700" cap="none" dirty="0"/>
              <a:t>, dim,</a:t>
            </a:r>
            <a:r>
              <a:rPr lang="ko-KR" altLang="en-US" sz="1700" cap="none" dirty="0"/>
              <a:t> </a:t>
            </a:r>
            <a:r>
              <a:rPr lang="en-US" altLang="ko-KR" sz="1700" cap="none" dirty="0"/>
              <a:t>head,</a:t>
            </a:r>
            <a:r>
              <a:rPr lang="ko-KR" altLang="en-US" sz="1700" cap="none" dirty="0"/>
              <a:t> </a:t>
            </a:r>
            <a:r>
              <a:rPr lang="en-US" altLang="ko-KR" sz="1700" cap="none" dirty="0"/>
              <a:t>tail,</a:t>
            </a:r>
            <a:r>
              <a:rPr lang="ko-KR" altLang="en-US" sz="1700" cap="none" dirty="0"/>
              <a:t> </a:t>
            </a:r>
            <a:r>
              <a:rPr lang="en-US" altLang="ko-KR" sz="1700" cap="none" dirty="0" err="1"/>
              <a:t>cbind</a:t>
            </a:r>
            <a:r>
              <a:rPr lang="en-US" altLang="ko-KR" sz="1700" cap="none" dirty="0"/>
              <a:t>,</a:t>
            </a:r>
            <a:r>
              <a:rPr lang="ko-KR" altLang="en-US" sz="1700" cap="none" dirty="0"/>
              <a:t> </a:t>
            </a:r>
            <a:r>
              <a:rPr lang="en-US" altLang="ko-KR" sz="1700" cap="none" dirty="0" err="1"/>
              <a:t>rbind</a:t>
            </a:r>
            <a:r>
              <a:rPr lang="ko-KR" altLang="en-US" sz="1700" cap="none" dirty="0"/>
              <a:t>는 대부분 프로그램에 아주 자주 사용하게 되는 명령어입니다</a:t>
            </a:r>
            <a:r>
              <a:rPr lang="en-US" altLang="ko-KR" sz="1700" cap="none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cap="none" dirty="0"/>
              <a:t>이 명령어를 자주 사용하면 </a:t>
            </a:r>
            <a:r>
              <a:rPr lang="en-US" altLang="ko-KR" sz="1700" cap="none" dirty="0"/>
              <a:t>excel</a:t>
            </a:r>
            <a:r>
              <a:rPr lang="ko-KR" altLang="en-US" sz="1700" cap="none" dirty="0"/>
              <a:t>에서 </a:t>
            </a:r>
            <a:r>
              <a:rPr lang="en-US" altLang="ko-KR" sz="1700" cap="none" dirty="0"/>
              <a:t>R</a:t>
            </a:r>
            <a:r>
              <a:rPr lang="ko-KR" altLang="en-US" sz="1700" cap="none" dirty="0"/>
              <a:t>로 넘어온 두려움을 많이 없앨 수 있습니다</a:t>
            </a:r>
            <a:r>
              <a:rPr lang="en-US" altLang="ko-KR" sz="1700" cap="none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700" cap="none" dirty="0"/>
          </a:p>
        </p:txBody>
      </p:sp>
    </p:spTree>
    <p:extLst>
      <p:ext uri="{BB962C8B-B14F-4D97-AF65-F5344CB8AC3E}">
        <p14:creationId xmlns:p14="http://schemas.microsoft.com/office/powerpoint/2010/main" val="2919924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3. </a:t>
            </a:r>
            <a:r>
              <a:rPr lang="en-US" altLang="ko-KR" cap="none" dirty="0" err="1"/>
              <a:t>data.frame</a:t>
            </a:r>
            <a:endParaRPr lang="en-US" altLang="ko-KR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B5EB5F65-4B66-404B-839E-2D6C800CBF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686" y="1438273"/>
            <a:ext cx="8157028" cy="4628697"/>
          </a:xfrm>
        </p:spPr>
        <p:txBody>
          <a:bodyPr>
            <a:normAutofit/>
          </a:bodyPr>
          <a:lstStyle/>
          <a:p>
            <a:r>
              <a:rPr lang="en-US" altLang="ko-KR" cap="none" dirty="0" err="1"/>
              <a:t>data.frame을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생성할</a:t>
            </a:r>
            <a:r>
              <a:rPr lang="en-US" altLang="ko-KR" cap="none" dirty="0"/>
              <a:t> 때 </a:t>
            </a:r>
            <a:r>
              <a:rPr lang="en-US" altLang="ko-KR" cap="none" dirty="0" err="1"/>
              <a:t>문자로된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데이터를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자동으로</a:t>
            </a:r>
            <a:r>
              <a:rPr lang="en-US" altLang="ko-KR" cap="none" dirty="0"/>
              <a:t> </a:t>
            </a:r>
            <a:r>
              <a:rPr lang="en-US" altLang="ko-KR" b="1" cap="none" dirty="0" err="1"/>
              <a:t>factor</a:t>
            </a:r>
            <a:r>
              <a:rPr lang="en-US" altLang="ko-KR" cap="none" dirty="0" err="1"/>
              <a:t>로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처리함</a:t>
            </a:r>
            <a:r>
              <a:rPr lang="en-US" altLang="ko-KR" cap="none" dirty="0"/>
              <a:t>!</a:t>
            </a:r>
            <a:endParaRPr lang="ko-KR" altLang="ko-KR" cap="none" dirty="0"/>
          </a:p>
          <a:p>
            <a:pPr lvl="0"/>
            <a:r>
              <a:rPr lang="en-US" altLang="ko-KR" cap="none" dirty="0" err="1"/>
              <a:t>따라서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stringsAsFactors</a:t>
            </a:r>
            <a:r>
              <a:rPr lang="en-US" altLang="ko-KR" cap="none" dirty="0"/>
              <a:t>=</a:t>
            </a:r>
            <a:r>
              <a:rPr lang="en-US" altLang="ko-KR" cap="none" dirty="0" err="1"/>
              <a:t>FALSE의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option을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data.frame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생성시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추가</a:t>
            </a:r>
            <a:r>
              <a:rPr lang="en-US" altLang="ko-KR" cap="none" dirty="0"/>
              <a:t> </a:t>
            </a:r>
            <a:r>
              <a:rPr lang="ko-KR" altLang="en-US" cap="none" dirty="0"/>
              <a:t>권장</a:t>
            </a:r>
            <a:br>
              <a:rPr lang="en-US" altLang="ko-KR" cap="none" dirty="0"/>
            </a:br>
            <a:r>
              <a:rPr lang="en-US" altLang="ko-KR" cap="none" dirty="0"/>
              <a:t>(</a:t>
            </a:r>
            <a:r>
              <a:rPr lang="en-US" altLang="ko-KR" cap="none" dirty="0" err="1"/>
              <a:t>그리고</a:t>
            </a:r>
            <a:r>
              <a:rPr lang="en-US" altLang="ko-KR" cap="none" dirty="0"/>
              <a:t> factor </a:t>
            </a:r>
            <a:r>
              <a:rPr lang="en-US" altLang="ko-KR" cap="none" dirty="0" err="1"/>
              <a:t>변수로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원할때에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as.factor</a:t>
            </a:r>
            <a:r>
              <a:rPr lang="en-US" altLang="ko-KR" cap="none" dirty="0"/>
              <a:t>()를 </a:t>
            </a:r>
            <a:r>
              <a:rPr lang="en-US" altLang="ko-KR" cap="none" dirty="0" err="1"/>
              <a:t>사용하여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변환</a:t>
            </a:r>
            <a:r>
              <a:rPr lang="en-US" altLang="ko-KR" cap="none" dirty="0"/>
              <a:t>)</a:t>
            </a:r>
          </a:p>
          <a:p>
            <a:pPr lvl="0"/>
            <a:r>
              <a:rPr lang="ko-KR" altLang="en-US" cap="none" dirty="0"/>
              <a:t>데이터 파일을 불러올 때에도 </a:t>
            </a:r>
            <a:r>
              <a:rPr lang="en-US" altLang="ko-KR" cap="none" dirty="0" err="1"/>
              <a:t>stringsAsFactors</a:t>
            </a:r>
            <a:r>
              <a:rPr lang="en-US" altLang="ko-KR" cap="none" dirty="0"/>
              <a:t>=FALSE </a:t>
            </a:r>
            <a:r>
              <a:rPr lang="ko-KR" altLang="en-US" cap="none" dirty="0"/>
              <a:t>옵션을 추가</a:t>
            </a:r>
            <a:r>
              <a:rPr lang="en-US" altLang="ko-KR" cap="none" dirty="0"/>
              <a:t> </a:t>
            </a:r>
            <a:r>
              <a:rPr lang="ko-KR" altLang="en-US" cap="none" dirty="0"/>
              <a:t>권장</a:t>
            </a:r>
            <a:endParaRPr lang="en-US" altLang="ko-KR" cap="none" dirty="0"/>
          </a:p>
          <a:p>
            <a:pPr lvl="0"/>
            <a:r>
              <a:rPr lang="ko-KR" altLang="en-US" cap="none" dirty="0"/>
              <a:t>혹은 </a:t>
            </a:r>
            <a:r>
              <a:rPr lang="en-US" altLang="ko-KR" cap="none" dirty="0"/>
              <a:t>options(</a:t>
            </a:r>
            <a:r>
              <a:rPr lang="en-US" altLang="ko-KR" cap="none" dirty="0" err="1"/>
              <a:t>stringsAsFactors</a:t>
            </a:r>
            <a:r>
              <a:rPr lang="en-US" altLang="ko-KR" cap="none" dirty="0"/>
              <a:t>=FALSE) </a:t>
            </a:r>
            <a:r>
              <a:rPr lang="ko-KR" altLang="en-US" cap="none" dirty="0"/>
              <a:t>명령을 </a:t>
            </a:r>
            <a:r>
              <a:rPr lang="en-US" altLang="ko-KR" cap="none" dirty="0"/>
              <a:t>global option</a:t>
            </a:r>
            <a:r>
              <a:rPr lang="ko-KR" altLang="en-US" cap="none" dirty="0"/>
              <a:t>으로 사용 가능  </a:t>
            </a:r>
            <a:endParaRPr lang="ko-KR" altLang="ko-KR" cap="none" dirty="0"/>
          </a:p>
          <a:p>
            <a:pPr lvl="0"/>
            <a:r>
              <a:rPr lang="ko-KR" altLang="ko-KR" cap="none" dirty="0"/>
              <a:t>날짜인데</a:t>
            </a:r>
            <a:r>
              <a:rPr lang="en-US" altLang="ko-KR" cap="none" dirty="0"/>
              <a:t> </a:t>
            </a:r>
            <a:r>
              <a:rPr lang="en-US" altLang="ko-KR" cap="none" dirty="0" err="1"/>
              <a:t>strin</a:t>
            </a:r>
            <a:r>
              <a:rPr lang="ko-KR" altLang="ko-KR" cap="none" dirty="0"/>
              <a:t>으로 분류된 변수들에 대해서 </a:t>
            </a:r>
            <a:r>
              <a:rPr lang="en-US" altLang="ko-KR" cap="none" dirty="0" err="1"/>
              <a:t>as.Date</a:t>
            </a:r>
            <a:r>
              <a:rPr lang="en-US" altLang="ko-KR" cap="none" dirty="0"/>
              <a:t>()</a:t>
            </a:r>
            <a:r>
              <a:rPr lang="ko-KR" altLang="ko-KR" cap="none" dirty="0"/>
              <a:t>를 이용하여</a:t>
            </a:r>
            <a:r>
              <a:rPr lang="en-US" altLang="ko-KR" cap="none" dirty="0"/>
              <a:t> type</a:t>
            </a:r>
            <a:r>
              <a:rPr lang="ko-KR" altLang="ko-KR" cap="none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2059326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4. List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5BEB81-0364-496B-A29A-4EF006AA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" y="1432283"/>
            <a:ext cx="4903788" cy="45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0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4. List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85C5A3-EBA7-442A-8697-FE13E783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1560512"/>
            <a:ext cx="4092333" cy="1868488"/>
          </a:xfrm>
          <a:prstGeom prst="rect">
            <a:avLst/>
          </a:prstGeom>
        </p:spPr>
      </p:pic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FAD39B01-219E-414E-9C26-1B1054B166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55870" y="1993901"/>
            <a:ext cx="4510330" cy="60324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700" cap="none" dirty="0"/>
              <a:t>List</a:t>
            </a:r>
            <a:r>
              <a:rPr lang="ko-KR" altLang="en-US" sz="1700" cap="none" dirty="0"/>
              <a:t>의 </a:t>
            </a:r>
            <a:r>
              <a:rPr lang="en-US" altLang="ko-KR" sz="1700" cap="none" dirty="0"/>
              <a:t>element</a:t>
            </a:r>
            <a:r>
              <a:rPr lang="ko-KR" altLang="en-US" sz="1700" cap="none" dirty="0"/>
              <a:t>는 서로 다른 </a:t>
            </a:r>
            <a:r>
              <a:rPr lang="en-US" altLang="ko-KR" sz="1700" cap="none" dirty="0"/>
              <a:t>type</a:t>
            </a:r>
            <a:r>
              <a:rPr lang="ko-KR" altLang="en-US" sz="1700" cap="none" dirty="0"/>
              <a:t>과 길이일 수 있습니다</a:t>
            </a:r>
            <a:r>
              <a:rPr lang="en-US" altLang="ko-KR" sz="1700" cap="none" dirty="0"/>
              <a:t>.</a:t>
            </a:r>
            <a:r>
              <a:rPr lang="ko-KR" altLang="en-US" sz="1700" cap="none" dirty="0"/>
              <a:t> </a:t>
            </a:r>
            <a:endParaRPr lang="en-US" altLang="ko-KR" sz="1700" cap="none" dirty="0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6A5CF137-D09A-457D-AC66-5683F94CA9E7}"/>
              </a:ext>
            </a:extLst>
          </p:cNvPr>
          <p:cNvSpPr txBox="1">
            <a:spLocks/>
          </p:cNvSpPr>
          <p:nvPr/>
        </p:nvSpPr>
        <p:spPr>
          <a:xfrm>
            <a:off x="363536" y="3429000"/>
            <a:ext cx="8272463" cy="257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700" cap="none" dirty="0"/>
              <a:t>l</a:t>
            </a:r>
            <a:r>
              <a:rPr lang="ko-KR" altLang="en-US" sz="1700" cap="none" dirty="0"/>
              <a:t>의 두번째 </a:t>
            </a:r>
            <a:r>
              <a:rPr lang="en-US" altLang="ko-KR" sz="1700" cap="none" dirty="0"/>
              <a:t>element (y</a:t>
            </a:r>
            <a:r>
              <a:rPr lang="ko-KR" altLang="en-US" sz="1700" cap="none" dirty="0"/>
              <a:t>가 벡터로 반환됨</a:t>
            </a:r>
            <a:r>
              <a:rPr lang="en-US" altLang="ko-KR" sz="1700" cap="none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l</a:t>
            </a:r>
            <a:r>
              <a:rPr lang="ko-KR" altLang="en-US" sz="1700" cap="none" dirty="0"/>
              <a:t>의 첫번째 </a:t>
            </a:r>
            <a:r>
              <a:rPr lang="en-US" altLang="ko-KR" sz="1700" cap="none" dirty="0"/>
              <a:t>element (x</a:t>
            </a:r>
            <a:r>
              <a:rPr lang="ko-KR" altLang="en-US" sz="1700" cap="none" dirty="0"/>
              <a:t>가 </a:t>
            </a:r>
            <a:r>
              <a:rPr lang="en-US" altLang="ko-KR" sz="1700" cap="none" dirty="0"/>
              <a:t>list</a:t>
            </a:r>
            <a:r>
              <a:rPr lang="ko-KR" altLang="en-US" sz="1700" cap="none" dirty="0"/>
              <a:t>로 반환됨</a:t>
            </a:r>
            <a:r>
              <a:rPr lang="en-US" altLang="ko-KR" sz="1700" cap="none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700" cap="none" dirty="0" err="1"/>
              <a:t>l$x</a:t>
            </a:r>
            <a:r>
              <a:rPr lang="en-US" altLang="ko-KR" sz="1700" cap="none" dirty="0"/>
              <a:t> </a:t>
            </a:r>
            <a:r>
              <a:rPr lang="ko-KR" altLang="en-US" sz="1700" cap="none" dirty="0" err="1"/>
              <a:t>원소중</a:t>
            </a:r>
            <a:r>
              <a:rPr lang="ko-KR" altLang="en-US" sz="1700" cap="none" dirty="0"/>
              <a:t> </a:t>
            </a:r>
            <a:r>
              <a:rPr lang="en-US" altLang="ko-KR" sz="1700" cap="none" dirty="0"/>
              <a:t>x</a:t>
            </a:r>
            <a:r>
              <a:rPr lang="ko-KR" altLang="en-US" sz="1700" cap="none" dirty="0"/>
              <a:t>라는 이름을 가진 것을 반환 </a:t>
            </a:r>
            <a:r>
              <a:rPr lang="en-US" altLang="ko-KR" sz="1700" cap="none" dirty="0"/>
              <a:t>(x</a:t>
            </a:r>
            <a:r>
              <a:rPr lang="ko-KR" altLang="en-US" sz="1700" cap="none" dirty="0"/>
              <a:t>가 </a:t>
            </a:r>
            <a:r>
              <a:rPr lang="en-US" altLang="ko-KR" sz="1700" cap="none" dirty="0"/>
              <a:t>vector</a:t>
            </a:r>
            <a:r>
              <a:rPr lang="ko-KR" altLang="en-US" sz="1700" cap="none" dirty="0"/>
              <a:t>로 반환됨</a:t>
            </a:r>
            <a:r>
              <a:rPr lang="en-US" altLang="ko-KR" sz="1700" cap="none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700" cap="none" dirty="0"/>
              <a:t>l</a:t>
            </a:r>
            <a:r>
              <a:rPr lang="ko-KR" altLang="en-US" sz="1700" cap="none" dirty="0"/>
              <a:t>중에서 이름이 </a:t>
            </a:r>
            <a:r>
              <a:rPr lang="en-US" altLang="ko-KR" sz="1700" cap="none" dirty="0"/>
              <a:t>y</a:t>
            </a:r>
            <a:r>
              <a:rPr lang="ko-KR" altLang="en-US" sz="1700" cap="none" dirty="0"/>
              <a:t>인 것을 반환 </a:t>
            </a:r>
            <a:r>
              <a:rPr lang="en-US" altLang="ko-KR" sz="1700" cap="none" dirty="0"/>
              <a:t>(y</a:t>
            </a:r>
            <a:r>
              <a:rPr lang="ko-KR" altLang="en-US" sz="1700" cap="none" dirty="0"/>
              <a:t>가 </a:t>
            </a:r>
            <a:r>
              <a:rPr lang="en-US" altLang="ko-KR" sz="1700" cap="none" dirty="0"/>
              <a:t>list</a:t>
            </a:r>
            <a:r>
              <a:rPr lang="ko-KR" altLang="en-US" sz="1700" cap="none" dirty="0"/>
              <a:t>로 반환됨</a:t>
            </a:r>
            <a:r>
              <a:rPr lang="en-US" altLang="ko-KR" sz="1700" cap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402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자료구조 </a:t>
            </a:r>
            <a:r>
              <a:rPr lang="en-US" altLang="ko-KR" cap="none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B5EB5F65-4B66-404B-839E-2D6C800CBF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13" y="1438273"/>
            <a:ext cx="8868001" cy="46286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cap="none" dirty="0"/>
          </a:p>
        </p:txBody>
      </p:sp>
    </p:spTree>
    <p:extLst>
      <p:ext uri="{BB962C8B-B14F-4D97-AF65-F5344CB8AC3E}">
        <p14:creationId xmlns:p14="http://schemas.microsoft.com/office/powerpoint/2010/main" val="203892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B245-705D-4EEC-A59A-E0299BF1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9528"/>
          </a:xfrm>
        </p:spPr>
        <p:txBody>
          <a:bodyPr/>
          <a:lstStyle/>
          <a:p>
            <a:r>
              <a:rPr lang="en-US" altLang="ko-KR" cap="none" dirty="0"/>
              <a:t>Module 4: </a:t>
            </a:r>
            <a:r>
              <a:rPr lang="ko-KR" altLang="en-US" cap="none" dirty="0"/>
              <a:t>프로그램 제어 </a:t>
            </a:r>
            <a:br>
              <a:rPr lang="en-US" altLang="ko-KR" cap="none" dirty="0"/>
            </a:br>
            <a:r>
              <a:rPr lang="en-US" altLang="ko-KR" cap="none" dirty="0"/>
              <a:t>(Control Statement)</a:t>
            </a:r>
            <a:endParaRPr lang="ko-KR" altLang="en-US" cap="none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533D6-256A-4015-BBDD-14AF698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1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511A5-A0E9-4597-B7C8-5681F3DA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8BBB6-9105-43BA-BF54-7DF4E546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338943"/>
            <a:ext cx="6257369" cy="53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728A-833C-4121-ACD9-D1E15370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F09DB-0FB1-40CD-8D67-CB45E6128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5FA70-352D-45B9-9320-B70DF416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9D927-96F5-461F-89D0-2E3E5E4B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1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D5423-C212-4DE1-A017-59D4CF98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233DD-3276-4E7E-8141-3CC55C22BA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165CB-BCDD-437E-BBC8-FE8D4A82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</p:spPr>
        <p:txBody>
          <a:bodyPr/>
          <a:lstStyle/>
          <a:p>
            <a:fld id="{2B56D34F-D913-4ED9-813A-86A0DB00479F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772EB-DAB7-4D78-BAE0-8B154476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Hello World?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80457"/>
            <a:ext cx="7772870" cy="4767944"/>
          </a:xfrm>
        </p:spPr>
        <p:txBody>
          <a:bodyPr>
            <a:normAutofit/>
          </a:bodyPr>
          <a:lstStyle/>
          <a:p>
            <a:r>
              <a:rPr lang="ko-KR" altLang="en-US" sz="2400" cap="none" dirty="0"/>
              <a:t>코딩은 </a:t>
            </a:r>
            <a:r>
              <a:rPr lang="en-US" altLang="ko-KR" sz="2400" cap="none" dirty="0"/>
              <a:t>GUI</a:t>
            </a:r>
            <a:r>
              <a:rPr lang="ko-KR" altLang="en-US" sz="2400" cap="none" dirty="0"/>
              <a:t> 환경이 아니기 때문에 </a:t>
            </a:r>
            <a:r>
              <a:rPr lang="en-US" altLang="ko-KR" sz="2400" cap="none" dirty="0"/>
              <a:t>CPU</a:t>
            </a:r>
            <a:r>
              <a:rPr lang="ko-KR" altLang="en-US" sz="2400" cap="none" dirty="0"/>
              <a:t>와의 커뮤니케이션을 위해 문자로 된 메시지를 잘 다룰 수 있어야 함</a:t>
            </a:r>
            <a:r>
              <a:rPr lang="en-US" altLang="ko-KR" sz="2400" cap="none" dirty="0"/>
              <a:t>.</a:t>
            </a:r>
          </a:p>
          <a:p>
            <a:r>
              <a:rPr lang="ko-KR" altLang="en-US" sz="2400" cap="none" dirty="0"/>
              <a:t>그렇기 때문에 </a:t>
            </a:r>
            <a:r>
              <a:rPr lang="en-US" altLang="ko-KR" sz="2400" cap="none" dirty="0"/>
              <a:t>“Hello World” </a:t>
            </a:r>
            <a:r>
              <a:rPr lang="ko-KR" altLang="en-US" sz="2400" cap="none" dirty="0"/>
              <a:t>프로그램은 전통적으로 모든 프로그래머의 모든 프로그래밍 학습에 있어서 첫 번째 프로그램</a:t>
            </a:r>
            <a:endParaRPr lang="en-US" altLang="ko-KR" sz="24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75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9274C-F865-4EB8-B561-89DE5468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18396"/>
          </a:xfrm>
        </p:spPr>
        <p:txBody>
          <a:bodyPr/>
          <a:lstStyle/>
          <a:p>
            <a:r>
              <a:rPr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0C89F-CEC4-4D7E-BE85-167070849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632857"/>
            <a:ext cx="7772870" cy="1371600"/>
          </a:xfrm>
        </p:spPr>
        <p:txBody>
          <a:bodyPr/>
          <a:lstStyle/>
          <a:p>
            <a:r>
              <a:rPr lang="en-US" altLang="ko-KR" cap="none" dirty="0"/>
              <a:t>paste0 </a:t>
            </a:r>
            <a:r>
              <a:rPr lang="ko-KR" altLang="en-US" cap="none" dirty="0"/>
              <a:t>함수</a:t>
            </a:r>
            <a:r>
              <a:rPr lang="en-US" altLang="ko-KR" cap="none" dirty="0"/>
              <a:t>, print </a:t>
            </a:r>
            <a:r>
              <a:rPr lang="ko-KR" altLang="en-US" cap="none" dirty="0"/>
              <a:t>함수</a:t>
            </a:r>
            <a:r>
              <a:rPr lang="en-US" altLang="ko-KR" cap="none" dirty="0"/>
              <a:t>,</a:t>
            </a:r>
            <a:r>
              <a:rPr lang="ko-KR" altLang="en-US" cap="none" dirty="0"/>
              <a:t> </a:t>
            </a:r>
            <a:r>
              <a:rPr lang="en-US" altLang="ko-KR" cap="none" dirty="0"/>
              <a:t>for</a:t>
            </a:r>
            <a:r>
              <a:rPr lang="ko-KR" altLang="en-US" cap="none" dirty="0"/>
              <a:t>문을 활용하여 트리를 그리는 함수를 작성해 보세요</a:t>
            </a:r>
            <a:r>
              <a:rPr lang="en-US" altLang="ko-KR" cap="none" dirty="0"/>
              <a:t>.</a:t>
            </a:r>
          </a:p>
          <a:p>
            <a:r>
              <a:rPr lang="en-US" altLang="ko-KR" cap="none" dirty="0"/>
              <a:t>paste0</a:t>
            </a:r>
            <a:r>
              <a:rPr lang="ko-KR" altLang="en-US" cap="none" dirty="0"/>
              <a:t>함수의 </a:t>
            </a:r>
            <a:r>
              <a:rPr lang="en-US" altLang="ko-KR" cap="none" dirty="0"/>
              <a:t>collapse </a:t>
            </a:r>
            <a:r>
              <a:rPr lang="ko-KR" altLang="en-US" cap="none" dirty="0"/>
              <a:t>옵션을 사용하세요</a:t>
            </a:r>
            <a:r>
              <a:rPr lang="en-US" altLang="ko-KR" cap="none" dirty="0"/>
              <a:t>.</a:t>
            </a:r>
          </a:p>
          <a:p>
            <a:endParaRPr lang="en-US" altLang="ko-KR" cap="none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2F6C9-053A-49B2-9D74-FE523577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186BA-EB6B-4CDD-BBE3-6C735B41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3200399"/>
            <a:ext cx="2933700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E5AB00-1C79-4F6D-8CB5-0BE680F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65" y="3200399"/>
            <a:ext cx="2505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1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Hello World 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69473" y="1471538"/>
            <a:ext cx="4223982" cy="51832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cap="none" dirty="0"/>
              <a:t>문자</a:t>
            </a:r>
            <a:r>
              <a:rPr lang="en-US" altLang="ko-KR" sz="2400" cap="none" dirty="0"/>
              <a:t>(String, Character)</a:t>
            </a:r>
            <a:r>
              <a:rPr lang="ko-KR" altLang="en-US" sz="2400" cap="none" dirty="0"/>
              <a:t>로 된 입력은 따옴표를 넣어줘야 합니다</a:t>
            </a:r>
            <a:r>
              <a:rPr lang="en-US" altLang="ko-KR" sz="2400" cap="none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cap="none" dirty="0"/>
              <a:t>변수 입력 </a:t>
            </a:r>
            <a:br>
              <a:rPr lang="en-US" altLang="ko-KR" sz="2400" cap="none" dirty="0"/>
            </a:br>
            <a:r>
              <a:rPr lang="en-US" altLang="ko-KR" sz="2400" cap="none" dirty="0"/>
              <a:t>(Variable Assignment)</a:t>
            </a:r>
          </a:p>
          <a:p>
            <a:pPr marL="457200" indent="-457200">
              <a:buAutoNum type="arabicPeriod"/>
            </a:pPr>
            <a:r>
              <a:rPr lang="ko-KR" altLang="en-US" sz="2400" cap="none" dirty="0" err="1"/>
              <a:t>문자끼리는</a:t>
            </a:r>
            <a:r>
              <a:rPr lang="en-US" altLang="ko-KR" sz="2400" cap="none" dirty="0"/>
              <a:t> </a:t>
            </a:r>
            <a:r>
              <a:rPr lang="ko-KR" altLang="en-US" sz="2400" cap="none" dirty="0"/>
              <a:t>덧셈기호를 이용해서 더할 수 없다</a:t>
            </a:r>
            <a:r>
              <a:rPr lang="en-US" altLang="ko-KR" sz="2400" cap="none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cap="none" dirty="0"/>
              <a:t>문자끼리 더하는 함수를 찾아야 한다</a:t>
            </a:r>
            <a:r>
              <a:rPr lang="en-US" altLang="ko-KR" sz="2400" cap="none" dirty="0"/>
              <a:t>.</a:t>
            </a:r>
            <a:br>
              <a:rPr lang="en-US" altLang="ko-KR" sz="2400" cap="none" dirty="0"/>
            </a:br>
            <a:r>
              <a:rPr lang="en-US" altLang="ko-KR" sz="2400" cap="none" dirty="0"/>
              <a:t>(Function)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DBBC4-4047-45BD-BFD0-337FE6F1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4" y="1480457"/>
            <a:ext cx="4320986" cy="572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250462-254D-44EC-9F8D-8073206A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5" y="2388198"/>
            <a:ext cx="4320986" cy="572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AB194-0D26-4177-A383-6146D031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5" y="3254062"/>
            <a:ext cx="4320986" cy="746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971EEA-5826-4253-A712-281AE6D8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45" y="4241800"/>
            <a:ext cx="4320986" cy="923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7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변수 입력 </a:t>
            </a:r>
            <a:r>
              <a:rPr lang="en-US" altLang="ko-KR" cap="none" dirty="0"/>
              <a:t>(Variable Assignment)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525487"/>
            <a:ext cx="7772870" cy="3722914"/>
          </a:xfrm>
        </p:spPr>
        <p:txBody>
          <a:bodyPr>
            <a:normAutofit/>
          </a:bodyPr>
          <a:lstStyle/>
          <a:p>
            <a:r>
              <a:rPr lang="en-US" altLang="ko-KR" sz="2400" cap="none" dirty="0"/>
              <a:t>a &lt;- ‘apple’</a:t>
            </a:r>
            <a:br>
              <a:rPr lang="en-US" altLang="ko-KR" sz="2400" cap="none" dirty="0"/>
            </a:br>
            <a:r>
              <a:rPr lang="en-US" altLang="ko-KR" sz="2400" cap="none" dirty="0"/>
              <a:t>: a</a:t>
            </a:r>
            <a:r>
              <a:rPr lang="ko-KR" altLang="en-US" sz="2400" cap="none" dirty="0"/>
              <a:t>라는 변수에 </a:t>
            </a:r>
            <a:r>
              <a:rPr lang="en-US" altLang="ko-KR" sz="2400" cap="none" dirty="0"/>
              <a:t>“apple”</a:t>
            </a:r>
            <a:r>
              <a:rPr lang="ko-KR" altLang="en-US" sz="2400" cap="none" dirty="0"/>
              <a:t>이라는 문자를 입력하는 명령</a:t>
            </a:r>
            <a:br>
              <a:rPr lang="en-US" altLang="ko-KR" sz="2400" cap="none" dirty="0"/>
            </a:br>
            <a:r>
              <a:rPr lang="en-US" altLang="ko-KR" sz="2400" cap="none" dirty="0"/>
              <a:t>: a=‘apple’</a:t>
            </a:r>
            <a:r>
              <a:rPr lang="ko-KR" altLang="en-US" sz="2400" cap="none" dirty="0"/>
              <a:t>을 사용해도 같음</a:t>
            </a:r>
            <a:r>
              <a:rPr lang="en-US" altLang="ko-KR" sz="2400" cap="none" dirty="0"/>
              <a:t>. </a:t>
            </a:r>
            <a:r>
              <a:rPr lang="ko-KR" altLang="en-US" sz="2400" cap="none" dirty="0"/>
              <a:t>그러나 </a:t>
            </a:r>
            <a:r>
              <a:rPr lang="en-US" altLang="ko-KR" sz="2400" cap="none" dirty="0"/>
              <a:t>R</a:t>
            </a:r>
            <a:r>
              <a:rPr lang="ko-KR" altLang="en-US" sz="2400" cap="none" dirty="0"/>
              <a:t>에서는 </a:t>
            </a:r>
            <a:r>
              <a:rPr lang="en-US" altLang="ko-KR" sz="2400" cap="none" dirty="0"/>
              <a:t>&lt;-</a:t>
            </a:r>
            <a:r>
              <a:rPr lang="ko-KR" altLang="en-US" sz="2400" cap="none" dirty="0"/>
              <a:t>를 권장</a:t>
            </a:r>
            <a:br>
              <a:rPr lang="en-US" altLang="ko-KR" sz="2400" cap="none" dirty="0"/>
            </a:br>
            <a:r>
              <a:rPr lang="en-US" altLang="ko-KR" sz="2400" cap="none" dirty="0"/>
              <a:t>: </a:t>
            </a:r>
            <a:r>
              <a:rPr lang="ko-KR" altLang="en-US" sz="2400" cap="none" dirty="0" err="1"/>
              <a:t>홑따옴표와</a:t>
            </a:r>
            <a:r>
              <a:rPr lang="ko-KR" altLang="en-US" sz="2400" cap="none" dirty="0"/>
              <a:t> </a:t>
            </a:r>
            <a:r>
              <a:rPr lang="ko-KR" altLang="en-US" sz="2400" cap="none" dirty="0" err="1"/>
              <a:t>쌍따옴표의</a:t>
            </a:r>
            <a:r>
              <a:rPr lang="ko-KR" altLang="en-US" sz="2400" cap="none" dirty="0"/>
              <a:t> 기능은 대부분 같음</a:t>
            </a:r>
            <a:endParaRPr lang="en-US" altLang="ko-KR" sz="2400" cap="none" dirty="0"/>
          </a:p>
          <a:p>
            <a:r>
              <a:rPr lang="en-US" altLang="ko-KR" sz="2400" cap="none" dirty="0"/>
              <a:t>a</a:t>
            </a:r>
            <a:br>
              <a:rPr lang="en-US" altLang="ko-KR" sz="2400" cap="none" dirty="0"/>
            </a:br>
            <a:r>
              <a:rPr lang="en-US" altLang="ko-KR" sz="2400" cap="none" dirty="0"/>
              <a:t>: </a:t>
            </a:r>
            <a:r>
              <a:rPr lang="ko-KR" altLang="en-US" sz="2400" cap="none" dirty="0"/>
              <a:t>현재 메모리에 </a:t>
            </a:r>
            <a:r>
              <a:rPr lang="en-US" altLang="ko-KR" sz="2400" cap="none" dirty="0"/>
              <a:t>a</a:t>
            </a:r>
            <a:r>
              <a:rPr lang="ko-KR" altLang="en-US" sz="2400" cap="none" dirty="0"/>
              <a:t>라는 변수가 잘 입력되어 있는지 확인</a:t>
            </a:r>
            <a:endParaRPr lang="en-US" altLang="ko-KR" sz="24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786BFD-171C-432F-915F-702FDFD3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65" y="1356705"/>
            <a:ext cx="2971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변수의 이름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80457"/>
            <a:ext cx="7772870" cy="4767944"/>
          </a:xfrm>
        </p:spPr>
        <p:txBody>
          <a:bodyPr>
            <a:normAutofit/>
          </a:bodyPr>
          <a:lstStyle/>
          <a:p>
            <a:r>
              <a:rPr lang="ko-KR" altLang="en-US" sz="2400" cap="none" dirty="0"/>
              <a:t>변수의 이름은 영어로 하는 것이 바람직함</a:t>
            </a:r>
            <a:r>
              <a:rPr lang="en-US" altLang="ko-KR" sz="2400" cap="none" dirty="0"/>
              <a:t>.</a:t>
            </a:r>
          </a:p>
          <a:p>
            <a:r>
              <a:rPr lang="ko-KR" altLang="en-US" sz="2400" cap="none" dirty="0"/>
              <a:t>특수문자 사용 불가</a:t>
            </a:r>
            <a:endParaRPr lang="en-US" altLang="ko-KR" sz="2400" cap="none" dirty="0"/>
          </a:p>
          <a:p>
            <a:r>
              <a:rPr lang="ko-KR" altLang="en-US" sz="2400" cap="none" dirty="0"/>
              <a:t>이름을 짓는 방식</a:t>
            </a:r>
            <a:endParaRPr lang="en-US" altLang="ko-KR" sz="2400" cap="none" dirty="0"/>
          </a:p>
          <a:p>
            <a:pPr lvl="1"/>
            <a:r>
              <a:rPr lang="en-US" altLang="ko-KR" sz="2200" cap="none" dirty="0" err="1"/>
              <a:t>learningspoons</a:t>
            </a:r>
            <a:r>
              <a:rPr lang="en-US" altLang="ko-KR" sz="2200" cap="none" dirty="0"/>
              <a:t> : </a:t>
            </a:r>
            <a:r>
              <a:rPr lang="ko-KR" altLang="en-US" sz="2200" cap="none" dirty="0"/>
              <a:t>가독성이 나쁨</a:t>
            </a:r>
            <a:endParaRPr lang="en-US" altLang="ko-KR" sz="2200" cap="none" dirty="0"/>
          </a:p>
          <a:p>
            <a:pPr lvl="1"/>
            <a:r>
              <a:rPr lang="en-US" altLang="ko-KR" sz="2200" cap="none" dirty="0" err="1"/>
              <a:t>learningSpoons</a:t>
            </a:r>
            <a:r>
              <a:rPr lang="en-US" altLang="ko-KR" sz="2200" cap="none" dirty="0"/>
              <a:t> : Camel </a:t>
            </a:r>
            <a:r>
              <a:rPr lang="ko-KR" altLang="en-US" sz="2200" cap="none" dirty="0"/>
              <a:t>방식</a:t>
            </a:r>
            <a:r>
              <a:rPr lang="en-US" altLang="ko-KR" sz="2200" cap="none" dirty="0"/>
              <a:t>. </a:t>
            </a:r>
            <a:r>
              <a:rPr lang="ko-KR" altLang="en-US" sz="2200" cap="none" dirty="0"/>
              <a:t>가장 가독성 좋음</a:t>
            </a:r>
            <a:r>
              <a:rPr lang="en-US" altLang="ko-KR" sz="2200" cap="none" dirty="0"/>
              <a:t>. R</a:t>
            </a:r>
            <a:r>
              <a:rPr lang="ko-KR" altLang="en-US" sz="2200" cap="none" dirty="0"/>
              <a:t>에서 가장 추천됨</a:t>
            </a:r>
            <a:r>
              <a:rPr lang="en-US" altLang="ko-KR" sz="2200" cap="none" dirty="0"/>
              <a:t>.</a:t>
            </a:r>
          </a:p>
          <a:p>
            <a:pPr lvl="1"/>
            <a:r>
              <a:rPr lang="en-US" altLang="ko-KR" sz="2200" cap="none" dirty="0" err="1"/>
              <a:t>learning_spoons</a:t>
            </a:r>
            <a:r>
              <a:rPr lang="en-US" altLang="ko-KR" sz="2200" cap="none" dirty="0"/>
              <a:t> : </a:t>
            </a:r>
            <a:r>
              <a:rPr lang="ko-KR" altLang="en-US" sz="2200" cap="none" dirty="0"/>
              <a:t>전통적인 방식</a:t>
            </a:r>
            <a:r>
              <a:rPr lang="en-US" altLang="ko-KR" sz="2200" cap="none" dirty="0"/>
              <a:t>.  </a:t>
            </a:r>
            <a:r>
              <a:rPr lang="ko-KR" altLang="en-US" sz="2200" cap="none" dirty="0"/>
              <a:t>대</a:t>
            </a:r>
            <a:r>
              <a:rPr lang="en-US" altLang="ko-KR" sz="2200" cap="none" dirty="0"/>
              <a:t>/</a:t>
            </a:r>
            <a:r>
              <a:rPr lang="ko-KR" altLang="en-US" sz="2200" cap="none" dirty="0"/>
              <a:t>소문자 구분이 불가능 하던 시대에 부터 많이 사용됨</a:t>
            </a:r>
            <a:r>
              <a:rPr lang="en-US" altLang="ko-KR" sz="2200" cap="none" dirty="0"/>
              <a:t>.  </a:t>
            </a:r>
            <a:r>
              <a:rPr lang="ko-KR" altLang="en-US" sz="2200" cap="none" dirty="0"/>
              <a:t>아직도 많은 프로그래머들이 사용하는 방식</a:t>
            </a:r>
            <a:endParaRPr lang="en-US" altLang="ko-KR" sz="22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함수 </a:t>
            </a:r>
            <a:r>
              <a:rPr lang="en-US" altLang="ko-KR" cap="none" dirty="0"/>
              <a:t>(Function)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80457"/>
            <a:ext cx="7772870" cy="4767944"/>
          </a:xfrm>
        </p:spPr>
        <p:txBody>
          <a:bodyPr>
            <a:normAutofit lnSpcReduction="10000"/>
          </a:bodyPr>
          <a:lstStyle/>
          <a:p>
            <a:r>
              <a:rPr lang="ko-KR" altLang="en-US" sz="2400" cap="none" dirty="0"/>
              <a:t>함수</a:t>
            </a:r>
            <a:r>
              <a:rPr lang="en-US" altLang="ko-KR" sz="2400" cap="none" dirty="0"/>
              <a:t>(function)</a:t>
            </a:r>
            <a:r>
              <a:rPr lang="ko-KR" altLang="en-US" sz="2400" cap="none" dirty="0"/>
              <a:t>는</a:t>
            </a:r>
            <a:endParaRPr lang="en-US" altLang="ko-KR" sz="2400" cap="none" dirty="0"/>
          </a:p>
          <a:p>
            <a:pPr lvl="1"/>
            <a:r>
              <a:rPr lang="ko-KR" altLang="en-US" sz="2200" cap="none" dirty="0"/>
              <a:t>입력</a:t>
            </a:r>
            <a:r>
              <a:rPr lang="en-US" altLang="ko-KR" sz="2200" cap="none" dirty="0"/>
              <a:t>(Input)</a:t>
            </a:r>
            <a:r>
              <a:rPr lang="ko-KR" altLang="en-US" sz="2200" cap="none" dirty="0"/>
              <a:t>을 가지고</a:t>
            </a:r>
            <a:endParaRPr lang="en-US" altLang="ko-KR" sz="2200" cap="none" dirty="0"/>
          </a:p>
          <a:p>
            <a:pPr lvl="1"/>
            <a:r>
              <a:rPr lang="ko-KR" altLang="en-US" sz="2200" cap="none" dirty="0"/>
              <a:t>어떤 행동을 수행하고</a:t>
            </a:r>
            <a:endParaRPr lang="en-US" altLang="ko-KR" sz="2200" cap="none" dirty="0"/>
          </a:p>
          <a:p>
            <a:pPr lvl="1"/>
            <a:r>
              <a:rPr lang="ko-KR" altLang="en-US" sz="2200" cap="none" dirty="0"/>
              <a:t>그 결과로서 출력</a:t>
            </a:r>
            <a:r>
              <a:rPr lang="en-US" altLang="ko-KR" sz="2200" cap="none" dirty="0"/>
              <a:t>(Output)</a:t>
            </a:r>
            <a:r>
              <a:rPr lang="ko-KR" altLang="en-US" sz="2200" cap="none" dirty="0"/>
              <a:t>을 반환하는 것</a:t>
            </a:r>
            <a:endParaRPr lang="en-US" altLang="ko-KR" sz="2200" cap="none" dirty="0"/>
          </a:p>
          <a:p>
            <a:r>
              <a:rPr lang="ko-KR" altLang="en-US" sz="2200" cap="none" dirty="0"/>
              <a:t>대표적인 함수의 기능</a:t>
            </a:r>
            <a:endParaRPr lang="en-US" altLang="ko-KR" sz="2200" cap="none" dirty="0"/>
          </a:p>
          <a:p>
            <a:pPr lvl="1"/>
            <a:r>
              <a:rPr lang="ko-KR" altLang="en-US" sz="2000" cap="none" dirty="0"/>
              <a:t>처리</a:t>
            </a:r>
            <a:r>
              <a:rPr lang="en-US" altLang="ko-KR" sz="2000" cap="none" dirty="0"/>
              <a:t>(processing)</a:t>
            </a:r>
          </a:p>
          <a:p>
            <a:pPr lvl="1"/>
            <a:r>
              <a:rPr lang="ko-KR" altLang="en-US" sz="2000" cap="none" dirty="0"/>
              <a:t>생성</a:t>
            </a:r>
            <a:r>
              <a:rPr lang="en-US" altLang="ko-KR" sz="2000" cap="none" dirty="0"/>
              <a:t>(generating)</a:t>
            </a:r>
          </a:p>
          <a:p>
            <a:pPr lvl="1"/>
            <a:r>
              <a:rPr lang="ko-KR" altLang="en-US" sz="2000" cap="none" dirty="0"/>
              <a:t>변환</a:t>
            </a:r>
            <a:r>
              <a:rPr lang="en-US" altLang="ko-KR" sz="2000" cap="none" dirty="0"/>
              <a:t>(converting)</a:t>
            </a:r>
          </a:p>
          <a:p>
            <a:pPr lvl="1"/>
            <a:r>
              <a:rPr lang="ko-KR" altLang="en-US" sz="2000" cap="none" dirty="0"/>
              <a:t>표시</a:t>
            </a:r>
            <a:r>
              <a:rPr lang="en-US" altLang="ko-KR" sz="2000" cap="none" dirty="0"/>
              <a:t>(display)</a:t>
            </a:r>
          </a:p>
          <a:p>
            <a:pPr lvl="1"/>
            <a:r>
              <a:rPr lang="ko-KR" altLang="en-US" sz="2000" cap="none" dirty="0"/>
              <a:t>합치기</a:t>
            </a:r>
            <a:r>
              <a:rPr lang="en-US" altLang="ko-KR" sz="2000" cap="none" dirty="0"/>
              <a:t>(aggregate,</a:t>
            </a:r>
            <a:r>
              <a:rPr lang="ko-KR" altLang="en-US" sz="2000" cap="none" dirty="0"/>
              <a:t> </a:t>
            </a:r>
            <a:r>
              <a:rPr lang="en-US" altLang="ko-KR" sz="2000" cap="none" dirty="0"/>
              <a:t>combine)</a:t>
            </a:r>
          </a:p>
          <a:p>
            <a:pPr lvl="1"/>
            <a:r>
              <a:rPr lang="ko-KR" altLang="en-US" sz="2000" cap="none" dirty="0"/>
              <a:t>추출</a:t>
            </a:r>
            <a:r>
              <a:rPr lang="en-US" altLang="ko-KR" sz="2000" cap="none" dirty="0"/>
              <a:t>(filter)</a:t>
            </a:r>
            <a:r>
              <a:rPr lang="ko-KR" altLang="en-US" sz="2000" cap="none" dirty="0"/>
              <a:t> </a:t>
            </a:r>
            <a:endParaRPr lang="en-US" altLang="ko-KR" sz="20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7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ko-KR" altLang="en-US" cap="none" dirty="0"/>
              <a:t>문자 두 개를 합쳐주는 함수</a:t>
            </a:r>
            <a:r>
              <a:rPr lang="en-US" altLang="ko-KR" cap="none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80457"/>
            <a:ext cx="7772870" cy="4767944"/>
          </a:xfrm>
        </p:spPr>
        <p:txBody>
          <a:bodyPr>
            <a:normAutofit/>
          </a:bodyPr>
          <a:lstStyle/>
          <a:p>
            <a:r>
              <a:rPr lang="ko-KR" altLang="en-US" sz="2400" cap="none" dirty="0"/>
              <a:t>구글 검색 생활화</a:t>
            </a:r>
            <a:r>
              <a:rPr lang="en-US" altLang="ko-KR" sz="2400" cap="none" dirty="0"/>
              <a:t>!</a:t>
            </a:r>
          </a:p>
          <a:p>
            <a:pPr lvl="1"/>
            <a:r>
              <a:rPr lang="en-US" altLang="ko-KR" sz="2200" cap="none" dirty="0"/>
              <a:t>Google “R</a:t>
            </a:r>
            <a:r>
              <a:rPr lang="ko-KR" altLang="en-US" sz="2200" cap="none" dirty="0"/>
              <a:t> </a:t>
            </a:r>
            <a:r>
              <a:rPr lang="en-US" altLang="ko-KR" sz="2200" cap="none" dirty="0"/>
              <a:t>function combine two string”</a:t>
            </a:r>
          </a:p>
          <a:p>
            <a:pPr lvl="1"/>
            <a:r>
              <a:rPr lang="en-US" altLang="ko-KR" sz="2200" cap="none" dirty="0"/>
              <a:t>Google “R</a:t>
            </a:r>
            <a:r>
              <a:rPr lang="ko-KR" altLang="en-US" sz="2200" cap="none" dirty="0"/>
              <a:t>에서 문자를 합치는 함수</a:t>
            </a:r>
            <a:r>
              <a:rPr lang="en-US" altLang="ko-KR" sz="2200" cap="none" dirty="0"/>
              <a:t>”</a:t>
            </a:r>
          </a:p>
          <a:p>
            <a:r>
              <a:rPr lang="ko-KR" altLang="en-US" sz="2400" cap="none" dirty="0"/>
              <a:t>여러분은 이제 모든 프로그래밍 언어에서 </a:t>
            </a:r>
            <a:r>
              <a:rPr lang="en-US" altLang="ko-KR" sz="2400" cap="none" dirty="0"/>
              <a:t>“Hello World”</a:t>
            </a:r>
            <a:r>
              <a:rPr lang="ko-KR" altLang="en-US" sz="2400" cap="none" dirty="0"/>
              <a:t>를</a:t>
            </a:r>
            <a:r>
              <a:rPr lang="en-US" altLang="ko-KR" sz="2400" cap="none" dirty="0"/>
              <a:t> </a:t>
            </a:r>
            <a:r>
              <a:rPr lang="ko-KR" altLang="en-US" sz="2400" cap="none" dirty="0"/>
              <a:t>출력하는 방법을 알고 있습니다</a:t>
            </a:r>
            <a:r>
              <a:rPr lang="en-US" altLang="ko-KR" sz="2400" cap="none" dirty="0"/>
              <a:t>?!</a:t>
            </a:r>
            <a:r>
              <a:rPr lang="ko-KR" altLang="en-US" sz="2400" cap="none" dirty="0"/>
              <a:t> </a:t>
            </a:r>
            <a:endParaRPr lang="en-US" altLang="ko-KR" sz="2400" cap="none" dirty="0"/>
          </a:p>
          <a:p>
            <a:r>
              <a:rPr lang="ko-KR" altLang="en-US" sz="2400" cap="none" dirty="0"/>
              <a:t>함수의 도식화</a:t>
            </a:r>
            <a:endParaRPr lang="en-US" altLang="ko-KR" sz="2400" cap="none" dirty="0"/>
          </a:p>
          <a:p>
            <a:endParaRPr lang="en-US" altLang="ko-KR" sz="24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901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380</TotalTime>
  <Words>1199</Words>
  <Application>Microsoft Office PowerPoint</Application>
  <PresentationFormat>화면 슬라이드 쇼(4:3)</PresentationFormat>
  <Paragraphs>227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Tw Cen MT</vt:lpstr>
      <vt:lpstr>Wingdings</vt:lpstr>
      <vt:lpstr>물방울</vt:lpstr>
      <vt:lpstr>Lecture 1  Hello World Base 문법</vt:lpstr>
      <vt:lpstr>가장 간단한 프로그램을 작성하고  R 문법을 천천히 탐색해 봅시다.</vt:lpstr>
      <vt:lpstr>Module 1: Hello World</vt:lpstr>
      <vt:lpstr>Hello World?</vt:lpstr>
      <vt:lpstr>Hello World </vt:lpstr>
      <vt:lpstr>변수 입력 (Variable Assignment)</vt:lpstr>
      <vt:lpstr>변수의 이름</vt:lpstr>
      <vt:lpstr>함수 (Function)</vt:lpstr>
      <vt:lpstr>문자 두 개를 합쳐주는 함수?</vt:lpstr>
      <vt:lpstr>변수와 함수</vt:lpstr>
      <vt:lpstr>Paste 함수 사용 예시</vt:lpstr>
      <vt:lpstr>Module 2: 자료형(Data Type)</vt:lpstr>
      <vt:lpstr>1. String (Character, 문자열)</vt:lpstr>
      <vt:lpstr>PowerPoint 프레젠테이션</vt:lpstr>
      <vt:lpstr>2. Numeric (숫자)</vt:lpstr>
      <vt:lpstr>Data Type 변환 (Conversion)</vt:lpstr>
      <vt:lpstr>PowerPoint 프레젠테이션</vt:lpstr>
      <vt:lpstr>PowerPoint 프레젠테이션</vt:lpstr>
      <vt:lpstr>PowerPoint 프레젠테이션</vt:lpstr>
      <vt:lpstr>PowerPoint 프레젠테이션</vt:lpstr>
      <vt:lpstr>Module 3: 자료 구조(Data Structure)</vt:lpstr>
      <vt:lpstr>자료형 vs 자료구조</vt:lpstr>
      <vt:lpstr>1. Vector</vt:lpstr>
      <vt:lpstr>1. Vector</vt:lpstr>
      <vt:lpstr>1. Vector</vt:lpstr>
      <vt:lpstr>1. Vector</vt:lpstr>
      <vt:lpstr>1. Vector</vt:lpstr>
      <vt:lpstr>2. Matrix</vt:lpstr>
      <vt:lpstr>2. Matrix</vt:lpstr>
      <vt:lpstr>3. data.frame</vt:lpstr>
      <vt:lpstr>3. data.frame</vt:lpstr>
      <vt:lpstr>3. data.frame</vt:lpstr>
      <vt:lpstr>4. List</vt:lpstr>
      <vt:lpstr>4. List</vt:lpstr>
      <vt:lpstr>자료구조 summary</vt:lpstr>
      <vt:lpstr>Module 4: 프로그램 제어  (Control Statement)</vt:lpstr>
      <vt:lpstr>PowerPoint 프레젠테이션</vt:lpstr>
      <vt:lpstr>PowerPoint 프레젠테이션</vt:lpstr>
      <vt:lpstr>PowerPoint 프레젠테이션</vt:lpstr>
      <vt:lpstr>실습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  강의 소개</dc:title>
  <dc:creator>MKSim</dc:creator>
  <cp:lastModifiedBy>MKSim</cp:lastModifiedBy>
  <cp:revision>43</cp:revision>
  <dcterms:created xsi:type="dcterms:W3CDTF">2018-04-14T14:12:15Z</dcterms:created>
  <dcterms:modified xsi:type="dcterms:W3CDTF">2018-04-14T22:49:34Z</dcterms:modified>
</cp:coreProperties>
</file>