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5"/>
  </p:notesMasterIdLst>
  <p:sldIdLst>
    <p:sldId id="256" r:id="rId2"/>
    <p:sldId id="258" r:id="rId3"/>
    <p:sldId id="299" r:id="rId4"/>
    <p:sldId id="295" r:id="rId5"/>
    <p:sldId id="259" r:id="rId6"/>
    <p:sldId id="260" r:id="rId7"/>
    <p:sldId id="261" r:id="rId8"/>
    <p:sldId id="262" r:id="rId9"/>
    <p:sldId id="298" r:id="rId10"/>
    <p:sldId id="294" r:id="rId11"/>
    <p:sldId id="297" r:id="rId12"/>
    <p:sldId id="263" r:id="rId13"/>
    <p:sldId id="264" r:id="rId14"/>
    <p:sldId id="265" r:id="rId15"/>
    <p:sldId id="266" r:id="rId16"/>
    <p:sldId id="279" r:id="rId17"/>
    <p:sldId id="267" r:id="rId18"/>
    <p:sldId id="268" r:id="rId19"/>
    <p:sldId id="269" r:id="rId20"/>
    <p:sldId id="278" r:id="rId21"/>
    <p:sldId id="270" r:id="rId22"/>
    <p:sldId id="271" r:id="rId23"/>
    <p:sldId id="272" r:id="rId24"/>
    <p:sldId id="288" r:id="rId25"/>
    <p:sldId id="289" r:id="rId26"/>
    <p:sldId id="280" r:id="rId27"/>
    <p:sldId id="281" r:id="rId28"/>
    <p:sldId id="293" r:id="rId29"/>
    <p:sldId id="282" r:id="rId30"/>
    <p:sldId id="283" r:id="rId31"/>
    <p:sldId id="273" r:id="rId32"/>
    <p:sldId id="284" r:id="rId33"/>
    <p:sldId id="285" r:id="rId34"/>
    <p:sldId id="286" r:id="rId35"/>
    <p:sldId id="287" r:id="rId36"/>
    <p:sldId id="290" r:id="rId37"/>
    <p:sldId id="291" r:id="rId38"/>
    <p:sldId id="296" r:id="rId39"/>
    <p:sldId id="292" r:id="rId40"/>
    <p:sldId id="274" r:id="rId41"/>
    <p:sldId id="275" r:id="rId42"/>
    <p:sldId id="276" r:id="rId43"/>
    <p:sldId id="277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E36563"/>
    <a:srgbClr val="002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27" autoAdjust="0"/>
    <p:restoredTop sz="95179"/>
  </p:normalViewPr>
  <p:slideViewPr>
    <p:cSldViewPr snapToGrid="0">
      <p:cViewPr>
        <p:scale>
          <a:sx n="55" d="100"/>
          <a:sy n="55" d="100"/>
        </p:scale>
        <p:origin x="165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71BAB-13F9-AE44-A055-0F382FC6E3AF}" type="datetimeFigureOut">
              <a:rPr lang="en-US" smtClean="0"/>
              <a:t>12/12/15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AE076-B4A7-B04B-8125-B70965210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685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6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82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94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03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There are also language-bindings for QML, .NET, etc. The API is the same except for local conventions like create_script() vs createScript().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We will stick to the Node.js bindings for the remainder of this workshop.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02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47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78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7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27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24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6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79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8048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that</a:t>
            </a:r>
            <a:r>
              <a:rPr lang="en-US" baseline="0" dirty="0" smtClean="0"/>
              <a:t> auto-generated .js can be live-edited.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6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6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that</a:t>
            </a:r>
            <a:r>
              <a:rPr lang="en-US" baseline="0" dirty="0" smtClean="0"/>
              <a:t> auto-generated .js can be live-edited.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115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that</a:t>
            </a:r>
            <a:r>
              <a:rPr lang="en-US" baseline="0" dirty="0" smtClean="0"/>
              <a:t> auto-generated .js can be live-edited.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159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334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748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874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26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45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362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106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68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Optimized</a:t>
            </a:r>
            <a:r>
              <a:rPr lang="en-US" baseline="0" dirty="0" smtClean="0"/>
              <a:t> for Dalvik on Android 4.4. ART support for hooking is not yet ready.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490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540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429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Optimized</a:t>
            </a:r>
            <a:r>
              <a:rPr lang="en-US" baseline="0" dirty="0" smtClean="0"/>
              <a:t> for Dalvik on Android 4.4. ART support for hooking is not yet ready.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219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Optimized</a:t>
            </a:r>
            <a:r>
              <a:rPr lang="en-US" baseline="0" dirty="0" smtClean="0"/>
              <a:t> for Dalvik on Android 4.4. ART support for hooking is not yet ready.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091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Optimized</a:t>
            </a:r>
            <a:r>
              <a:rPr lang="en-US" baseline="0" dirty="0" smtClean="0"/>
              <a:t> for Dalvik on Android 4.4. ART support for hooking is not yet ready.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487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185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40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7993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314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9901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30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68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95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09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61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11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03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097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088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frida/frida-presentations.gi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ist.github.com/oleavr/ae7bcbbb9179852a4731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groups.google.com/d/forum/frida-dev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45171" y="2778339"/>
            <a:ext cx="4901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54440" y="5302741"/>
            <a:ext cx="2994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 NoConName</a:t>
            </a:r>
          </a:p>
          <a:p>
            <a:pPr algn="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December 2015</a:t>
            </a:r>
          </a:p>
          <a:p>
            <a:pPr algn="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 oleavr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75" y="5283870"/>
            <a:ext cx="1219200" cy="1219200"/>
          </a:xfrm>
          <a:prstGeom prst="rect">
            <a:avLst/>
          </a:prstGeom>
        </p:spPr>
      </p:pic>
      <p:pic>
        <p:nvPicPr>
          <p:cNvPr id="1026" name="Picture 2" descr="creen Shot 2015-12-11 at 00.48.5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3849559"/>
            <a:ext cx="1931270" cy="124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een Shot 2015-12-10 at 21.05.4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430" y="3301559"/>
            <a:ext cx="3378010" cy="1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6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8760" y="974917"/>
            <a:ext cx="98943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Installation</a:t>
            </a:r>
            <a:endParaRPr lang="en-US" sz="2800" dirty="0" smtClean="0"/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From VM on thumb drive</a:t>
            </a:r>
          </a:p>
          <a:p>
            <a:pPr marL="914400" lvl="1" indent="-457200" fontAlgn="base">
              <a:buFont typeface="Arial" charset="0"/>
              <a:buChar char="•"/>
            </a:pPr>
            <a:r>
              <a:rPr lang="en-US" sz="2800" dirty="0" smtClean="0"/>
              <a:t>Install VirtualBox</a:t>
            </a:r>
          </a:p>
          <a:p>
            <a:pPr marL="914400" lvl="1" indent="-457200" fontAlgn="base">
              <a:buFont typeface="Arial" charset="0"/>
              <a:buChar char="•"/>
            </a:pPr>
            <a:r>
              <a:rPr lang="en-US" sz="2800" dirty="0" smtClean="0"/>
              <a:t>Copy the provided frida-workshop-vm.tar.gz</a:t>
            </a:r>
          </a:p>
          <a:p>
            <a:pPr marL="914400" lvl="1" indent="-457200" fontAlgn="base">
              <a:buFont typeface="Arial" charset="0"/>
              <a:buChar char="•"/>
            </a:pPr>
            <a:r>
              <a:rPr lang="en-US" sz="2800" dirty="0" smtClean="0"/>
              <a:t>Boot it up and log in</a:t>
            </a:r>
          </a:p>
          <a:p>
            <a:pPr marL="1371600" lvl="2" indent="-457200" fontAlgn="base">
              <a:buFont typeface="Arial" charset="0"/>
              <a:buChar char="•"/>
            </a:pPr>
            <a:r>
              <a:rPr lang="en-US" sz="2800" dirty="0" smtClean="0"/>
              <a:t>User: frida</a:t>
            </a:r>
          </a:p>
          <a:p>
            <a:pPr marL="1371600" lvl="2" indent="-457200" fontAlgn="base">
              <a:buFont typeface="Arial" charset="0"/>
              <a:buChar char="•"/>
            </a:pPr>
            <a:r>
              <a:rPr lang="en-US" sz="2800" dirty="0" smtClean="0"/>
              <a:t>Password: </a:t>
            </a:r>
            <a:r>
              <a:rPr lang="it-IT" sz="2800" dirty="0"/>
              <a:t>Frida </a:t>
            </a:r>
            <a:r>
              <a:rPr lang="it-IT" sz="2800" dirty="0" smtClean="0"/>
              <a:t>1337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it-IT" sz="2800" dirty="0" smtClean="0"/>
              <a:t>Locally</a:t>
            </a:r>
          </a:p>
          <a:p>
            <a:pPr marL="914400" lvl="1" indent="-457200" fontAlgn="base">
              <a:buFont typeface="Arial" charset="0"/>
              <a:buChar char="•"/>
            </a:pPr>
            <a:r>
              <a:rPr lang="it-IT" sz="2800" dirty="0"/>
              <a:t>g</a:t>
            </a:r>
            <a:r>
              <a:rPr lang="it-IT" sz="2800" dirty="0" smtClean="0"/>
              <a:t>it clone </a:t>
            </a:r>
            <a:r>
              <a:rPr lang="it-IT" sz="2800" dirty="0" smtClean="0">
                <a:hlinkClick r:id="rId3"/>
              </a:rPr>
              <a:t>https://github.com/frida/frida-presentations.git</a:t>
            </a:r>
            <a:r>
              <a:rPr lang="it-IT" sz="2800" dirty="0" smtClean="0"/>
              <a:t> </a:t>
            </a:r>
          </a:p>
          <a:p>
            <a:pPr marL="914400" lvl="1" indent="-457200" fontAlgn="base">
              <a:buFont typeface="Arial" charset="0"/>
              <a:buChar char="•"/>
            </a:pPr>
            <a:r>
              <a:rPr lang="it-IT" sz="2800" dirty="0"/>
              <a:t>pip install </a:t>
            </a:r>
            <a:r>
              <a:rPr lang="it-IT" sz="2800" dirty="0" smtClean="0"/>
              <a:t>frida</a:t>
            </a:r>
          </a:p>
          <a:p>
            <a:pPr marL="914400" lvl="1" indent="-457200" fontAlgn="base">
              <a:buFont typeface="Arial" charset="0"/>
              <a:buChar char="•"/>
            </a:pPr>
            <a:r>
              <a:rPr lang="it-IT" sz="2800" dirty="0" smtClean="0"/>
              <a:t>npm install co frida frida-load</a:t>
            </a:r>
          </a:p>
        </p:txBody>
      </p:sp>
    </p:spTree>
    <p:extLst>
      <p:ext uri="{BB962C8B-B14F-4D97-AF65-F5344CB8AC3E}">
        <p14:creationId xmlns:p14="http://schemas.microsoft.com/office/powerpoint/2010/main" val="32449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8760" y="974917"/>
            <a:ext cx="98943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Overview</a:t>
            </a:r>
            <a:endParaRPr lang="en-US" sz="2800" dirty="0" smtClean="0"/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Frida is a toolkit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Install the </a:t>
            </a:r>
            <a:r>
              <a:rPr lang="en-US" sz="2800" i="1" dirty="0" smtClean="0"/>
              <a:t>frida</a:t>
            </a:r>
            <a:r>
              <a:rPr lang="en-US" sz="2800" dirty="0" smtClean="0"/>
              <a:t> python package to get:</a:t>
            </a:r>
          </a:p>
          <a:p>
            <a:pPr marL="914400" lvl="1" indent="-457200" fontAlgn="base">
              <a:buFont typeface="Arial" charset="0"/>
              <a:buChar char="•"/>
            </a:pPr>
            <a:r>
              <a:rPr lang="en-US" sz="2800" dirty="0" smtClean="0"/>
              <a:t>Some useful CLI tools</a:t>
            </a:r>
          </a:p>
          <a:p>
            <a:pPr marL="1371600" lvl="2" indent="-457200" fontAlgn="base">
              <a:buFont typeface="Arial" charset="0"/>
              <a:buChar char="•"/>
            </a:pPr>
            <a:r>
              <a:rPr lang="en-US" sz="2800" dirty="0"/>
              <a:t>f</a:t>
            </a:r>
            <a:r>
              <a:rPr lang="en-US" sz="2800" dirty="0" smtClean="0"/>
              <a:t>rida-</a:t>
            </a:r>
            <a:r>
              <a:rPr lang="en-US" sz="2800" dirty="0" err="1" smtClean="0"/>
              <a:t>ps</a:t>
            </a:r>
            <a:endParaRPr lang="en-US" sz="2800" dirty="0" smtClean="0"/>
          </a:p>
          <a:p>
            <a:pPr marL="1371600" lvl="2" indent="-457200" fontAlgn="base">
              <a:buFont typeface="Arial" charset="0"/>
              <a:buChar char="•"/>
            </a:pPr>
            <a:r>
              <a:rPr lang="en-US" sz="2800" dirty="0" smtClean="0"/>
              <a:t>frida-trace</a:t>
            </a:r>
          </a:p>
          <a:p>
            <a:pPr marL="1371600" lvl="2" indent="-457200" fontAlgn="base">
              <a:buFont typeface="Arial" charset="0"/>
              <a:buChar char="•"/>
            </a:pPr>
            <a:r>
              <a:rPr lang="en-US" sz="2800" dirty="0" smtClean="0"/>
              <a:t>frida-discover</a:t>
            </a:r>
          </a:p>
          <a:p>
            <a:pPr marL="1371600" lvl="2" indent="-457200" fontAlgn="base">
              <a:buFont typeface="Arial" charset="0"/>
              <a:buChar char="•"/>
            </a:pPr>
            <a:r>
              <a:rPr lang="en-US" sz="2800" dirty="0" smtClean="0"/>
              <a:t>Frida</a:t>
            </a:r>
          </a:p>
          <a:p>
            <a:pPr marL="914400" lvl="1" indent="-457200" fontAlgn="base">
              <a:buFont typeface="Arial" charset="0"/>
              <a:buChar char="•"/>
            </a:pPr>
            <a:r>
              <a:rPr lang="en-US" sz="2800" dirty="0" smtClean="0"/>
              <a:t>Python API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Install the frida </a:t>
            </a:r>
            <a:r>
              <a:rPr lang="en-US" sz="2800" dirty="0" err="1" smtClean="0"/>
              <a:t>Node.js</a:t>
            </a:r>
            <a:r>
              <a:rPr lang="en-US" sz="2800" dirty="0" smtClean="0"/>
              <a:t> module from </a:t>
            </a:r>
            <a:r>
              <a:rPr lang="en-US" sz="2800" dirty="0" err="1" smtClean="0"/>
              <a:t>npm</a:t>
            </a:r>
            <a:r>
              <a:rPr lang="en-US" sz="2800" dirty="0" smtClean="0"/>
              <a:t> to get:</a:t>
            </a:r>
          </a:p>
          <a:p>
            <a:pPr marL="914400" lvl="1" indent="-457200" fontAlgn="base">
              <a:buFont typeface="Arial" charset="0"/>
              <a:buChar char="•"/>
            </a:pPr>
            <a:r>
              <a:rPr lang="en-US" sz="2800" dirty="0" err="1" smtClean="0"/>
              <a:t>Node.js</a:t>
            </a:r>
            <a:r>
              <a:rPr lang="en-US" sz="2800" dirty="0" smtClean="0"/>
              <a:t> API</a:t>
            </a:r>
            <a:endParaRPr lang="it-IT" sz="2800" dirty="0" smtClean="0"/>
          </a:p>
        </p:txBody>
      </p:sp>
    </p:spTree>
    <p:extLst>
      <p:ext uri="{BB962C8B-B14F-4D97-AF65-F5344CB8AC3E}">
        <p14:creationId xmlns:p14="http://schemas.microsoft.com/office/powerpoint/2010/main" val="18073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668" y="1059644"/>
            <a:ext cx="7992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/>
              <a:t>Let's explore the </a:t>
            </a:r>
            <a:r>
              <a:rPr lang="en-US" sz="2800" b="1" dirty="0" smtClean="0"/>
              <a:t>basics</a:t>
            </a:r>
            <a:endParaRPr lang="en-US" sz="2800" dirty="0"/>
          </a:p>
          <a:p>
            <a:pPr fontAlgn="base"/>
            <a:r>
              <a:rPr lang="en-US" sz="2800" dirty="0" smtClean="0"/>
              <a:t>1) </a:t>
            </a:r>
            <a:r>
              <a:rPr lang="en-US" sz="2800" dirty="0"/>
              <a:t>Build and run the test app that we will instrument:</a:t>
            </a: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78525" y="2119288"/>
            <a:ext cx="4882243" cy="4154984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B4B16"/>
                </a:solidFill>
                <a:latin typeface="Consolas" charset="0"/>
                <a:ea typeface="Consolas" charset="0"/>
                <a:cs typeface="Consolas" charset="0"/>
              </a:rPr>
              <a:t>#include &lt;stdio.h</a:t>
            </a:r>
            <a:r>
              <a:rPr lang="en-US" sz="1200" dirty="0" smtClean="0">
                <a:solidFill>
                  <a:srgbClr val="CB4B16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sz="1200" dirty="0" smtClean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CB4B16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sz="1200" dirty="0">
                <a:solidFill>
                  <a:srgbClr val="CB4B16"/>
                </a:solidFill>
                <a:latin typeface="Consolas" charset="0"/>
                <a:ea typeface="Consolas" charset="0"/>
                <a:cs typeface="Consolas" charset="0"/>
              </a:rPr>
              <a:t>include &lt;</a:t>
            </a:r>
            <a:r>
              <a:rPr lang="en-US" sz="1200" dirty="0" smtClean="0">
                <a:solidFill>
                  <a:srgbClr val="CB4B16"/>
                </a:solidFill>
                <a:latin typeface="Consolas" charset="0"/>
                <a:ea typeface="Consolas" charset="0"/>
                <a:cs typeface="Consolas" charset="0"/>
              </a:rPr>
              <a:t>unistd.h&gt;</a:t>
            </a:r>
            <a:endParaRPr lang="en-US" sz="1200" dirty="0" smtClean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"Number: %d\n"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()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i =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"f() is at %p\n"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f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f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(i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++);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sleep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0684" y="2119288"/>
            <a:ext cx="3560795" cy="1384995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clang hello.c -o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hello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./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hello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() is at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0x106a81ec0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30684" y="4479366"/>
            <a:ext cx="34398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800" dirty="0"/>
              <a:t>2) Make note of </a:t>
            </a:r>
            <a:r>
              <a:rPr lang="en-US" sz="2800" dirty="0" smtClean="0"/>
              <a:t>the</a:t>
            </a:r>
          </a:p>
          <a:p>
            <a:pPr algn="ctr" fontAlgn="base"/>
            <a:r>
              <a:rPr lang="en-US" sz="2800" dirty="0" smtClean="0"/>
              <a:t>address </a:t>
            </a:r>
            <a:r>
              <a:rPr lang="en-US" sz="2800" dirty="0"/>
              <a:t>of f</a:t>
            </a:r>
            <a:r>
              <a:rPr lang="en-US" sz="2800" dirty="0" smtClean="0"/>
              <a:t>(), which is</a:t>
            </a:r>
          </a:p>
          <a:p>
            <a:pPr algn="ctr" fontAlgn="base"/>
            <a:r>
              <a:rPr lang="en-US" sz="2800" dirty="0" smtClean="0"/>
              <a:t>0x106a81ec0 </a:t>
            </a:r>
            <a:r>
              <a:rPr lang="en-US" sz="2800" dirty="0"/>
              <a:t>here.</a:t>
            </a:r>
            <a:endParaRPr lang="en-US" sz="2800" dirty="0" smtClean="0"/>
          </a:p>
        </p:txBody>
      </p:sp>
      <p:sp>
        <p:nvSpPr>
          <p:cNvPr id="8" name="Down Arrow 7"/>
          <p:cNvSpPr/>
          <p:nvPr/>
        </p:nvSpPr>
        <p:spPr>
          <a:xfrm rot="10800000">
            <a:off x="7143165" y="3653435"/>
            <a:ext cx="734786" cy="676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6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Basics 1/7: Hooking </a:t>
            </a:r>
            <a:r>
              <a:rPr lang="en-US" sz="2800" b="1" dirty="0"/>
              <a:t>f() from </a:t>
            </a:r>
            <a:r>
              <a:rPr lang="en-US" sz="2800" b="1" dirty="0" smtClean="0"/>
              <a:t>Node.js</a:t>
            </a: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5539" y="1656965"/>
            <a:ext cx="5171104" cy="3046988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'frida-load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co(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frida.attach(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'hello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source =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load(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.resolve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'./agent.js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session.createScript(source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script.events.listen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'message'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message =&gt;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console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.log(message);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script.load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1544" y="1656965"/>
            <a:ext cx="3369421" cy="1200329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# install Node.js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5.1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npm install co frida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frida-load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node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app.js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type: 'send', payload: 531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type: 'send', payload: 532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47284" y="5020074"/>
            <a:ext cx="3668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800" dirty="0"/>
              <a:t>Address of f() goes here</a:t>
            </a:r>
            <a:endParaRPr lang="en-US" sz="2800" dirty="0" smtClean="0"/>
          </a:p>
        </p:txBody>
      </p:sp>
      <p:sp>
        <p:nvSpPr>
          <p:cNvPr id="8" name="Down Arrow 7"/>
          <p:cNvSpPr/>
          <p:nvPr/>
        </p:nvSpPr>
        <p:spPr>
          <a:xfrm rot="5400000">
            <a:off x="5952541" y="4943295"/>
            <a:ext cx="734786" cy="676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5539" y="4778054"/>
            <a:ext cx="5171104" cy="1384995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Interceptor.attach(ptr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'0x106a81ec0'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onEnter(args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send(args[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].toInt32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20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Basics 1/7: Hooking </a:t>
            </a:r>
            <a:r>
              <a:rPr lang="en-US" sz="2800" b="1" dirty="0"/>
              <a:t>f() from </a:t>
            </a:r>
            <a:r>
              <a:rPr lang="en-US" sz="2800" b="1" dirty="0" smtClean="0"/>
              <a:t>Python</a:t>
            </a: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5539" y="1656965"/>
            <a:ext cx="5171104" cy="3046988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sys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frida.attach(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“hello”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session.create_script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”””</a:t>
            </a:r>
          </a:p>
          <a:p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Interceptor.attach(ptr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("0x106a81ec0"),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 onEnter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   send(args[0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].toInt32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”””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on_message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(message, data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print(message)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script.on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'message'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on_message)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script.load()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sys.stdin.read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1544" y="3688290"/>
            <a:ext cx="3369421" cy="1015663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pip install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frida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python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app.py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'type': 'send', 'payload': 531} {'type': 'send', 'payload': 532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47284" y="2414795"/>
            <a:ext cx="3668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800" dirty="0"/>
              <a:t>Address of f() goes here</a:t>
            </a:r>
            <a:endParaRPr lang="en-US" sz="2800" dirty="0" smtClean="0"/>
          </a:p>
        </p:txBody>
      </p:sp>
      <p:sp>
        <p:nvSpPr>
          <p:cNvPr id="8" name="Down Arrow 7"/>
          <p:cNvSpPr/>
          <p:nvPr/>
        </p:nvSpPr>
        <p:spPr>
          <a:xfrm rot="5400000">
            <a:off x="5952541" y="2338016"/>
            <a:ext cx="734786" cy="676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2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Basics 2/7: Modifying </a:t>
            </a:r>
            <a:r>
              <a:rPr lang="en-US" sz="2800" b="1" dirty="0"/>
              <a:t>function arguments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539" y="1656965"/>
            <a:ext cx="5171104" cy="2492990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'frida-load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co(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frida.attach(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'hello’)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source 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load(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.resolve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'./agent.js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session.createScript(source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script.load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1544" y="1656965"/>
            <a:ext cx="4058927" cy="276999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node app.js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47284" y="4596036"/>
            <a:ext cx="3668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800" dirty="0"/>
              <a:t>Address of f() goes here</a:t>
            </a:r>
            <a:endParaRPr lang="en-US" sz="2800" dirty="0" smtClean="0"/>
          </a:p>
        </p:txBody>
      </p:sp>
      <p:sp>
        <p:nvSpPr>
          <p:cNvPr id="8" name="Down Arrow 7"/>
          <p:cNvSpPr/>
          <p:nvPr/>
        </p:nvSpPr>
        <p:spPr>
          <a:xfrm rot="5400000">
            <a:off x="5952541" y="4519257"/>
            <a:ext cx="734786" cy="676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5539" y="4327576"/>
            <a:ext cx="5171104" cy="1384995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Interceptor.attach(ptr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'0x106a81ec0'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onEnter(args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args[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] = ptr(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"1337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81544" y="2119288"/>
            <a:ext cx="4058927" cy="1938992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1281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1282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1337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1337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1337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1337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1296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1297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1298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7228936" y="2405534"/>
            <a:ext cx="448573" cy="385572"/>
          </a:xfrm>
          <a:prstGeom prst="rightArrow">
            <a:avLst/>
          </a:prstGeom>
          <a:solidFill>
            <a:srgbClr val="E36563"/>
          </a:solidFill>
          <a:ln>
            <a:solidFill>
              <a:srgbClr val="0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miley Face 13"/>
          <p:cNvSpPr/>
          <p:nvPr/>
        </p:nvSpPr>
        <p:spPr>
          <a:xfrm>
            <a:off x="7862410" y="2368790"/>
            <a:ext cx="586596" cy="488502"/>
          </a:xfrm>
          <a:prstGeom prst="smileyFace">
            <a:avLst>
              <a:gd name="adj" fmla="val 4653"/>
            </a:avLst>
          </a:prstGeom>
          <a:solidFill>
            <a:srgbClr val="E36563"/>
          </a:solidFill>
          <a:ln>
            <a:solidFill>
              <a:srgbClr val="0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10800000">
            <a:off x="7228936" y="3136076"/>
            <a:ext cx="448573" cy="385572"/>
          </a:xfrm>
          <a:prstGeom prst="rightArrow">
            <a:avLst/>
          </a:prstGeom>
          <a:solidFill>
            <a:srgbClr val="E36563"/>
          </a:solidFill>
          <a:ln>
            <a:solidFill>
              <a:srgbClr val="0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32712" y="2933383"/>
            <a:ext cx="2052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36563"/>
                </a:solidFill>
              </a:rPr>
              <a:t>Once we stop it</a:t>
            </a:r>
          </a:p>
          <a:p>
            <a:r>
              <a:rPr lang="en-US" dirty="0" smtClean="0">
                <a:solidFill>
                  <a:srgbClr val="E36563"/>
                </a:solidFill>
              </a:rPr>
              <a:t>the target is back to</a:t>
            </a:r>
          </a:p>
          <a:p>
            <a:r>
              <a:rPr lang="en-US" dirty="0" smtClean="0">
                <a:solidFill>
                  <a:srgbClr val="E36563"/>
                </a:solidFill>
              </a:rPr>
              <a:t>normal</a:t>
            </a:r>
            <a:endParaRPr lang="en-US" dirty="0">
              <a:solidFill>
                <a:srgbClr val="E365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20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Basics 3/7: Calling functions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5539" y="1656965"/>
            <a:ext cx="5171104" cy="2677656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'frida-load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co(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frida.attach(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'hello’)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source 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load(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.resolve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'./agent.js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session.createScript(source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script.load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  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session.detach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1544" y="1656965"/>
            <a:ext cx="4058927" cy="276999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node app.js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47284" y="4872375"/>
            <a:ext cx="3668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800" dirty="0"/>
              <a:t>Address of f() goes here</a:t>
            </a:r>
            <a:endParaRPr lang="en-US" sz="2800" dirty="0" smtClean="0"/>
          </a:p>
        </p:txBody>
      </p:sp>
      <p:sp>
        <p:nvSpPr>
          <p:cNvPr id="8" name="Down Arrow 7"/>
          <p:cNvSpPr/>
          <p:nvPr/>
        </p:nvSpPr>
        <p:spPr>
          <a:xfrm rot="5400000">
            <a:off x="5952541" y="4795596"/>
            <a:ext cx="734786" cy="676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5539" y="4490253"/>
            <a:ext cx="5171104" cy="1384995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NativeFunction(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’0x10131fec0’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), ‘void’, [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'int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']);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f(1911);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f(1911);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f(1911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81544" y="2119288"/>
            <a:ext cx="4058927" cy="1754326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1281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1282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1911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1911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1911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1283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1284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1285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7261457" y="2584800"/>
            <a:ext cx="448573" cy="385572"/>
          </a:xfrm>
          <a:prstGeom prst="rightArrow">
            <a:avLst/>
          </a:prstGeom>
          <a:solidFill>
            <a:srgbClr val="E36563"/>
          </a:solidFill>
          <a:ln>
            <a:solidFill>
              <a:srgbClr val="0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miley Face 13"/>
          <p:cNvSpPr/>
          <p:nvPr/>
        </p:nvSpPr>
        <p:spPr>
          <a:xfrm>
            <a:off x="7894931" y="2548056"/>
            <a:ext cx="586596" cy="488502"/>
          </a:xfrm>
          <a:prstGeom prst="smileyFace">
            <a:avLst>
              <a:gd name="adj" fmla="val 4653"/>
            </a:avLst>
          </a:prstGeom>
          <a:solidFill>
            <a:srgbClr val="E36563"/>
          </a:solidFill>
          <a:ln>
            <a:solidFill>
              <a:srgbClr val="0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4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Basics 4/7: Sending </a:t>
            </a:r>
            <a:r>
              <a:rPr lang="en-US" sz="2800" b="1" dirty="0"/>
              <a:t>messages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539" y="1582864"/>
            <a:ext cx="5171104" cy="3046988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'frida-load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co(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frida.attach(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'hello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source 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load(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.resolve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'./agent.js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session.createScript(source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script.events.listen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'message'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message =&gt;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console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.log(message);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script.load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1544" y="1596068"/>
            <a:ext cx="5155848" cy="276999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node app.js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539" y="4774430"/>
            <a:ext cx="5171104" cy="1938992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send({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user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name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'john.doe’</a:t>
            </a:r>
            <a:endParaRPr lang="en-US" sz="1200" dirty="0" smtClean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},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key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'1234’</a:t>
            </a:r>
            <a:endParaRPr lang="en-US" sz="1200" dirty="0" smtClean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oops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81544" y="2038843"/>
            <a:ext cx="5155848" cy="2492990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{ type: </a:t>
            </a:r>
            <a:r>
              <a:rPr lang="en-US" sz="1200" dirty="0" smtClean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'send’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payload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{ user: { name: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'john.doe'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}, key: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'1234'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}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type: </a:t>
            </a:r>
            <a:r>
              <a:rPr lang="en-US" sz="1200" dirty="0" smtClean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'error’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description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'ReferenceError: oops is not </a:t>
            </a:r>
            <a:r>
              <a:rPr lang="en-US" sz="1200" dirty="0" smtClean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defined’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stack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'ReferenceError: oops is not defined\n at Object.1 (agent.js:10:1)\n at s (../../node_modules/browser-pack/_prelude.js:1:1)\n at e (../../node_modules/browser-pack/_prelude.js:1:1)\n at ../../node_modules/browser-pack/_</a:t>
            </a:r>
            <a:r>
              <a:rPr lang="en-US" sz="1200" dirty="0" smtClean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prelude.js:1:1’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fileName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'agent.js’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lineNumber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10,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columnNumber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2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Basics 5/7: Receiving </a:t>
            </a:r>
            <a:r>
              <a:rPr lang="en-US" sz="2800" b="1" dirty="0"/>
              <a:t>messages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539" y="1582864"/>
            <a:ext cx="5171104" cy="3416320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'frida-load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co(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frida.attach(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'hello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source 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load(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.resolve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'./agent.js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session.createScript(source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script.events.listen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'message'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message =&gt;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console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.log(message);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script.load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script.postMessage({ magic: 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script.postMessage({ magic: 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1544" y="1596068"/>
            <a:ext cx="5155848" cy="276999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node app.js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6288" y="4494723"/>
            <a:ext cx="5171104" cy="1754326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i =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handleMessage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(message)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send(message.magic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 i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i++;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recv(handleMessage);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recv(handleMessage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81544" y="2038843"/>
            <a:ext cx="5155848" cy="461665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{ type: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'send'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 payload: 42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type: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'send'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 payload: 36 }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91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Basics 6/7: Blocking </a:t>
            </a:r>
            <a:r>
              <a:rPr lang="en-US" sz="2800" b="1" dirty="0"/>
              <a:t>receives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539" y="1520249"/>
            <a:ext cx="5171104" cy="2970044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1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1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 = </a:t>
            </a:r>
            <a:r>
              <a:rPr lang="en-US" sz="11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1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</a:t>
            </a:r>
            <a:r>
              <a:rPr lang="en-US" sz="11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1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 = </a:t>
            </a:r>
            <a:r>
              <a:rPr lang="en-US" sz="11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1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</a:t>
            </a:r>
            <a:r>
              <a:rPr lang="en-US" sz="11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1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 = </a:t>
            </a:r>
            <a:r>
              <a:rPr lang="en-US" sz="11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1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'frida-load</a:t>
            </a:r>
            <a:r>
              <a:rPr lang="en-US" sz="11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1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session,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script;</a:t>
            </a:r>
          </a:p>
          <a:p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co(</a:t>
            </a:r>
            <a:r>
              <a:rPr lang="en-US" sz="11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 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1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frida.attach(</a:t>
            </a:r>
            <a:r>
              <a:rPr lang="en-US" sz="11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'hello</a:t>
            </a:r>
            <a:r>
              <a:rPr lang="en-US" sz="11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source = </a:t>
            </a:r>
            <a:r>
              <a:rPr lang="en-US" sz="11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load(</a:t>
            </a:r>
            <a:r>
              <a:rPr lang="en-US" sz="11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.resolve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1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'./agent.js</a:t>
            </a:r>
            <a:r>
              <a:rPr lang="en-US" sz="11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 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1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session.createScript(source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script.events.listen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1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'message'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message =&gt;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1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number =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message.payload.number;</a:t>
            </a:r>
          </a:p>
          <a:p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script.postMessage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({ number: number * </a:t>
            </a:r>
            <a:r>
              <a:rPr lang="en-US" sz="11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});</a:t>
            </a:r>
          </a:p>
          <a:p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script.load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33514" y="1509602"/>
            <a:ext cx="4058927" cy="276999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node app.js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47284" y="4791764"/>
            <a:ext cx="3668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800" dirty="0"/>
              <a:t>Address of f() goes here</a:t>
            </a:r>
            <a:endParaRPr lang="en-US" sz="2800" dirty="0" smtClean="0"/>
          </a:p>
        </p:txBody>
      </p:sp>
      <p:sp>
        <p:nvSpPr>
          <p:cNvPr id="8" name="Down Arrow 7"/>
          <p:cNvSpPr/>
          <p:nvPr/>
        </p:nvSpPr>
        <p:spPr>
          <a:xfrm rot="5400000">
            <a:off x="5952541" y="4714985"/>
            <a:ext cx="734786" cy="676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5539" y="4573162"/>
            <a:ext cx="5171104" cy="2123658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Interceptor.attach(ptr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'0x106a81ec0'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onEnter(args) 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send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({ number: args[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].toInt32()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op = recv(reply =&gt;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args[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] = ptr(reply.number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});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op.wait();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33514" y="1937047"/>
            <a:ext cx="4058927" cy="2123658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2183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2184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4370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4372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4374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4376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4378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2190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2191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2192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7180906" y="2223293"/>
            <a:ext cx="448573" cy="385572"/>
          </a:xfrm>
          <a:prstGeom prst="rightArrow">
            <a:avLst/>
          </a:prstGeom>
          <a:solidFill>
            <a:srgbClr val="E36563"/>
          </a:solidFill>
          <a:ln>
            <a:solidFill>
              <a:srgbClr val="0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miley Face 13"/>
          <p:cNvSpPr/>
          <p:nvPr/>
        </p:nvSpPr>
        <p:spPr>
          <a:xfrm>
            <a:off x="7814380" y="2186549"/>
            <a:ext cx="586596" cy="488502"/>
          </a:xfrm>
          <a:prstGeom prst="smileyFace">
            <a:avLst>
              <a:gd name="adj" fmla="val 4653"/>
            </a:avLst>
          </a:prstGeom>
          <a:solidFill>
            <a:srgbClr val="E36563"/>
          </a:solidFill>
          <a:ln>
            <a:solidFill>
              <a:srgbClr val="0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10800000">
            <a:off x="7180906" y="3139395"/>
            <a:ext cx="448573" cy="385572"/>
          </a:xfrm>
          <a:prstGeom prst="rightArrow">
            <a:avLst/>
          </a:prstGeom>
          <a:solidFill>
            <a:srgbClr val="E36563"/>
          </a:solidFill>
          <a:ln>
            <a:solidFill>
              <a:srgbClr val="0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02981" y="2944445"/>
            <a:ext cx="2052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36563"/>
                </a:solidFill>
              </a:rPr>
              <a:t>Once we stop it</a:t>
            </a:r>
          </a:p>
          <a:p>
            <a:r>
              <a:rPr lang="en-US" dirty="0" smtClean="0">
                <a:solidFill>
                  <a:srgbClr val="E36563"/>
                </a:solidFill>
              </a:rPr>
              <a:t>the target is back to</a:t>
            </a:r>
          </a:p>
          <a:p>
            <a:r>
              <a:rPr lang="en-US" dirty="0" smtClean="0">
                <a:solidFill>
                  <a:srgbClr val="E36563"/>
                </a:solidFill>
              </a:rPr>
              <a:t>normal</a:t>
            </a:r>
            <a:endParaRPr lang="en-US" dirty="0">
              <a:solidFill>
                <a:srgbClr val="E365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15291" y="2090172"/>
            <a:ext cx="83614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Who am I</a:t>
            </a:r>
            <a:r>
              <a:rPr lang="en-US" sz="2800" b="1" dirty="0" smtClean="0"/>
              <a:t>?</a:t>
            </a:r>
            <a:endParaRPr lang="en-US" sz="2800" b="1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My name is Ole Andr</a:t>
            </a:r>
            <a:r>
              <a:rPr lang="nb-NO" sz="2800" dirty="0" smtClean="0"/>
              <a:t>é Vadla Ravnås</a:t>
            </a: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Author of Frida, CryptoShark, oSpy, libmimic</a:t>
            </a:r>
            <a:r>
              <a:rPr lang="en-US" sz="2800" dirty="0" smtClean="0"/>
              <a:t>...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Developer, Hacker and Reverse </a:t>
            </a:r>
            <a:r>
              <a:rPr lang="en-US" sz="2800" dirty="0" smtClean="0"/>
              <a:t>Engineer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Currently working at NowSecure</a:t>
            </a: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Doing R+D on mobile platforms</a:t>
            </a:r>
          </a:p>
        </p:txBody>
      </p:sp>
    </p:spTree>
    <p:extLst>
      <p:ext uri="{BB962C8B-B14F-4D97-AF65-F5344CB8AC3E}">
        <p14:creationId xmlns:p14="http://schemas.microsoft.com/office/powerpoint/2010/main" val="100801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Basics 7/7: RPC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5539" y="1582864"/>
            <a:ext cx="5171104" cy="3231654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'frida-load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co(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frida.attach(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'hello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source 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load(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.resolve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'./agent.js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script =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session.createScript(source);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script.load();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api 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script.getExports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result =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api.disassemble(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'0x106a81ec0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console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.log(result);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session.detach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sz="1200" dirty="0" smtClean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33514" y="1582864"/>
            <a:ext cx="5155848" cy="646331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$ node 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app.js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push 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rbp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$</a:t>
            </a:r>
            <a:endParaRPr lang="en-US" sz="12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539" y="4904863"/>
            <a:ext cx="5171104" cy="1384995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rpc.exports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disassemble(address)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Instruction.parse(ptr(address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)).toString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9253" y="3849147"/>
            <a:ext cx="3668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800" dirty="0"/>
              <a:t>Address of f() goes here</a:t>
            </a:r>
            <a:endParaRPr lang="en-US" sz="2800" dirty="0" smtClean="0"/>
          </a:p>
        </p:txBody>
      </p:sp>
      <p:sp>
        <p:nvSpPr>
          <p:cNvPr id="12" name="Down Arrow 11"/>
          <p:cNvSpPr/>
          <p:nvPr/>
        </p:nvSpPr>
        <p:spPr>
          <a:xfrm rot="5400000">
            <a:off x="5904510" y="3772368"/>
            <a:ext cx="734786" cy="676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3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668" y="855351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/>
              <a:t>Launch and spy on iOS app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539" y="1355881"/>
            <a:ext cx="5659772" cy="2800767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8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8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8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 = require(</a:t>
            </a:r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</a:t>
            </a:r>
            <a:r>
              <a:rPr lang="en-US" sz="8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8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 = require(</a:t>
            </a:r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</a:t>
            </a:r>
            <a:r>
              <a:rPr lang="en-US" sz="8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8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 = require(</a:t>
            </a:r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'frida-load</a:t>
            </a:r>
            <a:r>
              <a:rPr lang="en-US" sz="8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8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let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session,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script;</a:t>
            </a:r>
          </a:p>
          <a:p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co(function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device = yield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frida.getUsbDevice();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pid = yield device.spawn([</a:t>
            </a:r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'com.apple.AppStore</a:t>
            </a:r>
            <a:r>
              <a:rPr lang="en-US" sz="8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]);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yield device.attach(pid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source = yield </a:t>
            </a:r>
            <a:r>
              <a:rPr lang="en-US" sz="8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load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 require.resolve('./agent.js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'));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yield session.createScript(source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script.events.listen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'message'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message =&gt;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8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(message.type === </a:t>
            </a:r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'send'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&amp;&amp; message.payload.event === </a:t>
            </a:r>
            <a:r>
              <a:rPr lang="en-US" sz="8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'ready’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device.resume(pid);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8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endParaRPr lang="en-US" sz="8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 console.</a:t>
            </a:r>
            <a:r>
              <a:rPr lang="en-US" sz="8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log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(message);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});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yield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script.load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</a:t>
            </a:r>
          </a:p>
          <a:p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8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(console.error);</a:t>
            </a:r>
            <a:endParaRPr lang="en-US" sz="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539" y="4230051"/>
            <a:ext cx="5659772" cy="2554545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'use strict</a:t>
            </a:r>
            <a:r>
              <a:rPr lang="en-US" sz="8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8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Module.enumerateExports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'libcommonCrypto.dylib'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onMatch(e) {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8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(e.type === </a:t>
            </a:r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'function'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8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  Interceptor.attach(e.address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    onEnter(args) {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      send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({ event: </a:t>
            </a:r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'call'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name: e.name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    }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  });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} </a:t>
            </a:r>
            <a:r>
              <a:rPr lang="en-US" sz="8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(error)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  console.</a:t>
            </a:r>
            <a:r>
              <a:rPr lang="en-US" sz="8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log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'Ignoring '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+ e.name + </a:t>
            </a:r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': '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+ error.message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}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},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onComplete() {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send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({ event: </a:t>
            </a:r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'ready'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2182" y="1355881"/>
            <a:ext cx="5428442" cy="1015663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node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app.js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type: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'send'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 payload: { event: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'call'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 name: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'CC_MD5'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}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type: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'send'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 payload: { event: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'call'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 name: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'CCDigest'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}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type: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'send'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 payload: { event: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'call'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 name: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'CNEncode'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}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06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But there’s an app for that</a:t>
            </a:r>
            <a:endParaRPr lang="en-US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324079" y="1608699"/>
            <a:ext cx="5543841" cy="461665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sudo easy_install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frida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frida-trace -U -f com.apple.AppStore -I libcommonCrypto.dylib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50" y="1921418"/>
            <a:ext cx="6921500" cy="5715000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>
            <a:off x="5898972" y="2038575"/>
            <a:ext cx="394054" cy="40606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2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668" y="855351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/>
              <a:t>Dump iOS UI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539" y="1355881"/>
            <a:ext cx="5153469" cy="3970318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 = require(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 = require(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 = require(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'frida-load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let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co(function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  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device = yield frida.getUsbDevice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app = yield device.getFrontmostApplication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(app ===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null)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throw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Error(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"No app in foreground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yield device.attach(app.pid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source = yield 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load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(require.resolve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('./agent.js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'));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yield session.createScript(source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script.events.listen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'message'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message =&gt;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console.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log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(message.payload.ui);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session.detach();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yield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script.load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539" y="5399602"/>
            <a:ext cx="5153469" cy="1384995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ObjC.schedule(ObjC.mainQueue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() =&gt;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window = ObjC.classes.UIWindow.keyWindow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ui = window.recursiveDescription().toString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send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({ ui: ui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04574" y="1355881"/>
            <a:ext cx="5428442" cy="1938992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urier New" charset="0"/>
              </a:rPr>
              <a:t>$ node --harmony </a:t>
            </a:r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dump-ui.js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&lt;UIWindow</a:t>
            </a:r>
            <a:r>
              <a:rPr lang="en-US" sz="1200" dirty="0">
                <a:solidFill>
                  <a:srgbClr val="DDDDDD"/>
                </a:solidFill>
                <a:latin typeface="Courier New" charset="0"/>
              </a:rPr>
              <a:t>: 0x15fe3ca40; frame = (0 0; 375 667); autoresize = W+H; gestureRecognizers = &lt;NSArray: 0x17424c1e0&gt;; layer = &lt;UIWindowLayer: 0x17023dcc0</a:t>
            </a:r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&gt;&gt;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 </a:t>
            </a:r>
            <a:r>
              <a:rPr lang="en-US" sz="1200" dirty="0">
                <a:solidFill>
                  <a:srgbClr val="DDDDDD"/>
                </a:solidFill>
                <a:latin typeface="Courier New" charset="0"/>
              </a:rPr>
              <a:t>| &lt;UIView: 0x15fd2dbd0; frame = (0 0; 375 667); autoresize = W+H; layer = &lt;CALayer: 0x174432320</a:t>
            </a:r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&gt;&gt;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 </a:t>
            </a:r>
            <a:r>
              <a:rPr lang="en-US" sz="1200" dirty="0">
                <a:solidFill>
                  <a:srgbClr val="DDDDDD"/>
                </a:solidFill>
                <a:latin typeface="Courier New" charset="0"/>
              </a:rPr>
              <a:t>| | &lt;UIView: 0x15fe64250; frame = (0 0; 375 667); autoresize = W+H; layer = &lt;CALayer: 0x170235340</a:t>
            </a:r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&gt;&gt;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| </a:t>
            </a:r>
            <a:r>
              <a:rPr lang="en-US" sz="1200" dirty="0">
                <a:solidFill>
                  <a:srgbClr val="DDDDDD"/>
                </a:solidFill>
                <a:latin typeface="Courier New" charset="0"/>
              </a:rPr>
              <a:t>| | &lt;UIView: 0x15fd506e0; frame = (0 0; 375 667</a:t>
            </a:r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);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…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6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668" y="1059644"/>
            <a:ext cx="876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Hold on a sec, what if I have many phones connected?</a:t>
            </a:r>
            <a:endParaRPr lang="en-US" sz="2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320" y="1398198"/>
            <a:ext cx="7579360" cy="625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668" y="1059644"/>
            <a:ext cx="876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Which apps are installed?</a:t>
            </a:r>
            <a:endParaRPr lang="en-US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66" y="1287138"/>
            <a:ext cx="7621868" cy="629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3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Speaking of apps, we also have a REPL:</a:t>
            </a:r>
            <a:endParaRPr lang="en-US" sz="2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104" y="1317191"/>
            <a:ext cx="8173792" cy="654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The REPL is your best friend for prototyping scripts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569" y="1326526"/>
            <a:ext cx="8232862" cy="659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668" y="855351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Uninstall iOS app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7311" y="1512832"/>
            <a:ext cx="7738009" cy="2677656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 smtClean="0">
              <a:solidFill>
                <a:schemeClr val="bg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LSApplicationWorkspace = ObjC.classes.LSApplicationWorkspace;</a:t>
            </a:r>
          </a:p>
          <a:p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onProgress </a:t>
            </a:r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new ObjC.Block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({</a:t>
            </a:r>
          </a:p>
          <a:p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retType</a:t>
            </a:r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'void’,</a:t>
            </a:r>
          </a:p>
          <a:p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argTypes</a:t>
            </a:r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: ['object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'],</a:t>
            </a:r>
          </a:p>
          <a:p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implementation</a:t>
            </a:r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: (progress) =&gt;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console.log</a:t>
            </a:r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('onProgress: ' + progress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uninstall(appId</a:t>
            </a:r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workspace </a:t>
            </a:r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LSApplicationWorkspace.defaultWorkspace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return </a:t>
            </a:r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workspace.uninstallApplication_withOptions_usingBlock_(appId, null, onProgress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200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79975" y="1512832"/>
            <a:ext cx="3399446" cy="276999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$ frida –U SpringBoard –l agent.js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11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0738" y="1059644"/>
            <a:ext cx="1098615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Interacting with Objective-C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i="1" dirty="0" smtClean="0"/>
              <a:t>ObjC.available</a:t>
            </a:r>
            <a:r>
              <a:rPr lang="en-US" sz="2800" dirty="0" smtClean="0"/>
              <a:t> – is the runtime present?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i="1" dirty="0"/>
              <a:t>n</a:t>
            </a:r>
            <a:r>
              <a:rPr lang="en-US" sz="2800" i="1" dirty="0" smtClean="0"/>
              <a:t>ew ObjC.Object(ptr(‘0x1234’))</a:t>
            </a:r>
            <a:r>
              <a:rPr lang="en-US" sz="2800" dirty="0" smtClean="0"/>
              <a:t> – interact with object at 0x1234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i="1" dirty="0" smtClean="0"/>
              <a:t>ObjC.classes</a:t>
            </a:r>
            <a:r>
              <a:rPr lang="en-US" sz="2800" dirty="0" smtClean="0"/>
              <a:t> – all loaded classes</a:t>
            </a:r>
            <a:endParaRPr lang="en-US" sz="2800" dirty="0"/>
          </a:p>
          <a:p>
            <a:pPr marL="914400" lvl="1" indent="-457200" fontAlgn="base">
              <a:buFont typeface="Arial" charset="0"/>
              <a:buChar char="•"/>
            </a:pPr>
            <a:r>
              <a:rPr lang="en-US" sz="2800" i="1" dirty="0" smtClean="0"/>
              <a:t>Object.keys(ObjC.classes)</a:t>
            </a:r>
            <a:r>
              <a:rPr lang="en-US" sz="2800" dirty="0" smtClean="0"/>
              <a:t> to list all</a:t>
            </a:r>
            <a:r>
              <a:rPr lang="en-US" sz="2800" dirty="0"/>
              <a:t> </a:t>
            </a:r>
            <a:r>
              <a:rPr lang="en-US" sz="2800" dirty="0" smtClean="0"/>
              <a:t>names</a:t>
            </a:r>
          </a:p>
          <a:p>
            <a:pPr marL="914400" lvl="1" indent="-457200" fontAlgn="base">
              <a:buFont typeface="Arial" charset="0"/>
              <a:buChar char="•"/>
            </a:pPr>
            <a:r>
              <a:rPr lang="en-US" sz="2800" i="1" dirty="0" smtClean="0"/>
              <a:t>if (‘UIView’ in ObjC.classes)</a:t>
            </a:r>
            <a:r>
              <a:rPr lang="en-US" sz="2800" dirty="0" smtClean="0"/>
              <a:t> to check for class presence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i="1" dirty="0" smtClean="0"/>
              <a:t>ObjC.protocols</a:t>
            </a:r>
            <a:r>
              <a:rPr lang="en-US" sz="2800" dirty="0" smtClean="0"/>
              <a:t> – all loaded protocols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i="1" dirty="0" smtClean="0"/>
              <a:t>[NSURL URLWithString:foo relativeToURL:bar]</a:t>
            </a:r>
            <a:r>
              <a:rPr lang="en-US" sz="2800" dirty="0" smtClean="0"/>
              <a:t> translates to </a:t>
            </a:r>
            <a:r>
              <a:rPr lang="en-US" sz="2800" i="1" dirty="0" smtClean="0"/>
              <a:t>ObjC.classes.NSURL.URLWithString_relativeToURL_(foo, bar)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i="1" dirty="0" smtClean="0"/>
              <a:t>NSURL</a:t>
            </a:r>
            <a:r>
              <a:rPr lang="en-US" sz="2800" i="1" dirty="0"/>
              <a:t>[‘- </a:t>
            </a:r>
            <a:r>
              <a:rPr lang="en-US" sz="2800" i="1" dirty="0" smtClean="0"/>
              <a:t>setResourceValues:error:’]</a:t>
            </a:r>
            <a:r>
              <a:rPr lang="en-US" sz="2800" dirty="0" smtClean="0"/>
              <a:t> to access instance methods from its class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Assign to </a:t>
            </a:r>
            <a:r>
              <a:rPr lang="en-US" sz="2800" i="1" dirty="0" smtClean="0"/>
              <a:t>.implementation</a:t>
            </a:r>
            <a:r>
              <a:rPr lang="en-US" sz="2800" dirty="0" smtClean="0"/>
              <a:t> to replace a method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ObjC.choose() – scan heap looking for Objective-C instances</a:t>
            </a:r>
          </a:p>
        </p:txBody>
      </p:sp>
    </p:spTree>
    <p:extLst>
      <p:ext uri="{BB962C8B-B14F-4D97-AF65-F5344CB8AC3E}">
        <p14:creationId xmlns:p14="http://schemas.microsoft.com/office/powerpoint/2010/main" val="145153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75277" y="2644170"/>
            <a:ext cx="36414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/>
              <a:t>DEMO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8494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0738" y="1059644"/>
            <a:ext cx="10986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Hooking Objective-C methods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44560" y="2158328"/>
            <a:ext cx="11102879" cy="1477328"/>
          </a:xfrm>
          <a:prstGeom prst="rect">
            <a:avLst/>
          </a:prstGeom>
          <a:solidFill>
            <a:srgbClr val="32323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BDB76B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method = ObjC.classes.AVAudioSession[</a:t>
            </a:r>
            <a:r>
              <a:rPr lang="en-US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'- setCategory:error</a:t>
            </a:r>
            <a:r>
              <a:rPr lang="en-US" dirty="0" smtClean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:'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];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1" dirty="0" smtClean="0">
                <a:solidFill>
                  <a:srgbClr val="BDB76B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originalImpl = method.implementation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method.implementation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 ObjC.implement(method,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98FB98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(self, sel, category, error)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b="1" dirty="0" smtClean="0">
                <a:solidFill>
                  <a:srgbClr val="F0E68C"/>
                </a:solidFill>
                <a:latin typeface="Consolas" charset="0"/>
                <a:ea typeface="Consolas" charset="0"/>
                <a:cs typeface="Consolas" charset="0"/>
              </a:rPr>
              <a:t>  return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originalImpl(self, self, category, error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0738" y="1632987"/>
            <a:ext cx="2846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swizzling way: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18382" y="4314535"/>
            <a:ext cx="11102879" cy="2031325"/>
          </a:xfrm>
          <a:prstGeom prst="rect">
            <a:avLst/>
          </a:prstGeom>
          <a:solidFill>
            <a:srgbClr val="32323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BDB76B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method = ObjC.classes.AVAudioSession[</a:t>
            </a:r>
            <a:r>
              <a:rPr lang="en-US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'- setCategory:error</a:t>
            </a:r>
            <a:r>
              <a:rPr lang="en-US" dirty="0" smtClean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:'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Interceptor.attach(method.implementation, {</a:t>
            </a:r>
          </a:p>
          <a:p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onEnter(args) {</a:t>
            </a:r>
          </a:p>
          <a:p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},</a:t>
            </a:r>
          </a:p>
          <a:p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onLeave(retval) {</a:t>
            </a:r>
          </a:p>
          <a:p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4560" y="3789194"/>
            <a:ext cx="2872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low-level way: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727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668" y="855351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Android instrumentation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57104" y="1378571"/>
            <a:ext cx="5153468" cy="3231654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 = require(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 = require(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 = require(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'frida-load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let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co(function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device = yield frida.getUsbDevice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yield device.attach(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're.frida.helloworld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source = yield 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load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(require.resolve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('./agent.js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'));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yield session.createScript(source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script.events.listen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'message'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message =&gt;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console.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log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(message);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yield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script.load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7102" y="4740974"/>
            <a:ext cx="5153469" cy="1938992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Dalvik.perform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(() =&gt;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MainActivity = Dalvik.use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're.frida.helloworld.MainActivity'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MainActivity.isRegistered.implementation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() =&gt;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console.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log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'isRegistered() w00t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006" y="1103992"/>
            <a:ext cx="3576962" cy="602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3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0738" y="1059644"/>
            <a:ext cx="109861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Interacting with Java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i="1" dirty="0" smtClean="0"/>
              <a:t>Java.available</a:t>
            </a:r>
            <a:r>
              <a:rPr lang="en-US" sz="2800" dirty="0" smtClean="0"/>
              <a:t> – is the runtime present?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Java.perform(fn) – interact with the Java VM from the given callback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i="1" dirty="0" smtClean="0"/>
              <a:t>Java.cast(ptr(‘0x1234’), Java.use</a:t>
            </a:r>
            <a:r>
              <a:rPr lang="en-US" sz="2800" i="1" dirty="0"/>
              <a:t>(“</a:t>
            </a:r>
            <a:r>
              <a:rPr lang="en-US" sz="2800" i="1" dirty="0" smtClean="0"/>
              <a:t>android.os.Handler”))</a:t>
            </a:r>
            <a:r>
              <a:rPr lang="en-US" sz="2800" dirty="0" smtClean="0"/>
              <a:t> – interact with object at 0x1234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Constructors are exposed as $new(), and overloads can be selected as with any methods:</a:t>
            </a:r>
          </a:p>
          <a:p>
            <a:pPr lvl="1" fontAlgn="base"/>
            <a:r>
              <a:rPr lang="en-US" sz="2800" i="1" dirty="0" smtClean="0"/>
              <a:t>Handler</a:t>
            </a:r>
            <a:r>
              <a:rPr lang="en-US" sz="2800" i="1" dirty="0"/>
              <a:t>.$new.overload("android.os.Looper").call(Handler, looper</a:t>
            </a:r>
            <a:r>
              <a:rPr lang="en-US" sz="2800" i="1" dirty="0" smtClean="0"/>
              <a:t>)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i="1" dirty="0" smtClean="0"/>
              <a:t>Java.enumerateLoadedClasses()</a:t>
            </a:r>
            <a:r>
              <a:rPr lang="en-US" sz="2800" dirty="0" smtClean="0"/>
              <a:t> – all loaded classes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Assign to </a:t>
            </a:r>
            <a:r>
              <a:rPr lang="en-US" sz="2800" i="1" dirty="0" smtClean="0"/>
              <a:t>.implementation</a:t>
            </a:r>
            <a:r>
              <a:rPr lang="en-US" sz="2800" dirty="0" smtClean="0"/>
              <a:t> to replace a method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Java.choose() – scan heap looking for Java instances</a:t>
            </a:r>
          </a:p>
        </p:txBody>
      </p:sp>
    </p:spTree>
    <p:extLst>
      <p:ext uri="{BB962C8B-B14F-4D97-AF65-F5344CB8AC3E}">
        <p14:creationId xmlns:p14="http://schemas.microsoft.com/office/powerpoint/2010/main" val="115737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0738" y="1059644"/>
            <a:ext cx="10986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Hooking Java methods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1687" y="1674674"/>
            <a:ext cx="7481840" cy="1754326"/>
          </a:xfrm>
          <a:prstGeom prst="rect">
            <a:avLst/>
          </a:prstGeom>
          <a:solidFill>
            <a:srgbClr val="32323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BDB76B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Handler = classFactory.use(</a:t>
            </a:r>
            <a:r>
              <a:rPr lang="en-US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"android.os.Handler</a:t>
            </a:r>
            <a:r>
              <a:rPr lang="en-US" dirty="0" smtClean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Handler.dispatchMessage.implementation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>
                <a:solidFill>
                  <a:srgbClr val="98FB98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(msg)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dirty="0">
                <a:solidFill>
                  <a:srgbClr val="87CEEB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87CEEB"/>
                </a:solidFill>
                <a:latin typeface="Consolas" charset="0"/>
                <a:ea typeface="Consolas" charset="0"/>
                <a:cs typeface="Consolas" charset="0"/>
              </a:rPr>
              <a:t> // </a:t>
            </a:r>
            <a:r>
              <a:rPr lang="en-US" dirty="0">
                <a:solidFill>
                  <a:srgbClr val="87CEEB"/>
                </a:solidFill>
                <a:latin typeface="Consolas" charset="0"/>
                <a:ea typeface="Consolas" charset="0"/>
                <a:cs typeface="Consolas" charset="0"/>
              </a:rPr>
              <a:t>Chain up to the original </a:t>
            </a:r>
            <a:r>
              <a:rPr lang="en-US" dirty="0" smtClean="0">
                <a:solidFill>
                  <a:srgbClr val="87CEEB"/>
                </a:solidFill>
                <a:latin typeface="Consolas" charset="0"/>
                <a:ea typeface="Consolas" charset="0"/>
                <a:cs typeface="Consolas" charset="0"/>
              </a:rPr>
              <a:t>implementation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1" dirty="0" smtClean="0">
                <a:solidFill>
                  <a:srgbClr val="BDB76B"/>
                </a:solidFill>
                <a:latin typeface="Consolas" charset="0"/>
                <a:ea typeface="Consolas" charset="0"/>
                <a:cs typeface="Consolas" charset="0"/>
              </a:rPr>
              <a:t>  this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.dispatchMessage(msg);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34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0738" y="1059644"/>
            <a:ext cx="109861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Early instrumentation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i="1" dirty="0"/>
              <a:t>p</a:t>
            </a:r>
            <a:r>
              <a:rPr lang="en-US" sz="2800" i="1" dirty="0" smtClean="0"/>
              <a:t>id = frida.spawn([“/bin/ls”])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i="1" dirty="0"/>
              <a:t>s</a:t>
            </a:r>
            <a:r>
              <a:rPr lang="en-US" sz="2800" i="1" dirty="0" smtClean="0"/>
              <a:t>ession = frida.attach(pid)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i="1" dirty="0"/>
              <a:t>s</a:t>
            </a:r>
            <a:r>
              <a:rPr lang="en-US" sz="2800" i="1" dirty="0" smtClean="0"/>
              <a:t>cript = session.create_script(“your script”)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dirty="0" smtClean="0"/>
              <a:t>&lt;apply instrumentation&gt;</a:t>
            </a:r>
            <a:r>
              <a:rPr lang="en-US" sz="2800" dirty="0"/>
              <a:t> </a:t>
            </a:r>
            <a:r>
              <a:rPr lang="en-US" sz="2800" dirty="0" smtClean="0"/>
              <a:t>– recommend RPC for this: </a:t>
            </a:r>
            <a:r>
              <a:rPr lang="en-US" sz="2800" i="1" dirty="0" smtClean="0"/>
              <a:t>script.exports.init()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i="1" dirty="0" smtClean="0"/>
              <a:t>frida.resume(pid)</a:t>
            </a:r>
            <a:r>
              <a:rPr lang="en-US" sz="2800" dirty="0" smtClean="0"/>
              <a:t> – application’s main thread will enter </a:t>
            </a:r>
            <a:r>
              <a:rPr lang="en-US" sz="2800" i="1" dirty="0" smtClean="0"/>
              <a:t>main()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0738" y="4075854"/>
            <a:ext cx="104078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 mobile apps specify its identifier: </a:t>
            </a:r>
            <a:r>
              <a:rPr lang="en-US" sz="2800" b="1" dirty="0" smtClean="0"/>
              <a:t>spawn([“com.apple.AppStore”])</a:t>
            </a:r>
          </a:p>
          <a:p>
            <a:r>
              <a:rPr lang="en-US" sz="2800" dirty="0" smtClean="0"/>
              <a:t>Forgot what it was? Use </a:t>
            </a:r>
            <a:r>
              <a:rPr lang="en-US" sz="2800" b="1" dirty="0" smtClean="0"/>
              <a:t>frida-ps -ai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8560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0738" y="1281166"/>
            <a:ext cx="109861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How about implicitly spawned processes? Enter spawn gating!</a:t>
            </a:r>
          </a:p>
          <a:p>
            <a:pPr fontAlgn="base"/>
            <a:endParaRPr lang="en-US" sz="2800" b="1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sz="2800" i="1" dirty="0"/>
              <a:t>device.on(‘spawned’, on_spawned</a:t>
            </a:r>
            <a:r>
              <a:rPr lang="en-US" sz="2800" i="1" dirty="0" smtClean="0"/>
              <a:t>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i="1" dirty="0" smtClean="0"/>
              <a:t>device.enable_spawn_gating()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i="1" dirty="0" smtClean="0"/>
              <a:t>device.enumerate_pending_spawns()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2800" i="1" dirty="0"/>
          </a:p>
          <a:p>
            <a:pPr fontAlgn="base"/>
            <a:r>
              <a:rPr lang="en-US" sz="2800" dirty="0" smtClean="0"/>
              <a:t>Examples:</a:t>
            </a:r>
          </a:p>
          <a:p>
            <a:pPr fontAlgn="base"/>
            <a:r>
              <a:rPr lang="en-US" sz="2800" i="1" dirty="0">
                <a:hlinkClick r:id="rId3"/>
              </a:rPr>
              <a:t>https://</a:t>
            </a:r>
            <a:r>
              <a:rPr lang="en-US" sz="2800" i="1" dirty="0" smtClean="0">
                <a:hlinkClick r:id="rId3"/>
              </a:rPr>
              <a:t>gist.github.com/oleavr/ae7bcbbb9179852a4731</a:t>
            </a:r>
            <a:endParaRPr lang="en-US" sz="2800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70738" y="4949786"/>
            <a:ext cx="5922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Only implemented for iOS and Android.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3565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7387" y="1273917"/>
            <a:ext cx="10986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Backtraces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1687" y="1998363"/>
            <a:ext cx="6812280" cy="1569660"/>
          </a:xfrm>
          <a:prstGeom prst="rect">
            <a:avLst/>
          </a:prstGeom>
          <a:solidFill>
            <a:srgbClr val="323232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'use strict’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Interceptor.attach(Module.findExportByName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'libSystem.B.dylib'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200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'connect'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onEnter() 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console.log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'connect called from:</a:t>
            </a:r>
            <a:r>
              <a:rPr lang="en-US" sz="1200" dirty="0">
                <a:solidFill>
                  <a:srgbClr val="FFDEAD"/>
                </a:solidFill>
                <a:latin typeface="Consolas" charset="0"/>
                <a:ea typeface="Consolas" charset="0"/>
                <a:cs typeface="Consolas" charset="0"/>
              </a:rPr>
              <a:t>\n\t</a:t>
            </a:r>
            <a:r>
              <a:rPr lang="en-US" sz="1200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Thread.backtrace(</a:t>
            </a:r>
            <a:r>
              <a:rPr lang="en-US" sz="1200" b="1" dirty="0" smtClean="0">
                <a:solidFill>
                  <a:srgbClr val="BDB76B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.context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Backtracer.ACCURATE).join(</a:t>
            </a:r>
            <a:r>
              <a:rPr lang="en-US" sz="1200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>
                <a:solidFill>
                  <a:srgbClr val="FFDEAD"/>
                </a:solidFill>
                <a:latin typeface="Consolas" charset="0"/>
                <a:ea typeface="Consolas" charset="0"/>
                <a:cs typeface="Consolas" charset="0"/>
              </a:rPr>
              <a:t>\n\t</a:t>
            </a:r>
            <a:r>
              <a:rPr lang="en-US" sz="1200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)); </a:t>
            </a:r>
            <a:endParaRPr lang="en-US" sz="12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} 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44916" y="1998363"/>
            <a:ext cx="3560795" cy="1200329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frida –n Spotify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-l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agent.js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[Local::PID::66872]-&gt; connect called from:	0x106de3a36	0x106de6851	0x10753d092	0x10753ecd1</a:t>
            </a:r>
          </a:p>
        </p:txBody>
      </p:sp>
    </p:spTree>
    <p:extLst>
      <p:ext uri="{BB962C8B-B14F-4D97-AF65-F5344CB8AC3E}">
        <p14:creationId xmlns:p14="http://schemas.microsoft.com/office/powerpoint/2010/main" val="130050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7387" y="1273917"/>
            <a:ext cx="10986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Backtraces with debug symbols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1687" y="1998363"/>
            <a:ext cx="6812280" cy="1938992"/>
          </a:xfrm>
          <a:prstGeom prst="rect">
            <a:avLst/>
          </a:prstGeom>
          <a:solidFill>
            <a:srgbClr val="323232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'use strict’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Interceptor.attach(Module.findExportByName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'libSystem.B.dylib'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200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'connect'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onEnter() 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console.log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'connect called from:</a:t>
            </a:r>
            <a:r>
              <a:rPr lang="en-US" sz="1200" dirty="0">
                <a:solidFill>
                  <a:srgbClr val="FFDEAD"/>
                </a:solidFill>
                <a:latin typeface="Consolas" charset="0"/>
                <a:ea typeface="Consolas" charset="0"/>
                <a:cs typeface="Consolas" charset="0"/>
              </a:rPr>
              <a:t>\n\t</a:t>
            </a:r>
            <a:r>
              <a:rPr lang="en-US" sz="1200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Thread.backtrace(</a:t>
            </a:r>
            <a:r>
              <a:rPr lang="en-US" sz="1200" b="1" dirty="0" smtClean="0">
                <a:solidFill>
                  <a:srgbClr val="BDB76B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.context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Backtracer.ACCURATE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.map(DebugSymbol.fromAddress)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.join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>
                <a:solidFill>
                  <a:srgbClr val="FFDEAD"/>
                </a:solidFill>
                <a:latin typeface="Consolas" charset="0"/>
                <a:ea typeface="Consolas" charset="0"/>
                <a:cs typeface="Consolas" charset="0"/>
              </a:rPr>
              <a:t>\</a:t>
            </a:r>
            <a:r>
              <a:rPr lang="en-US" sz="1200" dirty="0" smtClean="0">
                <a:solidFill>
                  <a:srgbClr val="FFDEAD"/>
                </a:solidFill>
                <a:latin typeface="Consolas" charset="0"/>
                <a:ea typeface="Consolas" charset="0"/>
                <a:cs typeface="Consolas" charset="0"/>
              </a:rPr>
              <a:t>n\t</a:t>
            </a:r>
            <a:r>
              <a:rPr lang="en-US" sz="1200" dirty="0" smtClean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’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} 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2204" y="3932829"/>
            <a:ext cx="7819769" cy="1569660"/>
          </a:xfrm>
          <a:prstGeom prst="rect">
            <a:avLst/>
          </a:prstGeom>
          <a:solidFill>
            <a:srgbClr val="002A36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frida –n Spotify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-l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agent.js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[Local::ProcName::Twitter]-&gt; connect called from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	0x7fff9b5dd6b1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libsystem_network.dylib!get_host_counts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0x7fff9b60ee4f libsystem_network.dylib!tcp_connection_destination_create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	0x7fff9b5e2eb7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libsystem_network.dylib!tcp_connection_destination_add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	0x7fff9b5e2e5a libsystem_network.dylib!__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tcp_connection_start_host_block_invoke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	0x7fff9b6079a5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libsystem_network.dylib!tcp_connection_host_resolve_result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	0x7fff9ece7fe0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libsystem_dnssd.dylib!handle_addrinfo_response</a:t>
            </a:r>
          </a:p>
        </p:txBody>
      </p:sp>
    </p:spTree>
    <p:extLst>
      <p:ext uri="{BB962C8B-B14F-4D97-AF65-F5344CB8AC3E}">
        <p14:creationId xmlns:p14="http://schemas.microsoft.com/office/powerpoint/2010/main" val="209388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7239" y="1273917"/>
            <a:ext cx="106963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Handling native exceptions</a:t>
            </a:r>
          </a:p>
          <a:p>
            <a:pPr fontAlgn="base"/>
            <a:endParaRPr lang="en-US" sz="2800" dirty="0" smtClean="0"/>
          </a:p>
          <a:p>
            <a:pPr fontAlgn="base"/>
            <a:r>
              <a:rPr lang="en-US" sz="2800" dirty="0" smtClean="0"/>
              <a:t>Process.setExceptionHandler(</a:t>
            </a:r>
            <a:r>
              <a:rPr lang="en-US" sz="2800" i="1" dirty="0" smtClean="0"/>
              <a:t>func</a:t>
            </a:r>
            <a:r>
              <a:rPr lang="en-US" sz="2800" dirty="0" smtClean="0"/>
              <a:t>)</a:t>
            </a:r>
          </a:p>
          <a:p>
            <a:pPr marL="457200" indent="-457200" fontAlgn="base">
              <a:buFontTx/>
              <a:buChar char="-"/>
            </a:pPr>
            <a:r>
              <a:rPr lang="en-US" sz="2800" dirty="0" smtClean="0"/>
              <a:t>Provided </a:t>
            </a:r>
            <a:r>
              <a:rPr lang="en-US" sz="2800" i="1" dirty="0" smtClean="0"/>
              <a:t>func</a:t>
            </a:r>
            <a:r>
              <a:rPr lang="en-US" sz="2800" dirty="0" smtClean="0"/>
              <a:t> receives exception as the first argument</a:t>
            </a:r>
          </a:p>
          <a:p>
            <a:pPr marL="457200" indent="-457200" fontAlgn="base">
              <a:buFontTx/>
              <a:buChar char="-"/>
            </a:pPr>
            <a:r>
              <a:rPr lang="en-US" sz="2800" dirty="0" smtClean="0"/>
              <a:t>Returns </a:t>
            </a:r>
            <a:r>
              <a:rPr lang="en-US" sz="2800" i="1" dirty="0" smtClean="0"/>
              <a:t>true</a:t>
            </a:r>
            <a:r>
              <a:rPr lang="en-US" sz="2800" dirty="0" smtClean="0"/>
              <a:t> if it handled the exception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037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7387" y="1273917"/>
            <a:ext cx="1098615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Best practices</a:t>
            </a:r>
            <a:endParaRPr lang="en-US" sz="2800" dirty="0"/>
          </a:p>
          <a:p>
            <a:pPr fontAlgn="base"/>
            <a:endParaRPr lang="en-US" sz="2800" dirty="0" smtClean="0"/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Use Node.js bindings to </a:t>
            </a:r>
            <a:r>
              <a:rPr lang="en-US" sz="2800" i="1" dirty="0" smtClean="0"/>
              <a:t>frida-load</a:t>
            </a:r>
            <a:r>
              <a:rPr lang="en-US" sz="2800" dirty="0" smtClean="0"/>
              <a:t> your agent.js so you can:</a:t>
            </a:r>
          </a:p>
          <a:p>
            <a:pPr marL="914400" lvl="1" indent="-457200" fontAlgn="base">
              <a:buFont typeface="Arial" charset="0"/>
              <a:buChar char="•"/>
            </a:pPr>
            <a:r>
              <a:rPr lang="en-US" sz="2800" dirty="0" smtClean="0"/>
              <a:t>Split your script into multiple files</a:t>
            </a:r>
          </a:p>
          <a:p>
            <a:pPr marL="914400" lvl="1" indent="-457200" fontAlgn="base">
              <a:buFont typeface="Arial" charset="0"/>
              <a:buChar char="•"/>
            </a:pPr>
            <a:r>
              <a:rPr lang="en-US" sz="2800" dirty="0" smtClean="0"/>
              <a:t>Use Frida modules from the community</a:t>
            </a:r>
          </a:p>
          <a:p>
            <a:pPr marL="914400" lvl="1" indent="-457200" fontAlgn="base">
              <a:buFont typeface="Arial" charset="0"/>
              <a:buChar char="•"/>
            </a:pPr>
            <a:r>
              <a:rPr lang="en-US" sz="2800" dirty="0" smtClean="0"/>
              <a:t>Reuse thousands of modules from npm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Use ES6 features to write modern JavaScript – Frida support it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REPL is great for prototyping with -l and %reload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  <a:p>
            <a:pPr fontAlgn="base"/>
            <a:endParaRPr lang="en-US" sz="28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1869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15291" y="2090172"/>
            <a:ext cx="83614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Motivation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Existing </a:t>
            </a:r>
            <a:r>
              <a:rPr lang="en-US" sz="2800" dirty="0"/>
              <a:t>tools often not a good fit for the task at </a:t>
            </a:r>
            <a:r>
              <a:rPr lang="en-US" sz="2800" dirty="0" smtClean="0"/>
              <a:t>hand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Creating </a:t>
            </a:r>
            <a:r>
              <a:rPr lang="en-US" sz="2800" dirty="0"/>
              <a:t>a new tool usually takes too much </a:t>
            </a:r>
            <a:r>
              <a:rPr lang="en-US" sz="2800" dirty="0" smtClean="0"/>
              <a:t>effort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Short</a:t>
            </a:r>
            <a:r>
              <a:rPr lang="en-US" sz="2800" dirty="0"/>
              <a:t> feedback loop: reversing is an iterative </a:t>
            </a:r>
            <a:r>
              <a:rPr lang="en-US" sz="2800" dirty="0" smtClean="0"/>
              <a:t>process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Use </a:t>
            </a:r>
            <a:r>
              <a:rPr lang="en-US" sz="2800" dirty="0"/>
              <a:t>one toolkit for multi-platform </a:t>
            </a:r>
            <a:r>
              <a:rPr lang="en-US" sz="2800" dirty="0" smtClean="0"/>
              <a:t>instrumentation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To build a future </a:t>
            </a:r>
            <a:r>
              <a:rPr lang="en-US" sz="2800" dirty="0"/>
              <a:t>remake of </a:t>
            </a:r>
            <a:r>
              <a:rPr lang="en-US" sz="2800" dirty="0" smtClean="0"/>
              <a:t>oSpy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867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/>
              <a:t>Injecting errors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539" y="1582864"/>
            <a:ext cx="5171104" cy="3231654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'frida-load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co(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frida.attach(process.argv[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]);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source 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load(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.resolve(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'./agent.js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script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session.createScript(source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script.events.listen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'message'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message =&gt;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console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.log(message);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script.load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catch(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console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.error);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1543" y="1596068"/>
            <a:ext cx="5062975" cy="1569660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pPr fontAlgn="base"/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node app.js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Spotify</a:t>
            </a:r>
          </a:p>
          <a:p>
            <a:pPr fontAlgn="base"/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connect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() family=2 ip=78.31.9.101 port=80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blocking!</a:t>
            </a:r>
          </a:p>
          <a:p>
            <a:pPr fontAlgn="base"/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connect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() family=2 ip=193.182.7.242 port=80 blocking! connect() family=2 ip=194.132.162.4 port=443 blocking! connect() family=2 ip=194.132.162.4 port=80 blocking! connect() family=2 ip=194.132.162.212 port=80 blocking! connect() family=2 ip=194.132.162.196 port=4070 blocking! connect() family=2 ip=193.182.7.226 port=443 blocking!</a:t>
            </a:r>
            <a:endParaRPr lang="en-US" sz="1200" b="0" i="0" dirty="0">
              <a:solidFill>
                <a:srgbClr val="000000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538" y="4925610"/>
            <a:ext cx="5171105" cy="1938992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Interceptor.replace(connect,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NativeCallback((socket, address, addressLen) =&gt;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s-I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200" dirty="0" smtClean="0">
              <a:solidFill>
                <a:srgbClr val="8599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  if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(port === 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80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|| port === 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443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|| port === 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4070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.errno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ECONNREFUSED;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    return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connect(socket, address, addressLen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023" y="3129870"/>
            <a:ext cx="5400495" cy="421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9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/>
              <a:t>All calls between two recv() calls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539" y="1582864"/>
            <a:ext cx="5171104" cy="1938992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'frida-load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co(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script.load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1543" y="1596068"/>
            <a:ext cx="5439491" cy="1569660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pPr fontAlgn="base"/>
            <a:r>
              <a:rPr lang="en-US" sz="1200" dirty="0">
                <a:solidFill>
                  <a:srgbClr val="DDDDDD"/>
                </a:solidFill>
                <a:latin typeface="Courier New" charset="0"/>
              </a:rPr>
              <a:t>$ node app.js </a:t>
            </a:r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Spotify</a:t>
            </a:r>
          </a:p>
          <a:p>
            <a:pPr fontAlgn="base"/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connect</a:t>
            </a:r>
            <a:r>
              <a:rPr lang="en-US" sz="1200" dirty="0">
                <a:solidFill>
                  <a:srgbClr val="DDDDDD"/>
                </a:solidFill>
                <a:latin typeface="Courier New" charset="0"/>
              </a:rPr>
              <a:t>() family=2 ip=78.31.9.101 port=80 blocking! connect() family=2 ip=193.182.7.242 port=80 blocking! connect() family=2 ip=194.132.162.4 port=443 blocking! connect() family=2 ip=194.132.162.4 port=80 blocking! connect() family=2 ip=194.132.162.212 port=80 blocking! connect() family=2 ip=194.132.162.196 port=4070 blocking! connect() family=2 ip=193.182.7.226 port=443 blocking!</a:t>
            </a:r>
            <a:endParaRPr lang="en-US" sz="1200" b="0" i="0" dirty="0">
              <a:solidFill>
                <a:srgbClr val="000000"/>
              </a:solidFill>
              <a:effectLst/>
              <a:latin typeface="Open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539" y="3666434"/>
            <a:ext cx="5171105" cy="3046988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urier New" charset="0"/>
              </a:rPr>
              <a:t>'use strict</a:t>
            </a:r>
            <a:r>
              <a:rPr lang="en-US" sz="1200" dirty="0" smtClean="0">
                <a:solidFill>
                  <a:srgbClr val="586E75"/>
                </a:solidFill>
                <a:latin typeface="Courier New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;</a:t>
            </a:r>
          </a:p>
          <a:p>
            <a:endParaRPr lang="en-US" sz="1200" dirty="0" smtClean="0">
              <a:solidFill>
                <a:srgbClr val="839496"/>
              </a:solidFill>
              <a:latin typeface="Courier New" charset="0"/>
            </a:endParaRPr>
          </a:p>
          <a:p>
            <a:r>
              <a:rPr lang="is-IS" sz="1200" dirty="0" smtClean="0">
                <a:solidFill>
                  <a:srgbClr val="839496"/>
                </a:solidFill>
                <a:latin typeface="Courier New" charset="0"/>
              </a:rPr>
              <a:t>…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Stalker.follow({</a:t>
            </a:r>
          </a:p>
          <a:p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 events</a:t>
            </a:r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: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   call</a:t>
            </a:r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: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true</a:t>
            </a:r>
          </a:p>
          <a:p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 },</a:t>
            </a:r>
          </a:p>
          <a:p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 onReceive(events) {</a:t>
            </a:r>
          </a:p>
          <a:p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   blobs.push(events);</a:t>
            </a:r>
          </a:p>
          <a:p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   </a:t>
            </a:r>
            <a:r>
              <a:rPr lang="en-US" sz="1200" dirty="0" smtClean="0">
                <a:solidFill>
                  <a:srgbClr val="859900"/>
                </a:solidFill>
                <a:latin typeface="Courier New" charset="0"/>
              </a:rPr>
              <a:t>if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(state === COLLECTING)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     sendResult();</a:t>
            </a:r>
          </a:p>
          <a:p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     state </a:t>
            </a:r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= DONE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;</a:t>
            </a:r>
          </a:p>
          <a:p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   }</a:t>
            </a:r>
          </a:p>
          <a:p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 }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});</a:t>
            </a:r>
          </a:p>
          <a:p>
            <a:r>
              <a:rPr lang="is-IS" sz="1200" dirty="0" smtClean="0">
                <a:solidFill>
                  <a:srgbClr val="839496"/>
                </a:solidFill>
                <a:latin typeface="Courier New" charset="0"/>
                <a:ea typeface="Consolas" charset="0"/>
                <a:cs typeface="Consolas" charset="0"/>
              </a:rPr>
              <a:t>…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023" y="3129870"/>
            <a:ext cx="5400495" cy="421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6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15291" y="2767281"/>
            <a:ext cx="83614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Questions?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algn="ctr"/>
            <a:r>
              <a:rPr lang="en-US" sz="2400" dirty="0" smtClean="0"/>
              <a:t>Twitter: @oleavr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83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058" y="2767281"/>
            <a:ext cx="946988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Thanks!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fontAlgn="base"/>
            <a:r>
              <a:rPr lang="en-US" sz="2400" dirty="0"/>
              <a:t>Please drop by </a:t>
            </a:r>
            <a:r>
              <a:rPr lang="en-US" sz="2400" b="1" dirty="0"/>
              <a:t>#frida</a:t>
            </a:r>
            <a:r>
              <a:rPr lang="en-US" sz="2400" dirty="0"/>
              <a:t> on FreeNode, and don't forget to join our mailing list:</a:t>
            </a:r>
          </a:p>
          <a:p>
            <a:pPr fontAlgn="base"/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groups.google.com/d/forum/frida-dev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128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1052092"/>
            <a:ext cx="7791450" cy="58059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4874" y="1052092"/>
            <a:ext cx="907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oSpy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4432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055" y="1059644"/>
            <a:ext cx="6355890" cy="57983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4874" y="1059644"/>
            <a:ext cx="907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oSpy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9883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345" y="1059644"/>
            <a:ext cx="6753311" cy="54805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4874" y="1059644"/>
            <a:ext cx="907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oSpy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8883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9366" y="1186520"/>
            <a:ext cx="78183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is Frida?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Dynamic </a:t>
            </a:r>
            <a:r>
              <a:rPr lang="en-US" sz="2800" dirty="0"/>
              <a:t>instrumentation </a:t>
            </a:r>
            <a:r>
              <a:rPr lang="en-US" sz="2800" dirty="0" smtClean="0"/>
              <a:t>toolkit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Debug </a:t>
            </a:r>
            <a:r>
              <a:rPr lang="en-US" sz="2800" dirty="0"/>
              <a:t>live processes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Scriptable</a:t>
            </a:r>
          </a:p>
          <a:p>
            <a:pPr marL="914400" lvl="1" indent="-457200" fontAlgn="base">
              <a:buFont typeface="Arial" charset="0"/>
              <a:buChar char="•"/>
            </a:pPr>
            <a:r>
              <a:rPr lang="en-US" sz="2800" b="1" dirty="0" smtClean="0"/>
              <a:t>Execute </a:t>
            </a:r>
            <a:r>
              <a:rPr lang="en-US" sz="2800" b="1" dirty="0"/>
              <a:t>your own debug scripts inside another process</a:t>
            </a:r>
            <a:endParaRPr lang="en-US" sz="28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Multi-platform</a:t>
            </a:r>
          </a:p>
          <a:p>
            <a:pPr marL="914400" lvl="1" indent="-457200" fontAlgn="base">
              <a:buFont typeface="Arial" charset="0"/>
              <a:buChar char="•"/>
            </a:pPr>
            <a:r>
              <a:rPr lang="en-US" sz="2800" dirty="0" smtClean="0"/>
              <a:t>Windows</a:t>
            </a:r>
            <a:r>
              <a:rPr lang="en-US" sz="2800" dirty="0"/>
              <a:t>, Mac, Linux, iOS, Android, QNX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30076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9538" y="1163074"/>
            <a:ext cx="105976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Why Frida?</a:t>
            </a:r>
            <a:endParaRPr lang="en-US" sz="2800" b="1" dirty="0" smtClean="0"/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Runs on all major platforms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No system modifications required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Scriptable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Language bindings for Python, </a:t>
            </a:r>
            <a:r>
              <a:rPr lang="en-US" sz="2800" dirty="0" err="1" smtClean="0"/>
              <a:t>Node.js</a:t>
            </a:r>
            <a:r>
              <a:rPr lang="en-US" sz="2800" dirty="0" smtClean="0"/>
              <a:t>, .NET, </a:t>
            </a:r>
            <a:r>
              <a:rPr lang="en-US" sz="2800" dirty="0" err="1" smtClean="0"/>
              <a:t>Qt</a:t>
            </a:r>
            <a:r>
              <a:rPr lang="en-US" sz="2800" dirty="0" smtClean="0"/>
              <a:t>/</a:t>
            </a:r>
            <a:r>
              <a:rPr lang="en-US" sz="2800" dirty="0" err="1" smtClean="0"/>
              <a:t>Qml</a:t>
            </a:r>
            <a:r>
              <a:rPr lang="en-US" sz="2800" dirty="0" smtClean="0"/>
              <a:t>, etc.</a:t>
            </a:r>
            <a:endParaRPr lang="en-US" sz="28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Designed for stealth, does its best to avoid debugging APIs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Fast and lightweight, instrumentation core is only 50 kB on iOS/ARM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Mobile instrumentation without jailbreak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Modular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L</a:t>
            </a:r>
            <a:r>
              <a:rPr lang="en-US" sz="2800" dirty="0" smtClean="0"/>
              <a:t>icense allows building closed-source software</a:t>
            </a:r>
          </a:p>
        </p:txBody>
      </p:sp>
    </p:spTree>
    <p:extLst>
      <p:ext uri="{BB962C8B-B14F-4D97-AF65-F5344CB8AC3E}">
        <p14:creationId xmlns:p14="http://schemas.microsoft.com/office/powerpoint/2010/main" val="75358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3273</Words>
  <Application>Microsoft Macintosh PowerPoint</Application>
  <PresentationFormat>Widescreen</PresentationFormat>
  <Paragraphs>716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Calibri</vt:lpstr>
      <vt:lpstr>Consolas</vt:lpstr>
      <vt:lpstr>Courier New</vt:lpstr>
      <vt:lpstr>Open Sans</vt:lpstr>
      <vt:lpstr>Arial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2015-09-15T09:45:11Z</dcterms:created>
  <dcterms:modified xsi:type="dcterms:W3CDTF">2015-12-12T16:52:02Z</dcterms:modified>
</cp:coreProperties>
</file>