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8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96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60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-ic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609863" y="1488110"/>
            <a:ext cx="10889948" cy="230832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defRPr sz="7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18184" y="4791849"/>
            <a:ext cx="8608155" cy="292388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19544" y="3759547"/>
            <a:ext cx="8607117" cy="723967"/>
          </a:xfrm>
        </p:spPr>
        <p:txBody>
          <a:bodyPr/>
          <a:lstStyle>
            <a:lvl1pPr marL="0" indent="0">
              <a:buNone/>
              <a:defRPr sz="1867" b="1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 trans="57000"/>
                    </a14:imgEffect>
                    <a14:imgEffect>
                      <a14:sharpenSoften amount="-90000"/>
                    </a14:imgEffect>
                    <a14:imgEffect>
                      <a14:colorTemperature colorTemp="4686"/>
                    </a14:imgEffect>
                    <a14:imgEffect>
                      <a14:saturation sat="66000"/>
                    </a14:imgEffect>
                    <a14:imgEffect>
                      <a14:brightnessContrast bright="1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5" y="-288758"/>
            <a:ext cx="12192000" cy="7610167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12" name="Rectangle 11"/>
          <p:cNvSpPr/>
          <p:nvPr userDrawn="1"/>
        </p:nvSpPr>
        <p:spPr>
          <a:xfrm>
            <a:off x="-7435" y="-288759"/>
            <a:ext cx="12192000" cy="7610167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orient="horz" pos="162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79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7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25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19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42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0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39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2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B7F1-786F-4233-885E-DB910034F08A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57CE-CB8B-4B80-9BAE-DE1FFE605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40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ulnhub.com/entry/the-pentesters-64-bit-appsec-primer-beta,155/" TargetMode="External"/><Relationship Id="rId2" Type="http://schemas.openxmlformats.org/officeDocument/2006/relationships/hyperlink" Target="https://www.vulnhub.com/entry/rop-primer-02,114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book.com/book/radare/radare2book" TargetMode="External"/><Relationship Id="rId2" Type="http://schemas.openxmlformats.org/officeDocument/2006/relationships/hyperlink" Target="https://github.com/radare/radare2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zxgio/r2-cheatsheet/raw/master/r2-cheatsheet.pdf" TargetMode="External"/><Relationship Id="rId4" Type="http://schemas.openxmlformats.org/officeDocument/2006/relationships/hyperlink" Target="https://github.com/radare/radare2/blob/master/doc/intro.m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da.re/r/cmp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4ndingo/radare2gui_dotnet" TargetMode="External"/><Relationship Id="rId2" Type="http://schemas.openxmlformats.org/officeDocument/2006/relationships/hyperlink" Target="https://inguma.eu/projects/bokken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radareorg/cutt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2706905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Radare2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562992" y="4791849"/>
            <a:ext cx="8608155" cy="1133644"/>
          </a:xfrm>
        </p:spPr>
        <p:txBody>
          <a:bodyPr/>
          <a:lstStyle/>
          <a:p>
            <a:r>
              <a:rPr lang="en-US" sz="2000" dirty="0" smtClean="0"/>
              <a:t>John Bird</a:t>
            </a:r>
          </a:p>
          <a:p>
            <a:r>
              <a:rPr lang="en-US" sz="2000" dirty="0" err="1" smtClean="0"/>
              <a:t>Ruxcon</a:t>
            </a:r>
            <a:r>
              <a:rPr lang="en-US" sz="2000" dirty="0" smtClean="0"/>
              <a:t> 2017</a:t>
            </a:r>
            <a:endParaRPr lang="en-US" sz="2000" dirty="0"/>
          </a:p>
          <a:p>
            <a:r>
              <a:rPr lang="en-US" sz="2000" dirty="0"/>
              <a:t>Melbourne Australia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Soviet Russia Radare2 Debugs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2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R4w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05" y="981623"/>
            <a:ext cx="8964863" cy="61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Cutter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17" t="2673" r="2778" b="6768"/>
          <a:stretch/>
        </p:blipFill>
        <p:spPr>
          <a:xfrm>
            <a:off x="377121" y="1017141"/>
            <a:ext cx="11355432" cy="62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Demos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389318"/>
            <a:ext cx="10666077" cy="5288208"/>
          </a:xfrm>
        </p:spPr>
        <p:txBody>
          <a:bodyPr anchor="ctr">
            <a:noAutofit/>
          </a:bodyPr>
          <a:lstStyle/>
          <a:p>
            <a:pPr indent="-514350">
              <a:spcBef>
                <a:spcPts val="2400"/>
              </a:spcBef>
              <a:buAutoNum type="arabicPeriod"/>
            </a:pPr>
            <a:r>
              <a:rPr lang="en-AU" sz="2800" b="0" dirty="0" smtClean="0">
                <a:latin typeface="+mj-lt"/>
              </a:rPr>
              <a:t>Find the flag </a:t>
            </a:r>
            <a:r>
              <a:rPr lang="en-AU" sz="2800" b="0" dirty="0">
                <a:latin typeface="+mj-lt"/>
              </a:rPr>
              <a:t>- </a:t>
            </a:r>
            <a:r>
              <a:rPr lang="en-AU" sz="2800" dirty="0" err="1">
                <a:latin typeface="+mj-lt"/>
              </a:rPr>
              <a:t>Ruxcon</a:t>
            </a:r>
            <a:r>
              <a:rPr lang="en-AU" sz="2800" dirty="0">
                <a:latin typeface="+mj-lt"/>
              </a:rPr>
              <a:t> CTF 2013 (?)</a:t>
            </a:r>
          </a:p>
          <a:p>
            <a:pPr indent="-514350">
              <a:spcBef>
                <a:spcPts val="2400"/>
              </a:spcBef>
              <a:buAutoNum type="arabicPeriod"/>
            </a:pPr>
            <a:r>
              <a:rPr lang="en-AU" sz="2800" b="0" dirty="0" smtClean="0">
                <a:latin typeface="+mj-lt"/>
              </a:rPr>
              <a:t>Garfunkel1 </a:t>
            </a:r>
            <a:r>
              <a:rPr lang="en-AU" sz="2800" b="0" dirty="0"/>
              <a:t>-</a:t>
            </a:r>
            <a:r>
              <a:rPr lang="en-AU" sz="2800" b="0" dirty="0" smtClean="0">
                <a:latin typeface="+mj-lt"/>
              </a:rPr>
              <a:t> </a:t>
            </a:r>
            <a:r>
              <a:rPr lang="en-AU" sz="2800" dirty="0" err="1">
                <a:latin typeface="+mj-lt"/>
              </a:rPr>
              <a:t>Ruxcon</a:t>
            </a:r>
            <a:r>
              <a:rPr lang="en-AU" sz="2800" dirty="0">
                <a:latin typeface="+mj-lt"/>
              </a:rPr>
              <a:t> CTF 2016</a:t>
            </a:r>
          </a:p>
          <a:p>
            <a:pPr indent="-457200">
              <a:spcBef>
                <a:spcPts val="2400"/>
              </a:spcBef>
              <a:buFont typeface="Arial" panose="020B0604020202020204" pitchFamily="34" charset="0"/>
              <a:buAutoNum type="arabicPeriod"/>
            </a:pPr>
            <a:r>
              <a:rPr lang="en-AU" sz="2800" b="0" dirty="0">
                <a:latin typeface="+mj-lt"/>
              </a:rPr>
              <a:t>ROP demo </a:t>
            </a:r>
            <a:r>
              <a:rPr lang="en-AU" sz="2800" b="0" dirty="0"/>
              <a:t>-</a:t>
            </a:r>
            <a:r>
              <a:rPr lang="en-AU" sz="2800" b="0" dirty="0" smtClean="0">
                <a:latin typeface="+mj-lt"/>
              </a:rPr>
              <a:t> </a:t>
            </a:r>
            <a:r>
              <a:rPr lang="en-AU" sz="2800" dirty="0">
                <a:latin typeface="+mj-lt"/>
              </a:rPr>
              <a:t>ROP Primer level </a:t>
            </a:r>
            <a:r>
              <a:rPr lang="en-AU" sz="2800" dirty="0" smtClean="0">
                <a:latin typeface="+mj-lt"/>
              </a:rPr>
              <a:t>0</a:t>
            </a:r>
          </a:p>
          <a:p>
            <a:pPr marL="761970" lvl="2">
              <a:spcBef>
                <a:spcPts val="2400"/>
              </a:spcBef>
            </a:pPr>
            <a:r>
              <a:rPr lang="en-AU" sz="2333" b="0" dirty="0" smtClean="0">
                <a:latin typeface="+mj-lt"/>
                <a:hlinkClick r:id="rId2"/>
              </a:rPr>
              <a:t>https</a:t>
            </a:r>
            <a:r>
              <a:rPr lang="en-AU" sz="2333" b="0" dirty="0">
                <a:latin typeface="+mj-lt"/>
                <a:hlinkClick r:id="rId2"/>
              </a:rPr>
              <a:t>://www.vulnhub.com/entry/rop-primer-02,114</a:t>
            </a:r>
            <a:r>
              <a:rPr lang="en-AU" sz="2333" b="0" dirty="0" smtClean="0">
                <a:latin typeface="+mj-lt"/>
                <a:hlinkClick r:id="rId2"/>
              </a:rPr>
              <a:t>/</a:t>
            </a:r>
            <a:endParaRPr lang="en-AU" sz="2333" b="0" dirty="0">
              <a:latin typeface="+mj-lt"/>
            </a:endParaRPr>
          </a:p>
          <a:p>
            <a:pPr indent="-457200">
              <a:spcBef>
                <a:spcPts val="2400"/>
              </a:spcBef>
              <a:buFont typeface="Arial" panose="020B0604020202020204" pitchFamily="34" charset="0"/>
              <a:buAutoNum type="arabicPeriod"/>
            </a:pPr>
            <a:r>
              <a:rPr lang="en-AU" sz="2800" b="0" dirty="0">
                <a:latin typeface="+mj-lt"/>
              </a:rPr>
              <a:t>Stack overflow - </a:t>
            </a:r>
            <a:r>
              <a:rPr lang="en-AU" sz="2800" dirty="0">
                <a:latin typeface="+mj-lt"/>
              </a:rPr>
              <a:t>64bit </a:t>
            </a:r>
            <a:r>
              <a:rPr lang="en-AU" sz="2800" dirty="0" err="1">
                <a:latin typeface="+mj-lt"/>
              </a:rPr>
              <a:t>AppSec</a:t>
            </a:r>
            <a:r>
              <a:rPr lang="en-AU" sz="2800" dirty="0">
                <a:latin typeface="+mj-lt"/>
              </a:rPr>
              <a:t> </a:t>
            </a:r>
            <a:r>
              <a:rPr lang="en-AU" sz="2800" dirty="0">
                <a:latin typeface="+mj-lt"/>
              </a:rPr>
              <a:t>Primer level </a:t>
            </a:r>
            <a:r>
              <a:rPr lang="en-AU" sz="2800" dirty="0" smtClean="0">
                <a:latin typeface="+mj-lt"/>
              </a:rPr>
              <a:t>1</a:t>
            </a:r>
          </a:p>
          <a:p>
            <a:pPr marL="761970" lvl="2">
              <a:spcBef>
                <a:spcPts val="2400"/>
              </a:spcBef>
            </a:pPr>
            <a:r>
              <a:rPr lang="en-AU" sz="2333" dirty="0" smtClean="0">
                <a:latin typeface="+mj-lt"/>
                <a:hlinkClick r:id="rId3"/>
              </a:rPr>
              <a:t>https</a:t>
            </a:r>
            <a:r>
              <a:rPr lang="en-AU" sz="2333" dirty="0">
                <a:latin typeface="+mj-lt"/>
                <a:hlinkClick r:id="rId3"/>
              </a:rPr>
              <a:t>://www.vulnhub.com/entry/the-pentesters-64-bit-appsec-primer-beta,155</a:t>
            </a:r>
            <a:r>
              <a:rPr lang="en-AU" sz="2333" dirty="0">
                <a:latin typeface="+mj-lt"/>
                <a:hlinkClick r:id="rId3"/>
              </a:rPr>
              <a:t>/</a:t>
            </a:r>
            <a:endParaRPr lang="en-AU" sz="2333" dirty="0">
              <a:latin typeface="+mj-lt"/>
            </a:endParaRPr>
          </a:p>
          <a:p>
            <a:pPr marL="457200" indent="-457200">
              <a:buAutoNum type="arabicPeriod"/>
            </a:pPr>
            <a:endParaRPr 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6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Stop! Demo time.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389318"/>
            <a:ext cx="10666077" cy="5288208"/>
          </a:xfrm>
        </p:spPr>
        <p:txBody>
          <a:bodyPr>
            <a:noAutofit/>
          </a:bodyPr>
          <a:lstStyle/>
          <a:p>
            <a:r>
              <a:rPr lang="en-AU" sz="2800" b="0" dirty="0" smtClean="0">
                <a:latin typeface="+mj-lt"/>
              </a:rPr>
              <a:t>See above</a:t>
            </a:r>
            <a:endParaRPr lang="en-AU" sz="2400" b="0" dirty="0">
              <a:latin typeface="+mj-lt"/>
            </a:endParaRPr>
          </a:p>
          <a:p>
            <a:endParaRPr 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0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Help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149489"/>
            <a:ext cx="10666077" cy="5528037"/>
          </a:xfrm>
        </p:spPr>
        <p:txBody>
          <a:bodyPr>
            <a:noAutofit/>
          </a:bodyPr>
          <a:lstStyle/>
          <a:p>
            <a:r>
              <a:rPr lang="en-AU" sz="2800" b="0" dirty="0" smtClean="0">
                <a:latin typeface="+mj-lt"/>
              </a:rPr>
              <a:t>Source:</a:t>
            </a:r>
          </a:p>
          <a:p>
            <a:r>
              <a:rPr lang="en-AU" sz="2800" b="0" dirty="0" smtClean="0">
                <a:latin typeface="+mj-lt"/>
                <a:hlinkClick r:id="rId2"/>
              </a:rPr>
              <a:t>https://github.com/radare/radare2</a:t>
            </a:r>
            <a:endParaRPr lang="en-AU" sz="2800" b="0" dirty="0" smtClean="0">
              <a:latin typeface="+mj-lt"/>
            </a:endParaRPr>
          </a:p>
          <a:p>
            <a:r>
              <a:rPr lang="en-AU" sz="2800" b="0" dirty="0" smtClean="0">
                <a:latin typeface="+mj-lt"/>
              </a:rPr>
              <a:t>Book:</a:t>
            </a:r>
          </a:p>
          <a:p>
            <a:r>
              <a:rPr lang="en-AU" sz="2800" b="0" dirty="0">
                <a:latin typeface="+mj-lt"/>
                <a:hlinkClick r:id="rId3"/>
              </a:rPr>
              <a:t>https://</a:t>
            </a:r>
            <a:r>
              <a:rPr lang="en-AU" sz="2800" b="0" dirty="0" smtClean="0">
                <a:latin typeface="+mj-lt"/>
                <a:hlinkClick r:id="rId3"/>
              </a:rPr>
              <a:t>www.gitbook.com/book/radare/radare2book</a:t>
            </a:r>
            <a:endParaRPr lang="en-AU" sz="2800" b="0" dirty="0" smtClean="0">
              <a:latin typeface="+mj-lt"/>
            </a:endParaRPr>
          </a:p>
          <a:p>
            <a:r>
              <a:rPr lang="en-AU" sz="2800" b="0" dirty="0" smtClean="0">
                <a:latin typeface="+mj-lt"/>
              </a:rPr>
              <a:t>Cheat sheets:</a:t>
            </a:r>
          </a:p>
          <a:p>
            <a:r>
              <a:rPr lang="en-AU" sz="2800" b="0" dirty="0">
                <a:latin typeface="+mj-lt"/>
                <a:hlinkClick r:id="rId4"/>
              </a:rPr>
              <a:t>https://</a:t>
            </a:r>
            <a:r>
              <a:rPr lang="en-AU" sz="2800" b="0" dirty="0" smtClean="0">
                <a:latin typeface="+mj-lt"/>
                <a:hlinkClick r:id="rId4"/>
              </a:rPr>
              <a:t>github.com/radare/radare2/blob/master/doc/intro.md</a:t>
            </a:r>
            <a:endParaRPr lang="en-AU" sz="2800" b="0" dirty="0" smtClean="0">
              <a:latin typeface="+mj-lt"/>
            </a:endParaRPr>
          </a:p>
          <a:p>
            <a:r>
              <a:rPr lang="en-AU" sz="2800" b="0" dirty="0">
                <a:latin typeface="+mj-lt"/>
                <a:hlinkClick r:id="rId5"/>
              </a:rPr>
              <a:t>https://</a:t>
            </a:r>
            <a:r>
              <a:rPr lang="en-AU" sz="2800" b="0" dirty="0" smtClean="0">
                <a:latin typeface="+mj-lt"/>
                <a:hlinkClick r:id="rId5"/>
              </a:rPr>
              <a:t>github.com/zxgio/r2-cheatsheet/raw/master/r2-cheatsheet.pdf</a:t>
            </a:r>
            <a:endParaRPr lang="en-AU" sz="2800" b="0" dirty="0" smtClean="0">
              <a:latin typeface="+mj-lt"/>
            </a:endParaRPr>
          </a:p>
          <a:p>
            <a:endParaRPr lang="en-AU" sz="2400" b="0" dirty="0">
              <a:latin typeface="+mj-lt"/>
            </a:endParaRPr>
          </a:p>
          <a:p>
            <a:r>
              <a:rPr lang="en-US" sz="2800" b="0" dirty="0">
                <a:latin typeface="+mj-lt"/>
              </a:rPr>
              <a:t>IRC – irc://irc.freenode.net/#radare</a:t>
            </a:r>
          </a:p>
          <a:p>
            <a:r>
              <a:rPr lang="en-US" sz="2800" b="0" dirty="0">
                <a:latin typeface="+mj-lt"/>
              </a:rPr>
              <a:t>Telegram - #</a:t>
            </a:r>
            <a:r>
              <a:rPr lang="en-US" sz="2800" b="0" dirty="0" err="1">
                <a:latin typeface="+mj-lt"/>
              </a:rPr>
              <a:t>radare</a:t>
            </a:r>
            <a:endParaRPr lang="en-US" sz="2800" b="0" dirty="0">
              <a:latin typeface="+mj-lt"/>
            </a:endParaRPr>
          </a:p>
          <a:p>
            <a:r>
              <a:rPr lang="en-US" sz="2800" b="0" dirty="0">
                <a:latin typeface="+mj-lt"/>
              </a:rPr>
              <a:t>Twitter - @</a:t>
            </a:r>
            <a:r>
              <a:rPr lang="en-US" sz="2800" b="0" dirty="0" err="1">
                <a:latin typeface="+mj-lt"/>
              </a:rPr>
              <a:t>radareorg</a:t>
            </a:r>
            <a:endParaRPr 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7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Is this the end?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9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Questions?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389318"/>
            <a:ext cx="10666077" cy="5288208"/>
          </a:xfrm>
        </p:spPr>
        <p:txBody>
          <a:bodyPr>
            <a:noAutofit/>
          </a:bodyPr>
          <a:lstStyle/>
          <a:p>
            <a:r>
              <a:rPr lang="en-AU" sz="2800" b="0" dirty="0" smtClean="0">
                <a:latin typeface="+mj-lt"/>
              </a:rPr>
              <a:t>See above</a:t>
            </a:r>
            <a:endParaRPr lang="en-AU" sz="2400" b="0" dirty="0">
              <a:latin typeface="+mj-lt"/>
            </a:endParaRPr>
          </a:p>
          <a:p>
            <a:endParaRPr 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9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389318"/>
            <a:ext cx="8607117" cy="329096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j-lt"/>
              </a:rPr>
              <a:t>Who am I?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j-lt"/>
              </a:rPr>
              <a:t>What will this talk cover</a:t>
            </a:r>
            <a:r>
              <a:rPr lang="en-US" sz="3600" b="0" dirty="0" smtClean="0">
                <a:latin typeface="+mj-lt"/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 smtClean="0">
                <a:latin typeface="+mj-lt"/>
              </a:rPr>
              <a:t>What will you need to already know?</a:t>
            </a:r>
            <a:endParaRPr lang="en-US" sz="3600" b="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j-lt"/>
              </a:rPr>
              <a:t>What will you get out of it?</a:t>
            </a:r>
            <a:endParaRPr lang="en-US" sz="3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88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Radare2 background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389317"/>
            <a:ext cx="9859961" cy="4289587"/>
          </a:xfrm>
        </p:spPr>
        <p:txBody>
          <a:bodyPr>
            <a:normAutofit/>
          </a:bodyPr>
          <a:lstStyle/>
          <a:p>
            <a:r>
              <a:rPr lang="en-US" sz="2800" b="0" i="1" dirty="0">
                <a:latin typeface="+mj-lt"/>
              </a:rPr>
              <a:t>“</a:t>
            </a:r>
            <a:r>
              <a:rPr lang="en-AU" sz="2800" b="0" i="1" dirty="0">
                <a:latin typeface="+mj-lt"/>
              </a:rPr>
              <a:t>The </a:t>
            </a:r>
            <a:r>
              <a:rPr lang="en-AU" sz="2800" b="0" i="1" dirty="0" err="1">
                <a:latin typeface="+mj-lt"/>
              </a:rPr>
              <a:t>radare</a:t>
            </a:r>
            <a:r>
              <a:rPr lang="en-AU" sz="2800" b="0" i="1" dirty="0">
                <a:latin typeface="+mj-lt"/>
              </a:rPr>
              <a:t> project began in February of 2006 to provide a free and simple command-line hexadecimal editor with support for 64-bit offsets. The intention was to use the tool to perform searches and help recover data from hard-disks.</a:t>
            </a:r>
            <a:r>
              <a:rPr lang="en-US" sz="2800" b="0" i="1" dirty="0">
                <a:latin typeface="+mj-lt"/>
              </a:rPr>
              <a:t>”</a:t>
            </a:r>
          </a:p>
          <a:p>
            <a:endParaRPr lang="en-US" sz="2800" b="0" dirty="0"/>
          </a:p>
          <a:p>
            <a:endParaRPr lang="en-US" sz="2800" b="0" dirty="0" smtClean="0">
              <a:latin typeface="+mj-lt"/>
            </a:endParaRPr>
          </a:p>
          <a:p>
            <a:endParaRPr lang="en-US" sz="2800" b="0" dirty="0">
              <a:latin typeface="+mj-lt"/>
            </a:endParaRPr>
          </a:p>
          <a:p>
            <a:r>
              <a:rPr lang="en-US" sz="2400" b="0" dirty="0" smtClean="0">
                <a:latin typeface="+mj-lt"/>
              </a:rPr>
              <a:t>Largely </a:t>
            </a:r>
            <a:r>
              <a:rPr lang="en-US" sz="2400" b="0" dirty="0">
                <a:latin typeface="+mj-lt"/>
              </a:rPr>
              <a:t>developed by </a:t>
            </a:r>
            <a:r>
              <a:rPr lang="en-US" sz="2400" b="0" dirty="0" err="1">
                <a:latin typeface="+mj-lt"/>
              </a:rPr>
              <a:t>Sergi</a:t>
            </a:r>
            <a:r>
              <a:rPr lang="en-US" sz="2400" b="0" dirty="0">
                <a:latin typeface="+mj-lt"/>
              </a:rPr>
              <a:t> Alvarez (aka pancake)</a:t>
            </a:r>
            <a:endParaRPr lang="en-US" sz="2400" b="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36" y="3328485"/>
            <a:ext cx="4346389" cy="34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8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Radare2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389318"/>
            <a:ext cx="10666077" cy="5288208"/>
          </a:xfrm>
        </p:spPr>
        <p:txBody>
          <a:bodyPr>
            <a:noAutofit/>
          </a:bodyPr>
          <a:lstStyle/>
          <a:p>
            <a:r>
              <a:rPr lang="en-AU" sz="2800" b="0" dirty="0" err="1">
                <a:latin typeface="+mj-lt"/>
              </a:rPr>
              <a:t>Radare</a:t>
            </a:r>
            <a:r>
              <a:rPr lang="en-AU" sz="2800" b="0" dirty="0">
                <a:latin typeface="+mj-lt"/>
              </a:rPr>
              <a:t> is a portable reversing framework that can...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Disassemble (and assemble for) many different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Debug with local native and remote debuggers (</a:t>
            </a:r>
            <a:r>
              <a:rPr lang="en-AU" sz="1800" b="0" dirty="0" err="1">
                <a:latin typeface="+mj-lt"/>
              </a:rPr>
              <a:t>gdb</a:t>
            </a:r>
            <a:r>
              <a:rPr lang="en-AU" sz="1800" b="0" dirty="0">
                <a:latin typeface="+mj-lt"/>
              </a:rPr>
              <a:t>, rap, </a:t>
            </a:r>
            <a:r>
              <a:rPr lang="en-AU" sz="1800" b="0" dirty="0" err="1">
                <a:latin typeface="+mj-lt"/>
              </a:rPr>
              <a:t>webui</a:t>
            </a:r>
            <a:r>
              <a:rPr lang="en-AU" sz="1800" b="0" dirty="0">
                <a:latin typeface="+mj-lt"/>
              </a:rPr>
              <a:t>, r2pipe, </a:t>
            </a:r>
            <a:r>
              <a:rPr lang="en-AU" sz="1800" b="0" dirty="0" err="1">
                <a:latin typeface="+mj-lt"/>
              </a:rPr>
              <a:t>winedbg</a:t>
            </a:r>
            <a:r>
              <a:rPr lang="en-AU" sz="1800" b="0" dirty="0">
                <a:latin typeface="+mj-lt"/>
              </a:rPr>
              <a:t>, </a:t>
            </a:r>
            <a:r>
              <a:rPr lang="en-AU" sz="1800" b="0" dirty="0" err="1">
                <a:latin typeface="+mj-lt"/>
              </a:rPr>
              <a:t>windbg</a:t>
            </a:r>
            <a:r>
              <a:rPr lang="en-AU" sz="2400" b="0" dirty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Run on Linux, *BSD, Windows, OSX, Android, iOS, Solaris and Haiku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Perform forensics on filesystems and data carving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Be scripted in Python, </a:t>
            </a:r>
            <a:r>
              <a:rPr lang="en-AU" sz="2400" b="0" dirty="0" err="1">
                <a:latin typeface="+mj-lt"/>
              </a:rPr>
              <a:t>Javascript</a:t>
            </a:r>
            <a:r>
              <a:rPr lang="en-AU" sz="2400" b="0" dirty="0">
                <a:latin typeface="+mj-lt"/>
              </a:rPr>
              <a:t>, Go and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Support collaborative analysis using the embedded webserver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Visualize data structures of several file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Patch programs to uncover new features or fix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Use powerful analysis capabilities to speed up reversing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Aid in software exploitation</a:t>
            </a:r>
          </a:p>
          <a:p>
            <a:endParaRPr 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590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Is Radare2 bett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er than [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product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]?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37" y="1253958"/>
            <a:ext cx="6299200" cy="520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15808" y="6565427"/>
            <a:ext cx="518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hlinkClick r:id="rId3"/>
              </a:rPr>
              <a:t>http://</a:t>
            </a:r>
            <a:r>
              <a:rPr lang="en-AU" sz="3600" dirty="0" smtClean="0">
                <a:hlinkClick r:id="rId3"/>
              </a:rPr>
              <a:t>rada.re/r/cmp.html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277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Utilities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619544" y="1389318"/>
            <a:ext cx="10666077" cy="5288208"/>
          </a:xfrm>
        </p:spPr>
        <p:txBody>
          <a:bodyPr>
            <a:noAutofit/>
          </a:bodyPr>
          <a:lstStyle/>
          <a:p>
            <a:r>
              <a:rPr lang="en-AU" sz="3200" b="0" dirty="0" err="1">
                <a:latin typeface="+mj-lt"/>
              </a:rPr>
              <a:t>Radare</a:t>
            </a:r>
            <a:r>
              <a:rPr lang="en-AU" sz="3200" b="0" dirty="0">
                <a:latin typeface="+mj-lt"/>
              </a:rPr>
              <a:t> </a:t>
            </a:r>
            <a:r>
              <a:rPr lang="en-AU" sz="3200" b="0" dirty="0" smtClean="0">
                <a:latin typeface="+mj-lt"/>
              </a:rPr>
              <a:t>comes with a set of useful utilities:</a:t>
            </a:r>
            <a:endParaRPr lang="en-AU" sz="32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Rabin2 – extract info from binaries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Rasm2 – assembler/disassembler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Rahash2 – hashing/encryption/decryption and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Radiff2 – diff binaries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Rafind2 – locate patterns within files/memory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Ragg2 – Compiler, shellcode generation and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Rarun2 – sets up environment for running binaries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b="0" dirty="0" smtClean="0">
                <a:latin typeface="+mj-lt"/>
              </a:rPr>
              <a:t>Rax2 – calculator, base converter and more</a:t>
            </a:r>
            <a:endParaRPr lang="en-AU" sz="2800" b="0" dirty="0">
              <a:latin typeface="+mj-lt"/>
            </a:endParaRPr>
          </a:p>
          <a:p>
            <a:endParaRPr 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9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GUIs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2"/>
          </p:nvPr>
        </p:nvSpPr>
        <p:spPr>
          <a:xfrm>
            <a:off x="771944" y="1541718"/>
            <a:ext cx="10666077" cy="5288208"/>
          </a:xfrm>
        </p:spPr>
        <p:txBody>
          <a:bodyPr>
            <a:noAutofit/>
          </a:bodyPr>
          <a:lstStyle/>
          <a:p>
            <a:r>
              <a:rPr lang="en-AU" sz="2800" b="0" dirty="0" smtClean="0">
                <a:latin typeface="+mj-lt"/>
              </a:rPr>
              <a:t>The learning curve is tough</a:t>
            </a:r>
          </a:p>
          <a:p>
            <a:endParaRPr lang="en-AU" sz="2800" b="0" dirty="0" smtClean="0">
              <a:latin typeface="+mj-lt"/>
            </a:endParaRPr>
          </a:p>
          <a:p>
            <a:r>
              <a:rPr lang="en-AU" sz="2800" b="0" dirty="0" smtClean="0">
                <a:latin typeface="+mj-lt"/>
              </a:rPr>
              <a:t>UIs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 smtClean="0">
                <a:latin typeface="+mj-lt"/>
              </a:rPr>
              <a:t>Native </a:t>
            </a:r>
            <a:r>
              <a:rPr lang="en-AU" sz="2400" b="0" dirty="0" err="1" smtClean="0">
                <a:latin typeface="+mj-lt"/>
              </a:rPr>
              <a:t>WebUI</a:t>
            </a:r>
            <a:endParaRPr lang="en-AU" sz="24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>
                <a:latin typeface="+mj-lt"/>
              </a:rPr>
              <a:t>Bokken – </a:t>
            </a:r>
            <a:r>
              <a:rPr lang="en-AU" sz="2400" b="0" dirty="0" smtClean="0">
                <a:latin typeface="+mj-lt"/>
              </a:rPr>
              <a:t>GTK/Python </a:t>
            </a:r>
            <a:r>
              <a:rPr lang="en-AU" sz="2400" b="0" dirty="0">
                <a:latin typeface="+mj-lt"/>
              </a:rPr>
              <a:t>(</a:t>
            </a:r>
            <a:r>
              <a:rPr lang="en-AU" sz="2400" b="0" dirty="0">
                <a:latin typeface="+mj-lt"/>
                <a:hlinkClick r:id="rId2"/>
              </a:rPr>
              <a:t>https://</a:t>
            </a:r>
            <a:r>
              <a:rPr lang="en-AU" sz="2400" b="0" dirty="0" smtClean="0">
                <a:latin typeface="+mj-lt"/>
                <a:hlinkClick r:id="rId2"/>
              </a:rPr>
              <a:t>inguma.eu/projects/bokken</a:t>
            </a:r>
            <a:r>
              <a:rPr lang="en-AU" sz="2400" b="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 smtClean="0">
                <a:latin typeface="+mj-lt"/>
              </a:rPr>
              <a:t>R4w – </a:t>
            </a:r>
            <a:r>
              <a:rPr lang="en-AU" sz="2400" dirty="0" err="1" smtClean="0">
                <a:latin typeface="+mj-lt"/>
              </a:rPr>
              <a:t>.</a:t>
            </a:r>
            <a:r>
              <a:rPr lang="en-AU" sz="2400" b="0" dirty="0" err="1" smtClean="0">
                <a:latin typeface="+mj-lt"/>
              </a:rPr>
              <a:t>Net</a:t>
            </a:r>
            <a:r>
              <a:rPr lang="en-AU" sz="2400" b="0" dirty="0" smtClean="0">
                <a:latin typeface="+mj-lt"/>
              </a:rPr>
              <a:t> </a:t>
            </a:r>
            <a:r>
              <a:rPr lang="en-AU" sz="2400" b="0" dirty="0">
                <a:latin typeface="+mj-lt"/>
              </a:rPr>
              <a:t>(</a:t>
            </a:r>
            <a:r>
              <a:rPr lang="en-AU" sz="2400" b="0" dirty="0">
                <a:latin typeface="+mj-lt"/>
                <a:hlinkClick r:id="rId3"/>
              </a:rPr>
              <a:t>https://</a:t>
            </a:r>
            <a:r>
              <a:rPr lang="en-AU" sz="2400" b="0" dirty="0" smtClean="0">
                <a:latin typeface="+mj-lt"/>
                <a:hlinkClick r:id="rId3"/>
              </a:rPr>
              <a:t>github.com/m4ndingo/radare2gui_dotnet</a:t>
            </a:r>
            <a:r>
              <a:rPr lang="en-AU" sz="2400" b="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dirty="0" smtClean="0">
                <a:latin typeface="+mj-lt"/>
              </a:rPr>
              <a:t>Cutter – </a:t>
            </a:r>
            <a:r>
              <a:rPr lang="en-AU" sz="2400" b="0" dirty="0" err="1" smtClean="0">
                <a:latin typeface="+mj-lt"/>
              </a:rPr>
              <a:t>Qt</a:t>
            </a:r>
            <a:r>
              <a:rPr lang="en-AU" sz="2400" b="0" dirty="0">
                <a:latin typeface="+mj-lt"/>
              </a:rPr>
              <a:t>/C++ (</a:t>
            </a:r>
            <a:r>
              <a:rPr lang="en-AU" sz="2400" b="0" dirty="0">
                <a:latin typeface="+mj-lt"/>
                <a:hlinkClick r:id="rId4"/>
              </a:rPr>
              <a:t>https://</a:t>
            </a:r>
            <a:r>
              <a:rPr lang="en-AU" sz="2400" b="0" dirty="0" smtClean="0">
                <a:latin typeface="+mj-lt"/>
                <a:hlinkClick r:id="rId4"/>
              </a:rPr>
              <a:t>github.com/radareorg/cutter</a:t>
            </a:r>
            <a:r>
              <a:rPr lang="en-AU" sz="2400" b="0" dirty="0" smtClean="0">
                <a:latin typeface="+mj-lt"/>
              </a:rPr>
              <a:t>)</a:t>
            </a:r>
          </a:p>
          <a:p>
            <a:endParaRPr lang="en-US" sz="2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WebUI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99" y="1149489"/>
            <a:ext cx="76104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09863" y="59960"/>
            <a:ext cx="10889948" cy="108952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Bokken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63" y="1149489"/>
            <a:ext cx="8132947" cy="56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Radare2</vt:lpstr>
      <vt:lpstr>Introduction</vt:lpstr>
      <vt:lpstr>Radare2 background</vt:lpstr>
      <vt:lpstr>Radare2</vt:lpstr>
      <vt:lpstr>Is Radare2 better than [product]?</vt:lpstr>
      <vt:lpstr>Utilities</vt:lpstr>
      <vt:lpstr>GUIs</vt:lpstr>
      <vt:lpstr>WebUI</vt:lpstr>
      <vt:lpstr>Bokken</vt:lpstr>
      <vt:lpstr>R4w</vt:lpstr>
      <vt:lpstr>Cutter</vt:lpstr>
      <vt:lpstr>Demos</vt:lpstr>
      <vt:lpstr>Stop! Demo time.</vt:lpstr>
      <vt:lpstr>Help</vt:lpstr>
      <vt:lpstr>Is this the end?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Radare2</dc:title>
  <dc:creator>Bird, John</dc:creator>
  <cp:lastModifiedBy>Bird, John</cp:lastModifiedBy>
  <cp:revision>1</cp:revision>
  <dcterms:created xsi:type="dcterms:W3CDTF">2017-10-07T11:35:30Z</dcterms:created>
  <dcterms:modified xsi:type="dcterms:W3CDTF">2017-10-07T11:35:49Z</dcterms:modified>
</cp:coreProperties>
</file>