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359" r:id="rId4"/>
    <p:sldId id="355" r:id="rId5"/>
    <p:sldId id="356" r:id="rId6"/>
    <p:sldId id="35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4B1D55-4876-405F-AFBB-CEAEA6FA8069}">
  <a:tblStyle styleId="{F04B1D55-4876-405F-AFBB-CEAEA6FA80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50" autoAdjust="0"/>
  </p:normalViewPr>
  <p:slideViewPr>
    <p:cSldViewPr snapToGrid="0">
      <p:cViewPr varScale="1">
        <p:scale>
          <a:sx n="110" d="100"/>
          <a:sy n="110" d="100"/>
        </p:scale>
        <p:origin x="15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83bf5df89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83bf5df89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3bf5df89_1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83bf5df89_1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3bf5df89_1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83bf5df89_1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074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3bf5df89_1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83bf5df89_1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429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3bf5df89_1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83bf5df89_1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958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3bf5df89_1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83bf5df89_1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761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A72A-E656-B206-C168-23D17E429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109F-E561-90BC-D817-323834013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3CB6-9DA0-70D0-1E3F-F972457E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B374-DBB7-DE5C-F4CB-F1C58568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E5707-9CC4-CAE6-54B9-20727E06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018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5210-48BE-575F-EF70-A5185DD5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D4BCF-C67A-0DB9-1585-B2E10A8E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BA8-0ED6-A279-8025-53FEDF81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9E42-82E1-D83F-D20F-576854EE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1E16E-9E6F-186C-89A6-80ED354D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749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0A2E8-D55A-C35D-951A-2AE3D84A7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B2BAB-DDFD-7509-49EB-4DA0E71C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C440-A689-CFC0-1550-068B46CA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5BB0-1A8A-F47B-BFD7-5968048F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5121-2799-AEC5-D9C8-211B3AD6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853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ED6B-768A-5C6D-D822-A274A2FE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AABE-0FAC-040A-E6C2-920B669A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A6B8-DAD7-6A57-44F5-7391C37E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9EDD-C704-4884-37CD-F1225386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6218-76A9-3237-40DD-484FD694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638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490F-E6A6-F259-5D57-258CE42A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ED61-897B-09C8-DBDE-60BEC415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7E31-EC24-487D-B13E-43FDC0B0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45C6-87D5-9DD1-DAAB-B5043E7A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877D-09F3-91E3-D538-578C806C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283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3FA3-B820-5649-8EEE-8FDEEC5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D6CF-1F32-FEC3-0560-BAC3EA59C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74E7D-DD14-5724-B497-C5D51BB84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7F6A4-938C-AE44-622C-FA7D49E9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757E7-CC93-15D7-760B-CD994E83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11769-E8D9-B7C4-8FAE-953D88E9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946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46E2-0EC6-D0ED-5378-2A7A5B63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D9EA-E40D-5052-1401-342C1D1A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BEF63-9031-4112-A76F-BA9B3269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147C5-66FB-F30F-F8F5-341B5EC7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2861C-F3F3-22B6-CCA1-DADDDADE5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E2923-1377-8AB0-BA03-F1285B72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22DAE-2F78-B363-64CE-4ADCE6BC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15C05-9C44-FCE7-34FB-F5E8BCF2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577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1367-91B6-B770-99B0-DF9B0427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13625-5A35-5346-3FFA-970C613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DF0F-614E-EA88-2635-C70FF2F2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B778D-3A98-C9B2-C3EC-EF33CC32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6270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0A648-A3FD-22D5-99DB-49CBA323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95684-AA75-DE01-8009-734E5ED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F6D3E-25D3-669D-1D6B-A3626B72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2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BB43-C836-6DE9-A9F9-0FE38E11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739A-350D-0B34-055E-0301A4B4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51AC6-54BC-60C3-21F4-19C3E83F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1EBBE-0A37-FDA5-0752-36C2610C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FBC7-D4CC-ED9A-23F8-35203885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38548-CE2B-DA4C-8FDC-E7DA473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4003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2F4-56A2-FC98-99C4-BA2D2CAA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98F07-F32A-BC74-E044-430356476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C811B-C6C3-D992-7BB9-102740D37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03358-1F2D-6D93-CED8-58C231A3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14554-D0ED-72FA-AA42-76311320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DF682-EFB3-3CD4-9049-D5BECF6B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141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5A079-B0FA-8577-35EB-F6442A51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350C-7BF9-9D29-6F01-5D0AFC02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9EE7-7795-0447-4D64-4E8121487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E9E0-3F89-4EA3-80BD-3BC15418E37F}" type="datetimeFigureOut">
              <a:rPr lang="en-SG" smtClean="0"/>
              <a:t>17/3/2024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07B5-D9EA-9305-C934-F55976D72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59B9-DF5E-C4E8-105E-07155F3C6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1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246557" y="1909193"/>
            <a:ext cx="3612629" cy="867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PEI – Case Study</a:t>
            </a:r>
            <a:endParaRPr sz="40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468849" y="3254739"/>
            <a:ext cx="1480279" cy="369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2060"/>
                </a:solidFill>
              </a:rPr>
              <a:t>By Vishnu AS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704C6-819B-A2D6-EFB3-E6BFE516CD87}"/>
              </a:ext>
            </a:extLst>
          </p:cNvPr>
          <p:cNvSpPr txBox="1"/>
          <p:nvPr/>
        </p:nvSpPr>
        <p:spPr>
          <a:xfrm>
            <a:off x="5995618" y="2571750"/>
            <a:ext cx="279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002060"/>
                </a:solidFill>
              </a:rPr>
              <a:t>Data Processing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292243" y="390829"/>
            <a:ext cx="6858000" cy="469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+mn-lt"/>
                <a:ea typeface="+mn-ea"/>
                <a:cs typeface="+mn-cs"/>
              </a:rPr>
              <a:t>Background</a:t>
            </a:r>
            <a:endParaRPr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2" name="Google Shape;164;p18">
            <a:extLst>
              <a:ext uri="{FF2B5EF4-FFF2-40B4-BE49-F238E27FC236}">
                <a16:creationId xmlns:a16="http://schemas.microsoft.com/office/drawing/2014/main" id="{FFED95A3-73C6-FE14-3E61-26766B176F92}"/>
              </a:ext>
            </a:extLst>
          </p:cNvPr>
          <p:cNvSpPr txBox="1">
            <a:spLocks/>
          </p:cNvSpPr>
          <p:nvPr/>
        </p:nvSpPr>
        <p:spPr>
          <a:xfrm>
            <a:off x="323850" y="1149504"/>
            <a:ext cx="5741755" cy="2146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data processing system had to be implemented for an e-commerce platform using Databricks.</a:t>
            </a:r>
          </a:p>
          <a:p>
            <a:pPr algn="just">
              <a:spcBef>
                <a:spcPts val="0"/>
              </a:spcBef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Goal is to utilize Databricks and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PySpark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create a scalable, efficient and reliable solution for data processing. </a:t>
            </a:r>
            <a:r>
              <a:rPr lang="en-SG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Test-driven development approach to be incorporated in the development cycle.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product is suitable for deep-dive analysis for providing valuable insights to the business stakeholders.</a:t>
            </a:r>
          </a:p>
          <a:p>
            <a:pPr algn="just">
              <a:spcBef>
                <a:spcPts val="0"/>
              </a:spcBef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document focus on the data architecture and data pre-processing details of the framework.</a:t>
            </a:r>
          </a:p>
          <a:p>
            <a:pPr algn="l">
              <a:spcBef>
                <a:spcPts val="0"/>
              </a:spcBef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hand pointing at a glowing circle with a shopping cart icon&#10;&#10;Description automatically generated">
            <a:extLst>
              <a:ext uri="{FF2B5EF4-FFF2-40B4-BE49-F238E27FC236}">
                <a16:creationId xmlns:a16="http://schemas.microsoft.com/office/drawing/2014/main" id="{3E87791D-B443-B062-3ECB-2618EDB5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46" y="1546381"/>
            <a:ext cx="2053590" cy="14546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D053386-BB38-0FC6-FFDA-ECD1C298ED03}"/>
              </a:ext>
            </a:extLst>
          </p:cNvPr>
          <p:cNvSpPr txBox="1"/>
          <p:nvPr/>
        </p:nvSpPr>
        <p:spPr>
          <a:xfrm>
            <a:off x="335195" y="181154"/>
            <a:ext cx="8619789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4BE27-4827-31D4-6EEA-5A42D9D3E346}"/>
              </a:ext>
            </a:extLst>
          </p:cNvPr>
          <p:cNvSpPr/>
          <p:nvPr/>
        </p:nvSpPr>
        <p:spPr>
          <a:xfrm>
            <a:off x="814251" y="1333309"/>
            <a:ext cx="1136468" cy="400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Data Source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8D65A1-AAD8-D7A6-7312-3689F6992C99}"/>
              </a:ext>
            </a:extLst>
          </p:cNvPr>
          <p:cNvSpPr/>
          <p:nvPr/>
        </p:nvSpPr>
        <p:spPr>
          <a:xfrm>
            <a:off x="2578453" y="1360333"/>
            <a:ext cx="1136468" cy="400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Data </a:t>
            </a:r>
          </a:p>
          <a:p>
            <a:pPr algn="ctr"/>
            <a:r>
              <a:rPr lang="en-SG" sz="1000" b="1" dirty="0"/>
              <a:t>Extraction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0B7D86-DC32-70AB-F858-73028E82234F}"/>
              </a:ext>
            </a:extLst>
          </p:cNvPr>
          <p:cNvSpPr/>
          <p:nvPr/>
        </p:nvSpPr>
        <p:spPr>
          <a:xfrm>
            <a:off x="4468740" y="1360333"/>
            <a:ext cx="1136468" cy="400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Data Transformation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622D4A-BE34-6AC0-71E1-50582727EFDE}"/>
              </a:ext>
            </a:extLst>
          </p:cNvPr>
          <p:cNvSpPr/>
          <p:nvPr/>
        </p:nvSpPr>
        <p:spPr>
          <a:xfrm>
            <a:off x="6407640" y="1360333"/>
            <a:ext cx="1136468" cy="400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Data </a:t>
            </a:r>
          </a:p>
          <a:p>
            <a:pPr algn="ctr"/>
            <a:r>
              <a:rPr lang="en-SG" sz="1000" b="1" dirty="0"/>
              <a:t>Curation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3FCBAB-5E16-CE80-3398-0D2234780DC6}"/>
              </a:ext>
            </a:extLst>
          </p:cNvPr>
          <p:cNvSpPr/>
          <p:nvPr/>
        </p:nvSpPr>
        <p:spPr>
          <a:xfrm>
            <a:off x="843832" y="2800165"/>
            <a:ext cx="1106888" cy="2137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lt1"/>
                </a:solidFill>
              </a:rPr>
              <a:t>Customer.xlsx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5DC075-5902-6EA5-0360-56F2271A055F}"/>
              </a:ext>
            </a:extLst>
          </p:cNvPr>
          <p:cNvSpPr/>
          <p:nvPr/>
        </p:nvSpPr>
        <p:spPr>
          <a:xfrm>
            <a:off x="843831" y="2404110"/>
            <a:ext cx="1106888" cy="2137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lt1"/>
                </a:solidFill>
              </a:rPr>
              <a:t>Product.csv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8758B-75A3-2CBB-93A6-A74095731419}"/>
              </a:ext>
            </a:extLst>
          </p:cNvPr>
          <p:cNvSpPr/>
          <p:nvPr/>
        </p:nvSpPr>
        <p:spPr>
          <a:xfrm>
            <a:off x="843831" y="2003456"/>
            <a:ext cx="1096000" cy="2137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lt1"/>
                </a:solidFill>
              </a:rPr>
              <a:t>Orders.json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B6DCA7-F134-0188-6ECB-15CE66C8226F}"/>
              </a:ext>
            </a:extLst>
          </p:cNvPr>
          <p:cNvSpPr/>
          <p:nvPr/>
        </p:nvSpPr>
        <p:spPr>
          <a:xfrm>
            <a:off x="2629558" y="2003941"/>
            <a:ext cx="1034258" cy="2137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 err="1">
                <a:solidFill>
                  <a:schemeClr val="lt1"/>
                </a:solidFill>
              </a:rPr>
              <a:t>stg_orders</a:t>
            </a:r>
            <a:endParaRPr lang="en-SG" sz="1000" b="1" dirty="0">
              <a:solidFill>
                <a:schemeClr val="l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DA605A-0906-01DB-5C6E-E9C903EB3E67}"/>
              </a:ext>
            </a:extLst>
          </p:cNvPr>
          <p:cNvSpPr/>
          <p:nvPr/>
        </p:nvSpPr>
        <p:spPr>
          <a:xfrm>
            <a:off x="2632050" y="2390268"/>
            <a:ext cx="1034258" cy="2137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 err="1">
                <a:solidFill>
                  <a:schemeClr val="lt1"/>
                </a:solidFill>
              </a:rPr>
              <a:t>stg_products</a:t>
            </a:r>
            <a:endParaRPr lang="en-SG" sz="1000" b="1" dirty="0">
              <a:solidFill>
                <a:schemeClr val="l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B46A9A-3236-3A43-F10E-5A753A6534F9}"/>
              </a:ext>
            </a:extLst>
          </p:cNvPr>
          <p:cNvSpPr/>
          <p:nvPr/>
        </p:nvSpPr>
        <p:spPr>
          <a:xfrm>
            <a:off x="2629558" y="2807781"/>
            <a:ext cx="1034258" cy="21374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 err="1">
                <a:solidFill>
                  <a:schemeClr val="lt1"/>
                </a:solidFill>
              </a:rPr>
              <a:t>stg_customers</a:t>
            </a:r>
            <a:endParaRPr lang="en-SG" sz="1000" b="1" dirty="0">
              <a:solidFill>
                <a:schemeClr val="l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454B03-54E5-2DB7-89B4-1351DDA495CB}"/>
              </a:ext>
            </a:extLst>
          </p:cNvPr>
          <p:cNvSpPr/>
          <p:nvPr/>
        </p:nvSpPr>
        <p:spPr>
          <a:xfrm>
            <a:off x="2578454" y="1924595"/>
            <a:ext cx="1136468" cy="11843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58928F-2282-3417-57F9-15E017CA35CA}"/>
              </a:ext>
            </a:extLst>
          </p:cNvPr>
          <p:cNvSpPr/>
          <p:nvPr/>
        </p:nvSpPr>
        <p:spPr>
          <a:xfrm>
            <a:off x="4519844" y="2003941"/>
            <a:ext cx="1034258" cy="2137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 err="1">
                <a:solidFill>
                  <a:schemeClr val="lt1"/>
                </a:solidFill>
              </a:rPr>
              <a:t>ref_orders</a:t>
            </a:r>
            <a:endParaRPr lang="en-SG" sz="1000" b="1" dirty="0">
              <a:solidFill>
                <a:schemeClr val="l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AB0BF3-05EC-7061-19E5-0ED00F4EF0B8}"/>
              </a:ext>
            </a:extLst>
          </p:cNvPr>
          <p:cNvSpPr/>
          <p:nvPr/>
        </p:nvSpPr>
        <p:spPr>
          <a:xfrm>
            <a:off x="4522336" y="2390268"/>
            <a:ext cx="1034258" cy="2137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 err="1">
                <a:solidFill>
                  <a:schemeClr val="lt1"/>
                </a:solidFill>
              </a:rPr>
              <a:t>ref_products</a:t>
            </a:r>
            <a:endParaRPr lang="en-SG" sz="1000" b="1" dirty="0">
              <a:solidFill>
                <a:schemeClr val="l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5A10A8-B582-5B1A-9374-F6A330CBFCCA}"/>
              </a:ext>
            </a:extLst>
          </p:cNvPr>
          <p:cNvSpPr/>
          <p:nvPr/>
        </p:nvSpPr>
        <p:spPr>
          <a:xfrm>
            <a:off x="4519844" y="2807781"/>
            <a:ext cx="1034258" cy="21374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 err="1">
                <a:solidFill>
                  <a:schemeClr val="lt1"/>
                </a:solidFill>
              </a:rPr>
              <a:t>ref_customers</a:t>
            </a:r>
            <a:endParaRPr lang="en-SG" sz="1000" b="1" dirty="0">
              <a:solidFill>
                <a:schemeClr val="lt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45E11-EA49-FBDA-0A50-40A8F7DA1727}"/>
              </a:ext>
            </a:extLst>
          </p:cNvPr>
          <p:cNvSpPr/>
          <p:nvPr/>
        </p:nvSpPr>
        <p:spPr>
          <a:xfrm>
            <a:off x="4468740" y="1924595"/>
            <a:ext cx="1136468" cy="11843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5F7106-BD88-56D6-025E-C059B093240C}"/>
              </a:ext>
            </a:extLst>
          </p:cNvPr>
          <p:cNvSpPr txBox="1"/>
          <p:nvPr/>
        </p:nvSpPr>
        <p:spPr>
          <a:xfrm>
            <a:off x="2754445" y="30831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Bronze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0C25CC-EAB8-C817-B57B-4AA24A316CC9}"/>
              </a:ext>
            </a:extLst>
          </p:cNvPr>
          <p:cNvSpPr txBox="1"/>
          <p:nvPr/>
        </p:nvSpPr>
        <p:spPr>
          <a:xfrm>
            <a:off x="4639267" y="3083147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Silver Layer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3E3001-2DA9-FAD9-0CF6-2A62ECEECE76}"/>
              </a:ext>
            </a:extLst>
          </p:cNvPr>
          <p:cNvSpPr/>
          <p:nvPr/>
        </p:nvSpPr>
        <p:spPr>
          <a:xfrm>
            <a:off x="6458744" y="2022327"/>
            <a:ext cx="1034258" cy="2137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 err="1"/>
              <a:t>mart</a:t>
            </a:r>
            <a:r>
              <a:rPr lang="en-SG" sz="1000" b="1" dirty="0" err="1">
                <a:solidFill>
                  <a:schemeClr val="lt1"/>
                </a:solidFill>
              </a:rPr>
              <a:t>_orders</a:t>
            </a:r>
            <a:endParaRPr lang="en-SG" sz="1000" b="1" dirty="0">
              <a:solidFill>
                <a:schemeClr val="lt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DE87C2-AC72-9BE7-D017-ED3B61090014}"/>
              </a:ext>
            </a:extLst>
          </p:cNvPr>
          <p:cNvSpPr/>
          <p:nvPr/>
        </p:nvSpPr>
        <p:spPr>
          <a:xfrm>
            <a:off x="6407640" y="1942981"/>
            <a:ext cx="1136468" cy="40059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E64D19-CB41-2295-65F9-B092760D10F8}"/>
              </a:ext>
            </a:extLst>
          </p:cNvPr>
          <p:cNvSpPr/>
          <p:nvPr/>
        </p:nvSpPr>
        <p:spPr>
          <a:xfrm>
            <a:off x="6458744" y="2789106"/>
            <a:ext cx="1034258" cy="2137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 err="1"/>
              <a:t>agg</a:t>
            </a:r>
            <a:r>
              <a:rPr lang="en-SG" sz="1000" b="1" dirty="0" err="1">
                <a:solidFill>
                  <a:schemeClr val="lt1"/>
                </a:solidFill>
              </a:rPr>
              <a:t>_profit</a:t>
            </a:r>
            <a:endParaRPr lang="en-SG" sz="1000" b="1" dirty="0">
              <a:solidFill>
                <a:schemeClr val="l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F87C5E-98FC-5051-EA6A-79D19F85C7B4}"/>
              </a:ext>
            </a:extLst>
          </p:cNvPr>
          <p:cNvSpPr/>
          <p:nvPr/>
        </p:nvSpPr>
        <p:spPr>
          <a:xfrm>
            <a:off x="6407640" y="2709760"/>
            <a:ext cx="1136468" cy="40059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3EA972-13CB-D32C-2A0C-998C1371E5CE}"/>
              </a:ext>
            </a:extLst>
          </p:cNvPr>
          <p:cNvSpPr txBox="1"/>
          <p:nvPr/>
        </p:nvSpPr>
        <p:spPr>
          <a:xfrm>
            <a:off x="6619279" y="3075942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Gold Layer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94243AC-C1EC-8F33-BE14-D08E8197885F}"/>
              </a:ext>
            </a:extLst>
          </p:cNvPr>
          <p:cNvSpPr/>
          <p:nvPr/>
        </p:nvSpPr>
        <p:spPr>
          <a:xfrm>
            <a:off x="2064289" y="2308718"/>
            <a:ext cx="400594" cy="2137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AE1C815-08B9-0941-6D61-611DFD63F752}"/>
              </a:ext>
            </a:extLst>
          </p:cNvPr>
          <p:cNvSpPr/>
          <p:nvPr/>
        </p:nvSpPr>
        <p:spPr>
          <a:xfrm>
            <a:off x="3839237" y="2308718"/>
            <a:ext cx="400594" cy="2137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617BF1E-96E3-ABE5-0DC5-D551D7CB7F48}"/>
              </a:ext>
            </a:extLst>
          </p:cNvPr>
          <p:cNvSpPr/>
          <p:nvPr/>
        </p:nvSpPr>
        <p:spPr>
          <a:xfrm>
            <a:off x="5798975" y="2285104"/>
            <a:ext cx="400594" cy="2137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58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292243" y="390829"/>
            <a:ext cx="6858000" cy="469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+mn-lt"/>
                <a:ea typeface="+mn-ea"/>
                <a:cs typeface="+mn-cs"/>
              </a:rPr>
              <a:t>Data cleaning: Customer data</a:t>
            </a:r>
            <a:endParaRPr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2" name="Google Shape;164;p18">
            <a:extLst>
              <a:ext uri="{FF2B5EF4-FFF2-40B4-BE49-F238E27FC236}">
                <a16:creationId xmlns:a16="http://schemas.microsoft.com/office/drawing/2014/main" id="{FFED95A3-73C6-FE14-3E61-26766B176F92}"/>
              </a:ext>
            </a:extLst>
          </p:cNvPr>
          <p:cNvSpPr txBox="1">
            <a:spLocks/>
          </p:cNvSpPr>
          <p:nvPr/>
        </p:nvSpPr>
        <p:spPr>
          <a:xfrm>
            <a:off x="385995" y="1422328"/>
            <a:ext cx="6913475" cy="22988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4F3D60-81A1-4D41-48B8-EE3427CC2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26602"/>
              </p:ext>
            </p:extLst>
          </p:nvPr>
        </p:nvGraphicFramePr>
        <p:xfrm>
          <a:off x="385995" y="1422328"/>
          <a:ext cx="8244199" cy="297672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4496">
                  <a:extLst>
                    <a:ext uri="{9D8B030D-6E8A-4147-A177-3AD203B41FA5}">
                      <a16:colId xmlns:a16="http://schemas.microsoft.com/office/drawing/2014/main" val="1246022942"/>
                    </a:ext>
                  </a:extLst>
                </a:gridCol>
                <a:gridCol w="1428206">
                  <a:extLst>
                    <a:ext uri="{9D8B030D-6E8A-4147-A177-3AD203B41FA5}">
                      <a16:colId xmlns:a16="http://schemas.microsoft.com/office/drawing/2014/main" val="2982805989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442167153"/>
                    </a:ext>
                  </a:extLst>
                </a:gridCol>
                <a:gridCol w="1854926">
                  <a:extLst>
                    <a:ext uri="{9D8B030D-6E8A-4147-A177-3AD203B41FA5}">
                      <a16:colId xmlns:a16="http://schemas.microsoft.com/office/drawing/2014/main" val="3036659278"/>
                    </a:ext>
                  </a:extLst>
                </a:gridCol>
                <a:gridCol w="2063931">
                  <a:extLst>
                    <a:ext uri="{9D8B030D-6E8A-4147-A177-3AD203B41FA5}">
                      <a16:colId xmlns:a16="http://schemas.microsoft.com/office/drawing/2014/main" val="3410681941"/>
                    </a:ext>
                  </a:extLst>
                </a:gridCol>
              </a:tblGrid>
              <a:tr h="165425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u="none" strike="noStrike" dirty="0">
                          <a:effectLst/>
                        </a:rPr>
                        <a:t>Field</a:t>
                      </a:r>
                      <a:endParaRPr lang="en-SG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u="none" strike="noStrike" dirty="0">
                          <a:effectLst/>
                        </a:rPr>
                        <a:t>Case</a:t>
                      </a:r>
                      <a:endParaRPr lang="en-SG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u="none" strike="noStrike" dirty="0">
                          <a:effectLst/>
                        </a:rPr>
                        <a:t>Remedy</a:t>
                      </a:r>
                      <a:endParaRPr lang="en-SG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u="none" strike="noStrike" dirty="0">
                          <a:effectLst/>
                        </a:rPr>
                        <a:t>Case example</a:t>
                      </a:r>
                      <a:endParaRPr lang="en-SG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u="none" strike="noStrike" dirty="0">
                          <a:effectLst/>
                        </a:rPr>
                        <a:t>remedy Example</a:t>
                      </a:r>
                      <a:endParaRPr lang="en-SG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0370"/>
                  </a:ext>
                </a:extLst>
              </a:tr>
              <a:tr h="496275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u="none" strike="noStrike" dirty="0">
                          <a:effectLst/>
                        </a:rPr>
                        <a:t>Customer Name</a:t>
                      </a:r>
                      <a:endParaRPr lang="en-SG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 dirty="0">
                          <a:effectLst/>
                        </a:rPr>
                        <a:t>Missing Customer names</a:t>
                      </a:r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Populate from email id. A new flag column is set to True for corrections via data stewardship.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Customer name: &lt;empty&gt;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email:courtneymueller552@gmail.com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customer name: </a:t>
                      </a:r>
                      <a:r>
                        <a:rPr lang="en-US" sz="900" u="none" strike="noStrike" dirty="0" err="1">
                          <a:effectLst/>
                        </a:rPr>
                        <a:t>courtneymueller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email: courtneymueller552@gmail.com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name filled flag: True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1319697173"/>
                  </a:ext>
                </a:extLst>
              </a:tr>
              <a:tr h="495348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u="none" strike="noStrike" dirty="0">
                          <a:effectLst/>
                        </a:rPr>
                        <a:t>Customer Name</a:t>
                      </a:r>
                      <a:endParaRPr lang="en-SG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Non-alphabetic characters in the names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retrieve only the alphabetic characters. Introduce whitespace before Capital letters after the first character.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Customer name: Pete@#$ Takahito</a:t>
                      </a:r>
                      <a:endParaRPr lang="en-SG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 dirty="0">
                          <a:effectLst/>
                        </a:rPr>
                        <a:t>Customer name: Pete </a:t>
                      </a:r>
                      <a:r>
                        <a:rPr lang="en-SG" sz="900" u="none" strike="noStrike" dirty="0" err="1">
                          <a:effectLst/>
                        </a:rPr>
                        <a:t>Takahito</a:t>
                      </a:r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461618555"/>
                  </a:ext>
                </a:extLst>
              </a:tr>
              <a:tr h="992551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u="none" strike="noStrike" dirty="0">
                          <a:effectLst/>
                        </a:rPr>
                        <a:t>phone</a:t>
                      </a:r>
                      <a:endParaRPr lang="en-SG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Missing phone number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Incomplete phone numbe(less than 10 digits)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Invalid phone numbers(greater than 10 digits but not in US phone format)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consider the invalid and incomplete numbers as invalid and input in it a new column _cleaned_phone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 dirty="0">
                          <a:effectLst/>
                        </a:rPr>
                        <a:t>phone:123456789</a:t>
                      </a:r>
                      <a:br>
                        <a:rPr lang="en-SG" sz="900" u="none" strike="noStrike" dirty="0">
                          <a:effectLst/>
                        </a:rPr>
                      </a:br>
                      <a:r>
                        <a:rPr lang="en-SG" sz="900" u="none" strike="noStrike" dirty="0">
                          <a:effectLst/>
                        </a:rPr>
                        <a:t>phone:-3489</a:t>
                      </a:r>
                      <a:br>
                        <a:rPr lang="en-SG" sz="900" u="none" strike="noStrike" dirty="0">
                          <a:effectLst/>
                        </a:rPr>
                      </a:br>
                      <a:r>
                        <a:rPr lang="en-SG" sz="900" u="none" strike="noStrike" dirty="0">
                          <a:effectLst/>
                        </a:rPr>
                        <a:t>phone:445(693)073-5569x9356</a:t>
                      </a:r>
                      <a:br>
                        <a:rPr lang="en-SG" sz="900" u="none" strike="noStrike" dirty="0">
                          <a:effectLst/>
                        </a:rPr>
                      </a:br>
                      <a:r>
                        <a:rPr lang="en-SG" sz="900" u="none" strike="noStrike" dirty="0">
                          <a:effectLst/>
                        </a:rPr>
                        <a:t>phone:&lt;empty&gt;</a:t>
                      </a:r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phone: &lt;unchanged&gt;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_</a:t>
                      </a:r>
                      <a:r>
                        <a:rPr lang="en-US" sz="900" u="none" strike="noStrike" dirty="0" err="1">
                          <a:effectLst/>
                        </a:rPr>
                        <a:t>cleaned_phone</a:t>
                      </a:r>
                      <a:r>
                        <a:rPr lang="en-US" sz="900" u="none" strike="noStrike" dirty="0">
                          <a:effectLst/>
                        </a:rPr>
                        <a:t>: "Invalid Number"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109647101"/>
                  </a:ext>
                </a:extLst>
              </a:tr>
              <a:tr h="827126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u="none" strike="noStrike" dirty="0">
                          <a:effectLst/>
                        </a:rPr>
                        <a:t>phone</a:t>
                      </a:r>
                      <a:endParaRPr lang="en-SG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10 digit phone numbers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10 digit phone numbers with extension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more than 10 digits but the remaining digits equates to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clean the phone number to NANP format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_</a:t>
                      </a:r>
                      <a:r>
                        <a:rPr lang="en-US" sz="900" u="none" strike="noStrike" dirty="0" err="1">
                          <a:effectLst/>
                        </a:rPr>
                        <a:t>cleaned_phone</a:t>
                      </a:r>
                      <a:r>
                        <a:rPr lang="en-US" sz="900" u="none" strike="noStrike" dirty="0">
                          <a:effectLst/>
                        </a:rPr>
                        <a:t>: +1(***)***-**** or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+1(***)***-****x**** format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 dirty="0">
                          <a:effectLst/>
                        </a:rPr>
                        <a:t>phone:1234567890</a:t>
                      </a:r>
                      <a:br>
                        <a:rPr lang="en-SG" sz="900" u="none" strike="noStrike" dirty="0">
                          <a:effectLst/>
                        </a:rPr>
                      </a:br>
                      <a:r>
                        <a:rPr lang="en-SG" sz="900" u="none" strike="noStrike" dirty="0">
                          <a:effectLst/>
                        </a:rPr>
                        <a:t>phone:(001)-(123)456-7890</a:t>
                      </a:r>
                      <a:endParaRPr lang="en-SG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phone: &lt;unchanged&gt;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_</a:t>
                      </a:r>
                      <a:r>
                        <a:rPr lang="en-US" sz="900" u="none" strike="noStrike" dirty="0" err="1">
                          <a:effectLst/>
                        </a:rPr>
                        <a:t>cleaned_phone</a:t>
                      </a:r>
                      <a:r>
                        <a:rPr lang="en-US" sz="900" u="none" strike="noStrike" dirty="0">
                          <a:effectLst/>
                        </a:rPr>
                        <a:t>: +1(123)456-7890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19650347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E4F845-5D31-0AE5-B031-0464ABADCA41}"/>
              </a:ext>
            </a:extLst>
          </p:cNvPr>
          <p:cNvSpPr txBox="1"/>
          <p:nvPr/>
        </p:nvSpPr>
        <p:spPr>
          <a:xfrm>
            <a:off x="292243" y="987604"/>
            <a:ext cx="841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The columns Customer Name and Phone are cleaned and enriched.</a:t>
            </a:r>
          </a:p>
        </p:txBody>
      </p:sp>
    </p:spTree>
    <p:extLst>
      <p:ext uri="{BB962C8B-B14F-4D97-AF65-F5344CB8AC3E}">
        <p14:creationId xmlns:p14="http://schemas.microsoft.com/office/powerpoint/2010/main" val="14377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292243" y="390829"/>
            <a:ext cx="6858000" cy="469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+mn-lt"/>
                <a:ea typeface="+mn-ea"/>
                <a:cs typeface="+mn-cs"/>
              </a:rPr>
              <a:t>Data cleaning: Product Data</a:t>
            </a:r>
            <a:endParaRPr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2" name="Google Shape;164;p18">
            <a:extLst>
              <a:ext uri="{FF2B5EF4-FFF2-40B4-BE49-F238E27FC236}">
                <a16:creationId xmlns:a16="http://schemas.microsoft.com/office/drawing/2014/main" id="{FFED95A3-73C6-FE14-3E61-26766B176F92}"/>
              </a:ext>
            </a:extLst>
          </p:cNvPr>
          <p:cNvSpPr txBox="1">
            <a:spLocks/>
          </p:cNvSpPr>
          <p:nvPr/>
        </p:nvSpPr>
        <p:spPr>
          <a:xfrm>
            <a:off x="385995" y="1422328"/>
            <a:ext cx="6913475" cy="22988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10BC9-9B67-6739-FDE9-7B29BFFCFBDC}"/>
              </a:ext>
            </a:extLst>
          </p:cNvPr>
          <p:cNvSpPr txBox="1"/>
          <p:nvPr/>
        </p:nvSpPr>
        <p:spPr>
          <a:xfrm>
            <a:off x="297095" y="978375"/>
            <a:ext cx="789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Duplicate Product information was identified in the product data which requires cleansing and de-duplication</a:t>
            </a:r>
            <a:endParaRPr lang="en-SG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22E56-D971-4470-FD5C-013C5985AB3B}"/>
              </a:ext>
            </a:extLst>
          </p:cNvPr>
          <p:cNvSpPr txBox="1"/>
          <p:nvPr/>
        </p:nvSpPr>
        <p:spPr>
          <a:xfrm>
            <a:off x="292243" y="1422328"/>
            <a:ext cx="7715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New columns </a:t>
            </a:r>
            <a:r>
              <a:rPr lang="en-US" sz="1200" dirty="0" err="1"/>
              <a:t>rounded_price</a:t>
            </a:r>
            <a:r>
              <a:rPr lang="en-US" sz="1200" dirty="0"/>
              <a:t> was created in both orders and products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rounded_price</a:t>
            </a:r>
            <a:r>
              <a:rPr lang="en-US" sz="1200" dirty="0"/>
              <a:t> in products table: rounded integer of the column '</a:t>
            </a:r>
            <a:r>
              <a:rPr lang="en-US" sz="1200" dirty="0" err="1"/>
              <a:t>Price_per_product</a:t>
            </a:r>
            <a:r>
              <a:rPr lang="en-US" sz="1200" dirty="0"/>
              <a:t>'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rounded_price</a:t>
            </a:r>
            <a:r>
              <a:rPr lang="en-US" sz="1200" dirty="0"/>
              <a:t> in orders table: rounded integer of the division of columns 'Price' and 'Quantity'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Product_ID</a:t>
            </a:r>
            <a:r>
              <a:rPr lang="en-US" sz="1200" dirty="0"/>
              <a:t> and the newly created field </a:t>
            </a:r>
            <a:r>
              <a:rPr lang="en-US" sz="1200" dirty="0" err="1"/>
              <a:t>rounded_price</a:t>
            </a:r>
            <a:r>
              <a:rPr lang="en-US" sz="1200" dirty="0"/>
              <a:t> used as composite keys to join orders with products tables.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4204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292243" y="390829"/>
            <a:ext cx="6858000" cy="469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+mn-lt"/>
                <a:ea typeface="+mn-ea"/>
                <a:cs typeface="+mn-cs"/>
              </a:rPr>
              <a:t>Conclusion</a:t>
            </a:r>
            <a:endParaRPr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2" name="Google Shape;164;p18">
            <a:extLst>
              <a:ext uri="{FF2B5EF4-FFF2-40B4-BE49-F238E27FC236}">
                <a16:creationId xmlns:a16="http://schemas.microsoft.com/office/drawing/2014/main" id="{FFED95A3-73C6-FE14-3E61-26766B176F92}"/>
              </a:ext>
            </a:extLst>
          </p:cNvPr>
          <p:cNvSpPr txBox="1">
            <a:spLocks/>
          </p:cNvSpPr>
          <p:nvPr/>
        </p:nvSpPr>
        <p:spPr>
          <a:xfrm>
            <a:off x="385995" y="1422328"/>
            <a:ext cx="6913475" cy="22988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22E56-D971-4470-FD5C-013C5985AB3B}"/>
              </a:ext>
            </a:extLst>
          </p:cNvPr>
          <p:cNvSpPr txBox="1"/>
          <p:nvPr/>
        </p:nvSpPr>
        <p:spPr>
          <a:xfrm>
            <a:off x="385995" y="1065892"/>
            <a:ext cx="83720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Enriched table MART_ORDERS is created for deep-dived analysis by slicing and dicing the data based on all attributes like customer details, product details and order details.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Aggregated table AGG_PROFIT is created to facilitate quick analysis on total profits by year, customer, product category and sub-category.</a:t>
            </a:r>
          </a:p>
          <a:p>
            <a:r>
              <a:rPr lang="en-US" sz="1200" dirty="0"/>
              <a:t>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56662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10039</TotalTime>
  <Words>548</Words>
  <Application>Microsoft Office PowerPoint</Application>
  <PresentationFormat>On-screen Show (16:9)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Calibri</vt:lpstr>
      <vt:lpstr>Office Theme</vt:lpstr>
      <vt:lpstr>PEI – Case Study</vt:lpstr>
      <vt:lpstr>Background</vt:lpstr>
      <vt:lpstr>PowerPoint Presentation</vt:lpstr>
      <vt:lpstr>Data cleaning: Customer data</vt:lpstr>
      <vt:lpstr>Data cleaning: Product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 Analysis</dc:title>
  <dc:creator>Parvathy Pillai</dc:creator>
  <cp:lastModifiedBy>vishnu as</cp:lastModifiedBy>
  <cp:revision>51</cp:revision>
  <dcterms:modified xsi:type="dcterms:W3CDTF">2024-03-17T08:18:47Z</dcterms:modified>
</cp:coreProperties>
</file>