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7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7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7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74.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77.xml"/>
  <Override ContentType="application/vnd.openxmlformats-officedocument.presentationml.slideLayout+xml" PartName="/ppt/slideLayouts/slideLayout30.xml"/>
  <Override ContentType="application/vnd.openxmlformats-officedocument.presentationml.slideLayout+xml" PartName="/ppt/slideLayouts/slideLayout73.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8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75.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8" r:id="rId4"/>
    <p:sldMasterId id="2147483729" r:id="rId5"/>
    <p:sldMasterId id="214748373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Lst>
  <p:sldSz cy="5143500" cx="9144000"/>
  <p:notesSz cx="6858000" cy="9144000"/>
  <p:embeddedFontLst>
    <p:embeddedFont>
      <p:font typeface="Roboto"/>
      <p:regular r:id="rId106"/>
      <p:bold r:id="rId107"/>
      <p:italic r:id="rId108"/>
      <p:boldItalic r:id="rId109"/>
    </p:embeddedFont>
    <p:embeddedFont>
      <p:font typeface="Playfair Display"/>
      <p:regular r:id="rId110"/>
      <p:bold r:id="rId111"/>
      <p:italic r:id="rId112"/>
      <p:boldItalic r:id="rId113"/>
    </p:embeddedFont>
    <p:embeddedFont>
      <p:font typeface="Helvetica Neue"/>
      <p:regular r:id="rId114"/>
      <p:bold r:id="rId115"/>
      <p:italic r:id="rId116"/>
      <p:boldItalic r:id="rId117"/>
    </p:embeddedFont>
    <p:embeddedFont>
      <p:font typeface="Oswald"/>
      <p:regular r:id="rId118"/>
      <p:bold r:id="rId119"/>
    </p:embeddedFont>
    <p:embeddedFont>
      <p:font typeface="DM Sans"/>
      <p:regular r:id="rId120"/>
      <p:bold r:id="rId121"/>
      <p:italic r:id="rId122"/>
      <p:boldItalic r:id="rId1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font" Target="fonts/Roboto-bold.fntdata"/><Relationship Id="rId106" Type="http://schemas.openxmlformats.org/officeDocument/2006/relationships/font" Target="fonts/Roboto-regular.fntdata"/><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font" Target="fonts/Roboto-boldItalic.fntdata"/><Relationship Id="rId108" Type="http://schemas.openxmlformats.org/officeDocument/2006/relationships/font" Target="fonts/Roboto-italic.fntdata"/><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DMSans-bold.fntdata"/><Relationship Id="rId25" Type="http://schemas.openxmlformats.org/officeDocument/2006/relationships/slide" Target="slides/slide18.xml"/><Relationship Id="rId120" Type="http://schemas.openxmlformats.org/officeDocument/2006/relationships/font" Target="fonts/DMSans-regular.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3" Type="http://schemas.openxmlformats.org/officeDocument/2006/relationships/font" Target="fonts/DMSans-boldItalic.fntdata"/><Relationship Id="rId122" Type="http://schemas.openxmlformats.org/officeDocument/2006/relationships/font" Target="fonts/DMSans-italic.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Oswald-regular.fntdata"/><Relationship Id="rId117" Type="http://schemas.openxmlformats.org/officeDocument/2006/relationships/font" Target="fonts/HelveticaNeue-boldItalic.fntdata"/><Relationship Id="rId116" Type="http://schemas.openxmlformats.org/officeDocument/2006/relationships/font" Target="fonts/HelveticaNeue-italic.fntdata"/><Relationship Id="rId115" Type="http://schemas.openxmlformats.org/officeDocument/2006/relationships/font" Target="fonts/HelveticaNeue-bold.fntdata"/><Relationship Id="rId119" Type="http://schemas.openxmlformats.org/officeDocument/2006/relationships/font" Target="fonts/Oswald-bold.fntdata"/><Relationship Id="rId15" Type="http://schemas.openxmlformats.org/officeDocument/2006/relationships/slide" Target="slides/slide8.xml"/><Relationship Id="rId110" Type="http://schemas.openxmlformats.org/officeDocument/2006/relationships/font" Target="fonts/PlayfairDisplay-regular.fntdata"/><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font" Target="fonts/HelveticaNeue-regular.fntdata"/><Relationship Id="rId18" Type="http://schemas.openxmlformats.org/officeDocument/2006/relationships/slide" Target="slides/slide11.xml"/><Relationship Id="rId113" Type="http://schemas.openxmlformats.org/officeDocument/2006/relationships/font" Target="fonts/PlayfairDisplay-boldItalic.fntdata"/><Relationship Id="rId112" Type="http://schemas.openxmlformats.org/officeDocument/2006/relationships/font" Target="fonts/PlayfairDisplay-italic.fntdata"/><Relationship Id="rId111" Type="http://schemas.openxmlformats.org/officeDocument/2006/relationships/font" Target="fonts/PlayfairDisplay-bold.fntdata"/><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67ffa6f5bc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67ffa6f5bc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6b8302ca3b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6b8302ca3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36b8302ca3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36b8302ca3b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6d739e8f08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6d739e8f08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b="1" sz="15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6d739e8f0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6d739e8f0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1000"/>
              </a:spcAft>
              <a:buClr>
                <a:schemeClr val="dk1"/>
              </a:buClr>
              <a:buSzPts val="2000"/>
              <a:buFont typeface="Helvetica Neue"/>
              <a:buAutoNum type="arabicPeriod"/>
            </a:pPr>
            <a:r>
              <a:t/>
            </a:r>
            <a:endParaRPr b="1" sz="15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36d739e8f08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36d739e8f08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sz="1550">
                <a:solidFill>
                  <a:srgbClr val="1D1C1D"/>
                </a:solidFill>
                <a:highlight>
                  <a:srgbClr val="F8F8F8"/>
                </a:highlight>
              </a:rPr>
              <a:t>Awaabs law process contains 5 stages as shown here. It starts with tenants or staff members raising a hazard report capturing the hazard, the property and the date raised. This is part of the RAISE section and the data is then stored in the Hazard Report entity within the investigation component.  The assess section links a photo of the hazard allowing the severity of the hazard to be matched against the household members in the property to determine the required investigation based on vulnerabilities.</a:t>
            </a:r>
            <a:endParaRPr sz="1550">
              <a:solidFill>
                <a:srgbClr val="1D1C1D"/>
              </a:solidFill>
              <a:highlight>
                <a:srgbClr val="F8F8F8"/>
              </a:highlight>
            </a:endParaRPr>
          </a:p>
          <a:p>
            <a:pPr indent="0" lvl="0" marL="0" rtl="0" algn="l">
              <a:lnSpc>
                <a:spcPct val="115000"/>
              </a:lnSpc>
              <a:spcBef>
                <a:spcPts val="1200"/>
              </a:spcBef>
              <a:spcAft>
                <a:spcPts val="0"/>
              </a:spcAft>
              <a:buClr>
                <a:schemeClr val="dk1"/>
              </a:buClr>
              <a:buSzPts val="1100"/>
              <a:buFont typeface="Arial"/>
              <a:buNone/>
            </a:pPr>
            <a:r>
              <a:rPr lang="en-GB" sz="1550">
                <a:solidFill>
                  <a:srgbClr val="1D1C1D"/>
                </a:solidFill>
                <a:highlight>
                  <a:srgbClr val="F8F8F8"/>
                </a:highlight>
              </a:rPr>
              <a:t>The next stage is investigating the hazard and raising a works order to repair the issue. Throughout the investigation process the tenant is required to be kept up to date through notifications which are stored in another entity called notifications. There is a potential for the hazard report to be escalated if the hazard cannot be fixed in the timescales set out by awaabs law.</a:t>
            </a:r>
            <a:endParaRPr sz="1550">
              <a:solidFill>
                <a:srgbClr val="1D1C1D"/>
              </a:solidFill>
              <a:highlight>
                <a:srgbClr val="F8F8F8"/>
              </a:highlight>
            </a:endParaRPr>
          </a:p>
          <a:p>
            <a:pPr indent="0" lvl="0" marL="0" rtl="0" algn="l">
              <a:lnSpc>
                <a:spcPct val="115000"/>
              </a:lnSpc>
              <a:spcBef>
                <a:spcPts val="1200"/>
              </a:spcBef>
              <a:spcAft>
                <a:spcPts val="0"/>
              </a:spcAft>
              <a:buClr>
                <a:schemeClr val="dk1"/>
              </a:buClr>
              <a:buSzPts val="1100"/>
              <a:buFont typeface="Arial"/>
              <a:buNone/>
            </a:pPr>
            <a:r>
              <a:rPr lang="en-GB" sz="1550">
                <a:solidFill>
                  <a:srgbClr val="1D1C1D"/>
                </a:solidFill>
                <a:highlight>
                  <a:srgbClr val="F8F8F8"/>
                </a:highlight>
              </a:rPr>
              <a:t>Our approach was to develop the data model in separate components which allows Housing providers to adopt the components they require. This allows easy integration into existing systems without the requirement to adopt the full model. </a:t>
            </a:r>
            <a:endParaRPr sz="1550">
              <a:solidFill>
                <a:srgbClr val="1D1C1D"/>
              </a:solidFill>
              <a:highlight>
                <a:srgbClr val="F8F8F8"/>
              </a:highlight>
            </a:endParaRPr>
          </a:p>
          <a:p>
            <a:pPr indent="0" lvl="0" marL="0" rtl="0" algn="l">
              <a:lnSpc>
                <a:spcPct val="115000"/>
              </a:lnSpc>
              <a:spcBef>
                <a:spcPts val="1200"/>
              </a:spcBef>
              <a:spcAft>
                <a:spcPts val="0"/>
              </a:spcAft>
              <a:buClr>
                <a:schemeClr val="dk1"/>
              </a:buClr>
              <a:buSzPts val="1100"/>
              <a:buFont typeface="Arial"/>
              <a:buNone/>
            </a:pPr>
            <a:r>
              <a:t/>
            </a:r>
            <a:endParaRPr sz="1550">
              <a:solidFill>
                <a:srgbClr val="1D1C1D"/>
              </a:solidFill>
              <a:highlight>
                <a:srgbClr val="F8F8F8"/>
              </a:highlight>
            </a:endParaRPr>
          </a:p>
          <a:p>
            <a:pPr indent="0" lvl="0" marL="0" rtl="0" algn="l">
              <a:spcBef>
                <a:spcPts val="1200"/>
              </a:spcBef>
              <a:spcAft>
                <a:spcPts val="0"/>
              </a:spcAft>
              <a:buClr>
                <a:schemeClr val="dk1"/>
              </a:buClr>
              <a:buSzPts val="1100"/>
              <a:buFont typeface="Arial"/>
              <a:buNone/>
            </a:pPr>
            <a:r>
              <a:t/>
            </a:r>
            <a:endParaRPr sz="15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t/>
            </a:r>
            <a:endParaRPr sz="1550">
              <a:solidFill>
                <a:srgbClr val="1D1C1D"/>
              </a:solidFill>
              <a:highlight>
                <a:srgbClr val="F8F8F8"/>
              </a:highlight>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6d739e8f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6d739e8f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686d72deb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686d72deb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686d72deb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686d72deb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36b8302ca3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36b8302ca3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686d72deb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3686d72deb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6b8302ca3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6b8302ca3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686d72deb4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3686d72deb4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3686d72deb4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3686d72deb4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3686d72deb4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3686d72deb4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36b8302ca3b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36b8302ca3b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6" name="Shape 786"/>
        <p:cNvGrpSpPr/>
        <p:nvPr/>
      </p:nvGrpSpPr>
      <p:grpSpPr>
        <a:xfrm>
          <a:off x="0" y="0"/>
          <a:ext cx="0" cy="0"/>
          <a:chOff x="0" y="0"/>
          <a:chExt cx="0" cy="0"/>
        </a:xfrm>
      </p:grpSpPr>
      <p:sp>
        <p:nvSpPr>
          <p:cNvPr id="787" name="Google Shape;787;g36b8302ca3b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8" name="Google Shape;788;g36b8302ca3b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36b8302ca3b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36b8302ca3b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36b8302ca3b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36b8302ca3b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g36b8302ca3b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9" name="Google Shape;809;g36b8302ca3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6b8302ca3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36b8302ca3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36b8302ca3b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36b8302ca3b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686d72de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686d72de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36b8302ca3b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36b8302ca3b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36b8302ca3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36b8302ca3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6b8302ca3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36b8302ca3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6d739e8f0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36d739e8f0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36d739e8f08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36d739e8f08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36d739e8f08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36d739e8f0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36d739e8f0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36d739e8f0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36d739e8f0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36d739e8f0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36d739e8f0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36d739e8f0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36d739e8f0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36d739e8f0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686d72deb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686d72deb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36b8302ca3b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36b8302ca3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362765cf2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362765cf2d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6ae354b9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6ae354b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36ae354b93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36ae354b93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36ae354b93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36ae354b93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36ae354b93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36ae354b93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36ae354b93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36ae354b9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36ae354b9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36ae354b9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6ae354b93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36ae354b93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g36ae354b93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6" name="Google Shape;976;g36ae354b93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6d739e8f08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6d739e8f08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36ae354b93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36ae354b93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36ae354b934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36ae354b934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36ae354b93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36ae354b93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36ae354b93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2" name="Google Shape;1012;g36ae354b93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0" name="Shape 1020"/>
        <p:cNvGrpSpPr/>
        <p:nvPr/>
      </p:nvGrpSpPr>
      <p:grpSpPr>
        <a:xfrm>
          <a:off x="0" y="0"/>
          <a:ext cx="0" cy="0"/>
          <a:chOff x="0" y="0"/>
          <a:chExt cx="0" cy="0"/>
        </a:xfrm>
      </p:grpSpPr>
      <p:sp>
        <p:nvSpPr>
          <p:cNvPr id="1021" name="Google Shape;1021;g36ae354b93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2" name="Google Shape;1022;g36ae354b93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6ae354b93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6ae354b93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36b8302ca3b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36b8302ca3b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6ae354b93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6ae354b93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36ae354b93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3" name="Google Shape;1053;g36ae354b934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36ae354b934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36ae354b93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6b8302ca3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6b8302ca3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g36ae354b934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 name="Google Shape;1071;g36ae354b934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36ae354b934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36ae354b93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36ae354b93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36ae354b93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g36ae354b934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8" name="Google Shape;1098;g36ae354b934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36ae354b934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36ae354b934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36ae354b93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36ae354b93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36ae354b934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5" name="Google Shape;1125;g36ae354b934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36ae354b934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36ae354b93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36ae354b93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36ae354b93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36ae354b93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36ae354b93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6b8302ca3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6b8302ca3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36b8302ca3b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36b8302ca3b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36ae354b934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36ae354b934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2" name="Shape 1172"/>
        <p:cNvGrpSpPr/>
        <p:nvPr/>
      </p:nvGrpSpPr>
      <p:grpSpPr>
        <a:xfrm>
          <a:off x="0" y="0"/>
          <a:ext cx="0" cy="0"/>
          <a:chOff x="0" y="0"/>
          <a:chExt cx="0" cy="0"/>
        </a:xfrm>
      </p:grpSpPr>
      <p:sp>
        <p:nvSpPr>
          <p:cNvPr id="1173" name="Google Shape;1173;g36b8302ca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36b8302ca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g36b8302ca3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36b8302ca3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36b8302ca3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36b8302ca3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9" name="Shape 1199"/>
        <p:cNvGrpSpPr/>
        <p:nvPr/>
      </p:nvGrpSpPr>
      <p:grpSpPr>
        <a:xfrm>
          <a:off x="0" y="0"/>
          <a:ext cx="0" cy="0"/>
          <a:chOff x="0" y="0"/>
          <a:chExt cx="0" cy="0"/>
        </a:xfrm>
      </p:grpSpPr>
      <p:sp>
        <p:nvSpPr>
          <p:cNvPr id="1200" name="Google Shape;1200;g36b8302ca3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1" name="Google Shape;1201;g36b8302ca3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36b8302ca3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36b8302ca3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7" name="Shape 1217"/>
        <p:cNvGrpSpPr/>
        <p:nvPr/>
      </p:nvGrpSpPr>
      <p:grpSpPr>
        <a:xfrm>
          <a:off x="0" y="0"/>
          <a:ext cx="0" cy="0"/>
          <a:chOff x="0" y="0"/>
          <a:chExt cx="0" cy="0"/>
        </a:xfrm>
      </p:grpSpPr>
      <p:sp>
        <p:nvSpPr>
          <p:cNvPr id="1218" name="Google Shape;1218;g36b8302ca3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9" name="Google Shape;1219;g36b8302ca3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g36b8302ca3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8" name="Google Shape;1228;g36b8302ca3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36b8302ca3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36b8302ca3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6b8302ca3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6b8302ca3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36b8302ca3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36b8302ca3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g36b8302ca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7" name="Google Shape;1257;g36b8302ca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g36b8302ca3b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6" name="Google Shape;1266;g36b8302ca3b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36b8302ca3b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36b8302ca3b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2" name="Shape 1282"/>
        <p:cNvGrpSpPr/>
        <p:nvPr/>
      </p:nvGrpSpPr>
      <p:grpSpPr>
        <a:xfrm>
          <a:off x="0" y="0"/>
          <a:ext cx="0" cy="0"/>
          <a:chOff x="0" y="0"/>
          <a:chExt cx="0" cy="0"/>
        </a:xfrm>
      </p:grpSpPr>
      <p:sp>
        <p:nvSpPr>
          <p:cNvPr id="1283" name="Google Shape;1283;g36b8302ca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4" name="Google Shape;1284;g36b8302ca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36b8302ca3b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36b8302ca3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36ae354b934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36ae354b934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36b8302ca3b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36b8302ca3b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36b8302ca3b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36b8302ca3b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2" name="Shape 1322"/>
        <p:cNvGrpSpPr/>
        <p:nvPr/>
      </p:nvGrpSpPr>
      <p:grpSpPr>
        <a:xfrm>
          <a:off x="0" y="0"/>
          <a:ext cx="0" cy="0"/>
          <a:chOff x="0" y="0"/>
          <a:chExt cx="0" cy="0"/>
        </a:xfrm>
      </p:grpSpPr>
      <p:sp>
        <p:nvSpPr>
          <p:cNvPr id="1323" name="Google Shape;1323;g36b8302ca3b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4" name="Google Shape;1324;g36b8302ca3b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686d72deb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686d72deb4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36b8302ca3b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36b8302ca3b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0" name="Shape 1340"/>
        <p:cNvGrpSpPr/>
        <p:nvPr/>
      </p:nvGrpSpPr>
      <p:grpSpPr>
        <a:xfrm>
          <a:off x="0" y="0"/>
          <a:ext cx="0" cy="0"/>
          <a:chOff x="0" y="0"/>
          <a:chExt cx="0" cy="0"/>
        </a:xfrm>
      </p:grpSpPr>
      <p:sp>
        <p:nvSpPr>
          <p:cNvPr id="1341" name="Google Shape;1341;g36b8302ca3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2" name="Google Shape;1342;g36b8302ca3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9" name="Shape 1349"/>
        <p:cNvGrpSpPr/>
        <p:nvPr/>
      </p:nvGrpSpPr>
      <p:grpSpPr>
        <a:xfrm>
          <a:off x="0" y="0"/>
          <a:ext cx="0" cy="0"/>
          <a:chOff x="0" y="0"/>
          <a:chExt cx="0" cy="0"/>
        </a:xfrm>
      </p:grpSpPr>
      <p:sp>
        <p:nvSpPr>
          <p:cNvPr id="1350" name="Google Shape;1350;g36b8302ca3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1" name="Google Shape;1351;g36b8302ca3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36ae354b934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7" name="Google Shape;1357;g36ae354b934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36b8302ca3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36b8302ca3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36b8302ca3b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36b8302ca3b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36b8302ca3b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2" name="Google Shape;1382;g36b8302ca3b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36b8302ca3b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1" name="Google Shape;1391;g36b8302ca3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36ae354b934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0" name="Google Shape;1400;g36ae354b934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4.png"/><Relationship Id="rId3"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 Id="rId3"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7.png"/><Relationship Id="rId3" Type="http://schemas.openxmlformats.org/officeDocument/2006/relationships/image" Target="../media/image10.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9.png"/><Relationship Id="rId3"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png"/><Relationship Id="rId3"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3.png"/><Relationship Id="rId3" Type="http://schemas.openxmlformats.org/officeDocument/2006/relationships/image" Target="../media/image10.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6.png"/><Relationship Id="rId3" Type="http://schemas.openxmlformats.org/officeDocument/2006/relationships/image" Target="../media/image1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1.png"/><Relationship Id="rId3"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28.png"/><Relationship Id="rId4" Type="http://schemas.openxmlformats.org/officeDocument/2006/relationships/image" Target="../media/image10.png"/><Relationship Id="rId5"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7.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17.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17.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7.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 Id="rId3" Type="http://schemas.openxmlformats.org/officeDocument/2006/relationships/image" Target="../media/image10.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4.png"/><Relationship Id="rId3" Type="http://schemas.openxmlformats.org/officeDocument/2006/relationships/image" Target="../media/image10.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 Id="rId3" Type="http://schemas.openxmlformats.org/officeDocument/2006/relationships/image" Target="../media/image10.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8.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1.png"/><Relationship Id="rId3" Type="http://schemas.openxmlformats.org/officeDocument/2006/relationships/image" Target="../media/image10.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7.png"/><Relationship Id="rId3" Type="http://schemas.openxmlformats.org/officeDocument/2006/relationships/image" Target="../media/image10.png"/></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9.png"/><Relationship Id="rId3" Type="http://schemas.openxmlformats.org/officeDocument/2006/relationships/image" Target="../media/image10.png"/></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9.png"/><Relationship Id="rId3" Type="http://schemas.openxmlformats.org/officeDocument/2006/relationships/image" Target="../media/image10.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3.png"/><Relationship Id="rId3" Type="http://schemas.openxmlformats.org/officeDocument/2006/relationships/image" Target="../media/image10.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6.png"/><Relationship Id="rId3" Type="http://schemas.openxmlformats.org/officeDocument/2006/relationships/image" Target="../media/image11.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2.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1.png"/><Relationship Id="rId3" Type="http://schemas.openxmlformats.org/officeDocument/2006/relationships/image" Target="../media/image11.png"/></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4.png"/><Relationship Id="rId4" Type="http://schemas.openxmlformats.org/officeDocument/2006/relationships/image" Target="../media/image17.pn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28.png"/><Relationship Id="rId4" Type="http://schemas.openxmlformats.org/officeDocument/2006/relationships/image" Target="../media/image10.png"/><Relationship Id="rId5" Type="http://schemas.openxmlformats.org/officeDocument/2006/relationships/image" Target="../media/image17.png"/></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17.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2.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FFFFF"/>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72350" y="1444850"/>
            <a:ext cx="4586400" cy="18624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3200"/>
              <a:buNone/>
              <a:defRPr sz="3200">
                <a:solidFill>
                  <a:srgbClr val="000000"/>
                </a:solidFill>
              </a:defRPr>
            </a:lvl1pPr>
            <a:lvl2pPr lvl="1">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9pPr>
          </a:lstStyle>
          <a:p/>
        </p:txBody>
      </p:sp>
      <p:pic>
        <p:nvPicPr>
          <p:cNvPr id="56" name="Google Shape;56;p14"/>
          <p:cNvPicPr preferRelativeResize="0"/>
          <p:nvPr/>
        </p:nvPicPr>
        <p:blipFill>
          <a:blip r:embed="rId2">
            <a:alphaModFix/>
          </a:blip>
          <a:stretch>
            <a:fillRect/>
          </a:stretch>
        </p:blipFill>
        <p:spPr>
          <a:xfrm>
            <a:off x="5269550" y="1464550"/>
            <a:ext cx="3874451" cy="3678951"/>
          </a:xfrm>
          <a:prstGeom prst="rect">
            <a:avLst/>
          </a:prstGeom>
          <a:noFill/>
          <a:ln>
            <a:noFill/>
          </a:ln>
        </p:spPr>
      </p:pic>
      <p:grpSp>
        <p:nvGrpSpPr>
          <p:cNvPr id="57" name="Google Shape;57;p14"/>
          <p:cNvGrpSpPr/>
          <p:nvPr/>
        </p:nvGrpSpPr>
        <p:grpSpPr>
          <a:xfrm>
            <a:off x="417025" y="3722850"/>
            <a:ext cx="2335200" cy="780000"/>
            <a:chOff x="417025" y="3722850"/>
            <a:chExt cx="2335200" cy="780000"/>
          </a:xfrm>
        </p:grpSpPr>
        <p:sp>
          <p:nvSpPr>
            <p:cNvPr id="58" name="Google Shape;58;p14"/>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59" name="Google Shape;59;p14"/>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60" name="Google Shape;60;p14"/>
            <p:cNvGrpSpPr/>
            <p:nvPr/>
          </p:nvGrpSpPr>
          <p:grpSpPr>
            <a:xfrm>
              <a:off x="513521" y="3722850"/>
              <a:ext cx="1040954" cy="310800"/>
              <a:chOff x="278471" y="3540900"/>
              <a:chExt cx="1040954" cy="310800"/>
            </a:xfrm>
          </p:grpSpPr>
          <p:sp>
            <p:nvSpPr>
              <p:cNvPr id="61" name="Google Shape;61;p14"/>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62" name="Google Shape;62;p14"/>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pic>
        <p:nvPicPr>
          <p:cNvPr id="63" name="Google Shape;63;p14"/>
          <p:cNvPicPr preferRelativeResize="0"/>
          <p:nvPr/>
        </p:nvPicPr>
        <p:blipFill rotWithShape="1">
          <a:blip r:embed="rId4">
            <a:alphaModFix/>
          </a:blip>
          <a:srcRect b="0" l="0" r="0" t="-5474"/>
          <a:stretch/>
        </p:blipFill>
        <p:spPr>
          <a:xfrm>
            <a:off x="372350" y="55924"/>
            <a:ext cx="1780152" cy="97727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 green background">
  <p:cSld name="TITLE_1_1">
    <p:bg>
      <p:bgPr>
        <a:solidFill>
          <a:schemeClr val="accent1"/>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72350" y="1444850"/>
            <a:ext cx="4487700" cy="1862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200"/>
              <a:buNone/>
              <a:defRPr sz="3200">
                <a:solidFill>
                  <a:schemeClr val="lt1"/>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pic>
        <p:nvPicPr>
          <p:cNvPr id="66" name="Google Shape;66;p15"/>
          <p:cNvPicPr preferRelativeResize="0"/>
          <p:nvPr/>
        </p:nvPicPr>
        <p:blipFill rotWithShape="1">
          <a:blip r:embed="rId2">
            <a:alphaModFix/>
          </a:blip>
          <a:srcRect b="0" l="0" r="0" t="0"/>
          <a:stretch/>
        </p:blipFill>
        <p:spPr>
          <a:xfrm>
            <a:off x="5269550" y="1464550"/>
            <a:ext cx="3874451" cy="3678951"/>
          </a:xfrm>
          <a:prstGeom prst="rect">
            <a:avLst/>
          </a:prstGeom>
          <a:noFill/>
          <a:ln>
            <a:noFill/>
          </a:ln>
        </p:spPr>
      </p:pic>
      <p:grpSp>
        <p:nvGrpSpPr>
          <p:cNvPr id="67" name="Google Shape;67;p15"/>
          <p:cNvGrpSpPr/>
          <p:nvPr/>
        </p:nvGrpSpPr>
        <p:grpSpPr>
          <a:xfrm>
            <a:off x="417025" y="3722850"/>
            <a:ext cx="2335200" cy="780000"/>
            <a:chOff x="417025" y="3722850"/>
            <a:chExt cx="2335200" cy="780000"/>
          </a:xfrm>
        </p:grpSpPr>
        <p:sp>
          <p:nvSpPr>
            <p:cNvPr id="68" name="Google Shape;68;p15"/>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#LocalDigital   #FixThePlumbing</a:t>
              </a:r>
              <a:endParaRPr b="1" sz="1000">
                <a:solidFill>
                  <a:schemeClr val="lt1"/>
                </a:solidFill>
                <a:latin typeface="Helvetica Neue"/>
                <a:ea typeface="Helvetica Neue"/>
                <a:cs typeface="Helvetica Neue"/>
                <a:sym typeface="Helvetica Neue"/>
              </a:endParaRPr>
            </a:p>
          </p:txBody>
        </p:sp>
        <p:sp>
          <p:nvSpPr>
            <p:cNvPr id="69" name="Google Shape;69;p15"/>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www.localdigital.gov.uk</a:t>
              </a:r>
              <a:endParaRPr b="1" sz="1000">
                <a:solidFill>
                  <a:schemeClr val="lt1"/>
                </a:solidFill>
                <a:latin typeface="Helvetica Neue"/>
                <a:ea typeface="Helvetica Neue"/>
                <a:cs typeface="Helvetica Neue"/>
                <a:sym typeface="Helvetica Neue"/>
              </a:endParaRPr>
            </a:p>
          </p:txBody>
        </p:sp>
        <p:grpSp>
          <p:nvGrpSpPr>
            <p:cNvPr id="70" name="Google Shape;70;p15"/>
            <p:cNvGrpSpPr/>
            <p:nvPr/>
          </p:nvGrpSpPr>
          <p:grpSpPr>
            <a:xfrm>
              <a:off x="513521" y="3722850"/>
              <a:ext cx="1040954" cy="310800"/>
              <a:chOff x="278471" y="3540900"/>
              <a:chExt cx="1040954" cy="310800"/>
            </a:xfrm>
          </p:grpSpPr>
          <p:sp>
            <p:nvSpPr>
              <p:cNvPr id="71" name="Google Shape;71;p15"/>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@LDgovUK</a:t>
                </a:r>
                <a:endParaRPr b="1" sz="1000">
                  <a:solidFill>
                    <a:schemeClr val="lt1"/>
                  </a:solidFill>
                  <a:latin typeface="Helvetica Neue"/>
                  <a:ea typeface="Helvetica Neue"/>
                  <a:cs typeface="Helvetica Neue"/>
                  <a:sym typeface="Helvetica Neue"/>
                </a:endParaRPr>
              </a:p>
            </p:txBody>
          </p:sp>
          <p:pic>
            <p:nvPicPr>
              <p:cNvPr id="72" name="Google Shape;72;p15"/>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pic>
        <p:nvPicPr>
          <p:cNvPr id="73" name="Google Shape;73;p15"/>
          <p:cNvPicPr preferRelativeResize="0"/>
          <p:nvPr/>
        </p:nvPicPr>
        <p:blipFill rotWithShape="1">
          <a:blip r:embed="rId4">
            <a:alphaModFix/>
          </a:blip>
          <a:srcRect b="-11346" l="0" r="0" t="0"/>
          <a:stretch/>
        </p:blipFill>
        <p:spPr>
          <a:xfrm>
            <a:off x="372350" y="106676"/>
            <a:ext cx="1780152" cy="1031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2">
    <p:bg>
      <p:bgPr>
        <a:solidFill>
          <a:schemeClr val="lt1"/>
        </a:solidFill>
      </p:bgPr>
    </p:bg>
    <p:spTree>
      <p:nvGrpSpPr>
        <p:cNvPr id="74" name="Shape 74"/>
        <p:cNvGrpSpPr/>
        <p:nvPr/>
      </p:nvGrpSpPr>
      <p:grpSpPr>
        <a:xfrm>
          <a:off x="0" y="0"/>
          <a:ext cx="0" cy="0"/>
          <a:chOff x="0" y="0"/>
          <a:chExt cx="0" cy="0"/>
        </a:xfrm>
      </p:grpSpPr>
      <p:pic>
        <p:nvPicPr>
          <p:cNvPr id="75" name="Google Shape;75;p16"/>
          <p:cNvPicPr preferRelativeResize="0"/>
          <p:nvPr/>
        </p:nvPicPr>
        <p:blipFill rotWithShape="1">
          <a:blip r:embed="rId2">
            <a:alphaModFix/>
          </a:blip>
          <a:srcRect b="10416" l="0" r="27039" t="15023"/>
          <a:stretch/>
        </p:blipFill>
        <p:spPr>
          <a:xfrm>
            <a:off x="4467025" y="0"/>
            <a:ext cx="4676975" cy="5143503"/>
          </a:xfrm>
          <a:prstGeom prst="rect">
            <a:avLst/>
          </a:prstGeom>
          <a:noFill/>
          <a:ln>
            <a:noFill/>
          </a:ln>
        </p:spPr>
      </p:pic>
      <p:sp>
        <p:nvSpPr>
          <p:cNvPr id="76" name="Google Shape;76;p16"/>
          <p:cNvSpPr txBox="1"/>
          <p:nvPr>
            <p:ph type="ctrTitle"/>
          </p:nvPr>
        </p:nvSpPr>
        <p:spPr>
          <a:xfrm>
            <a:off x="372350" y="1464350"/>
            <a:ext cx="3964500" cy="18234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3200"/>
              <a:buNone/>
              <a:defRPr sz="3200">
                <a:solidFill>
                  <a:srgbClr val="000000"/>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grpSp>
        <p:nvGrpSpPr>
          <p:cNvPr id="77" name="Google Shape;77;p16"/>
          <p:cNvGrpSpPr/>
          <p:nvPr/>
        </p:nvGrpSpPr>
        <p:grpSpPr>
          <a:xfrm>
            <a:off x="417025" y="3722850"/>
            <a:ext cx="2335200" cy="780000"/>
            <a:chOff x="417025" y="3722850"/>
            <a:chExt cx="2335200" cy="780000"/>
          </a:xfrm>
        </p:grpSpPr>
        <p:sp>
          <p:nvSpPr>
            <p:cNvPr id="78" name="Google Shape;78;p16"/>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79" name="Google Shape;79;p16"/>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80" name="Google Shape;80;p16"/>
            <p:cNvGrpSpPr/>
            <p:nvPr/>
          </p:nvGrpSpPr>
          <p:grpSpPr>
            <a:xfrm>
              <a:off x="513521" y="3722850"/>
              <a:ext cx="1040954" cy="310800"/>
              <a:chOff x="278471" y="3540900"/>
              <a:chExt cx="1040954" cy="310800"/>
            </a:xfrm>
          </p:grpSpPr>
          <p:sp>
            <p:nvSpPr>
              <p:cNvPr id="81" name="Google Shape;81;p16"/>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82" name="Google Shape;82;p16"/>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pic>
        <p:nvPicPr>
          <p:cNvPr id="83" name="Google Shape;83;p16"/>
          <p:cNvPicPr preferRelativeResize="0"/>
          <p:nvPr/>
        </p:nvPicPr>
        <p:blipFill>
          <a:blip r:embed="rId4">
            <a:alphaModFix/>
          </a:blip>
          <a:stretch>
            <a:fillRect/>
          </a:stretch>
        </p:blipFill>
        <p:spPr>
          <a:xfrm>
            <a:off x="8039025" y="4251374"/>
            <a:ext cx="1060250" cy="836476"/>
          </a:xfrm>
          <a:prstGeom prst="rect">
            <a:avLst/>
          </a:prstGeom>
          <a:noFill/>
          <a:ln>
            <a:noFill/>
          </a:ln>
        </p:spPr>
      </p:pic>
      <p:pic>
        <p:nvPicPr>
          <p:cNvPr id="84" name="Google Shape;84;p16"/>
          <p:cNvPicPr preferRelativeResize="0"/>
          <p:nvPr/>
        </p:nvPicPr>
        <p:blipFill rotWithShape="1">
          <a:blip r:embed="rId5">
            <a:alphaModFix/>
          </a:blip>
          <a:srcRect b="0" l="0" r="0" t="-5474"/>
          <a:stretch/>
        </p:blipFill>
        <p:spPr>
          <a:xfrm>
            <a:off x="372350" y="55924"/>
            <a:ext cx="1780152" cy="97727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green background">
  <p:cSld name="TITLE_1_1_1_3">
    <p:bg>
      <p:bgPr>
        <a:solidFill>
          <a:schemeClr val="accen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10416" l="0" r="27055" t="15023"/>
          <a:stretch/>
        </p:blipFill>
        <p:spPr>
          <a:xfrm>
            <a:off x="4467026" y="0"/>
            <a:ext cx="4676975" cy="5143503"/>
          </a:xfrm>
          <a:prstGeom prst="rect">
            <a:avLst/>
          </a:prstGeom>
          <a:noFill/>
          <a:ln>
            <a:noFill/>
          </a:ln>
        </p:spPr>
      </p:pic>
      <p:sp>
        <p:nvSpPr>
          <p:cNvPr id="87" name="Google Shape;87;p17"/>
          <p:cNvSpPr txBox="1"/>
          <p:nvPr>
            <p:ph type="ctrTitle"/>
          </p:nvPr>
        </p:nvSpPr>
        <p:spPr>
          <a:xfrm>
            <a:off x="372350" y="1464350"/>
            <a:ext cx="3964500" cy="182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200"/>
              <a:buNone/>
              <a:defRPr sz="3200">
                <a:solidFill>
                  <a:schemeClr val="lt1"/>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grpSp>
        <p:nvGrpSpPr>
          <p:cNvPr id="88" name="Google Shape;88;p17"/>
          <p:cNvGrpSpPr/>
          <p:nvPr/>
        </p:nvGrpSpPr>
        <p:grpSpPr>
          <a:xfrm>
            <a:off x="417025" y="3722850"/>
            <a:ext cx="2335200" cy="780000"/>
            <a:chOff x="417025" y="3722850"/>
            <a:chExt cx="2335200" cy="780000"/>
          </a:xfrm>
        </p:grpSpPr>
        <p:sp>
          <p:nvSpPr>
            <p:cNvPr id="89" name="Google Shape;89;p17"/>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#LocalDigital   #FixThePlumbing</a:t>
              </a:r>
              <a:endParaRPr b="1" sz="1000">
                <a:solidFill>
                  <a:schemeClr val="lt1"/>
                </a:solidFill>
                <a:latin typeface="Helvetica Neue"/>
                <a:ea typeface="Helvetica Neue"/>
                <a:cs typeface="Helvetica Neue"/>
                <a:sym typeface="Helvetica Neue"/>
              </a:endParaRPr>
            </a:p>
          </p:txBody>
        </p:sp>
        <p:sp>
          <p:nvSpPr>
            <p:cNvPr id="90" name="Google Shape;90;p17"/>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www.localdigital.gov.uk</a:t>
              </a:r>
              <a:endParaRPr b="1" sz="1000">
                <a:solidFill>
                  <a:schemeClr val="lt1"/>
                </a:solidFill>
                <a:latin typeface="Helvetica Neue"/>
                <a:ea typeface="Helvetica Neue"/>
                <a:cs typeface="Helvetica Neue"/>
                <a:sym typeface="Helvetica Neue"/>
              </a:endParaRPr>
            </a:p>
          </p:txBody>
        </p:sp>
        <p:grpSp>
          <p:nvGrpSpPr>
            <p:cNvPr id="91" name="Google Shape;91;p17"/>
            <p:cNvGrpSpPr/>
            <p:nvPr/>
          </p:nvGrpSpPr>
          <p:grpSpPr>
            <a:xfrm>
              <a:off x="513521" y="3722850"/>
              <a:ext cx="1040954" cy="310800"/>
              <a:chOff x="278471" y="3540900"/>
              <a:chExt cx="1040954" cy="310800"/>
            </a:xfrm>
          </p:grpSpPr>
          <p:sp>
            <p:nvSpPr>
              <p:cNvPr id="92" name="Google Shape;92;p17"/>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@LDgovUK</a:t>
                </a:r>
                <a:endParaRPr b="1" sz="1000">
                  <a:solidFill>
                    <a:schemeClr val="lt1"/>
                  </a:solidFill>
                  <a:latin typeface="Helvetica Neue"/>
                  <a:ea typeface="Helvetica Neue"/>
                  <a:cs typeface="Helvetica Neue"/>
                  <a:sym typeface="Helvetica Neue"/>
                </a:endParaRPr>
              </a:p>
            </p:txBody>
          </p:sp>
          <p:pic>
            <p:nvPicPr>
              <p:cNvPr id="93" name="Google Shape;93;p17"/>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pic>
        <p:nvPicPr>
          <p:cNvPr id="94" name="Google Shape;94;p17"/>
          <p:cNvPicPr preferRelativeResize="0"/>
          <p:nvPr/>
        </p:nvPicPr>
        <p:blipFill>
          <a:blip r:embed="rId4">
            <a:alphaModFix/>
          </a:blip>
          <a:stretch>
            <a:fillRect/>
          </a:stretch>
        </p:blipFill>
        <p:spPr>
          <a:xfrm>
            <a:off x="8039025" y="4251374"/>
            <a:ext cx="1060250" cy="836476"/>
          </a:xfrm>
          <a:prstGeom prst="rect">
            <a:avLst/>
          </a:prstGeom>
          <a:noFill/>
          <a:ln>
            <a:noFill/>
          </a:ln>
        </p:spPr>
      </p:pic>
      <p:pic>
        <p:nvPicPr>
          <p:cNvPr id="95" name="Google Shape;95;p17"/>
          <p:cNvPicPr preferRelativeResize="0"/>
          <p:nvPr/>
        </p:nvPicPr>
        <p:blipFill rotWithShape="1">
          <a:blip r:embed="rId5">
            <a:alphaModFix/>
          </a:blip>
          <a:srcRect b="0" l="0" r="0" t="-5474"/>
          <a:stretch/>
        </p:blipFill>
        <p:spPr>
          <a:xfrm>
            <a:off x="372350" y="55924"/>
            <a:ext cx="1780152" cy="97727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_1_1_2">
    <p:bg>
      <p:bgPr>
        <a:solidFill>
          <a:srgbClr val="FFFFFF"/>
        </a:solidFill>
      </p:bgPr>
    </p:bg>
    <p:spTree>
      <p:nvGrpSpPr>
        <p:cNvPr id="96" name="Shape 96"/>
        <p:cNvGrpSpPr/>
        <p:nvPr/>
      </p:nvGrpSpPr>
      <p:grpSpPr>
        <a:xfrm>
          <a:off x="0" y="0"/>
          <a:ext cx="0" cy="0"/>
          <a:chOff x="0" y="0"/>
          <a:chExt cx="0" cy="0"/>
        </a:xfrm>
      </p:grpSpPr>
      <p:pic>
        <p:nvPicPr>
          <p:cNvPr id="97" name="Google Shape;97;p18"/>
          <p:cNvPicPr preferRelativeResize="0"/>
          <p:nvPr/>
        </p:nvPicPr>
        <p:blipFill rotWithShape="1">
          <a:blip r:embed="rId2">
            <a:alphaModFix/>
          </a:blip>
          <a:srcRect b="0" l="0" r="0" t="0"/>
          <a:stretch/>
        </p:blipFill>
        <p:spPr>
          <a:xfrm>
            <a:off x="4791875" y="500875"/>
            <a:ext cx="3851325" cy="4141776"/>
          </a:xfrm>
          <a:prstGeom prst="rect">
            <a:avLst/>
          </a:prstGeom>
          <a:noFill/>
          <a:ln>
            <a:noFill/>
          </a:ln>
        </p:spPr>
      </p:pic>
      <p:sp>
        <p:nvSpPr>
          <p:cNvPr id="98" name="Google Shape;98;p18"/>
          <p:cNvSpPr txBox="1"/>
          <p:nvPr>
            <p:ph type="ctrTitle"/>
          </p:nvPr>
        </p:nvSpPr>
        <p:spPr>
          <a:xfrm>
            <a:off x="544950" y="1791400"/>
            <a:ext cx="3928500" cy="1500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3200"/>
              <a:buNone/>
              <a:defRPr sz="3200">
                <a:solidFill>
                  <a:srgbClr val="000000"/>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grpSp>
        <p:nvGrpSpPr>
          <p:cNvPr id="99" name="Google Shape;99;p18"/>
          <p:cNvGrpSpPr/>
          <p:nvPr/>
        </p:nvGrpSpPr>
        <p:grpSpPr>
          <a:xfrm>
            <a:off x="544950" y="3830300"/>
            <a:ext cx="2335200" cy="780000"/>
            <a:chOff x="417025" y="3722850"/>
            <a:chExt cx="2335200" cy="780000"/>
          </a:xfrm>
        </p:grpSpPr>
        <p:sp>
          <p:nvSpPr>
            <p:cNvPr id="100" name="Google Shape;100;p18"/>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101" name="Google Shape;101;p18"/>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102" name="Google Shape;102;p18"/>
            <p:cNvGrpSpPr/>
            <p:nvPr/>
          </p:nvGrpSpPr>
          <p:grpSpPr>
            <a:xfrm>
              <a:off x="513521" y="3722850"/>
              <a:ext cx="1040954" cy="310800"/>
              <a:chOff x="278471" y="3540900"/>
              <a:chExt cx="1040954" cy="310800"/>
            </a:xfrm>
          </p:grpSpPr>
          <p:sp>
            <p:nvSpPr>
              <p:cNvPr id="103" name="Google Shape;103;p18"/>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104" name="Google Shape;104;p18"/>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sp>
        <p:nvSpPr>
          <p:cNvPr id="105" name="Google Shape;105;p18"/>
          <p:cNvSpPr/>
          <p:nvPr/>
        </p:nvSpPr>
        <p:spPr>
          <a:xfrm>
            <a:off x="8037025" y="4276300"/>
            <a:ext cx="1106700" cy="86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6" name="Google Shape;106;p18"/>
          <p:cNvPicPr preferRelativeResize="0"/>
          <p:nvPr/>
        </p:nvPicPr>
        <p:blipFill rotWithShape="1">
          <a:blip r:embed="rId4">
            <a:alphaModFix/>
          </a:blip>
          <a:srcRect b="-5474" l="0" r="0" t="0"/>
          <a:stretch/>
        </p:blipFill>
        <p:spPr>
          <a:xfrm>
            <a:off x="667525" y="421051"/>
            <a:ext cx="1780152" cy="977276"/>
          </a:xfrm>
          <a:prstGeom prst="rect">
            <a:avLst/>
          </a:prstGeom>
          <a:noFill/>
          <a:ln>
            <a:noFill/>
          </a:ln>
        </p:spPr>
      </p:pic>
    </p:spTree>
  </p:cSld>
  <p:clrMapOvr>
    <a:masterClrMapping/>
  </p:clrMapOvr>
  <p:extLst>
    <p:ext uri="{DCECCB84-F9BA-43D5-87BE-67443E8EF086}">
      <p15:sldGuideLst>
        <p15:guide id="1" orient="horz" pos="389">
          <p15:clr>
            <a:srgbClr val="FA7B17"/>
          </p15:clr>
        </p15:guide>
        <p15:guide id="2" pos="2880">
          <p15:clr>
            <a:srgbClr val="FA7B17"/>
          </p15:clr>
        </p15:guide>
        <p15:guide id="3" orient="horz" pos="2856">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and speaker name 1">
  <p:cSld name="CUSTOM">
    <p:spTree>
      <p:nvGrpSpPr>
        <p:cNvPr id="107" name="Shape 107"/>
        <p:cNvGrpSpPr/>
        <p:nvPr/>
      </p:nvGrpSpPr>
      <p:grpSpPr>
        <a:xfrm>
          <a:off x="0" y="0"/>
          <a:ext cx="0" cy="0"/>
          <a:chOff x="0" y="0"/>
          <a:chExt cx="0" cy="0"/>
        </a:xfrm>
      </p:grpSpPr>
      <p:pic>
        <p:nvPicPr>
          <p:cNvPr id="108" name="Google Shape;108;p19"/>
          <p:cNvPicPr preferRelativeResize="0"/>
          <p:nvPr/>
        </p:nvPicPr>
        <p:blipFill rotWithShape="1">
          <a:blip r:embed="rId2">
            <a:alphaModFix/>
          </a:blip>
          <a:srcRect b="10416" l="0" r="27039" t="15023"/>
          <a:stretch/>
        </p:blipFill>
        <p:spPr>
          <a:xfrm>
            <a:off x="4467025" y="0"/>
            <a:ext cx="4676975" cy="5143503"/>
          </a:xfrm>
          <a:prstGeom prst="rect">
            <a:avLst/>
          </a:prstGeom>
          <a:noFill/>
          <a:ln>
            <a:noFill/>
          </a:ln>
        </p:spPr>
      </p:pic>
      <p:sp>
        <p:nvSpPr>
          <p:cNvPr id="109" name="Google Shape;109;p19"/>
          <p:cNvSpPr txBox="1"/>
          <p:nvPr>
            <p:ph type="ctrTitle"/>
          </p:nvPr>
        </p:nvSpPr>
        <p:spPr>
          <a:xfrm>
            <a:off x="372350" y="959250"/>
            <a:ext cx="4094700" cy="1837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3200"/>
              <a:buFont typeface="Helvetica Neue"/>
              <a:buNone/>
              <a:defRPr sz="3200">
                <a:latin typeface="Helvetica Neue"/>
                <a:ea typeface="Helvetica Neue"/>
                <a:cs typeface="Helvetica Neue"/>
                <a:sym typeface="Helvetica Neue"/>
              </a:defRPr>
            </a:lvl2pPr>
            <a:lvl3pPr lvl="2">
              <a:spcBef>
                <a:spcPts val="0"/>
              </a:spcBef>
              <a:spcAft>
                <a:spcPts val="0"/>
              </a:spcAft>
              <a:buSzPts val="3200"/>
              <a:buFont typeface="Helvetica Neue"/>
              <a:buNone/>
              <a:defRPr sz="3200">
                <a:latin typeface="Helvetica Neue"/>
                <a:ea typeface="Helvetica Neue"/>
                <a:cs typeface="Helvetica Neue"/>
                <a:sym typeface="Helvetica Neue"/>
              </a:defRPr>
            </a:lvl3pPr>
            <a:lvl4pPr lvl="3">
              <a:spcBef>
                <a:spcPts val="0"/>
              </a:spcBef>
              <a:spcAft>
                <a:spcPts val="0"/>
              </a:spcAft>
              <a:buSzPts val="3200"/>
              <a:buFont typeface="Helvetica Neue"/>
              <a:buNone/>
              <a:defRPr sz="3200">
                <a:latin typeface="Helvetica Neue"/>
                <a:ea typeface="Helvetica Neue"/>
                <a:cs typeface="Helvetica Neue"/>
                <a:sym typeface="Helvetica Neue"/>
              </a:defRPr>
            </a:lvl4pPr>
            <a:lvl5pPr lvl="4">
              <a:spcBef>
                <a:spcPts val="0"/>
              </a:spcBef>
              <a:spcAft>
                <a:spcPts val="0"/>
              </a:spcAft>
              <a:buSzPts val="3200"/>
              <a:buFont typeface="Helvetica Neue"/>
              <a:buNone/>
              <a:defRPr sz="3200">
                <a:latin typeface="Helvetica Neue"/>
                <a:ea typeface="Helvetica Neue"/>
                <a:cs typeface="Helvetica Neue"/>
                <a:sym typeface="Helvetica Neue"/>
              </a:defRPr>
            </a:lvl5pPr>
            <a:lvl6pPr lvl="5">
              <a:spcBef>
                <a:spcPts val="0"/>
              </a:spcBef>
              <a:spcAft>
                <a:spcPts val="0"/>
              </a:spcAft>
              <a:buSzPts val="3200"/>
              <a:buFont typeface="Helvetica Neue"/>
              <a:buNone/>
              <a:defRPr sz="3200">
                <a:latin typeface="Helvetica Neue"/>
                <a:ea typeface="Helvetica Neue"/>
                <a:cs typeface="Helvetica Neue"/>
                <a:sym typeface="Helvetica Neue"/>
              </a:defRPr>
            </a:lvl6pPr>
            <a:lvl7pPr lvl="6">
              <a:spcBef>
                <a:spcPts val="0"/>
              </a:spcBef>
              <a:spcAft>
                <a:spcPts val="0"/>
              </a:spcAft>
              <a:buSzPts val="3200"/>
              <a:buFont typeface="Helvetica Neue"/>
              <a:buNone/>
              <a:defRPr sz="3200">
                <a:latin typeface="Helvetica Neue"/>
                <a:ea typeface="Helvetica Neue"/>
                <a:cs typeface="Helvetica Neue"/>
                <a:sym typeface="Helvetica Neue"/>
              </a:defRPr>
            </a:lvl7pPr>
            <a:lvl8pPr lvl="7">
              <a:spcBef>
                <a:spcPts val="0"/>
              </a:spcBef>
              <a:spcAft>
                <a:spcPts val="0"/>
              </a:spcAft>
              <a:buSzPts val="3200"/>
              <a:buFont typeface="Helvetica Neue"/>
              <a:buNone/>
              <a:defRPr sz="3200">
                <a:latin typeface="Helvetica Neue"/>
                <a:ea typeface="Helvetica Neue"/>
                <a:cs typeface="Helvetica Neue"/>
                <a:sym typeface="Helvetica Neue"/>
              </a:defRPr>
            </a:lvl8pPr>
            <a:lvl9pPr lvl="8">
              <a:spcBef>
                <a:spcPts val="0"/>
              </a:spcBef>
              <a:spcAft>
                <a:spcPts val="0"/>
              </a:spcAft>
              <a:buSzPts val="3200"/>
              <a:buFont typeface="Helvetica Neue"/>
              <a:buNone/>
              <a:defRPr sz="3200">
                <a:latin typeface="Helvetica Neue"/>
                <a:ea typeface="Helvetica Neue"/>
                <a:cs typeface="Helvetica Neue"/>
                <a:sym typeface="Helvetica Neue"/>
              </a:defRPr>
            </a:lvl9pPr>
          </a:lstStyle>
          <a:p/>
        </p:txBody>
      </p:sp>
      <p:sp>
        <p:nvSpPr>
          <p:cNvPr id="110" name="Google Shape;110;p19"/>
          <p:cNvSpPr txBox="1"/>
          <p:nvPr>
            <p:ph idx="1" type="subTitle"/>
          </p:nvPr>
        </p:nvSpPr>
        <p:spPr>
          <a:xfrm>
            <a:off x="372350" y="2901775"/>
            <a:ext cx="4094700" cy="8340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000"/>
              </a:spcBef>
              <a:spcAft>
                <a:spcPts val="0"/>
              </a:spcAft>
              <a:buNone/>
              <a:defRPr>
                <a:solidFill>
                  <a:schemeClr val="dk1"/>
                </a:solidFill>
              </a:defRPr>
            </a:lvl2pPr>
            <a:lvl3pPr lvl="2">
              <a:spcBef>
                <a:spcPts val="1000"/>
              </a:spcBef>
              <a:spcAft>
                <a:spcPts val="0"/>
              </a:spcAft>
              <a:buNone/>
              <a:defRPr>
                <a:solidFill>
                  <a:schemeClr val="dk1"/>
                </a:solidFill>
              </a:defRPr>
            </a:lvl3pPr>
            <a:lvl4pPr lvl="3">
              <a:spcBef>
                <a:spcPts val="1000"/>
              </a:spcBef>
              <a:spcAft>
                <a:spcPts val="0"/>
              </a:spcAft>
              <a:buNone/>
              <a:defRPr>
                <a:solidFill>
                  <a:schemeClr val="dk1"/>
                </a:solidFill>
              </a:defRPr>
            </a:lvl4pPr>
            <a:lvl5pPr lvl="4">
              <a:spcBef>
                <a:spcPts val="1000"/>
              </a:spcBef>
              <a:spcAft>
                <a:spcPts val="0"/>
              </a:spcAft>
              <a:buNone/>
              <a:defRPr>
                <a:solidFill>
                  <a:schemeClr val="dk1"/>
                </a:solidFill>
              </a:defRPr>
            </a:lvl5pPr>
            <a:lvl6pPr lvl="5">
              <a:spcBef>
                <a:spcPts val="1000"/>
              </a:spcBef>
              <a:spcAft>
                <a:spcPts val="0"/>
              </a:spcAft>
              <a:buNone/>
              <a:defRPr>
                <a:solidFill>
                  <a:schemeClr val="dk1"/>
                </a:solidFill>
              </a:defRPr>
            </a:lvl6pPr>
            <a:lvl7pPr lvl="6">
              <a:spcBef>
                <a:spcPts val="1000"/>
              </a:spcBef>
              <a:spcAft>
                <a:spcPts val="0"/>
              </a:spcAft>
              <a:buNone/>
              <a:defRPr>
                <a:solidFill>
                  <a:schemeClr val="dk1"/>
                </a:solidFill>
              </a:defRPr>
            </a:lvl7pPr>
            <a:lvl8pPr lvl="7">
              <a:spcBef>
                <a:spcPts val="1000"/>
              </a:spcBef>
              <a:spcAft>
                <a:spcPts val="0"/>
              </a:spcAft>
              <a:buNone/>
              <a:defRPr>
                <a:solidFill>
                  <a:schemeClr val="dk1"/>
                </a:solidFill>
              </a:defRPr>
            </a:lvl8pPr>
            <a:lvl9pPr lvl="8">
              <a:spcBef>
                <a:spcPts val="1000"/>
              </a:spcBef>
              <a:spcAft>
                <a:spcPts val="1000"/>
              </a:spcAft>
              <a:buNone/>
              <a:defRPr>
                <a:solidFill>
                  <a:schemeClr val="dk1"/>
                </a:solidFill>
              </a:defRPr>
            </a:lvl9pPr>
          </a:lstStyle>
          <a:p/>
        </p:txBody>
      </p:sp>
      <p:pic>
        <p:nvPicPr>
          <p:cNvPr id="111" name="Google Shape;111;p19"/>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and speaker name 2">
  <p:cSld name="CUSTOM_1">
    <p:bg>
      <p:bgPr>
        <a:solidFill>
          <a:schemeClr val="accent1"/>
        </a:solidFill>
      </p:bgPr>
    </p:bg>
    <p:spTree>
      <p:nvGrpSpPr>
        <p:cNvPr id="112" name="Shape 112"/>
        <p:cNvGrpSpPr/>
        <p:nvPr/>
      </p:nvGrpSpPr>
      <p:grpSpPr>
        <a:xfrm>
          <a:off x="0" y="0"/>
          <a:ext cx="0" cy="0"/>
          <a:chOff x="0" y="0"/>
          <a:chExt cx="0" cy="0"/>
        </a:xfrm>
      </p:grpSpPr>
      <p:pic>
        <p:nvPicPr>
          <p:cNvPr id="113" name="Google Shape;113;p20"/>
          <p:cNvPicPr preferRelativeResize="0"/>
          <p:nvPr/>
        </p:nvPicPr>
        <p:blipFill rotWithShape="1">
          <a:blip r:embed="rId2">
            <a:alphaModFix/>
          </a:blip>
          <a:srcRect b="10416" l="0" r="27055" t="15023"/>
          <a:stretch/>
        </p:blipFill>
        <p:spPr>
          <a:xfrm>
            <a:off x="4467026" y="0"/>
            <a:ext cx="4676975" cy="5143503"/>
          </a:xfrm>
          <a:prstGeom prst="rect">
            <a:avLst/>
          </a:prstGeom>
          <a:noFill/>
          <a:ln>
            <a:noFill/>
          </a:ln>
        </p:spPr>
      </p:pic>
      <p:sp>
        <p:nvSpPr>
          <p:cNvPr id="114" name="Google Shape;114;p20"/>
          <p:cNvSpPr txBox="1"/>
          <p:nvPr>
            <p:ph type="ctrTitle"/>
          </p:nvPr>
        </p:nvSpPr>
        <p:spPr>
          <a:xfrm>
            <a:off x="372350" y="959250"/>
            <a:ext cx="4094700" cy="1837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200"/>
              <a:buNone/>
              <a:defRPr sz="3200">
                <a:solidFill>
                  <a:schemeClr val="lt1"/>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sp>
        <p:nvSpPr>
          <p:cNvPr id="115" name="Google Shape;115;p20"/>
          <p:cNvSpPr txBox="1"/>
          <p:nvPr>
            <p:ph idx="1" type="subTitle"/>
          </p:nvPr>
        </p:nvSpPr>
        <p:spPr>
          <a:xfrm>
            <a:off x="372350" y="2901775"/>
            <a:ext cx="4094700" cy="8340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1000"/>
              </a:spcBef>
              <a:spcAft>
                <a:spcPts val="0"/>
              </a:spcAft>
              <a:buNone/>
              <a:defRPr>
                <a:solidFill>
                  <a:schemeClr val="lt1"/>
                </a:solidFill>
              </a:defRPr>
            </a:lvl2pPr>
            <a:lvl3pPr lvl="2">
              <a:spcBef>
                <a:spcPts val="1000"/>
              </a:spcBef>
              <a:spcAft>
                <a:spcPts val="0"/>
              </a:spcAft>
              <a:buNone/>
              <a:defRPr>
                <a:solidFill>
                  <a:schemeClr val="lt1"/>
                </a:solidFill>
              </a:defRPr>
            </a:lvl3pPr>
            <a:lvl4pPr lvl="3">
              <a:spcBef>
                <a:spcPts val="1000"/>
              </a:spcBef>
              <a:spcAft>
                <a:spcPts val="0"/>
              </a:spcAft>
              <a:buNone/>
              <a:defRPr>
                <a:solidFill>
                  <a:schemeClr val="lt1"/>
                </a:solidFill>
              </a:defRPr>
            </a:lvl4pPr>
            <a:lvl5pPr lvl="4">
              <a:spcBef>
                <a:spcPts val="1000"/>
              </a:spcBef>
              <a:spcAft>
                <a:spcPts val="0"/>
              </a:spcAft>
              <a:buNone/>
              <a:defRPr>
                <a:solidFill>
                  <a:schemeClr val="lt1"/>
                </a:solidFill>
              </a:defRPr>
            </a:lvl5pPr>
            <a:lvl6pPr lvl="5">
              <a:spcBef>
                <a:spcPts val="1000"/>
              </a:spcBef>
              <a:spcAft>
                <a:spcPts val="0"/>
              </a:spcAft>
              <a:buNone/>
              <a:defRPr>
                <a:solidFill>
                  <a:schemeClr val="lt1"/>
                </a:solidFill>
              </a:defRPr>
            </a:lvl6pPr>
            <a:lvl7pPr lvl="6">
              <a:spcBef>
                <a:spcPts val="1000"/>
              </a:spcBef>
              <a:spcAft>
                <a:spcPts val="0"/>
              </a:spcAft>
              <a:buNone/>
              <a:defRPr>
                <a:solidFill>
                  <a:schemeClr val="lt1"/>
                </a:solidFill>
              </a:defRPr>
            </a:lvl7pPr>
            <a:lvl8pPr lvl="7">
              <a:spcBef>
                <a:spcPts val="1000"/>
              </a:spcBef>
              <a:spcAft>
                <a:spcPts val="0"/>
              </a:spcAft>
              <a:buNone/>
              <a:defRPr>
                <a:solidFill>
                  <a:schemeClr val="lt1"/>
                </a:solidFill>
              </a:defRPr>
            </a:lvl8pPr>
            <a:lvl9pPr lvl="8">
              <a:spcBef>
                <a:spcPts val="1000"/>
              </a:spcBef>
              <a:spcAft>
                <a:spcPts val="1000"/>
              </a:spcAft>
              <a:buNone/>
              <a:defRPr>
                <a:solidFill>
                  <a:schemeClr val="lt1"/>
                </a:solidFill>
              </a:defRPr>
            </a:lvl9pPr>
          </a:lstStyle>
          <a:p/>
        </p:txBody>
      </p:sp>
      <p:pic>
        <p:nvPicPr>
          <p:cNvPr id="116" name="Google Shape;116;p20"/>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navigation slide 1">
  <p:cSld name="CUSTOM_1_1">
    <p:bg>
      <p:bgPr>
        <a:solidFill>
          <a:srgbClr val="FFFFFF"/>
        </a:solidFill>
      </p:bgPr>
    </p:bg>
    <p:spTree>
      <p:nvGrpSpPr>
        <p:cNvPr id="117" name="Shape 117"/>
        <p:cNvGrpSpPr/>
        <p:nvPr/>
      </p:nvGrpSpPr>
      <p:grpSpPr>
        <a:xfrm>
          <a:off x="0" y="0"/>
          <a:ext cx="0" cy="0"/>
          <a:chOff x="0" y="0"/>
          <a:chExt cx="0" cy="0"/>
        </a:xfrm>
      </p:grpSpPr>
      <p:pic>
        <p:nvPicPr>
          <p:cNvPr id="118" name="Google Shape;118;p21"/>
          <p:cNvPicPr preferRelativeResize="0"/>
          <p:nvPr/>
        </p:nvPicPr>
        <p:blipFill rotWithShape="1">
          <a:blip r:embed="rId2">
            <a:alphaModFix/>
          </a:blip>
          <a:srcRect b="10416" l="0" r="27039" t="15023"/>
          <a:stretch/>
        </p:blipFill>
        <p:spPr>
          <a:xfrm>
            <a:off x="4467025" y="0"/>
            <a:ext cx="4676975" cy="5143503"/>
          </a:xfrm>
          <a:prstGeom prst="rect">
            <a:avLst/>
          </a:prstGeom>
          <a:noFill/>
          <a:ln>
            <a:noFill/>
          </a:ln>
        </p:spPr>
      </p:pic>
      <p:sp>
        <p:nvSpPr>
          <p:cNvPr id="119" name="Google Shape;119;p21"/>
          <p:cNvSpPr txBox="1"/>
          <p:nvPr>
            <p:ph type="title"/>
          </p:nvPr>
        </p:nvSpPr>
        <p:spPr>
          <a:xfrm>
            <a:off x="568650" y="398650"/>
            <a:ext cx="3898500" cy="1057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0" name="Google Shape;120;p21"/>
          <p:cNvSpPr txBox="1"/>
          <p:nvPr>
            <p:ph idx="1" type="body"/>
          </p:nvPr>
        </p:nvSpPr>
        <p:spPr>
          <a:xfrm>
            <a:off x="568650" y="1736300"/>
            <a:ext cx="3844200" cy="28281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a:lvl1pPr>
            <a:lvl2pPr indent="-349250" lvl="1" marL="914400">
              <a:spcBef>
                <a:spcPts val="1000"/>
              </a:spcBef>
              <a:spcAft>
                <a:spcPts val="0"/>
              </a:spcAft>
              <a:buSzPts val="1900"/>
              <a:buChar char="–"/>
              <a:defRPr/>
            </a:lvl2pPr>
            <a:lvl3pPr indent="-336550" lvl="2" marL="1371600">
              <a:spcBef>
                <a:spcPts val="1000"/>
              </a:spcBef>
              <a:spcAft>
                <a:spcPts val="0"/>
              </a:spcAft>
              <a:buSzPts val="1700"/>
              <a:buChar char="•"/>
              <a:defRPr/>
            </a:lvl3pPr>
            <a:lvl4pPr indent="-330200" lvl="3" marL="1828800">
              <a:spcBef>
                <a:spcPts val="1000"/>
              </a:spcBef>
              <a:spcAft>
                <a:spcPts val="0"/>
              </a:spcAft>
              <a:buSzPts val="1600"/>
              <a:buChar char="﹘"/>
              <a:defRPr/>
            </a:lvl4pPr>
            <a:lvl5pPr indent="-323850" lvl="4" marL="2286000">
              <a:spcBef>
                <a:spcPts val="1000"/>
              </a:spcBef>
              <a:spcAft>
                <a:spcPts val="0"/>
              </a:spcAft>
              <a:buSzPts val="15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121" name="Google Shape;121;p21"/>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navigation slide 1 1">
  <p:cSld name="CUSTOM_1_1_1">
    <p:bg>
      <p:bgPr>
        <a:solidFill>
          <a:schemeClr val="accent1"/>
        </a:solidFill>
      </p:bgPr>
    </p:bg>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2">
            <a:alphaModFix/>
          </a:blip>
          <a:srcRect b="10416" l="0" r="27055" t="15023"/>
          <a:stretch/>
        </p:blipFill>
        <p:spPr>
          <a:xfrm>
            <a:off x="4467026" y="0"/>
            <a:ext cx="4676975" cy="5143503"/>
          </a:xfrm>
          <a:prstGeom prst="rect">
            <a:avLst/>
          </a:prstGeom>
          <a:noFill/>
          <a:ln>
            <a:noFill/>
          </a:ln>
        </p:spPr>
      </p:pic>
      <p:sp>
        <p:nvSpPr>
          <p:cNvPr id="124" name="Google Shape;124;p22"/>
          <p:cNvSpPr txBox="1"/>
          <p:nvPr>
            <p:ph type="title"/>
          </p:nvPr>
        </p:nvSpPr>
        <p:spPr>
          <a:xfrm>
            <a:off x="568650" y="398650"/>
            <a:ext cx="3898500" cy="105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5" name="Google Shape;125;p22"/>
          <p:cNvSpPr txBox="1"/>
          <p:nvPr>
            <p:ph idx="1" type="body"/>
          </p:nvPr>
        </p:nvSpPr>
        <p:spPr>
          <a:xfrm>
            <a:off x="568650" y="1736300"/>
            <a:ext cx="3844200" cy="28281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Clr>
                <a:schemeClr val="lt1"/>
              </a:buClr>
              <a:buSzPts val="2100"/>
              <a:buAutoNum type="arabicPeriod"/>
              <a:defRPr>
                <a:solidFill>
                  <a:schemeClr val="lt1"/>
                </a:solidFill>
              </a:defRPr>
            </a:lvl1pPr>
            <a:lvl2pPr indent="-349250" lvl="1" marL="914400">
              <a:spcBef>
                <a:spcPts val="1000"/>
              </a:spcBef>
              <a:spcAft>
                <a:spcPts val="0"/>
              </a:spcAft>
              <a:buClr>
                <a:schemeClr val="lt1"/>
              </a:buClr>
              <a:buSzPts val="1900"/>
              <a:buAutoNum type="alphaLcPeriod"/>
              <a:defRPr>
                <a:solidFill>
                  <a:schemeClr val="lt1"/>
                </a:solidFill>
              </a:defRPr>
            </a:lvl2pPr>
            <a:lvl3pPr indent="-336550" lvl="2" marL="1371600">
              <a:spcBef>
                <a:spcPts val="1000"/>
              </a:spcBef>
              <a:spcAft>
                <a:spcPts val="0"/>
              </a:spcAft>
              <a:buClr>
                <a:schemeClr val="lt1"/>
              </a:buClr>
              <a:buSzPts val="1700"/>
              <a:buAutoNum type="romanLcPeriod"/>
              <a:defRPr>
                <a:solidFill>
                  <a:schemeClr val="lt1"/>
                </a:solidFill>
              </a:defRPr>
            </a:lvl3pPr>
            <a:lvl4pPr indent="-330200" lvl="3" marL="1828800">
              <a:spcBef>
                <a:spcPts val="1000"/>
              </a:spcBef>
              <a:spcAft>
                <a:spcPts val="0"/>
              </a:spcAft>
              <a:buClr>
                <a:schemeClr val="lt1"/>
              </a:buClr>
              <a:buSzPts val="1600"/>
              <a:buAutoNum type="arabicPeriod"/>
              <a:defRPr>
                <a:solidFill>
                  <a:schemeClr val="lt1"/>
                </a:solidFill>
              </a:defRPr>
            </a:lvl4pPr>
            <a:lvl5pPr indent="-323850" lvl="4" marL="2286000">
              <a:spcBef>
                <a:spcPts val="1000"/>
              </a:spcBef>
              <a:spcAft>
                <a:spcPts val="0"/>
              </a:spcAft>
              <a:buClr>
                <a:schemeClr val="lt1"/>
              </a:buClr>
              <a:buSzPts val="1500"/>
              <a:buAutoNum type="alphaLcPeriod"/>
              <a:defRPr>
                <a:solidFill>
                  <a:schemeClr val="lt1"/>
                </a:solidFill>
              </a:defRPr>
            </a:lvl5pPr>
            <a:lvl6pPr indent="-317500" lvl="5" marL="2743200">
              <a:spcBef>
                <a:spcPts val="1000"/>
              </a:spcBef>
              <a:spcAft>
                <a:spcPts val="0"/>
              </a:spcAft>
              <a:buClr>
                <a:schemeClr val="lt1"/>
              </a:buClr>
              <a:buSzPts val="1400"/>
              <a:buAutoNum type="romanLcPeriod"/>
              <a:defRPr>
                <a:solidFill>
                  <a:schemeClr val="lt1"/>
                </a:solidFill>
              </a:defRPr>
            </a:lvl6pPr>
            <a:lvl7pPr indent="-317500" lvl="6" marL="3200400">
              <a:spcBef>
                <a:spcPts val="1000"/>
              </a:spcBef>
              <a:spcAft>
                <a:spcPts val="0"/>
              </a:spcAft>
              <a:buClr>
                <a:schemeClr val="lt1"/>
              </a:buClr>
              <a:buSzPts val="1400"/>
              <a:buAutoNum type="arabicPeriod"/>
              <a:defRPr>
                <a:solidFill>
                  <a:schemeClr val="lt1"/>
                </a:solidFill>
              </a:defRPr>
            </a:lvl7pPr>
            <a:lvl8pPr indent="-317500" lvl="7" marL="3657600">
              <a:spcBef>
                <a:spcPts val="1000"/>
              </a:spcBef>
              <a:spcAft>
                <a:spcPts val="0"/>
              </a:spcAft>
              <a:buClr>
                <a:schemeClr val="lt1"/>
              </a:buClr>
              <a:buSzPts val="1400"/>
              <a:buAutoNum type="alphaLcPeriod"/>
              <a:defRPr>
                <a:solidFill>
                  <a:schemeClr val="lt1"/>
                </a:solidFill>
              </a:defRPr>
            </a:lvl8pPr>
            <a:lvl9pPr indent="-317500" lvl="8" marL="4114800">
              <a:spcBef>
                <a:spcPts val="1000"/>
              </a:spcBef>
              <a:spcAft>
                <a:spcPts val="1000"/>
              </a:spcAft>
              <a:buClr>
                <a:schemeClr val="lt1"/>
              </a:buClr>
              <a:buSzPts val="1400"/>
              <a:buAutoNum type="romanLcPeriod"/>
              <a:defRPr>
                <a:solidFill>
                  <a:schemeClr val="lt1"/>
                </a:solidFill>
              </a:defRPr>
            </a:lvl9pPr>
          </a:lstStyle>
          <a:p/>
        </p:txBody>
      </p:sp>
      <p:pic>
        <p:nvPicPr>
          <p:cNvPr id="126" name="Google Shape;126;p22"/>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lide" type="tx">
  <p:cSld name="TITLE_AND_BODY">
    <p:spTree>
      <p:nvGrpSpPr>
        <p:cNvPr id="127" name="Shape 127"/>
        <p:cNvGrpSpPr/>
        <p:nvPr/>
      </p:nvGrpSpPr>
      <p:grpSpPr>
        <a:xfrm>
          <a:off x="0" y="0"/>
          <a:ext cx="0" cy="0"/>
          <a:chOff x="0" y="0"/>
          <a:chExt cx="0" cy="0"/>
        </a:xfrm>
      </p:grpSpPr>
      <p:sp>
        <p:nvSpPr>
          <p:cNvPr id="128" name="Google Shape;128;p23"/>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slide">
  <p:cSld name="TITLE_AND_BODY_1">
    <p:spTree>
      <p:nvGrpSpPr>
        <p:cNvPr id="129" name="Shape 12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woColTx">
  <p:cSld name="TITLE_AND_TWO_COLUMNS">
    <p:spTree>
      <p:nvGrpSpPr>
        <p:cNvPr id="130" name="Shape 130"/>
        <p:cNvGrpSpPr/>
        <p:nvPr/>
      </p:nvGrpSpPr>
      <p:grpSpPr>
        <a:xfrm>
          <a:off x="0" y="0"/>
          <a:ext cx="0" cy="0"/>
          <a:chOff x="0" y="0"/>
          <a:chExt cx="0" cy="0"/>
        </a:xfrm>
      </p:grpSpPr>
      <p:sp>
        <p:nvSpPr>
          <p:cNvPr id="131" name="Google Shape;131;p25"/>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2" name="Google Shape;132;p25"/>
          <p:cNvSpPr txBox="1"/>
          <p:nvPr>
            <p:ph idx="1" type="body"/>
          </p:nvPr>
        </p:nvSpPr>
        <p:spPr>
          <a:xfrm>
            <a:off x="568650" y="1152475"/>
            <a:ext cx="7991400" cy="3040500"/>
          </a:xfrm>
          <a:prstGeom prst="rect">
            <a:avLst/>
          </a:prstGeom>
        </p:spPr>
        <p:txBody>
          <a:bodyPr anchorCtr="0" anchor="t" bIns="91425" lIns="91425" spcFirstLastPara="1" rIns="91425" wrap="square" tIns="91425">
            <a:noAutofit/>
          </a:bodyPr>
          <a:lstStyle>
            <a:lvl1pPr indent="-361950" lvl="0" marL="457200">
              <a:lnSpc>
                <a:spcPct val="100000"/>
              </a:lnSpc>
              <a:spcBef>
                <a:spcPts val="0"/>
              </a:spcBef>
              <a:spcAft>
                <a:spcPts val="0"/>
              </a:spcAft>
              <a:buClr>
                <a:schemeClr val="accent1"/>
              </a:buClr>
              <a:buSzPts val="2100"/>
              <a:buChar char="●"/>
              <a:defRPr/>
            </a:lvl1pPr>
            <a:lvl2pPr indent="-349250" lvl="1" marL="914400">
              <a:lnSpc>
                <a:spcPct val="100000"/>
              </a:lnSpc>
              <a:spcBef>
                <a:spcPts val="1500"/>
              </a:spcBef>
              <a:spcAft>
                <a:spcPts val="0"/>
              </a:spcAft>
              <a:buClr>
                <a:schemeClr val="accent1"/>
              </a:buClr>
              <a:buSzPts val="1900"/>
              <a:buChar char="–"/>
              <a:defRPr/>
            </a:lvl2pPr>
            <a:lvl3pPr indent="-336550" lvl="2" marL="1371600">
              <a:lnSpc>
                <a:spcPct val="100000"/>
              </a:lnSpc>
              <a:spcBef>
                <a:spcPts val="1500"/>
              </a:spcBef>
              <a:spcAft>
                <a:spcPts val="0"/>
              </a:spcAft>
              <a:buClr>
                <a:schemeClr val="accent1"/>
              </a:buClr>
              <a:buSzPts val="1700"/>
              <a:buChar char="•"/>
              <a:defRPr/>
            </a:lvl3pPr>
            <a:lvl4pPr indent="-330200" lvl="3" marL="1828800">
              <a:lnSpc>
                <a:spcPct val="100000"/>
              </a:lnSpc>
              <a:spcBef>
                <a:spcPts val="1500"/>
              </a:spcBef>
              <a:spcAft>
                <a:spcPts val="0"/>
              </a:spcAft>
              <a:buClr>
                <a:schemeClr val="accent1"/>
              </a:buClr>
              <a:buSzPts val="1600"/>
              <a:buChar char="﹘"/>
              <a:defRPr/>
            </a:lvl4pPr>
            <a:lvl5pPr indent="-323850" lvl="4" marL="2286000">
              <a:lnSpc>
                <a:spcPct val="100000"/>
              </a:lnSpc>
              <a:spcBef>
                <a:spcPts val="1500"/>
              </a:spcBef>
              <a:spcAft>
                <a:spcPts val="0"/>
              </a:spcAft>
              <a:buClr>
                <a:schemeClr val="accent1"/>
              </a:buClr>
              <a:buSzPts val="1500"/>
              <a:buChar char="•"/>
              <a:defRPr/>
            </a:lvl5pPr>
            <a:lvl6pPr indent="-317500" lvl="5" marL="2743200">
              <a:lnSpc>
                <a:spcPct val="100000"/>
              </a:lnSpc>
              <a:spcBef>
                <a:spcPts val="1500"/>
              </a:spcBef>
              <a:spcAft>
                <a:spcPts val="0"/>
              </a:spcAft>
              <a:buClr>
                <a:schemeClr val="accent1"/>
              </a:buClr>
              <a:buSzPts val="1400"/>
              <a:buChar char="﹘"/>
              <a:defRPr/>
            </a:lvl6pPr>
            <a:lvl7pPr indent="-317500" lvl="6" marL="3200400">
              <a:lnSpc>
                <a:spcPct val="100000"/>
              </a:lnSpc>
              <a:spcBef>
                <a:spcPts val="1500"/>
              </a:spcBef>
              <a:spcAft>
                <a:spcPts val="0"/>
              </a:spcAft>
              <a:buClr>
                <a:schemeClr val="accent1"/>
              </a:buClr>
              <a:buSzPts val="1400"/>
              <a:buChar char="•"/>
              <a:defRPr/>
            </a:lvl7pPr>
            <a:lvl8pPr indent="-317500" lvl="7" marL="3657600">
              <a:lnSpc>
                <a:spcPct val="100000"/>
              </a:lnSpc>
              <a:spcBef>
                <a:spcPts val="1500"/>
              </a:spcBef>
              <a:spcAft>
                <a:spcPts val="0"/>
              </a:spcAft>
              <a:buClr>
                <a:schemeClr val="accent1"/>
              </a:buClr>
              <a:buSzPts val="1400"/>
              <a:buChar char="﹘"/>
              <a:defRPr/>
            </a:lvl8pPr>
            <a:lvl9pPr indent="-317500" lvl="8" marL="4114800">
              <a:lnSpc>
                <a:spcPct val="100000"/>
              </a:lnSpc>
              <a:spcBef>
                <a:spcPts val="1500"/>
              </a:spcBef>
              <a:spcAft>
                <a:spcPts val="1500"/>
              </a:spcAft>
              <a:buClr>
                <a:schemeClr val="accent1"/>
              </a:buClr>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text">
  <p:cSld name="TITLE_AND_TWO_COLUMNS_1">
    <p:spTree>
      <p:nvGrpSpPr>
        <p:cNvPr id="133" name="Shape 133"/>
        <p:cNvGrpSpPr/>
        <p:nvPr/>
      </p:nvGrpSpPr>
      <p:grpSpPr>
        <a:xfrm>
          <a:off x="0" y="0"/>
          <a:ext cx="0" cy="0"/>
          <a:chOff x="0" y="0"/>
          <a:chExt cx="0" cy="0"/>
        </a:xfrm>
      </p:grpSpPr>
      <p:sp>
        <p:nvSpPr>
          <p:cNvPr id="134" name="Google Shape;134;p26"/>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5" name="Google Shape;135;p26"/>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lvl1pPr indent="-361950" lvl="0" marL="457200">
              <a:lnSpc>
                <a:spcPct val="100000"/>
              </a:lnSpc>
              <a:spcBef>
                <a:spcPts val="0"/>
              </a:spcBef>
              <a:spcAft>
                <a:spcPts val="0"/>
              </a:spcAft>
              <a:buClr>
                <a:schemeClr val="accent1"/>
              </a:buClr>
              <a:buSzPts val="2100"/>
              <a:buChar char="●"/>
              <a:defRPr/>
            </a:lvl1pPr>
            <a:lvl2pPr indent="-349250" lvl="1" marL="914400">
              <a:lnSpc>
                <a:spcPct val="100000"/>
              </a:lnSpc>
              <a:spcBef>
                <a:spcPts val="1500"/>
              </a:spcBef>
              <a:spcAft>
                <a:spcPts val="0"/>
              </a:spcAft>
              <a:buClr>
                <a:schemeClr val="accent1"/>
              </a:buClr>
              <a:buSzPts val="1900"/>
              <a:buChar char="–"/>
              <a:defRPr/>
            </a:lvl2pPr>
            <a:lvl3pPr indent="-336550" lvl="2" marL="1371600">
              <a:lnSpc>
                <a:spcPct val="100000"/>
              </a:lnSpc>
              <a:spcBef>
                <a:spcPts val="1500"/>
              </a:spcBef>
              <a:spcAft>
                <a:spcPts val="0"/>
              </a:spcAft>
              <a:buClr>
                <a:schemeClr val="accent1"/>
              </a:buClr>
              <a:buSzPts val="1700"/>
              <a:buChar char="•"/>
              <a:defRPr/>
            </a:lvl3pPr>
            <a:lvl4pPr indent="-330200" lvl="3" marL="1828800">
              <a:lnSpc>
                <a:spcPct val="100000"/>
              </a:lnSpc>
              <a:spcBef>
                <a:spcPts val="1500"/>
              </a:spcBef>
              <a:spcAft>
                <a:spcPts val="0"/>
              </a:spcAft>
              <a:buClr>
                <a:schemeClr val="accent1"/>
              </a:buClr>
              <a:buSzPts val="1600"/>
              <a:buChar char="﹘"/>
              <a:defRPr/>
            </a:lvl4pPr>
            <a:lvl5pPr indent="-323850" lvl="4" marL="2286000">
              <a:lnSpc>
                <a:spcPct val="100000"/>
              </a:lnSpc>
              <a:spcBef>
                <a:spcPts val="1500"/>
              </a:spcBef>
              <a:spcAft>
                <a:spcPts val="0"/>
              </a:spcAft>
              <a:buClr>
                <a:schemeClr val="accent1"/>
              </a:buClr>
              <a:buSzPts val="1500"/>
              <a:buChar char="•"/>
              <a:defRPr/>
            </a:lvl5pPr>
            <a:lvl6pPr indent="-317500" lvl="5" marL="2743200">
              <a:lnSpc>
                <a:spcPct val="100000"/>
              </a:lnSpc>
              <a:spcBef>
                <a:spcPts val="1500"/>
              </a:spcBef>
              <a:spcAft>
                <a:spcPts val="0"/>
              </a:spcAft>
              <a:buClr>
                <a:schemeClr val="accent1"/>
              </a:buClr>
              <a:buSzPts val="1400"/>
              <a:buChar char="﹘"/>
              <a:defRPr/>
            </a:lvl6pPr>
            <a:lvl7pPr indent="-317500" lvl="6" marL="3200400">
              <a:lnSpc>
                <a:spcPct val="100000"/>
              </a:lnSpc>
              <a:spcBef>
                <a:spcPts val="1500"/>
              </a:spcBef>
              <a:spcAft>
                <a:spcPts val="0"/>
              </a:spcAft>
              <a:buClr>
                <a:schemeClr val="accent1"/>
              </a:buClr>
              <a:buSzPts val="1400"/>
              <a:buChar char="•"/>
              <a:defRPr/>
            </a:lvl7pPr>
            <a:lvl8pPr indent="-317500" lvl="7" marL="3657600">
              <a:lnSpc>
                <a:spcPct val="100000"/>
              </a:lnSpc>
              <a:spcBef>
                <a:spcPts val="1500"/>
              </a:spcBef>
              <a:spcAft>
                <a:spcPts val="0"/>
              </a:spcAft>
              <a:buClr>
                <a:schemeClr val="accent1"/>
              </a:buClr>
              <a:buSzPts val="1400"/>
              <a:buChar char="﹘"/>
              <a:defRPr/>
            </a:lvl8pPr>
            <a:lvl9pPr indent="-317500" lvl="8" marL="4114800">
              <a:lnSpc>
                <a:spcPct val="100000"/>
              </a:lnSpc>
              <a:spcBef>
                <a:spcPts val="1500"/>
              </a:spcBef>
              <a:spcAft>
                <a:spcPts val="1500"/>
              </a:spcAft>
              <a:buClr>
                <a:schemeClr val="accent1"/>
              </a:buClr>
              <a:buSzPts val="1400"/>
              <a:buChar char="•"/>
              <a:defRPr/>
            </a:lvl9pPr>
          </a:lstStyle>
          <a:p/>
        </p:txBody>
      </p:sp>
      <p:sp>
        <p:nvSpPr>
          <p:cNvPr id="136" name="Google Shape;136;p26"/>
          <p:cNvSpPr txBox="1"/>
          <p:nvPr>
            <p:ph idx="2" type="body"/>
          </p:nvPr>
        </p:nvSpPr>
        <p:spPr>
          <a:xfrm>
            <a:off x="4731075" y="1152475"/>
            <a:ext cx="3828900" cy="3040500"/>
          </a:xfrm>
          <a:prstGeom prst="rect">
            <a:avLst/>
          </a:prstGeom>
        </p:spPr>
        <p:txBody>
          <a:bodyPr anchorCtr="0" anchor="t" bIns="91425" lIns="91425" spcFirstLastPara="1" rIns="91425" wrap="square" tIns="91425">
            <a:noAutofit/>
          </a:bodyPr>
          <a:lstStyle>
            <a:lvl1pPr indent="-361950" lvl="0" marL="457200">
              <a:lnSpc>
                <a:spcPct val="100000"/>
              </a:lnSpc>
              <a:spcBef>
                <a:spcPts val="0"/>
              </a:spcBef>
              <a:spcAft>
                <a:spcPts val="0"/>
              </a:spcAft>
              <a:buClr>
                <a:schemeClr val="accent1"/>
              </a:buClr>
              <a:buSzPts val="2100"/>
              <a:buChar char="●"/>
              <a:defRPr/>
            </a:lvl1pPr>
            <a:lvl2pPr indent="-349250" lvl="1" marL="914400">
              <a:lnSpc>
                <a:spcPct val="100000"/>
              </a:lnSpc>
              <a:spcBef>
                <a:spcPts val="1500"/>
              </a:spcBef>
              <a:spcAft>
                <a:spcPts val="0"/>
              </a:spcAft>
              <a:buClr>
                <a:schemeClr val="accent1"/>
              </a:buClr>
              <a:buSzPts val="1900"/>
              <a:buChar char="–"/>
              <a:defRPr/>
            </a:lvl2pPr>
            <a:lvl3pPr indent="-336550" lvl="2" marL="1371600">
              <a:lnSpc>
                <a:spcPct val="100000"/>
              </a:lnSpc>
              <a:spcBef>
                <a:spcPts val="1500"/>
              </a:spcBef>
              <a:spcAft>
                <a:spcPts val="0"/>
              </a:spcAft>
              <a:buClr>
                <a:schemeClr val="accent1"/>
              </a:buClr>
              <a:buSzPts val="1700"/>
              <a:buChar char="•"/>
              <a:defRPr/>
            </a:lvl3pPr>
            <a:lvl4pPr indent="-330200" lvl="3" marL="1828800">
              <a:lnSpc>
                <a:spcPct val="100000"/>
              </a:lnSpc>
              <a:spcBef>
                <a:spcPts val="1500"/>
              </a:spcBef>
              <a:spcAft>
                <a:spcPts val="0"/>
              </a:spcAft>
              <a:buClr>
                <a:schemeClr val="accent1"/>
              </a:buClr>
              <a:buSzPts val="1600"/>
              <a:buChar char="﹘"/>
              <a:defRPr/>
            </a:lvl4pPr>
            <a:lvl5pPr indent="-323850" lvl="4" marL="2286000">
              <a:lnSpc>
                <a:spcPct val="100000"/>
              </a:lnSpc>
              <a:spcBef>
                <a:spcPts val="1500"/>
              </a:spcBef>
              <a:spcAft>
                <a:spcPts val="0"/>
              </a:spcAft>
              <a:buClr>
                <a:schemeClr val="accent1"/>
              </a:buClr>
              <a:buSzPts val="1500"/>
              <a:buChar char="•"/>
              <a:defRPr/>
            </a:lvl5pPr>
            <a:lvl6pPr indent="-317500" lvl="5" marL="2743200">
              <a:lnSpc>
                <a:spcPct val="100000"/>
              </a:lnSpc>
              <a:spcBef>
                <a:spcPts val="1500"/>
              </a:spcBef>
              <a:spcAft>
                <a:spcPts val="0"/>
              </a:spcAft>
              <a:buClr>
                <a:schemeClr val="accent1"/>
              </a:buClr>
              <a:buSzPts val="1400"/>
              <a:buChar char="﹘"/>
              <a:defRPr/>
            </a:lvl6pPr>
            <a:lvl7pPr indent="-317500" lvl="6" marL="3200400">
              <a:lnSpc>
                <a:spcPct val="100000"/>
              </a:lnSpc>
              <a:spcBef>
                <a:spcPts val="1500"/>
              </a:spcBef>
              <a:spcAft>
                <a:spcPts val="0"/>
              </a:spcAft>
              <a:buClr>
                <a:schemeClr val="accent1"/>
              </a:buClr>
              <a:buSzPts val="1400"/>
              <a:buChar char="•"/>
              <a:defRPr/>
            </a:lvl7pPr>
            <a:lvl8pPr indent="-317500" lvl="7" marL="3657600">
              <a:lnSpc>
                <a:spcPct val="100000"/>
              </a:lnSpc>
              <a:spcBef>
                <a:spcPts val="1500"/>
              </a:spcBef>
              <a:spcAft>
                <a:spcPts val="0"/>
              </a:spcAft>
              <a:buClr>
                <a:schemeClr val="accent1"/>
              </a:buClr>
              <a:buSzPts val="1400"/>
              <a:buChar char="﹘"/>
              <a:defRPr/>
            </a:lvl8pPr>
            <a:lvl9pPr indent="-317500" lvl="8" marL="4114800">
              <a:lnSpc>
                <a:spcPct val="100000"/>
              </a:lnSpc>
              <a:spcBef>
                <a:spcPts val="1500"/>
              </a:spcBef>
              <a:spcAft>
                <a:spcPts val="1500"/>
              </a:spcAft>
              <a:buClr>
                <a:schemeClr val="accent1"/>
              </a:buClr>
              <a:buSzPts val="1400"/>
              <a:buChar char="•"/>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 out text and image on right">
  <p:cSld name="TITLE_ONLY_1">
    <p:spTree>
      <p:nvGrpSpPr>
        <p:cNvPr id="137" name="Shape 137"/>
        <p:cNvGrpSpPr/>
        <p:nvPr/>
      </p:nvGrpSpPr>
      <p:grpSpPr>
        <a:xfrm>
          <a:off x="0" y="0"/>
          <a:ext cx="0" cy="0"/>
          <a:chOff x="0" y="0"/>
          <a:chExt cx="0" cy="0"/>
        </a:xfrm>
      </p:grpSpPr>
      <p:sp>
        <p:nvSpPr>
          <p:cNvPr id="138" name="Google Shape;138;p27"/>
          <p:cNvSpPr/>
          <p:nvPr/>
        </p:nvSpPr>
        <p:spPr>
          <a:xfrm>
            <a:off x="4215650" y="-125"/>
            <a:ext cx="49284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999999"/>
                </a:solidFill>
                <a:latin typeface="Helvetica Neue"/>
                <a:ea typeface="Helvetica Neue"/>
                <a:cs typeface="Helvetica Neue"/>
                <a:sym typeface="Helvetica Neue"/>
              </a:rPr>
              <a:t>Cover up this box with an image</a:t>
            </a:r>
            <a:endParaRPr sz="1200">
              <a:solidFill>
                <a:srgbClr val="999999"/>
              </a:solidFill>
              <a:latin typeface="Helvetica Neue"/>
              <a:ea typeface="Helvetica Neue"/>
              <a:cs typeface="Helvetica Neue"/>
              <a:sym typeface="Helvetica Neue"/>
            </a:endParaRPr>
          </a:p>
        </p:txBody>
      </p:sp>
      <p:sp>
        <p:nvSpPr>
          <p:cNvPr id="139" name="Google Shape;139;p27"/>
          <p:cNvSpPr txBox="1"/>
          <p:nvPr>
            <p:ph type="title"/>
          </p:nvPr>
        </p:nvSpPr>
        <p:spPr>
          <a:xfrm>
            <a:off x="568650" y="398650"/>
            <a:ext cx="3351300" cy="912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0" name="Google Shape;140;p27"/>
          <p:cNvSpPr txBox="1"/>
          <p:nvPr>
            <p:ph idx="1" type="body"/>
          </p:nvPr>
        </p:nvSpPr>
        <p:spPr>
          <a:xfrm>
            <a:off x="568650" y="1569125"/>
            <a:ext cx="3351300" cy="27069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a:lvl1pPr>
            <a:lvl2pPr indent="-349250" lvl="1" marL="914400">
              <a:spcBef>
                <a:spcPts val="1000"/>
              </a:spcBef>
              <a:spcAft>
                <a:spcPts val="0"/>
              </a:spcAft>
              <a:buSzPts val="1900"/>
              <a:buChar char="–"/>
              <a:defRPr/>
            </a:lvl2pPr>
            <a:lvl3pPr indent="-336550" lvl="2" marL="1371600">
              <a:spcBef>
                <a:spcPts val="1000"/>
              </a:spcBef>
              <a:spcAft>
                <a:spcPts val="0"/>
              </a:spcAft>
              <a:buSzPts val="1700"/>
              <a:buChar char="•"/>
              <a:defRPr/>
            </a:lvl3pPr>
            <a:lvl4pPr indent="-330200" lvl="3" marL="1828800">
              <a:spcBef>
                <a:spcPts val="1000"/>
              </a:spcBef>
              <a:spcAft>
                <a:spcPts val="0"/>
              </a:spcAft>
              <a:buSzPts val="1600"/>
              <a:buChar char="﹘"/>
              <a:defRPr/>
            </a:lvl4pPr>
            <a:lvl5pPr indent="-323850" lvl="4" marL="2286000">
              <a:spcBef>
                <a:spcPts val="1000"/>
              </a:spcBef>
              <a:spcAft>
                <a:spcPts val="0"/>
              </a:spcAft>
              <a:buSzPts val="15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 out text and small image on right">
  <p:cSld name="TITLE_ONLY_1_1">
    <p:spTree>
      <p:nvGrpSpPr>
        <p:cNvPr id="141" name="Shape 141"/>
        <p:cNvGrpSpPr/>
        <p:nvPr/>
      </p:nvGrpSpPr>
      <p:grpSpPr>
        <a:xfrm>
          <a:off x="0" y="0"/>
          <a:ext cx="0" cy="0"/>
          <a:chOff x="0" y="0"/>
          <a:chExt cx="0" cy="0"/>
        </a:xfrm>
      </p:grpSpPr>
      <p:sp>
        <p:nvSpPr>
          <p:cNvPr id="142" name="Google Shape;142;p28"/>
          <p:cNvSpPr/>
          <p:nvPr/>
        </p:nvSpPr>
        <p:spPr>
          <a:xfrm>
            <a:off x="5193725" y="1645325"/>
            <a:ext cx="2502000" cy="1994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999999"/>
                </a:solidFill>
                <a:latin typeface="Helvetica Neue"/>
                <a:ea typeface="Helvetica Neue"/>
                <a:cs typeface="Helvetica Neue"/>
                <a:sym typeface="Helvetica Neue"/>
              </a:rPr>
              <a:t>For smaller/more difficult shaped images, use this slide. </a:t>
            </a:r>
            <a:endParaRPr sz="1200">
              <a:solidFill>
                <a:srgbClr val="999999"/>
              </a:solidFill>
              <a:latin typeface="Helvetica Neue"/>
              <a:ea typeface="Helvetica Neue"/>
              <a:cs typeface="Helvetica Neue"/>
              <a:sym typeface="Helvetica Neue"/>
            </a:endParaRPr>
          </a:p>
          <a:p>
            <a:pPr indent="0" lvl="0" marL="0" rtl="0" algn="ctr">
              <a:spcBef>
                <a:spcPts val="0"/>
              </a:spcBef>
              <a:spcAft>
                <a:spcPts val="0"/>
              </a:spcAft>
              <a:buNone/>
            </a:pPr>
            <a:r>
              <a:t/>
            </a:r>
            <a:endParaRPr sz="1200">
              <a:solidFill>
                <a:srgbClr val="999999"/>
              </a:solidFill>
              <a:latin typeface="Helvetica Neue"/>
              <a:ea typeface="Helvetica Neue"/>
              <a:cs typeface="Helvetica Neue"/>
              <a:sym typeface="Helvetica Neue"/>
            </a:endParaRPr>
          </a:p>
          <a:p>
            <a:pPr indent="0" lvl="0" marL="0" rtl="0" algn="ctr">
              <a:spcBef>
                <a:spcPts val="0"/>
              </a:spcBef>
              <a:spcAft>
                <a:spcPts val="0"/>
              </a:spcAft>
              <a:buNone/>
            </a:pPr>
            <a:r>
              <a:rPr lang="en-GB" sz="1200">
                <a:solidFill>
                  <a:srgbClr val="999999"/>
                </a:solidFill>
                <a:latin typeface="Helvetica Neue"/>
                <a:ea typeface="Helvetica Neue"/>
                <a:cs typeface="Helvetica Neue"/>
                <a:sym typeface="Helvetica Neue"/>
              </a:rPr>
              <a:t>Cover up this box with an image</a:t>
            </a:r>
            <a:endParaRPr sz="1200">
              <a:solidFill>
                <a:srgbClr val="999999"/>
              </a:solidFill>
              <a:latin typeface="Helvetica Neue"/>
              <a:ea typeface="Helvetica Neue"/>
              <a:cs typeface="Helvetica Neue"/>
              <a:sym typeface="Helvetica Neue"/>
            </a:endParaRPr>
          </a:p>
        </p:txBody>
      </p:sp>
      <p:sp>
        <p:nvSpPr>
          <p:cNvPr id="143" name="Google Shape;143;p28"/>
          <p:cNvSpPr txBox="1"/>
          <p:nvPr>
            <p:ph type="title"/>
          </p:nvPr>
        </p:nvSpPr>
        <p:spPr>
          <a:xfrm>
            <a:off x="568650" y="398650"/>
            <a:ext cx="3351300" cy="912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4" name="Google Shape;144;p28"/>
          <p:cNvSpPr txBox="1"/>
          <p:nvPr>
            <p:ph idx="1" type="body"/>
          </p:nvPr>
        </p:nvSpPr>
        <p:spPr>
          <a:xfrm>
            <a:off x="568650" y="1569125"/>
            <a:ext cx="3351300" cy="27069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a:lvl1pPr>
            <a:lvl2pPr indent="-349250" lvl="1" marL="914400">
              <a:spcBef>
                <a:spcPts val="1000"/>
              </a:spcBef>
              <a:spcAft>
                <a:spcPts val="0"/>
              </a:spcAft>
              <a:buSzPts val="1900"/>
              <a:buChar char="–"/>
              <a:defRPr/>
            </a:lvl2pPr>
            <a:lvl3pPr indent="-336550" lvl="2" marL="1371600">
              <a:spcBef>
                <a:spcPts val="1000"/>
              </a:spcBef>
              <a:spcAft>
                <a:spcPts val="0"/>
              </a:spcAft>
              <a:buSzPts val="1700"/>
              <a:buChar char="•"/>
              <a:defRPr/>
            </a:lvl3pPr>
            <a:lvl4pPr indent="-330200" lvl="3" marL="1828800">
              <a:spcBef>
                <a:spcPts val="1000"/>
              </a:spcBef>
              <a:spcAft>
                <a:spcPts val="0"/>
              </a:spcAft>
              <a:buSzPts val="1600"/>
              <a:buChar char="﹘"/>
              <a:defRPr/>
            </a:lvl4pPr>
            <a:lvl5pPr indent="-323850" lvl="4" marL="2286000">
              <a:spcBef>
                <a:spcPts val="1000"/>
              </a:spcBef>
              <a:spcAft>
                <a:spcPts val="0"/>
              </a:spcAft>
              <a:buSzPts val="15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1036">
          <p15:clr>
            <a:srgbClr val="FA7B17"/>
          </p15:clr>
        </p15:guide>
        <p15:guide id="2" pos="358">
          <p15:clr>
            <a:srgbClr val="FA7B17"/>
          </p15:clr>
        </p15:guide>
        <p15:guide id="3" orient="horz" pos="251">
          <p15:clr>
            <a:srgbClr val="FA7B17"/>
          </p15:clr>
        </p15:guide>
        <p15:guide id="4" pos="2469">
          <p15:clr>
            <a:srgbClr val="FA7B17"/>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 text on left">
  <p:cSld name="ONE_COLUMN_TEXT_1_1">
    <p:spTree>
      <p:nvGrpSpPr>
        <p:cNvPr id="145" name="Shape 145"/>
        <p:cNvGrpSpPr/>
        <p:nvPr/>
      </p:nvGrpSpPr>
      <p:grpSpPr>
        <a:xfrm>
          <a:off x="0" y="0"/>
          <a:ext cx="0" cy="0"/>
          <a:chOff x="0" y="0"/>
          <a:chExt cx="0" cy="0"/>
        </a:xfrm>
      </p:grpSpPr>
      <p:pic>
        <p:nvPicPr>
          <p:cNvPr id="146" name="Google Shape;146;p29"/>
          <p:cNvPicPr preferRelativeResize="0"/>
          <p:nvPr/>
        </p:nvPicPr>
        <p:blipFill rotWithShape="1">
          <a:blip r:embed="rId2">
            <a:alphaModFix/>
          </a:blip>
          <a:srcRect b="10416" l="0" r="27039" t="15023"/>
          <a:stretch/>
        </p:blipFill>
        <p:spPr>
          <a:xfrm>
            <a:off x="4467025" y="0"/>
            <a:ext cx="4676975" cy="5143503"/>
          </a:xfrm>
          <a:prstGeom prst="rect">
            <a:avLst/>
          </a:prstGeom>
          <a:noFill/>
          <a:ln>
            <a:noFill/>
          </a:ln>
        </p:spPr>
      </p:pic>
      <p:sp>
        <p:nvSpPr>
          <p:cNvPr id="147" name="Google Shape;147;p29"/>
          <p:cNvSpPr txBox="1"/>
          <p:nvPr>
            <p:ph type="title"/>
          </p:nvPr>
        </p:nvSpPr>
        <p:spPr>
          <a:xfrm>
            <a:off x="593800" y="744450"/>
            <a:ext cx="3720300" cy="365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pic>
        <p:nvPicPr>
          <p:cNvPr id="148" name="Google Shape;148;p29"/>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 text on right">
  <p:cSld name="ONE_COLUMN_TEXT_1_1_2">
    <p:spTree>
      <p:nvGrpSpPr>
        <p:cNvPr id="149" name="Shape 149"/>
        <p:cNvGrpSpPr/>
        <p:nvPr/>
      </p:nvGrpSpPr>
      <p:grpSpPr>
        <a:xfrm>
          <a:off x="0" y="0"/>
          <a:ext cx="0" cy="0"/>
          <a:chOff x="0" y="0"/>
          <a:chExt cx="0" cy="0"/>
        </a:xfrm>
      </p:grpSpPr>
      <p:sp>
        <p:nvSpPr>
          <p:cNvPr id="150" name="Google Shape;150;p30"/>
          <p:cNvSpPr txBox="1"/>
          <p:nvPr>
            <p:ph type="title"/>
          </p:nvPr>
        </p:nvSpPr>
        <p:spPr>
          <a:xfrm>
            <a:off x="4882875" y="988525"/>
            <a:ext cx="3675000" cy="3166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pic>
        <p:nvPicPr>
          <p:cNvPr id="151" name="Google Shape;151;p30"/>
          <p:cNvPicPr preferRelativeResize="0"/>
          <p:nvPr/>
        </p:nvPicPr>
        <p:blipFill rotWithShape="1">
          <a:blip r:embed="rId2">
            <a:alphaModFix/>
          </a:blip>
          <a:srcRect b="10416" l="0" r="27039" t="15023"/>
          <a:stretch/>
        </p:blipFill>
        <p:spPr>
          <a:xfrm flipH="1">
            <a:off x="0" y="0"/>
            <a:ext cx="4676975" cy="5143503"/>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1">
  <p:cSld name="ONE_COLUMN_TEXT_1_1_1_1">
    <p:bg>
      <p:bgPr>
        <a:blipFill>
          <a:blip r:embed="rId2">
            <a:alphaModFix/>
          </a:blip>
          <a:stretch>
            <a:fillRect/>
          </a:stretch>
        </a:blipFill>
      </p:bgPr>
    </p:bg>
    <p:spTree>
      <p:nvGrpSpPr>
        <p:cNvPr id="152" name="Shape 152"/>
        <p:cNvGrpSpPr/>
        <p:nvPr/>
      </p:nvGrpSpPr>
      <p:grpSpPr>
        <a:xfrm>
          <a:off x="0" y="0"/>
          <a:ext cx="0" cy="0"/>
          <a:chOff x="0" y="0"/>
          <a:chExt cx="0" cy="0"/>
        </a:xfrm>
      </p:grpSpPr>
      <p:pic>
        <p:nvPicPr>
          <p:cNvPr id="153" name="Google Shape;153;p31"/>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154" name="Google Shape;154;p31"/>
          <p:cNvSpPr txBox="1"/>
          <p:nvPr>
            <p:ph type="title"/>
          </p:nvPr>
        </p:nvSpPr>
        <p:spPr>
          <a:xfrm>
            <a:off x="570300" y="1418625"/>
            <a:ext cx="68526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155" name="Google Shape;155;p31"/>
          <p:cNvSpPr txBox="1"/>
          <p:nvPr>
            <p:ph idx="1" type="subTitle"/>
          </p:nvPr>
        </p:nvSpPr>
        <p:spPr>
          <a:xfrm>
            <a:off x="570300" y="2946775"/>
            <a:ext cx="68526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2">
  <p:cSld name="ONE_COLUMN_TEXT_1_1_1_1_1">
    <p:bg>
      <p:bgPr>
        <a:blipFill>
          <a:blip r:embed="rId2">
            <a:alphaModFix/>
          </a:blip>
          <a:stretch>
            <a:fillRect/>
          </a:stretch>
        </a:blipFill>
      </p:bgPr>
    </p:bg>
    <p:spTree>
      <p:nvGrpSpPr>
        <p:cNvPr id="156" name="Shape 156"/>
        <p:cNvGrpSpPr/>
        <p:nvPr/>
      </p:nvGrpSpPr>
      <p:grpSpPr>
        <a:xfrm>
          <a:off x="0" y="0"/>
          <a:ext cx="0" cy="0"/>
          <a:chOff x="0" y="0"/>
          <a:chExt cx="0" cy="0"/>
        </a:xfrm>
      </p:grpSpPr>
      <p:pic>
        <p:nvPicPr>
          <p:cNvPr id="157" name="Google Shape;157;p32"/>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158" name="Google Shape;158;p32"/>
          <p:cNvSpPr txBox="1"/>
          <p:nvPr>
            <p:ph type="title"/>
          </p:nvPr>
        </p:nvSpPr>
        <p:spPr>
          <a:xfrm>
            <a:off x="570300" y="1418625"/>
            <a:ext cx="68754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159" name="Google Shape;159;p32"/>
          <p:cNvSpPr txBox="1"/>
          <p:nvPr>
            <p:ph idx="1" type="subTitle"/>
          </p:nvPr>
        </p:nvSpPr>
        <p:spPr>
          <a:xfrm>
            <a:off x="570300" y="2946775"/>
            <a:ext cx="68754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3">
  <p:cSld name="ONE_COLUMN_TEXT_1_1_1_1_1_1">
    <p:bg>
      <p:bgPr>
        <a:blipFill>
          <a:blip r:embed="rId2">
            <a:alphaModFix/>
          </a:blip>
          <a:stretch>
            <a:fillRect/>
          </a:stretch>
        </a:blipFill>
      </p:bgPr>
    </p:bg>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162" name="Google Shape;162;p33"/>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163" name="Google Shape;163;p33"/>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4">
  <p:cSld name="ONE_COLUMN_TEXT_1_1_1_1_1_1_2">
    <p:bg>
      <p:bgPr>
        <a:blipFill>
          <a:blip r:embed="rId2">
            <a:alphaModFix/>
          </a:blip>
          <a:stretch>
            <a:fillRect/>
          </a:stretch>
        </a:blipFill>
      </p:bgPr>
    </p:bg>
    <p:spTree>
      <p:nvGrpSpPr>
        <p:cNvPr id="164" name="Shape 164"/>
        <p:cNvGrpSpPr/>
        <p:nvPr/>
      </p:nvGrpSpPr>
      <p:grpSpPr>
        <a:xfrm>
          <a:off x="0" y="0"/>
          <a:ext cx="0" cy="0"/>
          <a:chOff x="0" y="0"/>
          <a:chExt cx="0" cy="0"/>
        </a:xfrm>
      </p:grpSpPr>
      <p:pic>
        <p:nvPicPr>
          <p:cNvPr id="165" name="Google Shape;165;p34"/>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166" name="Google Shape;166;p34"/>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167" name="Google Shape;167;p34"/>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5">
  <p:cSld name="ONE_COLUMN_TEXT_1_1_1_1_1_1_1">
    <p:bg>
      <p:bgPr>
        <a:blipFill>
          <a:blip r:embed="rId2">
            <a:alphaModFix/>
          </a:blip>
          <a:stretch>
            <a:fillRect/>
          </a:stretch>
        </a:blipFill>
      </p:bgPr>
    </p:bg>
    <p:spTree>
      <p:nvGrpSpPr>
        <p:cNvPr id="168" name="Shape 168"/>
        <p:cNvGrpSpPr/>
        <p:nvPr/>
      </p:nvGrpSpPr>
      <p:grpSpPr>
        <a:xfrm>
          <a:off x="0" y="0"/>
          <a:ext cx="0" cy="0"/>
          <a:chOff x="0" y="0"/>
          <a:chExt cx="0" cy="0"/>
        </a:xfrm>
      </p:grpSpPr>
      <p:pic>
        <p:nvPicPr>
          <p:cNvPr id="169" name="Google Shape;169;p35"/>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170" name="Google Shape;170;p35"/>
          <p:cNvSpPr txBox="1"/>
          <p:nvPr>
            <p:ph type="title"/>
          </p:nvPr>
        </p:nvSpPr>
        <p:spPr>
          <a:xfrm>
            <a:off x="570300" y="1418625"/>
            <a:ext cx="68829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171" name="Google Shape;171;p35"/>
          <p:cNvSpPr txBox="1"/>
          <p:nvPr>
            <p:ph idx="1" type="subTitle"/>
          </p:nvPr>
        </p:nvSpPr>
        <p:spPr>
          <a:xfrm>
            <a:off x="570300" y="2946775"/>
            <a:ext cx="68829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6">
  <p:cSld name="ONE_COLUMN_TEXT_1_1_1_1_2_1_1_1">
    <p:bg>
      <p:bgPr>
        <a:blipFill>
          <a:blip r:embed="rId2">
            <a:alphaModFix/>
          </a:blip>
          <a:stretch>
            <a:fillRect/>
          </a:stretch>
        </a:blipFill>
      </p:bgPr>
    </p:bg>
    <p:spTree>
      <p:nvGrpSpPr>
        <p:cNvPr id="172" name="Shape 172"/>
        <p:cNvGrpSpPr/>
        <p:nvPr/>
      </p:nvGrpSpPr>
      <p:grpSpPr>
        <a:xfrm>
          <a:off x="0" y="0"/>
          <a:ext cx="0" cy="0"/>
          <a:chOff x="0" y="0"/>
          <a:chExt cx="0" cy="0"/>
        </a:xfrm>
      </p:grpSpPr>
      <p:sp>
        <p:nvSpPr>
          <p:cNvPr id="173" name="Google Shape;173;p36"/>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174" name="Google Shape;174;p36"/>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pic>
        <p:nvPicPr>
          <p:cNvPr id="175" name="Google Shape;175;p36"/>
          <p:cNvPicPr preferRelativeResize="0"/>
          <p:nvPr/>
        </p:nvPicPr>
        <p:blipFill rotWithShape="1">
          <a:blip r:embed="rId3">
            <a:alphaModFix/>
          </a:blip>
          <a:srcRect b="0" l="0" r="0" t="0"/>
          <a:stretch/>
        </p:blipFill>
        <p:spPr>
          <a:xfrm>
            <a:off x="8039025" y="4251374"/>
            <a:ext cx="1060250" cy="836476"/>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text section title 2">
  <p:cSld name="ONE_COLUMN_TEXT_1_1_1_1_1_1_1_1_1_1">
    <p:bg>
      <p:bgPr>
        <a:solidFill>
          <a:schemeClr val="lt1"/>
        </a:solidFill>
      </p:bgPr>
    </p:bg>
    <p:spTree>
      <p:nvGrpSpPr>
        <p:cNvPr id="176" name="Shape 176"/>
        <p:cNvGrpSpPr/>
        <p:nvPr/>
      </p:nvGrpSpPr>
      <p:grpSpPr>
        <a:xfrm>
          <a:off x="0" y="0"/>
          <a:ext cx="0" cy="0"/>
          <a:chOff x="0" y="0"/>
          <a:chExt cx="0" cy="0"/>
        </a:xfrm>
      </p:grpSpPr>
      <p:sp>
        <p:nvSpPr>
          <p:cNvPr id="177" name="Google Shape;177;p37"/>
          <p:cNvSpPr txBox="1"/>
          <p:nvPr>
            <p:ph type="title"/>
          </p:nvPr>
        </p:nvSpPr>
        <p:spPr>
          <a:xfrm>
            <a:off x="553500" y="1106975"/>
            <a:ext cx="2759700" cy="1622400"/>
          </a:xfrm>
          <a:prstGeom prst="rect">
            <a:avLst/>
          </a:prstGeom>
        </p:spPr>
        <p:txBody>
          <a:bodyPr anchorCtr="0" anchor="b" bIns="91425" lIns="91425" spcFirstLastPara="1" rIns="91425" wrap="square" tIns="91425">
            <a:noAutofit/>
          </a:bodyPr>
          <a:lstStyle>
            <a:lvl1pPr lvl="0" algn="r">
              <a:spcBef>
                <a:spcPts val="0"/>
              </a:spcBef>
              <a:spcAft>
                <a:spcPts val="0"/>
              </a:spcAft>
              <a:buNone/>
              <a:defRPr sz="3600">
                <a:solidFill>
                  <a:schemeClr val="accent1"/>
                </a:solidFill>
              </a:defRPr>
            </a:lvl1pPr>
            <a:lvl2pPr lvl="1">
              <a:spcBef>
                <a:spcPts val="0"/>
              </a:spcBef>
              <a:spcAft>
                <a:spcPts val="0"/>
              </a:spcAft>
              <a:buNone/>
              <a:defRPr sz="2400">
                <a:solidFill>
                  <a:schemeClr val="accent1"/>
                </a:solidFill>
              </a:defRPr>
            </a:lvl2pPr>
            <a:lvl3pPr lvl="2">
              <a:spcBef>
                <a:spcPts val="0"/>
              </a:spcBef>
              <a:spcAft>
                <a:spcPts val="0"/>
              </a:spcAft>
              <a:buNone/>
              <a:defRPr sz="2400">
                <a:solidFill>
                  <a:schemeClr val="accent1"/>
                </a:solidFill>
              </a:defRPr>
            </a:lvl3pPr>
            <a:lvl4pPr lvl="3">
              <a:spcBef>
                <a:spcPts val="0"/>
              </a:spcBef>
              <a:spcAft>
                <a:spcPts val="0"/>
              </a:spcAft>
              <a:buNone/>
              <a:defRPr sz="2400">
                <a:solidFill>
                  <a:schemeClr val="accent1"/>
                </a:solidFill>
              </a:defRPr>
            </a:lvl4pPr>
            <a:lvl5pPr lvl="4">
              <a:spcBef>
                <a:spcPts val="0"/>
              </a:spcBef>
              <a:spcAft>
                <a:spcPts val="0"/>
              </a:spcAft>
              <a:buNone/>
              <a:defRPr sz="2400">
                <a:solidFill>
                  <a:schemeClr val="accent1"/>
                </a:solidFill>
              </a:defRPr>
            </a:lvl5pPr>
            <a:lvl6pPr lvl="5">
              <a:spcBef>
                <a:spcPts val="0"/>
              </a:spcBef>
              <a:spcAft>
                <a:spcPts val="0"/>
              </a:spcAft>
              <a:buNone/>
              <a:defRPr sz="2400">
                <a:solidFill>
                  <a:schemeClr val="accent1"/>
                </a:solidFill>
              </a:defRPr>
            </a:lvl6pPr>
            <a:lvl7pPr lvl="6">
              <a:spcBef>
                <a:spcPts val="0"/>
              </a:spcBef>
              <a:spcAft>
                <a:spcPts val="0"/>
              </a:spcAft>
              <a:buNone/>
              <a:defRPr sz="2400">
                <a:solidFill>
                  <a:schemeClr val="accent1"/>
                </a:solidFill>
              </a:defRPr>
            </a:lvl7pPr>
            <a:lvl8pPr lvl="7">
              <a:spcBef>
                <a:spcPts val="0"/>
              </a:spcBef>
              <a:spcAft>
                <a:spcPts val="0"/>
              </a:spcAft>
              <a:buNone/>
              <a:defRPr sz="2400">
                <a:solidFill>
                  <a:schemeClr val="accent1"/>
                </a:solidFill>
              </a:defRPr>
            </a:lvl8pPr>
            <a:lvl9pPr lvl="8">
              <a:spcBef>
                <a:spcPts val="0"/>
              </a:spcBef>
              <a:spcAft>
                <a:spcPts val="0"/>
              </a:spcAft>
              <a:buNone/>
              <a:defRPr sz="2400">
                <a:solidFill>
                  <a:schemeClr val="accent1"/>
                </a:solidFill>
              </a:defRPr>
            </a:lvl9pPr>
          </a:lstStyle>
          <a:p/>
        </p:txBody>
      </p:sp>
      <p:sp>
        <p:nvSpPr>
          <p:cNvPr id="178" name="Google Shape;178;p37"/>
          <p:cNvSpPr txBox="1"/>
          <p:nvPr>
            <p:ph idx="1" type="subTitle"/>
          </p:nvPr>
        </p:nvSpPr>
        <p:spPr>
          <a:xfrm>
            <a:off x="3540825" y="2251525"/>
            <a:ext cx="4572000" cy="18423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text section title 2 1">
  <p:cSld name="ONE_COLUMN_TEXT_1_1_1_1_1_1_1_1_1_1_1">
    <p:bg>
      <p:bgPr>
        <a:solidFill>
          <a:schemeClr val="accent1"/>
        </a:solidFill>
      </p:bgPr>
    </p:bg>
    <p:spTree>
      <p:nvGrpSpPr>
        <p:cNvPr id="179" name="Shape 179"/>
        <p:cNvGrpSpPr/>
        <p:nvPr/>
      </p:nvGrpSpPr>
      <p:grpSpPr>
        <a:xfrm>
          <a:off x="0" y="0"/>
          <a:ext cx="0" cy="0"/>
          <a:chOff x="0" y="0"/>
          <a:chExt cx="0" cy="0"/>
        </a:xfrm>
      </p:grpSpPr>
      <p:sp>
        <p:nvSpPr>
          <p:cNvPr id="180" name="Google Shape;180;p38"/>
          <p:cNvSpPr txBox="1"/>
          <p:nvPr>
            <p:ph type="title"/>
          </p:nvPr>
        </p:nvSpPr>
        <p:spPr>
          <a:xfrm>
            <a:off x="553500" y="1106975"/>
            <a:ext cx="2759700" cy="1622400"/>
          </a:xfrm>
          <a:prstGeom prst="rect">
            <a:avLst/>
          </a:prstGeom>
        </p:spPr>
        <p:txBody>
          <a:bodyPr anchorCtr="0" anchor="b" bIns="91425" lIns="91425" spcFirstLastPara="1" rIns="91425" wrap="square" tIns="91425">
            <a:noAutofit/>
          </a:bodyPr>
          <a:lstStyle>
            <a:lvl1pPr lvl="0" algn="r">
              <a:spcBef>
                <a:spcPts val="0"/>
              </a:spcBef>
              <a:spcAft>
                <a:spcPts val="0"/>
              </a:spcAft>
              <a:buNone/>
              <a:defRPr sz="3600">
                <a:solidFill>
                  <a:schemeClr val="lt1"/>
                </a:solidFill>
              </a:defRPr>
            </a:lvl1pPr>
            <a:lvl2pPr lvl="1">
              <a:spcBef>
                <a:spcPts val="0"/>
              </a:spcBef>
              <a:spcAft>
                <a:spcPts val="0"/>
              </a:spcAft>
              <a:buNone/>
              <a:defRPr sz="2400">
                <a:solidFill>
                  <a:schemeClr val="lt1"/>
                </a:solidFill>
              </a:defRPr>
            </a:lvl2pPr>
            <a:lvl3pPr lvl="2">
              <a:spcBef>
                <a:spcPts val="0"/>
              </a:spcBef>
              <a:spcAft>
                <a:spcPts val="0"/>
              </a:spcAft>
              <a:buNone/>
              <a:defRPr sz="2400">
                <a:solidFill>
                  <a:schemeClr val="lt1"/>
                </a:solidFill>
              </a:defRPr>
            </a:lvl3pPr>
            <a:lvl4pPr lvl="3">
              <a:spcBef>
                <a:spcPts val="0"/>
              </a:spcBef>
              <a:spcAft>
                <a:spcPts val="0"/>
              </a:spcAft>
              <a:buNone/>
              <a:defRPr sz="2400">
                <a:solidFill>
                  <a:schemeClr val="lt1"/>
                </a:solidFill>
              </a:defRPr>
            </a:lvl4pPr>
            <a:lvl5pPr lvl="4">
              <a:spcBef>
                <a:spcPts val="0"/>
              </a:spcBef>
              <a:spcAft>
                <a:spcPts val="0"/>
              </a:spcAft>
              <a:buNone/>
              <a:defRPr sz="2400">
                <a:solidFill>
                  <a:schemeClr val="lt1"/>
                </a:solidFill>
              </a:defRPr>
            </a:lvl5pPr>
            <a:lvl6pPr lvl="5">
              <a:spcBef>
                <a:spcPts val="0"/>
              </a:spcBef>
              <a:spcAft>
                <a:spcPts val="0"/>
              </a:spcAft>
              <a:buNone/>
              <a:defRPr sz="2400">
                <a:solidFill>
                  <a:schemeClr val="lt1"/>
                </a:solidFill>
              </a:defRPr>
            </a:lvl6pPr>
            <a:lvl7pPr lvl="6">
              <a:spcBef>
                <a:spcPts val="0"/>
              </a:spcBef>
              <a:spcAft>
                <a:spcPts val="0"/>
              </a:spcAft>
              <a:buNone/>
              <a:defRPr sz="2400">
                <a:solidFill>
                  <a:schemeClr val="lt1"/>
                </a:solidFill>
              </a:defRPr>
            </a:lvl7pPr>
            <a:lvl8pPr lvl="7">
              <a:spcBef>
                <a:spcPts val="0"/>
              </a:spcBef>
              <a:spcAft>
                <a:spcPts val="0"/>
              </a:spcAft>
              <a:buNone/>
              <a:defRPr sz="2400">
                <a:solidFill>
                  <a:schemeClr val="lt1"/>
                </a:solidFill>
              </a:defRPr>
            </a:lvl8pPr>
            <a:lvl9pPr lvl="8">
              <a:spcBef>
                <a:spcPts val="0"/>
              </a:spcBef>
              <a:spcAft>
                <a:spcPts val="0"/>
              </a:spcAft>
              <a:buNone/>
              <a:defRPr sz="2400">
                <a:solidFill>
                  <a:schemeClr val="lt1"/>
                </a:solidFill>
              </a:defRPr>
            </a:lvl9pPr>
          </a:lstStyle>
          <a:p/>
        </p:txBody>
      </p:sp>
      <p:sp>
        <p:nvSpPr>
          <p:cNvPr id="181" name="Google Shape;181;p38"/>
          <p:cNvSpPr txBox="1"/>
          <p:nvPr>
            <p:ph idx="1" type="subTitle"/>
          </p:nvPr>
        </p:nvSpPr>
        <p:spPr>
          <a:xfrm>
            <a:off x="3540825" y="2251525"/>
            <a:ext cx="4572000" cy="18423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chemeClr val="lt1"/>
                </a:solidFill>
              </a:defRPr>
            </a:lvl1pPr>
            <a:lvl2pPr lvl="1">
              <a:spcBef>
                <a:spcPts val="1000"/>
              </a:spcBef>
              <a:spcAft>
                <a:spcPts val="0"/>
              </a:spcAft>
              <a:buNone/>
              <a:defRPr>
                <a:solidFill>
                  <a:schemeClr val="lt1"/>
                </a:solidFill>
              </a:defRPr>
            </a:lvl2pPr>
            <a:lvl3pPr lvl="2">
              <a:spcBef>
                <a:spcPts val="1000"/>
              </a:spcBef>
              <a:spcAft>
                <a:spcPts val="0"/>
              </a:spcAft>
              <a:buNone/>
              <a:defRPr>
                <a:solidFill>
                  <a:schemeClr val="lt1"/>
                </a:solidFill>
              </a:defRPr>
            </a:lvl3pPr>
            <a:lvl4pPr lvl="3">
              <a:spcBef>
                <a:spcPts val="1000"/>
              </a:spcBef>
              <a:spcAft>
                <a:spcPts val="0"/>
              </a:spcAft>
              <a:buNone/>
              <a:defRPr>
                <a:solidFill>
                  <a:schemeClr val="lt1"/>
                </a:solidFill>
              </a:defRPr>
            </a:lvl4pPr>
            <a:lvl5pPr lvl="4">
              <a:spcBef>
                <a:spcPts val="1000"/>
              </a:spcBef>
              <a:spcAft>
                <a:spcPts val="0"/>
              </a:spcAft>
              <a:buNone/>
              <a:defRPr>
                <a:solidFill>
                  <a:schemeClr val="lt1"/>
                </a:solidFill>
              </a:defRPr>
            </a:lvl5pPr>
            <a:lvl6pPr lvl="5">
              <a:spcBef>
                <a:spcPts val="1000"/>
              </a:spcBef>
              <a:spcAft>
                <a:spcPts val="0"/>
              </a:spcAft>
              <a:buNone/>
              <a:defRPr>
                <a:solidFill>
                  <a:schemeClr val="lt1"/>
                </a:solidFill>
              </a:defRPr>
            </a:lvl6pPr>
            <a:lvl7pPr lvl="6">
              <a:spcBef>
                <a:spcPts val="1000"/>
              </a:spcBef>
              <a:spcAft>
                <a:spcPts val="0"/>
              </a:spcAft>
              <a:buNone/>
              <a:defRPr>
                <a:solidFill>
                  <a:schemeClr val="lt1"/>
                </a:solidFill>
              </a:defRPr>
            </a:lvl7pPr>
            <a:lvl8pPr lvl="7">
              <a:spcBef>
                <a:spcPts val="1000"/>
              </a:spcBef>
              <a:spcAft>
                <a:spcPts val="0"/>
              </a:spcAft>
              <a:buNone/>
              <a:defRPr>
                <a:solidFill>
                  <a:schemeClr val="lt1"/>
                </a:solidFill>
              </a:defRPr>
            </a:lvl8pPr>
            <a:lvl9pPr lvl="8">
              <a:spcBef>
                <a:spcPts val="1000"/>
              </a:spcBef>
              <a:spcAft>
                <a:spcPts val="1000"/>
              </a:spcAft>
              <a:buNone/>
              <a:defRPr>
                <a:solidFill>
                  <a:schemeClr val="lt1"/>
                </a:solidFill>
              </a:defRPr>
            </a:lvl9pPr>
          </a:lstStyle>
          <a:p/>
        </p:txBody>
      </p:sp>
      <p:pic>
        <p:nvPicPr>
          <p:cNvPr id="182" name="Google Shape;182;p38"/>
          <p:cNvPicPr preferRelativeResize="0"/>
          <p:nvPr/>
        </p:nvPicPr>
        <p:blipFill rotWithShape="1">
          <a:blip r:embed="rId2">
            <a:alphaModFix/>
          </a:blip>
          <a:srcRect b="0" l="0" r="0" t="0"/>
          <a:stretch/>
        </p:blipFill>
        <p:spPr>
          <a:xfrm>
            <a:off x="8039025" y="4251374"/>
            <a:ext cx="1060250" cy="836476"/>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wer quote slide 01">
  <p:cSld name="ONE_COLUMN_TEXT_1_1_1_1_1_1_1_1_1_1_1_1">
    <p:bg>
      <p:bgPr>
        <a:solidFill>
          <a:srgbClr val="FFFFFF"/>
        </a:solidFill>
      </p:bgPr>
    </p:bg>
    <p:spTree>
      <p:nvGrpSpPr>
        <p:cNvPr id="183" name="Shape 183"/>
        <p:cNvGrpSpPr/>
        <p:nvPr/>
      </p:nvGrpSpPr>
      <p:grpSpPr>
        <a:xfrm>
          <a:off x="0" y="0"/>
          <a:ext cx="0" cy="0"/>
          <a:chOff x="0" y="0"/>
          <a:chExt cx="0" cy="0"/>
        </a:xfrm>
      </p:grpSpPr>
      <p:sp>
        <p:nvSpPr>
          <p:cNvPr id="184" name="Google Shape;184;p39"/>
          <p:cNvSpPr txBox="1"/>
          <p:nvPr>
            <p:ph type="title"/>
          </p:nvPr>
        </p:nvSpPr>
        <p:spPr>
          <a:xfrm>
            <a:off x="743100" y="1324500"/>
            <a:ext cx="7657800" cy="2494500"/>
          </a:xfrm>
          <a:prstGeom prst="rect">
            <a:avLst/>
          </a:prstGeom>
        </p:spPr>
        <p:txBody>
          <a:bodyPr anchorCtr="0" anchor="t"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wer quote slide 02">
  <p:cSld name="ONE_COLUMN_TEXT_1_1_1_1_1_1_1_1_1_1_1_1_1">
    <p:bg>
      <p:bgPr>
        <a:solidFill>
          <a:schemeClr val="accent1"/>
        </a:solidFill>
      </p:bgPr>
    </p:bg>
    <p:spTree>
      <p:nvGrpSpPr>
        <p:cNvPr id="185" name="Shape 185"/>
        <p:cNvGrpSpPr/>
        <p:nvPr/>
      </p:nvGrpSpPr>
      <p:grpSpPr>
        <a:xfrm>
          <a:off x="0" y="0"/>
          <a:ext cx="0" cy="0"/>
          <a:chOff x="0" y="0"/>
          <a:chExt cx="0" cy="0"/>
        </a:xfrm>
      </p:grpSpPr>
      <p:sp>
        <p:nvSpPr>
          <p:cNvPr id="186" name="Google Shape;186;p40"/>
          <p:cNvSpPr txBox="1"/>
          <p:nvPr>
            <p:ph type="title"/>
          </p:nvPr>
        </p:nvSpPr>
        <p:spPr>
          <a:xfrm>
            <a:off x="743100" y="1324500"/>
            <a:ext cx="7657800" cy="24945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pic>
        <p:nvPicPr>
          <p:cNvPr id="187" name="Google Shape;187;p40"/>
          <p:cNvPicPr preferRelativeResize="0"/>
          <p:nvPr/>
        </p:nvPicPr>
        <p:blipFill rotWithShape="1">
          <a:blip r:embed="rId2">
            <a:alphaModFix/>
          </a:blip>
          <a:srcRect b="0" l="0" r="0" t="0"/>
          <a:stretch/>
        </p:blipFill>
        <p:spPr>
          <a:xfrm>
            <a:off x="8039025" y="4251374"/>
            <a:ext cx="1060250" cy="836476"/>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
  <p:cSld name="MAIN_POINT_1_2">
    <p:bg>
      <p:bgPr>
        <a:noFill/>
      </p:bgPr>
    </p:bg>
    <p:spTree>
      <p:nvGrpSpPr>
        <p:cNvPr id="188" name="Shape 188"/>
        <p:cNvGrpSpPr/>
        <p:nvPr/>
      </p:nvGrpSpPr>
      <p:grpSpPr>
        <a:xfrm>
          <a:off x="0" y="0"/>
          <a:ext cx="0" cy="0"/>
          <a:chOff x="0" y="0"/>
          <a:chExt cx="0" cy="0"/>
        </a:xfrm>
      </p:grpSpPr>
      <p:pic>
        <p:nvPicPr>
          <p:cNvPr id="189" name="Google Shape;189;p41"/>
          <p:cNvPicPr preferRelativeResize="0"/>
          <p:nvPr/>
        </p:nvPicPr>
        <p:blipFill>
          <a:blip r:embed="rId2">
            <a:alphaModFix/>
          </a:blip>
          <a:stretch>
            <a:fillRect/>
          </a:stretch>
        </p:blipFill>
        <p:spPr>
          <a:xfrm>
            <a:off x="523550" y="391850"/>
            <a:ext cx="7446626" cy="4006377"/>
          </a:xfrm>
          <a:prstGeom prst="rect">
            <a:avLst/>
          </a:prstGeom>
          <a:noFill/>
          <a:ln>
            <a:noFill/>
          </a:ln>
        </p:spPr>
      </p:pic>
      <p:sp>
        <p:nvSpPr>
          <p:cNvPr id="190" name="Google Shape;190;p41"/>
          <p:cNvSpPr txBox="1"/>
          <p:nvPr>
            <p:ph idx="1" type="subTitle"/>
          </p:nvPr>
        </p:nvSpPr>
        <p:spPr>
          <a:xfrm>
            <a:off x="1008800" y="3449475"/>
            <a:ext cx="6414300" cy="462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i="1" sz="1400">
                <a:solidFill>
                  <a:schemeClr val="dk1"/>
                </a:solidFill>
              </a:defRPr>
            </a:lvl1pPr>
            <a:lvl2pPr lvl="1" algn="ctr">
              <a:spcBef>
                <a:spcPts val="1000"/>
              </a:spcBef>
              <a:spcAft>
                <a:spcPts val="0"/>
              </a:spcAft>
              <a:buNone/>
              <a:defRPr sz="1400">
                <a:solidFill>
                  <a:schemeClr val="dk1"/>
                </a:solidFill>
              </a:defRPr>
            </a:lvl2pPr>
            <a:lvl3pPr lvl="2" algn="ctr">
              <a:spcBef>
                <a:spcPts val="1000"/>
              </a:spcBef>
              <a:spcAft>
                <a:spcPts val="0"/>
              </a:spcAft>
              <a:buNone/>
              <a:defRPr sz="1400">
                <a:solidFill>
                  <a:schemeClr val="dk1"/>
                </a:solidFill>
              </a:defRPr>
            </a:lvl3pPr>
            <a:lvl4pPr lvl="3" algn="ctr">
              <a:spcBef>
                <a:spcPts val="1000"/>
              </a:spcBef>
              <a:spcAft>
                <a:spcPts val="0"/>
              </a:spcAft>
              <a:buNone/>
              <a:defRPr sz="1400">
                <a:solidFill>
                  <a:schemeClr val="dk1"/>
                </a:solidFill>
              </a:defRPr>
            </a:lvl4pPr>
            <a:lvl5pPr lvl="4" algn="ctr">
              <a:spcBef>
                <a:spcPts val="1000"/>
              </a:spcBef>
              <a:spcAft>
                <a:spcPts val="0"/>
              </a:spcAft>
              <a:buNone/>
              <a:defRPr sz="1400">
                <a:solidFill>
                  <a:schemeClr val="dk1"/>
                </a:solidFill>
              </a:defRPr>
            </a:lvl5pPr>
            <a:lvl6pPr lvl="5" algn="ctr">
              <a:spcBef>
                <a:spcPts val="1000"/>
              </a:spcBef>
              <a:spcAft>
                <a:spcPts val="0"/>
              </a:spcAft>
              <a:buNone/>
              <a:defRPr sz="1400">
                <a:solidFill>
                  <a:schemeClr val="dk1"/>
                </a:solidFill>
              </a:defRPr>
            </a:lvl6pPr>
            <a:lvl7pPr lvl="6" algn="ctr">
              <a:spcBef>
                <a:spcPts val="1000"/>
              </a:spcBef>
              <a:spcAft>
                <a:spcPts val="0"/>
              </a:spcAft>
              <a:buNone/>
              <a:defRPr sz="1400">
                <a:solidFill>
                  <a:schemeClr val="dk1"/>
                </a:solidFill>
              </a:defRPr>
            </a:lvl7pPr>
            <a:lvl8pPr lvl="7" algn="ctr">
              <a:spcBef>
                <a:spcPts val="1000"/>
              </a:spcBef>
              <a:spcAft>
                <a:spcPts val="0"/>
              </a:spcAft>
              <a:buNone/>
              <a:defRPr sz="1400">
                <a:solidFill>
                  <a:schemeClr val="dk1"/>
                </a:solidFill>
              </a:defRPr>
            </a:lvl8pPr>
            <a:lvl9pPr lvl="8" algn="ctr">
              <a:spcBef>
                <a:spcPts val="1000"/>
              </a:spcBef>
              <a:spcAft>
                <a:spcPts val="1000"/>
              </a:spcAft>
              <a:buNone/>
              <a:defRPr sz="1400">
                <a:solidFill>
                  <a:schemeClr val="dk1"/>
                </a:solidFill>
              </a:defRPr>
            </a:lvl9pPr>
          </a:lstStyle>
          <a:p/>
        </p:txBody>
      </p:sp>
      <p:sp>
        <p:nvSpPr>
          <p:cNvPr id="191" name="Google Shape;191;p41"/>
          <p:cNvSpPr txBox="1"/>
          <p:nvPr>
            <p:ph type="title"/>
          </p:nvPr>
        </p:nvSpPr>
        <p:spPr>
          <a:xfrm>
            <a:off x="1008800" y="1047625"/>
            <a:ext cx="6414300" cy="228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extLst>
    <p:ext uri="{DCECCB84-F9BA-43D5-87BE-67443E8EF086}">
      <p15:sldGuideLst>
        <p15:guide id="1" orient="horz" pos="1620">
          <p15:clr>
            <a:srgbClr val="FA7B17"/>
          </p15:clr>
        </p15:guide>
        <p15:guide id="2" pos="1213">
          <p15:clr>
            <a:srgbClr val="FA7B17"/>
          </p15:clr>
        </p15:guide>
        <p15:guide id="3" pos="4537">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 1">
  <p:cSld name="MAIN_POINT_1_2_3">
    <p:bg>
      <p:bgPr>
        <a:solidFill>
          <a:schemeClr val="accent1"/>
        </a:solidFill>
      </p:bgPr>
    </p:bg>
    <p:spTree>
      <p:nvGrpSpPr>
        <p:cNvPr id="192" name="Shape 192"/>
        <p:cNvGrpSpPr/>
        <p:nvPr/>
      </p:nvGrpSpPr>
      <p:grpSpPr>
        <a:xfrm>
          <a:off x="0" y="0"/>
          <a:ext cx="0" cy="0"/>
          <a:chOff x="0" y="0"/>
          <a:chExt cx="0" cy="0"/>
        </a:xfrm>
      </p:grpSpPr>
      <p:pic>
        <p:nvPicPr>
          <p:cNvPr id="193" name="Google Shape;193;p42"/>
          <p:cNvPicPr preferRelativeResize="0"/>
          <p:nvPr/>
        </p:nvPicPr>
        <p:blipFill>
          <a:blip r:embed="rId2">
            <a:alphaModFix/>
          </a:blip>
          <a:stretch>
            <a:fillRect/>
          </a:stretch>
        </p:blipFill>
        <p:spPr>
          <a:xfrm>
            <a:off x="523550" y="391850"/>
            <a:ext cx="7446626" cy="4006377"/>
          </a:xfrm>
          <a:prstGeom prst="rect">
            <a:avLst/>
          </a:prstGeom>
          <a:noFill/>
          <a:ln>
            <a:noFill/>
          </a:ln>
        </p:spPr>
      </p:pic>
      <p:sp>
        <p:nvSpPr>
          <p:cNvPr id="194" name="Google Shape;194;p42"/>
          <p:cNvSpPr txBox="1"/>
          <p:nvPr>
            <p:ph idx="1" type="subTitle"/>
          </p:nvPr>
        </p:nvSpPr>
        <p:spPr>
          <a:xfrm>
            <a:off x="1008800" y="3449475"/>
            <a:ext cx="6414300" cy="462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i="1" sz="1400">
                <a:solidFill>
                  <a:schemeClr val="lt1"/>
                </a:solidFill>
              </a:defRPr>
            </a:lvl1pPr>
            <a:lvl2pPr lvl="1" algn="ctr">
              <a:spcBef>
                <a:spcPts val="1000"/>
              </a:spcBef>
              <a:spcAft>
                <a:spcPts val="0"/>
              </a:spcAft>
              <a:buNone/>
              <a:defRPr sz="1400">
                <a:solidFill>
                  <a:schemeClr val="lt1"/>
                </a:solidFill>
              </a:defRPr>
            </a:lvl2pPr>
            <a:lvl3pPr lvl="2" algn="ctr">
              <a:spcBef>
                <a:spcPts val="1000"/>
              </a:spcBef>
              <a:spcAft>
                <a:spcPts val="0"/>
              </a:spcAft>
              <a:buNone/>
              <a:defRPr sz="1400">
                <a:solidFill>
                  <a:schemeClr val="lt1"/>
                </a:solidFill>
              </a:defRPr>
            </a:lvl3pPr>
            <a:lvl4pPr lvl="3" algn="ctr">
              <a:spcBef>
                <a:spcPts val="1000"/>
              </a:spcBef>
              <a:spcAft>
                <a:spcPts val="0"/>
              </a:spcAft>
              <a:buNone/>
              <a:defRPr sz="1400">
                <a:solidFill>
                  <a:schemeClr val="lt1"/>
                </a:solidFill>
              </a:defRPr>
            </a:lvl4pPr>
            <a:lvl5pPr lvl="4" algn="ctr">
              <a:spcBef>
                <a:spcPts val="1000"/>
              </a:spcBef>
              <a:spcAft>
                <a:spcPts val="0"/>
              </a:spcAft>
              <a:buNone/>
              <a:defRPr sz="1400">
                <a:solidFill>
                  <a:schemeClr val="lt1"/>
                </a:solidFill>
              </a:defRPr>
            </a:lvl5pPr>
            <a:lvl6pPr lvl="5" algn="ctr">
              <a:spcBef>
                <a:spcPts val="1000"/>
              </a:spcBef>
              <a:spcAft>
                <a:spcPts val="0"/>
              </a:spcAft>
              <a:buNone/>
              <a:defRPr sz="1400">
                <a:solidFill>
                  <a:schemeClr val="lt1"/>
                </a:solidFill>
              </a:defRPr>
            </a:lvl6pPr>
            <a:lvl7pPr lvl="6" algn="ctr">
              <a:spcBef>
                <a:spcPts val="1000"/>
              </a:spcBef>
              <a:spcAft>
                <a:spcPts val="0"/>
              </a:spcAft>
              <a:buNone/>
              <a:defRPr sz="1400">
                <a:solidFill>
                  <a:schemeClr val="lt1"/>
                </a:solidFill>
              </a:defRPr>
            </a:lvl7pPr>
            <a:lvl8pPr lvl="7" algn="ctr">
              <a:spcBef>
                <a:spcPts val="1000"/>
              </a:spcBef>
              <a:spcAft>
                <a:spcPts val="0"/>
              </a:spcAft>
              <a:buNone/>
              <a:defRPr sz="1400">
                <a:solidFill>
                  <a:schemeClr val="lt1"/>
                </a:solidFill>
              </a:defRPr>
            </a:lvl8pPr>
            <a:lvl9pPr lvl="8" algn="ctr">
              <a:spcBef>
                <a:spcPts val="1000"/>
              </a:spcBef>
              <a:spcAft>
                <a:spcPts val="1000"/>
              </a:spcAft>
              <a:buNone/>
              <a:defRPr sz="1400">
                <a:solidFill>
                  <a:schemeClr val="lt1"/>
                </a:solidFill>
              </a:defRPr>
            </a:lvl9pPr>
          </a:lstStyle>
          <a:p/>
        </p:txBody>
      </p:sp>
      <p:sp>
        <p:nvSpPr>
          <p:cNvPr id="195" name="Google Shape;195;p42"/>
          <p:cNvSpPr txBox="1"/>
          <p:nvPr>
            <p:ph type="title"/>
          </p:nvPr>
        </p:nvSpPr>
        <p:spPr>
          <a:xfrm>
            <a:off x="1008800" y="1047625"/>
            <a:ext cx="6414300" cy="22884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p:txBody>
      </p:sp>
      <p:pic>
        <p:nvPicPr>
          <p:cNvPr id="196" name="Google Shape;196;p42"/>
          <p:cNvPicPr preferRelativeResize="0"/>
          <p:nvPr/>
        </p:nvPicPr>
        <p:blipFill rotWithShape="1">
          <a:blip r:embed="rId3">
            <a:alphaModFix/>
          </a:blip>
          <a:srcRect b="0" l="0" r="0" t="0"/>
          <a:stretch/>
        </p:blipFill>
        <p:spPr>
          <a:xfrm>
            <a:off x="8039025" y="4251374"/>
            <a:ext cx="1060250" cy="836476"/>
          </a:xfrm>
          <a:prstGeom prst="rect">
            <a:avLst/>
          </a:prstGeom>
          <a:noFill/>
          <a:ln>
            <a:noFill/>
          </a:ln>
        </p:spPr>
      </p:pic>
    </p:spTree>
  </p:cSld>
  <p:clrMapOvr>
    <a:masterClrMapping/>
  </p:clrMapOvr>
  <p:extLst>
    <p:ext uri="{DCECCB84-F9BA-43D5-87BE-67443E8EF086}">
      <p15:sldGuideLst>
        <p15:guide id="1" orient="horz" pos="1620">
          <p15:clr>
            <a:srgbClr val="FA7B17"/>
          </p15:clr>
        </p15:guide>
        <p15:guide id="2" pos="1213">
          <p15:clr>
            <a:srgbClr val="FA7B17"/>
          </p15:clr>
        </p15:guide>
        <p15:guide id="3" pos="4537">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1">
  <p:cSld name="MAIN_POINT_1_1_2_1">
    <p:spTree>
      <p:nvGrpSpPr>
        <p:cNvPr id="197" name="Shape 197"/>
        <p:cNvGrpSpPr/>
        <p:nvPr/>
      </p:nvGrpSpPr>
      <p:grpSpPr>
        <a:xfrm>
          <a:off x="0" y="0"/>
          <a:ext cx="0" cy="0"/>
          <a:chOff x="0" y="0"/>
          <a:chExt cx="0" cy="0"/>
        </a:xfrm>
      </p:grpSpPr>
      <p:pic>
        <p:nvPicPr>
          <p:cNvPr id="198" name="Google Shape;198;p43"/>
          <p:cNvPicPr preferRelativeResize="0"/>
          <p:nvPr/>
        </p:nvPicPr>
        <p:blipFill>
          <a:blip r:embed="rId2">
            <a:alphaModFix/>
          </a:blip>
          <a:stretch>
            <a:fillRect/>
          </a:stretch>
        </p:blipFill>
        <p:spPr>
          <a:xfrm>
            <a:off x="5269550" y="1464550"/>
            <a:ext cx="3874451" cy="3678951"/>
          </a:xfrm>
          <a:prstGeom prst="rect">
            <a:avLst/>
          </a:prstGeom>
          <a:noFill/>
          <a:ln>
            <a:noFill/>
          </a:ln>
        </p:spPr>
      </p:pic>
      <p:grpSp>
        <p:nvGrpSpPr>
          <p:cNvPr id="199" name="Google Shape;199;p43"/>
          <p:cNvGrpSpPr/>
          <p:nvPr/>
        </p:nvGrpSpPr>
        <p:grpSpPr>
          <a:xfrm>
            <a:off x="417025" y="3722850"/>
            <a:ext cx="2335200" cy="780000"/>
            <a:chOff x="417025" y="3722850"/>
            <a:chExt cx="2335200" cy="780000"/>
          </a:xfrm>
        </p:grpSpPr>
        <p:sp>
          <p:nvSpPr>
            <p:cNvPr id="200" name="Google Shape;200;p43"/>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201" name="Google Shape;201;p43"/>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202" name="Google Shape;202;p43"/>
            <p:cNvGrpSpPr/>
            <p:nvPr/>
          </p:nvGrpSpPr>
          <p:grpSpPr>
            <a:xfrm>
              <a:off x="513521" y="3722850"/>
              <a:ext cx="1040954" cy="310800"/>
              <a:chOff x="278471" y="3540900"/>
              <a:chExt cx="1040954" cy="310800"/>
            </a:xfrm>
          </p:grpSpPr>
          <p:sp>
            <p:nvSpPr>
              <p:cNvPr id="203" name="Google Shape;203;p43"/>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204" name="Google Shape;204;p43"/>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sp>
        <p:nvSpPr>
          <p:cNvPr id="205" name="Google Shape;205;p43"/>
          <p:cNvSpPr txBox="1"/>
          <p:nvPr/>
        </p:nvSpPr>
        <p:spPr>
          <a:xfrm>
            <a:off x="372350" y="1870900"/>
            <a:ext cx="3805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chemeClr val="dk1"/>
                </a:solidFill>
                <a:latin typeface="Helvetica Neue"/>
                <a:ea typeface="Helvetica Neue"/>
                <a:cs typeface="Helvetica Neue"/>
                <a:sym typeface="Helvetica Neue"/>
              </a:rPr>
              <a:t>Thank you</a:t>
            </a:r>
            <a:endParaRPr b="1" sz="4800">
              <a:solidFill>
                <a:schemeClr val="dk1"/>
              </a:solidFill>
              <a:latin typeface="Helvetica Neue"/>
              <a:ea typeface="Helvetica Neue"/>
              <a:cs typeface="Helvetica Neue"/>
              <a:sym typeface="Helvetica Neue"/>
            </a:endParaRPr>
          </a:p>
        </p:txBody>
      </p:sp>
      <p:sp>
        <p:nvSpPr>
          <p:cNvPr id="206" name="Google Shape;206;p43"/>
          <p:cNvSpPr txBox="1"/>
          <p:nvPr>
            <p:ph idx="1" type="subTitle"/>
          </p:nvPr>
        </p:nvSpPr>
        <p:spPr>
          <a:xfrm>
            <a:off x="372350" y="2834325"/>
            <a:ext cx="3616500" cy="501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pic>
        <p:nvPicPr>
          <p:cNvPr id="207" name="Google Shape;207;p43"/>
          <p:cNvPicPr preferRelativeResize="0"/>
          <p:nvPr/>
        </p:nvPicPr>
        <p:blipFill rotWithShape="1">
          <a:blip r:embed="rId4">
            <a:alphaModFix/>
          </a:blip>
          <a:srcRect b="0" l="0" r="0" t="-5474"/>
          <a:stretch/>
        </p:blipFill>
        <p:spPr>
          <a:xfrm>
            <a:off x="372350" y="55924"/>
            <a:ext cx="1780152" cy="977276"/>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2">
  <p:cSld name="MAIN_POINT_1_1_2_1_2">
    <p:spTree>
      <p:nvGrpSpPr>
        <p:cNvPr id="208" name="Shape 208"/>
        <p:cNvGrpSpPr/>
        <p:nvPr/>
      </p:nvGrpSpPr>
      <p:grpSpPr>
        <a:xfrm>
          <a:off x="0" y="0"/>
          <a:ext cx="0" cy="0"/>
          <a:chOff x="0" y="0"/>
          <a:chExt cx="0" cy="0"/>
        </a:xfrm>
      </p:grpSpPr>
      <p:grpSp>
        <p:nvGrpSpPr>
          <p:cNvPr id="209" name="Google Shape;209;p44"/>
          <p:cNvGrpSpPr/>
          <p:nvPr/>
        </p:nvGrpSpPr>
        <p:grpSpPr>
          <a:xfrm>
            <a:off x="417025" y="3722850"/>
            <a:ext cx="2335200" cy="780000"/>
            <a:chOff x="417025" y="3722850"/>
            <a:chExt cx="2335200" cy="780000"/>
          </a:xfrm>
        </p:grpSpPr>
        <p:sp>
          <p:nvSpPr>
            <p:cNvPr id="210" name="Google Shape;210;p44"/>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211" name="Google Shape;211;p44"/>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212" name="Google Shape;212;p44"/>
            <p:cNvGrpSpPr/>
            <p:nvPr/>
          </p:nvGrpSpPr>
          <p:grpSpPr>
            <a:xfrm>
              <a:off x="513521" y="3722850"/>
              <a:ext cx="1040954" cy="310800"/>
              <a:chOff x="278471" y="3540900"/>
              <a:chExt cx="1040954" cy="310800"/>
            </a:xfrm>
          </p:grpSpPr>
          <p:sp>
            <p:nvSpPr>
              <p:cNvPr id="213" name="Google Shape;213;p44"/>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214" name="Google Shape;214;p44"/>
              <p:cNvPicPr preferRelativeResize="0"/>
              <p:nvPr/>
            </p:nvPicPr>
            <p:blipFill>
              <a:blip r:embed="rId2">
                <a:alphaModFix/>
              </a:blip>
              <a:stretch>
                <a:fillRect/>
              </a:stretch>
            </p:blipFill>
            <p:spPr>
              <a:xfrm>
                <a:off x="278471" y="3670254"/>
                <a:ext cx="138550" cy="112751"/>
              </a:xfrm>
              <a:prstGeom prst="rect">
                <a:avLst/>
              </a:prstGeom>
              <a:noFill/>
              <a:ln>
                <a:noFill/>
              </a:ln>
            </p:spPr>
          </p:pic>
        </p:grpSp>
      </p:grpSp>
      <p:sp>
        <p:nvSpPr>
          <p:cNvPr id="215" name="Google Shape;215;p44"/>
          <p:cNvSpPr txBox="1"/>
          <p:nvPr/>
        </p:nvSpPr>
        <p:spPr>
          <a:xfrm>
            <a:off x="372350" y="1870900"/>
            <a:ext cx="3805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chemeClr val="dk1"/>
                </a:solidFill>
                <a:latin typeface="Helvetica Neue"/>
                <a:ea typeface="Helvetica Neue"/>
                <a:cs typeface="Helvetica Neue"/>
                <a:sym typeface="Helvetica Neue"/>
              </a:rPr>
              <a:t>Thank you</a:t>
            </a:r>
            <a:endParaRPr b="1" sz="4800">
              <a:solidFill>
                <a:schemeClr val="dk1"/>
              </a:solidFill>
              <a:latin typeface="Helvetica Neue"/>
              <a:ea typeface="Helvetica Neue"/>
              <a:cs typeface="Helvetica Neue"/>
              <a:sym typeface="Helvetica Neue"/>
            </a:endParaRPr>
          </a:p>
        </p:txBody>
      </p:sp>
      <p:sp>
        <p:nvSpPr>
          <p:cNvPr id="216" name="Google Shape;216;p44"/>
          <p:cNvSpPr txBox="1"/>
          <p:nvPr>
            <p:ph idx="1" type="subTitle"/>
          </p:nvPr>
        </p:nvSpPr>
        <p:spPr>
          <a:xfrm>
            <a:off x="372350" y="2834325"/>
            <a:ext cx="3616500" cy="501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pic>
        <p:nvPicPr>
          <p:cNvPr id="217" name="Google Shape;217;p44"/>
          <p:cNvPicPr preferRelativeResize="0"/>
          <p:nvPr/>
        </p:nvPicPr>
        <p:blipFill rotWithShape="1">
          <a:blip r:embed="rId3">
            <a:alphaModFix/>
          </a:blip>
          <a:srcRect b="10416" l="0" r="27039" t="15023"/>
          <a:stretch/>
        </p:blipFill>
        <p:spPr>
          <a:xfrm>
            <a:off x="4467025" y="0"/>
            <a:ext cx="4676975" cy="5143503"/>
          </a:xfrm>
          <a:prstGeom prst="rect">
            <a:avLst/>
          </a:prstGeom>
          <a:noFill/>
          <a:ln>
            <a:noFill/>
          </a:ln>
        </p:spPr>
      </p:pic>
      <p:pic>
        <p:nvPicPr>
          <p:cNvPr id="218" name="Google Shape;218;p44"/>
          <p:cNvPicPr preferRelativeResize="0"/>
          <p:nvPr/>
        </p:nvPicPr>
        <p:blipFill>
          <a:blip r:embed="rId4">
            <a:alphaModFix/>
          </a:blip>
          <a:stretch>
            <a:fillRect/>
          </a:stretch>
        </p:blipFill>
        <p:spPr>
          <a:xfrm>
            <a:off x="8039025" y="4251374"/>
            <a:ext cx="1060250" cy="836476"/>
          </a:xfrm>
          <a:prstGeom prst="rect">
            <a:avLst/>
          </a:prstGeom>
          <a:noFill/>
          <a:ln>
            <a:noFill/>
          </a:ln>
        </p:spPr>
      </p:pic>
      <p:pic>
        <p:nvPicPr>
          <p:cNvPr id="219" name="Google Shape;219;p44"/>
          <p:cNvPicPr preferRelativeResize="0"/>
          <p:nvPr/>
        </p:nvPicPr>
        <p:blipFill rotWithShape="1">
          <a:blip r:embed="rId5">
            <a:alphaModFix/>
          </a:blip>
          <a:srcRect b="0" l="0" r="0" t="-5474"/>
          <a:stretch/>
        </p:blipFill>
        <p:spPr>
          <a:xfrm>
            <a:off x="372350" y="55924"/>
            <a:ext cx="1780152" cy="977276"/>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3">
  <p:cSld name="MAIN_POINT_1_1_2_1_1">
    <p:spTree>
      <p:nvGrpSpPr>
        <p:cNvPr id="220" name="Shape 220"/>
        <p:cNvGrpSpPr/>
        <p:nvPr/>
      </p:nvGrpSpPr>
      <p:grpSpPr>
        <a:xfrm>
          <a:off x="0" y="0"/>
          <a:ext cx="0" cy="0"/>
          <a:chOff x="0" y="0"/>
          <a:chExt cx="0" cy="0"/>
        </a:xfrm>
      </p:grpSpPr>
      <p:pic>
        <p:nvPicPr>
          <p:cNvPr id="221" name="Google Shape;221;p45"/>
          <p:cNvPicPr preferRelativeResize="0"/>
          <p:nvPr/>
        </p:nvPicPr>
        <p:blipFill rotWithShape="1">
          <a:blip r:embed="rId2">
            <a:alphaModFix/>
          </a:blip>
          <a:srcRect b="0" l="0" r="0" t="0"/>
          <a:stretch/>
        </p:blipFill>
        <p:spPr>
          <a:xfrm>
            <a:off x="422200" y="491225"/>
            <a:ext cx="3869251" cy="4161048"/>
          </a:xfrm>
          <a:prstGeom prst="rect">
            <a:avLst/>
          </a:prstGeom>
          <a:noFill/>
          <a:ln>
            <a:noFill/>
          </a:ln>
        </p:spPr>
      </p:pic>
      <p:grpSp>
        <p:nvGrpSpPr>
          <p:cNvPr id="222" name="Google Shape;222;p45"/>
          <p:cNvGrpSpPr/>
          <p:nvPr/>
        </p:nvGrpSpPr>
        <p:grpSpPr>
          <a:xfrm>
            <a:off x="4841100" y="3754100"/>
            <a:ext cx="2335200" cy="780000"/>
            <a:chOff x="417025" y="3722850"/>
            <a:chExt cx="2335200" cy="780000"/>
          </a:xfrm>
        </p:grpSpPr>
        <p:sp>
          <p:nvSpPr>
            <p:cNvPr id="223" name="Google Shape;223;p45"/>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224" name="Google Shape;224;p45"/>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225" name="Google Shape;225;p45"/>
            <p:cNvGrpSpPr/>
            <p:nvPr/>
          </p:nvGrpSpPr>
          <p:grpSpPr>
            <a:xfrm>
              <a:off x="513521" y="3722850"/>
              <a:ext cx="1040954" cy="310800"/>
              <a:chOff x="278471" y="3540900"/>
              <a:chExt cx="1040954" cy="310800"/>
            </a:xfrm>
          </p:grpSpPr>
          <p:sp>
            <p:nvSpPr>
              <p:cNvPr id="226" name="Google Shape;226;p45"/>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227" name="Google Shape;227;p45"/>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sp>
        <p:nvSpPr>
          <p:cNvPr id="228" name="Google Shape;228;p45"/>
          <p:cNvSpPr/>
          <p:nvPr/>
        </p:nvSpPr>
        <p:spPr>
          <a:xfrm>
            <a:off x="8037025" y="4276300"/>
            <a:ext cx="1106700" cy="86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45"/>
          <p:cNvSpPr txBox="1"/>
          <p:nvPr/>
        </p:nvSpPr>
        <p:spPr>
          <a:xfrm>
            <a:off x="4841100" y="1839088"/>
            <a:ext cx="3805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chemeClr val="dk1"/>
                </a:solidFill>
                <a:latin typeface="Helvetica Neue"/>
                <a:ea typeface="Helvetica Neue"/>
                <a:cs typeface="Helvetica Neue"/>
                <a:sym typeface="Helvetica Neue"/>
              </a:rPr>
              <a:t>Thank you</a:t>
            </a:r>
            <a:endParaRPr b="1" sz="4800">
              <a:solidFill>
                <a:schemeClr val="dk1"/>
              </a:solidFill>
              <a:latin typeface="Helvetica Neue"/>
              <a:ea typeface="Helvetica Neue"/>
              <a:cs typeface="Helvetica Neue"/>
              <a:sym typeface="Helvetica Neue"/>
            </a:endParaRPr>
          </a:p>
        </p:txBody>
      </p:sp>
      <p:sp>
        <p:nvSpPr>
          <p:cNvPr id="230" name="Google Shape;230;p45"/>
          <p:cNvSpPr txBox="1"/>
          <p:nvPr>
            <p:ph idx="1" type="subTitle"/>
          </p:nvPr>
        </p:nvSpPr>
        <p:spPr>
          <a:xfrm>
            <a:off x="4841100" y="2802513"/>
            <a:ext cx="3616500" cy="501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pic>
        <p:nvPicPr>
          <p:cNvPr id="231" name="Google Shape;231;p45"/>
          <p:cNvPicPr preferRelativeResize="0"/>
          <p:nvPr/>
        </p:nvPicPr>
        <p:blipFill rotWithShape="1">
          <a:blip r:embed="rId4">
            <a:alphaModFix/>
          </a:blip>
          <a:srcRect b="0" l="0" r="0" t="109"/>
          <a:stretch/>
        </p:blipFill>
        <p:spPr>
          <a:xfrm>
            <a:off x="4951225" y="422101"/>
            <a:ext cx="1780152" cy="925501"/>
          </a:xfrm>
          <a:prstGeom prst="rect">
            <a:avLst/>
          </a:prstGeom>
          <a:noFill/>
          <a:ln>
            <a:noFill/>
          </a:ln>
        </p:spPr>
      </p:pic>
    </p:spTree>
  </p:cSld>
  <p:clrMapOvr>
    <a:masterClrMapping/>
  </p:clrMapOvr>
  <p:extLst>
    <p:ext uri="{DCECCB84-F9BA-43D5-87BE-67443E8EF086}">
      <p15:sldGuideLst>
        <p15:guide id="1" orient="horz" pos="389">
          <p15:clr>
            <a:srgbClr val="FA7B17"/>
          </p15:clr>
        </p15:guide>
        <p15:guide id="2" pos="2710">
          <p15:clr>
            <a:srgbClr val="FA7B17"/>
          </p15:clr>
        </p15:guide>
        <p15:guide id="3" orient="horz" pos="2856">
          <p15:clr>
            <a:srgbClr val="FA7B17"/>
          </p15:clr>
        </p15:guide>
        <p15:guide id="4" pos="3050">
          <p15:clr>
            <a:srgbClr val="FA7B17"/>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 no logo">
  <p:cSld name="TITLE_AND_BODY_2">
    <p:spTree>
      <p:nvGrpSpPr>
        <p:cNvPr id="232" name="Shape 232"/>
        <p:cNvGrpSpPr/>
        <p:nvPr/>
      </p:nvGrpSpPr>
      <p:grpSpPr>
        <a:xfrm>
          <a:off x="0" y="0"/>
          <a:ext cx="0" cy="0"/>
          <a:chOff x="0" y="0"/>
          <a:chExt cx="0" cy="0"/>
        </a:xfrm>
      </p:grpSpPr>
      <p:sp>
        <p:nvSpPr>
          <p:cNvPr id="233" name="Google Shape;233;p46"/>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4" name="Google Shape;234;p46"/>
          <p:cNvSpPr/>
          <p:nvPr/>
        </p:nvSpPr>
        <p:spPr>
          <a:xfrm>
            <a:off x="7923450" y="4105925"/>
            <a:ext cx="1117200" cy="9744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235" name="Google Shape;235;p46"/>
          <p:cNvSpPr txBox="1"/>
          <p:nvPr>
            <p:ph idx="1" type="body"/>
          </p:nvPr>
        </p:nvSpPr>
        <p:spPr>
          <a:xfrm>
            <a:off x="568650" y="1152475"/>
            <a:ext cx="7991400" cy="3040500"/>
          </a:xfrm>
          <a:prstGeom prst="rect">
            <a:avLst/>
          </a:prstGeom>
        </p:spPr>
        <p:txBody>
          <a:bodyPr anchorCtr="0" anchor="t" bIns="91425" lIns="91425" spcFirstLastPara="1" rIns="91425" wrap="square" tIns="91425">
            <a:noAutofit/>
          </a:bodyPr>
          <a:lstStyle>
            <a:lvl1pPr indent="-361950" lvl="0" marL="457200">
              <a:lnSpc>
                <a:spcPct val="100000"/>
              </a:lnSpc>
              <a:spcBef>
                <a:spcPts val="0"/>
              </a:spcBef>
              <a:spcAft>
                <a:spcPts val="0"/>
              </a:spcAft>
              <a:buClr>
                <a:schemeClr val="accent1"/>
              </a:buClr>
              <a:buSzPts val="2100"/>
              <a:buChar char="●"/>
              <a:defRPr/>
            </a:lvl1pPr>
            <a:lvl2pPr indent="-349250" lvl="1" marL="914400">
              <a:lnSpc>
                <a:spcPct val="100000"/>
              </a:lnSpc>
              <a:spcBef>
                <a:spcPts val="1500"/>
              </a:spcBef>
              <a:spcAft>
                <a:spcPts val="0"/>
              </a:spcAft>
              <a:buClr>
                <a:schemeClr val="accent1"/>
              </a:buClr>
              <a:buSzPts val="1900"/>
              <a:buChar char="–"/>
              <a:defRPr/>
            </a:lvl2pPr>
            <a:lvl3pPr indent="-336550" lvl="2" marL="1371600">
              <a:lnSpc>
                <a:spcPct val="100000"/>
              </a:lnSpc>
              <a:spcBef>
                <a:spcPts val="1500"/>
              </a:spcBef>
              <a:spcAft>
                <a:spcPts val="0"/>
              </a:spcAft>
              <a:buClr>
                <a:schemeClr val="accent1"/>
              </a:buClr>
              <a:buSzPts val="1700"/>
              <a:buChar char="•"/>
              <a:defRPr/>
            </a:lvl3pPr>
            <a:lvl4pPr indent="-330200" lvl="3" marL="1828800">
              <a:lnSpc>
                <a:spcPct val="100000"/>
              </a:lnSpc>
              <a:spcBef>
                <a:spcPts val="1500"/>
              </a:spcBef>
              <a:spcAft>
                <a:spcPts val="0"/>
              </a:spcAft>
              <a:buClr>
                <a:schemeClr val="accent1"/>
              </a:buClr>
              <a:buSzPts val="1600"/>
              <a:buChar char="﹘"/>
              <a:defRPr/>
            </a:lvl4pPr>
            <a:lvl5pPr indent="-323850" lvl="4" marL="2286000">
              <a:lnSpc>
                <a:spcPct val="100000"/>
              </a:lnSpc>
              <a:spcBef>
                <a:spcPts val="1500"/>
              </a:spcBef>
              <a:spcAft>
                <a:spcPts val="0"/>
              </a:spcAft>
              <a:buClr>
                <a:schemeClr val="accent1"/>
              </a:buClr>
              <a:buSzPts val="1500"/>
              <a:buChar char="•"/>
              <a:defRPr/>
            </a:lvl5pPr>
            <a:lvl6pPr indent="-317500" lvl="5" marL="2743200">
              <a:lnSpc>
                <a:spcPct val="100000"/>
              </a:lnSpc>
              <a:spcBef>
                <a:spcPts val="1500"/>
              </a:spcBef>
              <a:spcAft>
                <a:spcPts val="0"/>
              </a:spcAft>
              <a:buClr>
                <a:schemeClr val="accent1"/>
              </a:buClr>
              <a:buSzPts val="1400"/>
              <a:buChar char="﹘"/>
              <a:defRPr/>
            </a:lvl6pPr>
            <a:lvl7pPr indent="-317500" lvl="6" marL="3200400">
              <a:lnSpc>
                <a:spcPct val="100000"/>
              </a:lnSpc>
              <a:spcBef>
                <a:spcPts val="1500"/>
              </a:spcBef>
              <a:spcAft>
                <a:spcPts val="0"/>
              </a:spcAft>
              <a:buClr>
                <a:schemeClr val="accent1"/>
              </a:buClr>
              <a:buSzPts val="1400"/>
              <a:buChar char="•"/>
              <a:defRPr/>
            </a:lvl7pPr>
            <a:lvl8pPr indent="-317500" lvl="7" marL="3657600">
              <a:lnSpc>
                <a:spcPct val="100000"/>
              </a:lnSpc>
              <a:spcBef>
                <a:spcPts val="1500"/>
              </a:spcBef>
              <a:spcAft>
                <a:spcPts val="0"/>
              </a:spcAft>
              <a:buClr>
                <a:schemeClr val="accent1"/>
              </a:buClr>
              <a:buSzPts val="1400"/>
              <a:buChar char="﹘"/>
              <a:defRPr/>
            </a:lvl8pPr>
            <a:lvl9pPr indent="-317500" lvl="8" marL="4114800">
              <a:lnSpc>
                <a:spcPct val="100000"/>
              </a:lnSpc>
              <a:spcBef>
                <a:spcPts val="1500"/>
              </a:spcBef>
              <a:spcAft>
                <a:spcPts val="1500"/>
              </a:spcAft>
              <a:buClr>
                <a:schemeClr val="accent1"/>
              </a:buClr>
              <a:buSzPts val="14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solidFill>
          <a:srgbClr val="FFFFFF"/>
        </a:solidFill>
      </p:bgPr>
    </p:bg>
    <p:spTree>
      <p:nvGrpSpPr>
        <p:cNvPr id="240" name="Shape 240"/>
        <p:cNvGrpSpPr/>
        <p:nvPr/>
      </p:nvGrpSpPr>
      <p:grpSpPr>
        <a:xfrm>
          <a:off x="0" y="0"/>
          <a:ext cx="0" cy="0"/>
          <a:chOff x="0" y="0"/>
          <a:chExt cx="0" cy="0"/>
        </a:xfrm>
      </p:grpSpPr>
      <p:sp>
        <p:nvSpPr>
          <p:cNvPr id="241" name="Google Shape;241;p48"/>
          <p:cNvSpPr txBox="1"/>
          <p:nvPr>
            <p:ph type="ctrTitle"/>
          </p:nvPr>
        </p:nvSpPr>
        <p:spPr>
          <a:xfrm>
            <a:off x="372350" y="1444850"/>
            <a:ext cx="4586400" cy="18624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3200"/>
              <a:buNone/>
              <a:defRPr sz="3200">
                <a:solidFill>
                  <a:srgbClr val="000000"/>
                </a:solidFill>
              </a:defRPr>
            </a:lvl1pPr>
            <a:lvl2pPr lvl="1">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000"/>
              <a:buFont typeface="Helvetica Neue"/>
              <a:buNone/>
              <a:defRPr sz="3000">
                <a:solidFill>
                  <a:schemeClr val="lt1"/>
                </a:solidFill>
                <a:latin typeface="Helvetica Neue"/>
                <a:ea typeface="Helvetica Neue"/>
                <a:cs typeface="Helvetica Neue"/>
                <a:sym typeface="Helvetica Neue"/>
              </a:defRPr>
            </a:lvl9pPr>
          </a:lstStyle>
          <a:p/>
        </p:txBody>
      </p:sp>
      <p:pic>
        <p:nvPicPr>
          <p:cNvPr id="242" name="Google Shape;242;p48"/>
          <p:cNvPicPr preferRelativeResize="0"/>
          <p:nvPr/>
        </p:nvPicPr>
        <p:blipFill>
          <a:blip r:embed="rId2">
            <a:alphaModFix/>
          </a:blip>
          <a:stretch>
            <a:fillRect/>
          </a:stretch>
        </p:blipFill>
        <p:spPr>
          <a:xfrm>
            <a:off x="5269550" y="1464550"/>
            <a:ext cx="3874451" cy="3678951"/>
          </a:xfrm>
          <a:prstGeom prst="rect">
            <a:avLst/>
          </a:prstGeom>
          <a:noFill/>
          <a:ln>
            <a:noFill/>
          </a:ln>
        </p:spPr>
      </p:pic>
      <p:grpSp>
        <p:nvGrpSpPr>
          <p:cNvPr id="243" name="Google Shape;243;p48"/>
          <p:cNvGrpSpPr/>
          <p:nvPr/>
        </p:nvGrpSpPr>
        <p:grpSpPr>
          <a:xfrm>
            <a:off x="417025" y="3722850"/>
            <a:ext cx="2335200" cy="780000"/>
            <a:chOff x="417025" y="3722850"/>
            <a:chExt cx="2335200" cy="780000"/>
          </a:xfrm>
        </p:grpSpPr>
        <p:sp>
          <p:nvSpPr>
            <p:cNvPr id="244" name="Google Shape;244;p48"/>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245" name="Google Shape;245;p48"/>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246" name="Google Shape;246;p48"/>
            <p:cNvGrpSpPr/>
            <p:nvPr/>
          </p:nvGrpSpPr>
          <p:grpSpPr>
            <a:xfrm>
              <a:off x="513521" y="3722850"/>
              <a:ext cx="1040954" cy="310800"/>
              <a:chOff x="278471" y="3540900"/>
              <a:chExt cx="1040954" cy="310800"/>
            </a:xfrm>
          </p:grpSpPr>
          <p:sp>
            <p:nvSpPr>
              <p:cNvPr id="247" name="Google Shape;247;p48"/>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248" name="Google Shape;248;p48"/>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pic>
        <p:nvPicPr>
          <p:cNvPr id="249" name="Google Shape;249;p48"/>
          <p:cNvPicPr preferRelativeResize="0"/>
          <p:nvPr/>
        </p:nvPicPr>
        <p:blipFill>
          <a:blip r:embed="rId4">
            <a:alphaModFix/>
          </a:blip>
          <a:stretch>
            <a:fillRect/>
          </a:stretch>
        </p:blipFill>
        <p:spPr>
          <a:xfrm>
            <a:off x="372350" y="303957"/>
            <a:ext cx="1780163" cy="531963"/>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 green background">
  <p:cSld name="TITLE_1_1">
    <p:bg>
      <p:bgPr>
        <a:solidFill>
          <a:schemeClr val="accent1"/>
        </a:solidFill>
      </p:bgPr>
    </p:bg>
    <p:spTree>
      <p:nvGrpSpPr>
        <p:cNvPr id="250" name="Shape 250"/>
        <p:cNvGrpSpPr/>
        <p:nvPr/>
      </p:nvGrpSpPr>
      <p:grpSpPr>
        <a:xfrm>
          <a:off x="0" y="0"/>
          <a:ext cx="0" cy="0"/>
          <a:chOff x="0" y="0"/>
          <a:chExt cx="0" cy="0"/>
        </a:xfrm>
      </p:grpSpPr>
      <p:sp>
        <p:nvSpPr>
          <p:cNvPr id="251" name="Google Shape;251;p49"/>
          <p:cNvSpPr txBox="1"/>
          <p:nvPr>
            <p:ph type="ctrTitle"/>
          </p:nvPr>
        </p:nvSpPr>
        <p:spPr>
          <a:xfrm>
            <a:off x="372350" y="1444850"/>
            <a:ext cx="4487700" cy="1862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200"/>
              <a:buNone/>
              <a:defRPr sz="3200">
                <a:solidFill>
                  <a:schemeClr val="lt1"/>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pic>
        <p:nvPicPr>
          <p:cNvPr id="252" name="Google Shape;252;p49"/>
          <p:cNvPicPr preferRelativeResize="0"/>
          <p:nvPr/>
        </p:nvPicPr>
        <p:blipFill rotWithShape="1">
          <a:blip r:embed="rId2">
            <a:alphaModFix/>
          </a:blip>
          <a:srcRect b="0" l="0" r="0" t="0"/>
          <a:stretch/>
        </p:blipFill>
        <p:spPr>
          <a:xfrm>
            <a:off x="5269550" y="1464550"/>
            <a:ext cx="3874451" cy="3678951"/>
          </a:xfrm>
          <a:prstGeom prst="rect">
            <a:avLst/>
          </a:prstGeom>
          <a:noFill/>
          <a:ln>
            <a:noFill/>
          </a:ln>
        </p:spPr>
      </p:pic>
      <p:grpSp>
        <p:nvGrpSpPr>
          <p:cNvPr id="253" name="Google Shape;253;p49"/>
          <p:cNvGrpSpPr/>
          <p:nvPr/>
        </p:nvGrpSpPr>
        <p:grpSpPr>
          <a:xfrm>
            <a:off x="417025" y="3722850"/>
            <a:ext cx="2335200" cy="780000"/>
            <a:chOff x="417025" y="3722850"/>
            <a:chExt cx="2335200" cy="780000"/>
          </a:xfrm>
        </p:grpSpPr>
        <p:sp>
          <p:nvSpPr>
            <p:cNvPr id="254" name="Google Shape;254;p49"/>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#LocalDigital   #FixThePlumbing</a:t>
              </a:r>
              <a:endParaRPr b="1" sz="1000">
                <a:solidFill>
                  <a:schemeClr val="lt1"/>
                </a:solidFill>
                <a:latin typeface="Helvetica Neue"/>
                <a:ea typeface="Helvetica Neue"/>
                <a:cs typeface="Helvetica Neue"/>
                <a:sym typeface="Helvetica Neue"/>
              </a:endParaRPr>
            </a:p>
          </p:txBody>
        </p:sp>
        <p:sp>
          <p:nvSpPr>
            <p:cNvPr id="255" name="Google Shape;255;p49"/>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www.localdigital.gov.uk</a:t>
              </a:r>
              <a:endParaRPr b="1" sz="1000">
                <a:solidFill>
                  <a:schemeClr val="lt1"/>
                </a:solidFill>
                <a:latin typeface="Helvetica Neue"/>
                <a:ea typeface="Helvetica Neue"/>
                <a:cs typeface="Helvetica Neue"/>
                <a:sym typeface="Helvetica Neue"/>
              </a:endParaRPr>
            </a:p>
          </p:txBody>
        </p:sp>
        <p:grpSp>
          <p:nvGrpSpPr>
            <p:cNvPr id="256" name="Google Shape;256;p49"/>
            <p:cNvGrpSpPr/>
            <p:nvPr/>
          </p:nvGrpSpPr>
          <p:grpSpPr>
            <a:xfrm>
              <a:off x="513521" y="3722850"/>
              <a:ext cx="1040954" cy="310800"/>
              <a:chOff x="278471" y="3540900"/>
              <a:chExt cx="1040954" cy="310800"/>
            </a:xfrm>
          </p:grpSpPr>
          <p:sp>
            <p:nvSpPr>
              <p:cNvPr id="257" name="Google Shape;257;p49"/>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@LDgovUK</a:t>
                </a:r>
                <a:endParaRPr b="1" sz="1000">
                  <a:solidFill>
                    <a:schemeClr val="lt1"/>
                  </a:solidFill>
                  <a:latin typeface="Helvetica Neue"/>
                  <a:ea typeface="Helvetica Neue"/>
                  <a:cs typeface="Helvetica Neue"/>
                  <a:sym typeface="Helvetica Neue"/>
                </a:endParaRPr>
              </a:p>
            </p:txBody>
          </p:sp>
          <p:pic>
            <p:nvPicPr>
              <p:cNvPr id="258" name="Google Shape;258;p49"/>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pic>
        <p:nvPicPr>
          <p:cNvPr id="259" name="Google Shape;259;p49"/>
          <p:cNvPicPr preferRelativeResize="0"/>
          <p:nvPr/>
        </p:nvPicPr>
        <p:blipFill>
          <a:blip r:embed="rId4">
            <a:alphaModFix/>
          </a:blip>
          <a:stretch>
            <a:fillRect/>
          </a:stretch>
        </p:blipFill>
        <p:spPr>
          <a:xfrm>
            <a:off x="372350" y="303957"/>
            <a:ext cx="1780163" cy="531963"/>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1_1_2">
    <p:bg>
      <p:bgPr>
        <a:solidFill>
          <a:schemeClr val="lt1"/>
        </a:solidFill>
      </p:bgPr>
    </p:bg>
    <p:spTree>
      <p:nvGrpSpPr>
        <p:cNvPr id="260" name="Shape 260"/>
        <p:cNvGrpSpPr/>
        <p:nvPr/>
      </p:nvGrpSpPr>
      <p:grpSpPr>
        <a:xfrm>
          <a:off x="0" y="0"/>
          <a:ext cx="0" cy="0"/>
          <a:chOff x="0" y="0"/>
          <a:chExt cx="0" cy="0"/>
        </a:xfrm>
      </p:grpSpPr>
      <p:pic>
        <p:nvPicPr>
          <p:cNvPr id="261" name="Google Shape;261;p50"/>
          <p:cNvPicPr preferRelativeResize="0"/>
          <p:nvPr/>
        </p:nvPicPr>
        <p:blipFill rotWithShape="1">
          <a:blip r:embed="rId2">
            <a:alphaModFix/>
          </a:blip>
          <a:srcRect b="10416" l="0" r="27039" t="15023"/>
          <a:stretch/>
        </p:blipFill>
        <p:spPr>
          <a:xfrm>
            <a:off x="4467025" y="0"/>
            <a:ext cx="4676975" cy="5143503"/>
          </a:xfrm>
          <a:prstGeom prst="rect">
            <a:avLst/>
          </a:prstGeom>
          <a:noFill/>
          <a:ln>
            <a:noFill/>
          </a:ln>
        </p:spPr>
      </p:pic>
      <p:sp>
        <p:nvSpPr>
          <p:cNvPr id="262" name="Google Shape;262;p50"/>
          <p:cNvSpPr txBox="1"/>
          <p:nvPr>
            <p:ph type="ctrTitle"/>
          </p:nvPr>
        </p:nvSpPr>
        <p:spPr>
          <a:xfrm>
            <a:off x="372350" y="1464350"/>
            <a:ext cx="3964500" cy="18234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3200"/>
              <a:buNone/>
              <a:defRPr sz="3200">
                <a:solidFill>
                  <a:srgbClr val="000000"/>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grpSp>
        <p:nvGrpSpPr>
          <p:cNvPr id="263" name="Google Shape;263;p50"/>
          <p:cNvGrpSpPr/>
          <p:nvPr/>
        </p:nvGrpSpPr>
        <p:grpSpPr>
          <a:xfrm>
            <a:off x="417025" y="3722850"/>
            <a:ext cx="2335200" cy="780000"/>
            <a:chOff x="417025" y="3722850"/>
            <a:chExt cx="2335200" cy="780000"/>
          </a:xfrm>
        </p:grpSpPr>
        <p:sp>
          <p:nvSpPr>
            <p:cNvPr id="264" name="Google Shape;264;p50"/>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265" name="Google Shape;265;p50"/>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266" name="Google Shape;266;p50"/>
            <p:cNvGrpSpPr/>
            <p:nvPr/>
          </p:nvGrpSpPr>
          <p:grpSpPr>
            <a:xfrm>
              <a:off x="513521" y="3722850"/>
              <a:ext cx="1040954" cy="310800"/>
              <a:chOff x="278471" y="3540900"/>
              <a:chExt cx="1040954" cy="310800"/>
            </a:xfrm>
          </p:grpSpPr>
          <p:sp>
            <p:nvSpPr>
              <p:cNvPr id="267" name="Google Shape;267;p50"/>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268" name="Google Shape;268;p50"/>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pic>
        <p:nvPicPr>
          <p:cNvPr id="269" name="Google Shape;269;p50"/>
          <p:cNvPicPr preferRelativeResize="0"/>
          <p:nvPr/>
        </p:nvPicPr>
        <p:blipFill>
          <a:blip r:embed="rId4">
            <a:alphaModFix/>
          </a:blip>
          <a:stretch>
            <a:fillRect/>
          </a:stretch>
        </p:blipFill>
        <p:spPr>
          <a:xfrm>
            <a:off x="8039025" y="4251374"/>
            <a:ext cx="1060250" cy="836476"/>
          </a:xfrm>
          <a:prstGeom prst="rect">
            <a:avLst/>
          </a:prstGeom>
          <a:noFill/>
          <a:ln>
            <a:noFill/>
          </a:ln>
        </p:spPr>
      </p:pic>
      <p:pic>
        <p:nvPicPr>
          <p:cNvPr id="270" name="Google Shape;270;p50"/>
          <p:cNvPicPr preferRelativeResize="0"/>
          <p:nvPr/>
        </p:nvPicPr>
        <p:blipFill>
          <a:blip r:embed="rId5">
            <a:alphaModFix/>
          </a:blip>
          <a:stretch>
            <a:fillRect/>
          </a:stretch>
        </p:blipFill>
        <p:spPr>
          <a:xfrm>
            <a:off x="372350" y="303957"/>
            <a:ext cx="1780163" cy="531963"/>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 green background">
  <p:cSld name="TITLE_1_1_1_3">
    <p:bg>
      <p:bgPr>
        <a:solidFill>
          <a:schemeClr val="accent1"/>
        </a:solidFill>
      </p:bgPr>
    </p:bg>
    <p:spTree>
      <p:nvGrpSpPr>
        <p:cNvPr id="271" name="Shape 271"/>
        <p:cNvGrpSpPr/>
        <p:nvPr/>
      </p:nvGrpSpPr>
      <p:grpSpPr>
        <a:xfrm>
          <a:off x="0" y="0"/>
          <a:ext cx="0" cy="0"/>
          <a:chOff x="0" y="0"/>
          <a:chExt cx="0" cy="0"/>
        </a:xfrm>
      </p:grpSpPr>
      <p:pic>
        <p:nvPicPr>
          <p:cNvPr id="272" name="Google Shape;272;p51"/>
          <p:cNvPicPr preferRelativeResize="0"/>
          <p:nvPr/>
        </p:nvPicPr>
        <p:blipFill rotWithShape="1">
          <a:blip r:embed="rId2">
            <a:alphaModFix/>
          </a:blip>
          <a:srcRect b="10416" l="0" r="27055" t="15023"/>
          <a:stretch/>
        </p:blipFill>
        <p:spPr>
          <a:xfrm>
            <a:off x="4467026" y="0"/>
            <a:ext cx="4676975" cy="5143503"/>
          </a:xfrm>
          <a:prstGeom prst="rect">
            <a:avLst/>
          </a:prstGeom>
          <a:noFill/>
          <a:ln>
            <a:noFill/>
          </a:ln>
        </p:spPr>
      </p:pic>
      <p:sp>
        <p:nvSpPr>
          <p:cNvPr id="273" name="Google Shape;273;p51"/>
          <p:cNvSpPr txBox="1"/>
          <p:nvPr>
            <p:ph type="ctrTitle"/>
          </p:nvPr>
        </p:nvSpPr>
        <p:spPr>
          <a:xfrm>
            <a:off x="372350" y="1464350"/>
            <a:ext cx="3964500" cy="182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200"/>
              <a:buNone/>
              <a:defRPr sz="3200">
                <a:solidFill>
                  <a:schemeClr val="lt1"/>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grpSp>
        <p:nvGrpSpPr>
          <p:cNvPr id="274" name="Google Shape;274;p51"/>
          <p:cNvGrpSpPr/>
          <p:nvPr/>
        </p:nvGrpSpPr>
        <p:grpSpPr>
          <a:xfrm>
            <a:off x="417025" y="3722850"/>
            <a:ext cx="2335200" cy="780000"/>
            <a:chOff x="417025" y="3722850"/>
            <a:chExt cx="2335200" cy="780000"/>
          </a:xfrm>
        </p:grpSpPr>
        <p:sp>
          <p:nvSpPr>
            <p:cNvPr id="275" name="Google Shape;275;p51"/>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#LocalDigital   #FixThePlumbing</a:t>
              </a:r>
              <a:endParaRPr b="1" sz="1000">
                <a:solidFill>
                  <a:schemeClr val="lt1"/>
                </a:solidFill>
                <a:latin typeface="Helvetica Neue"/>
                <a:ea typeface="Helvetica Neue"/>
                <a:cs typeface="Helvetica Neue"/>
                <a:sym typeface="Helvetica Neue"/>
              </a:endParaRPr>
            </a:p>
          </p:txBody>
        </p:sp>
        <p:sp>
          <p:nvSpPr>
            <p:cNvPr id="276" name="Google Shape;276;p51"/>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www.localdigital.gov.uk</a:t>
              </a:r>
              <a:endParaRPr b="1" sz="1000">
                <a:solidFill>
                  <a:schemeClr val="lt1"/>
                </a:solidFill>
                <a:latin typeface="Helvetica Neue"/>
                <a:ea typeface="Helvetica Neue"/>
                <a:cs typeface="Helvetica Neue"/>
                <a:sym typeface="Helvetica Neue"/>
              </a:endParaRPr>
            </a:p>
          </p:txBody>
        </p:sp>
        <p:grpSp>
          <p:nvGrpSpPr>
            <p:cNvPr id="277" name="Google Shape;277;p51"/>
            <p:cNvGrpSpPr/>
            <p:nvPr/>
          </p:nvGrpSpPr>
          <p:grpSpPr>
            <a:xfrm>
              <a:off x="513521" y="3722850"/>
              <a:ext cx="1040954" cy="310800"/>
              <a:chOff x="278471" y="3540900"/>
              <a:chExt cx="1040954" cy="310800"/>
            </a:xfrm>
          </p:grpSpPr>
          <p:sp>
            <p:nvSpPr>
              <p:cNvPr id="278" name="Google Shape;278;p51"/>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lt1"/>
                  </a:buClr>
                  <a:buSzPts val="1000"/>
                  <a:buFont typeface="Helvetica Neue"/>
                  <a:buNone/>
                </a:pPr>
                <a:r>
                  <a:rPr b="1" lang="en-GB" sz="1000">
                    <a:solidFill>
                      <a:schemeClr val="lt1"/>
                    </a:solidFill>
                    <a:latin typeface="Helvetica Neue"/>
                    <a:ea typeface="Helvetica Neue"/>
                    <a:cs typeface="Helvetica Neue"/>
                    <a:sym typeface="Helvetica Neue"/>
                  </a:rPr>
                  <a:t>@LDgovUK</a:t>
                </a:r>
                <a:endParaRPr b="1" sz="1000">
                  <a:solidFill>
                    <a:schemeClr val="lt1"/>
                  </a:solidFill>
                  <a:latin typeface="Helvetica Neue"/>
                  <a:ea typeface="Helvetica Neue"/>
                  <a:cs typeface="Helvetica Neue"/>
                  <a:sym typeface="Helvetica Neue"/>
                </a:endParaRPr>
              </a:p>
            </p:txBody>
          </p:sp>
          <p:pic>
            <p:nvPicPr>
              <p:cNvPr id="279" name="Google Shape;279;p51"/>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pic>
        <p:nvPicPr>
          <p:cNvPr id="280" name="Google Shape;280;p51"/>
          <p:cNvPicPr preferRelativeResize="0"/>
          <p:nvPr/>
        </p:nvPicPr>
        <p:blipFill>
          <a:blip r:embed="rId4">
            <a:alphaModFix/>
          </a:blip>
          <a:stretch>
            <a:fillRect/>
          </a:stretch>
        </p:blipFill>
        <p:spPr>
          <a:xfrm>
            <a:off x="8039025" y="4251374"/>
            <a:ext cx="1060250" cy="836476"/>
          </a:xfrm>
          <a:prstGeom prst="rect">
            <a:avLst/>
          </a:prstGeom>
          <a:noFill/>
          <a:ln>
            <a:noFill/>
          </a:ln>
        </p:spPr>
      </p:pic>
      <p:pic>
        <p:nvPicPr>
          <p:cNvPr id="281" name="Google Shape;281;p51"/>
          <p:cNvPicPr preferRelativeResize="0"/>
          <p:nvPr/>
        </p:nvPicPr>
        <p:blipFill>
          <a:blip r:embed="rId5">
            <a:alphaModFix/>
          </a:blip>
          <a:stretch>
            <a:fillRect/>
          </a:stretch>
        </p:blipFill>
        <p:spPr>
          <a:xfrm>
            <a:off x="372350" y="303957"/>
            <a:ext cx="1780163" cy="531963"/>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1_1_1_2">
    <p:bg>
      <p:bgPr>
        <a:solidFill>
          <a:srgbClr val="FFFFFF"/>
        </a:solidFill>
      </p:bgPr>
    </p:bg>
    <p:spTree>
      <p:nvGrpSpPr>
        <p:cNvPr id="282" name="Shape 282"/>
        <p:cNvGrpSpPr/>
        <p:nvPr/>
      </p:nvGrpSpPr>
      <p:grpSpPr>
        <a:xfrm>
          <a:off x="0" y="0"/>
          <a:ext cx="0" cy="0"/>
          <a:chOff x="0" y="0"/>
          <a:chExt cx="0" cy="0"/>
        </a:xfrm>
      </p:grpSpPr>
      <p:pic>
        <p:nvPicPr>
          <p:cNvPr id="283" name="Google Shape;283;p52"/>
          <p:cNvPicPr preferRelativeResize="0"/>
          <p:nvPr/>
        </p:nvPicPr>
        <p:blipFill rotWithShape="1">
          <a:blip r:embed="rId2">
            <a:alphaModFix/>
          </a:blip>
          <a:srcRect b="0" l="0" r="0" t="0"/>
          <a:stretch/>
        </p:blipFill>
        <p:spPr>
          <a:xfrm>
            <a:off x="4791875" y="500875"/>
            <a:ext cx="3851325" cy="4141776"/>
          </a:xfrm>
          <a:prstGeom prst="rect">
            <a:avLst/>
          </a:prstGeom>
          <a:noFill/>
          <a:ln>
            <a:noFill/>
          </a:ln>
        </p:spPr>
      </p:pic>
      <p:sp>
        <p:nvSpPr>
          <p:cNvPr id="284" name="Google Shape;284;p52"/>
          <p:cNvSpPr txBox="1"/>
          <p:nvPr>
            <p:ph type="ctrTitle"/>
          </p:nvPr>
        </p:nvSpPr>
        <p:spPr>
          <a:xfrm>
            <a:off x="544950" y="1791400"/>
            <a:ext cx="3928500" cy="1500600"/>
          </a:xfrm>
          <a:prstGeom prst="rect">
            <a:avLst/>
          </a:prstGeom>
        </p:spPr>
        <p:txBody>
          <a:bodyPr anchorCtr="0" anchor="ctr" bIns="91425" lIns="91425" spcFirstLastPara="1" rIns="91425" wrap="square" tIns="91425">
            <a:noAutofit/>
          </a:bodyPr>
          <a:lstStyle>
            <a:lvl1pPr lvl="0">
              <a:spcBef>
                <a:spcPts val="0"/>
              </a:spcBef>
              <a:spcAft>
                <a:spcPts val="0"/>
              </a:spcAft>
              <a:buClr>
                <a:srgbClr val="000000"/>
              </a:buClr>
              <a:buSzPts val="3200"/>
              <a:buNone/>
              <a:defRPr sz="3200">
                <a:solidFill>
                  <a:srgbClr val="000000"/>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grpSp>
        <p:nvGrpSpPr>
          <p:cNvPr id="285" name="Google Shape;285;p52"/>
          <p:cNvGrpSpPr/>
          <p:nvPr/>
        </p:nvGrpSpPr>
        <p:grpSpPr>
          <a:xfrm>
            <a:off x="544950" y="3830300"/>
            <a:ext cx="2335200" cy="780000"/>
            <a:chOff x="417025" y="3722850"/>
            <a:chExt cx="2335200" cy="780000"/>
          </a:xfrm>
        </p:grpSpPr>
        <p:sp>
          <p:nvSpPr>
            <p:cNvPr id="286" name="Google Shape;286;p52"/>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287" name="Google Shape;287;p52"/>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288" name="Google Shape;288;p52"/>
            <p:cNvGrpSpPr/>
            <p:nvPr/>
          </p:nvGrpSpPr>
          <p:grpSpPr>
            <a:xfrm>
              <a:off x="513521" y="3722850"/>
              <a:ext cx="1040954" cy="310800"/>
              <a:chOff x="278471" y="3540900"/>
              <a:chExt cx="1040954" cy="310800"/>
            </a:xfrm>
          </p:grpSpPr>
          <p:sp>
            <p:nvSpPr>
              <p:cNvPr id="289" name="Google Shape;289;p52"/>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290" name="Google Shape;290;p52"/>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sp>
        <p:nvSpPr>
          <p:cNvPr id="291" name="Google Shape;291;p52"/>
          <p:cNvSpPr/>
          <p:nvPr/>
        </p:nvSpPr>
        <p:spPr>
          <a:xfrm>
            <a:off x="8037025" y="4276300"/>
            <a:ext cx="1106700" cy="86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2" name="Google Shape;292;p52"/>
          <p:cNvPicPr preferRelativeResize="0"/>
          <p:nvPr/>
        </p:nvPicPr>
        <p:blipFill>
          <a:blip r:embed="rId4">
            <a:alphaModFix/>
          </a:blip>
          <a:stretch>
            <a:fillRect/>
          </a:stretch>
        </p:blipFill>
        <p:spPr>
          <a:xfrm>
            <a:off x="667525" y="618332"/>
            <a:ext cx="1780163" cy="531963"/>
          </a:xfrm>
          <a:prstGeom prst="rect">
            <a:avLst/>
          </a:prstGeom>
          <a:noFill/>
          <a:ln>
            <a:noFill/>
          </a:ln>
        </p:spPr>
      </p:pic>
    </p:spTree>
  </p:cSld>
  <p:clrMapOvr>
    <a:masterClrMapping/>
  </p:clrMapOvr>
  <p:extLst>
    <p:ext uri="{DCECCB84-F9BA-43D5-87BE-67443E8EF086}">
      <p15:sldGuideLst>
        <p15:guide id="1" orient="horz" pos="389">
          <p15:clr>
            <a:srgbClr val="FA7B17"/>
          </p15:clr>
        </p15:guide>
        <p15:guide id="2" pos="2880">
          <p15:clr>
            <a:srgbClr val="FA7B17"/>
          </p15:clr>
        </p15:guide>
        <p15:guide id="3" orient="horz" pos="285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and speaker name 1">
  <p:cSld name="CUSTOM">
    <p:spTree>
      <p:nvGrpSpPr>
        <p:cNvPr id="293" name="Shape 293"/>
        <p:cNvGrpSpPr/>
        <p:nvPr/>
      </p:nvGrpSpPr>
      <p:grpSpPr>
        <a:xfrm>
          <a:off x="0" y="0"/>
          <a:ext cx="0" cy="0"/>
          <a:chOff x="0" y="0"/>
          <a:chExt cx="0" cy="0"/>
        </a:xfrm>
      </p:grpSpPr>
      <p:pic>
        <p:nvPicPr>
          <p:cNvPr id="294" name="Google Shape;294;p53"/>
          <p:cNvPicPr preferRelativeResize="0"/>
          <p:nvPr/>
        </p:nvPicPr>
        <p:blipFill rotWithShape="1">
          <a:blip r:embed="rId2">
            <a:alphaModFix/>
          </a:blip>
          <a:srcRect b="10416" l="0" r="27039" t="15023"/>
          <a:stretch/>
        </p:blipFill>
        <p:spPr>
          <a:xfrm>
            <a:off x="4467025" y="0"/>
            <a:ext cx="4676975" cy="5143503"/>
          </a:xfrm>
          <a:prstGeom prst="rect">
            <a:avLst/>
          </a:prstGeom>
          <a:noFill/>
          <a:ln>
            <a:noFill/>
          </a:ln>
        </p:spPr>
      </p:pic>
      <p:sp>
        <p:nvSpPr>
          <p:cNvPr id="295" name="Google Shape;295;p53"/>
          <p:cNvSpPr txBox="1"/>
          <p:nvPr>
            <p:ph type="ctrTitle"/>
          </p:nvPr>
        </p:nvSpPr>
        <p:spPr>
          <a:xfrm>
            <a:off x="372350" y="959250"/>
            <a:ext cx="4094700" cy="18375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sz="3200"/>
            </a:lvl1pPr>
            <a:lvl2pPr lvl="1">
              <a:spcBef>
                <a:spcPts val="0"/>
              </a:spcBef>
              <a:spcAft>
                <a:spcPts val="0"/>
              </a:spcAft>
              <a:buSzPts val="3200"/>
              <a:buFont typeface="Helvetica Neue"/>
              <a:buNone/>
              <a:defRPr sz="3200">
                <a:latin typeface="Helvetica Neue"/>
                <a:ea typeface="Helvetica Neue"/>
                <a:cs typeface="Helvetica Neue"/>
                <a:sym typeface="Helvetica Neue"/>
              </a:defRPr>
            </a:lvl2pPr>
            <a:lvl3pPr lvl="2">
              <a:spcBef>
                <a:spcPts val="0"/>
              </a:spcBef>
              <a:spcAft>
                <a:spcPts val="0"/>
              </a:spcAft>
              <a:buSzPts val="3200"/>
              <a:buFont typeface="Helvetica Neue"/>
              <a:buNone/>
              <a:defRPr sz="3200">
                <a:latin typeface="Helvetica Neue"/>
                <a:ea typeface="Helvetica Neue"/>
                <a:cs typeface="Helvetica Neue"/>
                <a:sym typeface="Helvetica Neue"/>
              </a:defRPr>
            </a:lvl3pPr>
            <a:lvl4pPr lvl="3">
              <a:spcBef>
                <a:spcPts val="0"/>
              </a:spcBef>
              <a:spcAft>
                <a:spcPts val="0"/>
              </a:spcAft>
              <a:buSzPts val="3200"/>
              <a:buFont typeface="Helvetica Neue"/>
              <a:buNone/>
              <a:defRPr sz="3200">
                <a:latin typeface="Helvetica Neue"/>
                <a:ea typeface="Helvetica Neue"/>
                <a:cs typeface="Helvetica Neue"/>
                <a:sym typeface="Helvetica Neue"/>
              </a:defRPr>
            </a:lvl4pPr>
            <a:lvl5pPr lvl="4">
              <a:spcBef>
                <a:spcPts val="0"/>
              </a:spcBef>
              <a:spcAft>
                <a:spcPts val="0"/>
              </a:spcAft>
              <a:buSzPts val="3200"/>
              <a:buFont typeface="Helvetica Neue"/>
              <a:buNone/>
              <a:defRPr sz="3200">
                <a:latin typeface="Helvetica Neue"/>
                <a:ea typeface="Helvetica Neue"/>
                <a:cs typeface="Helvetica Neue"/>
                <a:sym typeface="Helvetica Neue"/>
              </a:defRPr>
            </a:lvl5pPr>
            <a:lvl6pPr lvl="5">
              <a:spcBef>
                <a:spcPts val="0"/>
              </a:spcBef>
              <a:spcAft>
                <a:spcPts val="0"/>
              </a:spcAft>
              <a:buSzPts val="3200"/>
              <a:buFont typeface="Helvetica Neue"/>
              <a:buNone/>
              <a:defRPr sz="3200">
                <a:latin typeface="Helvetica Neue"/>
                <a:ea typeface="Helvetica Neue"/>
                <a:cs typeface="Helvetica Neue"/>
                <a:sym typeface="Helvetica Neue"/>
              </a:defRPr>
            </a:lvl6pPr>
            <a:lvl7pPr lvl="6">
              <a:spcBef>
                <a:spcPts val="0"/>
              </a:spcBef>
              <a:spcAft>
                <a:spcPts val="0"/>
              </a:spcAft>
              <a:buSzPts val="3200"/>
              <a:buFont typeface="Helvetica Neue"/>
              <a:buNone/>
              <a:defRPr sz="3200">
                <a:latin typeface="Helvetica Neue"/>
                <a:ea typeface="Helvetica Neue"/>
                <a:cs typeface="Helvetica Neue"/>
                <a:sym typeface="Helvetica Neue"/>
              </a:defRPr>
            </a:lvl7pPr>
            <a:lvl8pPr lvl="7">
              <a:spcBef>
                <a:spcPts val="0"/>
              </a:spcBef>
              <a:spcAft>
                <a:spcPts val="0"/>
              </a:spcAft>
              <a:buSzPts val="3200"/>
              <a:buFont typeface="Helvetica Neue"/>
              <a:buNone/>
              <a:defRPr sz="3200">
                <a:latin typeface="Helvetica Neue"/>
                <a:ea typeface="Helvetica Neue"/>
                <a:cs typeface="Helvetica Neue"/>
                <a:sym typeface="Helvetica Neue"/>
              </a:defRPr>
            </a:lvl8pPr>
            <a:lvl9pPr lvl="8">
              <a:spcBef>
                <a:spcPts val="0"/>
              </a:spcBef>
              <a:spcAft>
                <a:spcPts val="0"/>
              </a:spcAft>
              <a:buSzPts val="3200"/>
              <a:buFont typeface="Helvetica Neue"/>
              <a:buNone/>
              <a:defRPr sz="3200">
                <a:latin typeface="Helvetica Neue"/>
                <a:ea typeface="Helvetica Neue"/>
                <a:cs typeface="Helvetica Neue"/>
                <a:sym typeface="Helvetica Neue"/>
              </a:defRPr>
            </a:lvl9pPr>
          </a:lstStyle>
          <a:p/>
        </p:txBody>
      </p:sp>
      <p:sp>
        <p:nvSpPr>
          <p:cNvPr id="296" name="Google Shape;296;p53"/>
          <p:cNvSpPr txBox="1"/>
          <p:nvPr>
            <p:ph idx="1" type="subTitle"/>
          </p:nvPr>
        </p:nvSpPr>
        <p:spPr>
          <a:xfrm>
            <a:off x="372350" y="2901775"/>
            <a:ext cx="4094700" cy="8340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dk1"/>
                </a:solidFill>
              </a:defRPr>
            </a:lvl1pPr>
            <a:lvl2pPr lvl="1">
              <a:spcBef>
                <a:spcPts val="1000"/>
              </a:spcBef>
              <a:spcAft>
                <a:spcPts val="0"/>
              </a:spcAft>
              <a:buNone/>
              <a:defRPr>
                <a:solidFill>
                  <a:schemeClr val="dk1"/>
                </a:solidFill>
              </a:defRPr>
            </a:lvl2pPr>
            <a:lvl3pPr lvl="2">
              <a:spcBef>
                <a:spcPts val="1000"/>
              </a:spcBef>
              <a:spcAft>
                <a:spcPts val="0"/>
              </a:spcAft>
              <a:buNone/>
              <a:defRPr>
                <a:solidFill>
                  <a:schemeClr val="dk1"/>
                </a:solidFill>
              </a:defRPr>
            </a:lvl3pPr>
            <a:lvl4pPr lvl="3">
              <a:spcBef>
                <a:spcPts val="1000"/>
              </a:spcBef>
              <a:spcAft>
                <a:spcPts val="0"/>
              </a:spcAft>
              <a:buNone/>
              <a:defRPr>
                <a:solidFill>
                  <a:schemeClr val="dk1"/>
                </a:solidFill>
              </a:defRPr>
            </a:lvl4pPr>
            <a:lvl5pPr lvl="4">
              <a:spcBef>
                <a:spcPts val="1000"/>
              </a:spcBef>
              <a:spcAft>
                <a:spcPts val="0"/>
              </a:spcAft>
              <a:buNone/>
              <a:defRPr>
                <a:solidFill>
                  <a:schemeClr val="dk1"/>
                </a:solidFill>
              </a:defRPr>
            </a:lvl5pPr>
            <a:lvl6pPr lvl="5">
              <a:spcBef>
                <a:spcPts val="1000"/>
              </a:spcBef>
              <a:spcAft>
                <a:spcPts val="0"/>
              </a:spcAft>
              <a:buNone/>
              <a:defRPr>
                <a:solidFill>
                  <a:schemeClr val="dk1"/>
                </a:solidFill>
              </a:defRPr>
            </a:lvl6pPr>
            <a:lvl7pPr lvl="6">
              <a:spcBef>
                <a:spcPts val="1000"/>
              </a:spcBef>
              <a:spcAft>
                <a:spcPts val="0"/>
              </a:spcAft>
              <a:buNone/>
              <a:defRPr>
                <a:solidFill>
                  <a:schemeClr val="dk1"/>
                </a:solidFill>
              </a:defRPr>
            </a:lvl7pPr>
            <a:lvl8pPr lvl="7">
              <a:spcBef>
                <a:spcPts val="1000"/>
              </a:spcBef>
              <a:spcAft>
                <a:spcPts val="0"/>
              </a:spcAft>
              <a:buNone/>
              <a:defRPr>
                <a:solidFill>
                  <a:schemeClr val="dk1"/>
                </a:solidFill>
              </a:defRPr>
            </a:lvl8pPr>
            <a:lvl9pPr lvl="8">
              <a:spcBef>
                <a:spcPts val="1000"/>
              </a:spcBef>
              <a:spcAft>
                <a:spcPts val="1000"/>
              </a:spcAft>
              <a:buNone/>
              <a:defRPr>
                <a:solidFill>
                  <a:schemeClr val="dk1"/>
                </a:solidFill>
              </a:defRPr>
            </a:lvl9pPr>
          </a:lstStyle>
          <a:p/>
        </p:txBody>
      </p:sp>
      <p:pic>
        <p:nvPicPr>
          <p:cNvPr id="297" name="Google Shape;297;p53"/>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sentation title and speaker name 2">
  <p:cSld name="CUSTOM_1">
    <p:bg>
      <p:bgPr>
        <a:solidFill>
          <a:schemeClr val="accent1"/>
        </a:solidFill>
      </p:bgPr>
    </p:bg>
    <p:spTree>
      <p:nvGrpSpPr>
        <p:cNvPr id="298" name="Shape 298"/>
        <p:cNvGrpSpPr/>
        <p:nvPr/>
      </p:nvGrpSpPr>
      <p:grpSpPr>
        <a:xfrm>
          <a:off x="0" y="0"/>
          <a:ext cx="0" cy="0"/>
          <a:chOff x="0" y="0"/>
          <a:chExt cx="0" cy="0"/>
        </a:xfrm>
      </p:grpSpPr>
      <p:pic>
        <p:nvPicPr>
          <p:cNvPr id="299" name="Google Shape;299;p54"/>
          <p:cNvPicPr preferRelativeResize="0"/>
          <p:nvPr/>
        </p:nvPicPr>
        <p:blipFill rotWithShape="1">
          <a:blip r:embed="rId2">
            <a:alphaModFix/>
          </a:blip>
          <a:srcRect b="10416" l="0" r="27055" t="15023"/>
          <a:stretch/>
        </p:blipFill>
        <p:spPr>
          <a:xfrm>
            <a:off x="4467026" y="0"/>
            <a:ext cx="4676975" cy="5143503"/>
          </a:xfrm>
          <a:prstGeom prst="rect">
            <a:avLst/>
          </a:prstGeom>
          <a:noFill/>
          <a:ln>
            <a:noFill/>
          </a:ln>
        </p:spPr>
      </p:pic>
      <p:sp>
        <p:nvSpPr>
          <p:cNvPr id="300" name="Google Shape;300;p54"/>
          <p:cNvSpPr txBox="1"/>
          <p:nvPr>
            <p:ph type="ctrTitle"/>
          </p:nvPr>
        </p:nvSpPr>
        <p:spPr>
          <a:xfrm>
            <a:off x="372350" y="959250"/>
            <a:ext cx="4094700" cy="18375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200"/>
              <a:buNone/>
              <a:defRPr sz="3200">
                <a:solidFill>
                  <a:schemeClr val="lt1"/>
                </a:solidFill>
              </a:defRPr>
            </a:lvl1pPr>
            <a:lvl2pPr lvl="1">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2pPr>
            <a:lvl3pPr lvl="2">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3pPr>
            <a:lvl4pPr lvl="3">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4pPr>
            <a:lvl5pPr lvl="4">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5pPr>
            <a:lvl6pPr lvl="5">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6pPr>
            <a:lvl7pPr lvl="6">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7pPr>
            <a:lvl8pPr lvl="7">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8pPr>
            <a:lvl9pPr lvl="8">
              <a:spcBef>
                <a:spcPts val="0"/>
              </a:spcBef>
              <a:spcAft>
                <a:spcPts val="0"/>
              </a:spcAft>
              <a:buClr>
                <a:schemeClr val="lt1"/>
              </a:buClr>
              <a:buSzPts val="3200"/>
              <a:buFont typeface="Helvetica Neue"/>
              <a:buNone/>
              <a:defRPr sz="3200">
                <a:solidFill>
                  <a:schemeClr val="lt1"/>
                </a:solidFill>
                <a:latin typeface="Helvetica Neue"/>
                <a:ea typeface="Helvetica Neue"/>
                <a:cs typeface="Helvetica Neue"/>
                <a:sym typeface="Helvetica Neue"/>
              </a:defRPr>
            </a:lvl9pPr>
          </a:lstStyle>
          <a:p/>
        </p:txBody>
      </p:sp>
      <p:sp>
        <p:nvSpPr>
          <p:cNvPr id="301" name="Google Shape;301;p54"/>
          <p:cNvSpPr txBox="1"/>
          <p:nvPr>
            <p:ph idx="1" type="subTitle"/>
          </p:nvPr>
        </p:nvSpPr>
        <p:spPr>
          <a:xfrm>
            <a:off x="372350" y="2901775"/>
            <a:ext cx="4094700" cy="8340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1000"/>
              </a:spcBef>
              <a:spcAft>
                <a:spcPts val="0"/>
              </a:spcAft>
              <a:buNone/>
              <a:defRPr>
                <a:solidFill>
                  <a:schemeClr val="lt1"/>
                </a:solidFill>
              </a:defRPr>
            </a:lvl2pPr>
            <a:lvl3pPr lvl="2">
              <a:spcBef>
                <a:spcPts val="1000"/>
              </a:spcBef>
              <a:spcAft>
                <a:spcPts val="0"/>
              </a:spcAft>
              <a:buNone/>
              <a:defRPr>
                <a:solidFill>
                  <a:schemeClr val="lt1"/>
                </a:solidFill>
              </a:defRPr>
            </a:lvl3pPr>
            <a:lvl4pPr lvl="3">
              <a:spcBef>
                <a:spcPts val="1000"/>
              </a:spcBef>
              <a:spcAft>
                <a:spcPts val="0"/>
              </a:spcAft>
              <a:buNone/>
              <a:defRPr>
                <a:solidFill>
                  <a:schemeClr val="lt1"/>
                </a:solidFill>
              </a:defRPr>
            </a:lvl4pPr>
            <a:lvl5pPr lvl="4">
              <a:spcBef>
                <a:spcPts val="1000"/>
              </a:spcBef>
              <a:spcAft>
                <a:spcPts val="0"/>
              </a:spcAft>
              <a:buNone/>
              <a:defRPr>
                <a:solidFill>
                  <a:schemeClr val="lt1"/>
                </a:solidFill>
              </a:defRPr>
            </a:lvl5pPr>
            <a:lvl6pPr lvl="5">
              <a:spcBef>
                <a:spcPts val="1000"/>
              </a:spcBef>
              <a:spcAft>
                <a:spcPts val="0"/>
              </a:spcAft>
              <a:buNone/>
              <a:defRPr>
                <a:solidFill>
                  <a:schemeClr val="lt1"/>
                </a:solidFill>
              </a:defRPr>
            </a:lvl6pPr>
            <a:lvl7pPr lvl="6">
              <a:spcBef>
                <a:spcPts val="1000"/>
              </a:spcBef>
              <a:spcAft>
                <a:spcPts val="0"/>
              </a:spcAft>
              <a:buNone/>
              <a:defRPr>
                <a:solidFill>
                  <a:schemeClr val="lt1"/>
                </a:solidFill>
              </a:defRPr>
            </a:lvl7pPr>
            <a:lvl8pPr lvl="7">
              <a:spcBef>
                <a:spcPts val="1000"/>
              </a:spcBef>
              <a:spcAft>
                <a:spcPts val="0"/>
              </a:spcAft>
              <a:buNone/>
              <a:defRPr>
                <a:solidFill>
                  <a:schemeClr val="lt1"/>
                </a:solidFill>
              </a:defRPr>
            </a:lvl8pPr>
            <a:lvl9pPr lvl="8">
              <a:spcBef>
                <a:spcPts val="1000"/>
              </a:spcBef>
              <a:spcAft>
                <a:spcPts val="1000"/>
              </a:spcAft>
              <a:buNone/>
              <a:defRPr>
                <a:solidFill>
                  <a:schemeClr val="lt1"/>
                </a:solidFill>
              </a:defRPr>
            </a:lvl9pPr>
          </a:lstStyle>
          <a:p/>
        </p:txBody>
      </p:sp>
      <p:pic>
        <p:nvPicPr>
          <p:cNvPr id="302" name="Google Shape;302;p54"/>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navigation slide 1">
  <p:cSld name="CUSTOM_1_1">
    <p:bg>
      <p:bgPr>
        <a:solidFill>
          <a:srgbClr val="FFFFFF"/>
        </a:solidFill>
      </p:bgPr>
    </p:bg>
    <p:spTree>
      <p:nvGrpSpPr>
        <p:cNvPr id="303" name="Shape 303"/>
        <p:cNvGrpSpPr/>
        <p:nvPr/>
      </p:nvGrpSpPr>
      <p:grpSpPr>
        <a:xfrm>
          <a:off x="0" y="0"/>
          <a:ext cx="0" cy="0"/>
          <a:chOff x="0" y="0"/>
          <a:chExt cx="0" cy="0"/>
        </a:xfrm>
      </p:grpSpPr>
      <p:pic>
        <p:nvPicPr>
          <p:cNvPr id="304" name="Google Shape;304;p55"/>
          <p:cNvPicPr preferRelativeResize="0"/>
          <p:nvPr/>
        </p:nvPicPr>
        <p:blipFill rotWithShape="1">
          <a:blip r:embed="rId2">
            <a:alphaModFix/>
          </a:blip>
          <a:srcRect b="10416" l="0" r="27039" t="15023"/>
          <a:stretch/>
        </p:blipFill>
        <p:spPr>
          <a:xfrm>
            <a:off x="4467025" y="0"/>
            <a:ext cx="4676975" cy="5143503"/>
          </a:xfrm>
          <a:prstGeom prst="rect">
            <a:avLst/>
          </a:prstGeom>
          <a:noFill/>
          <a:ln>
            <a:noFill/>
          </a:ln>
        </p:spPr>
      </p:pic>
      <p:sp>
        <p:nvSpPr>
          <p:cNvPr id="305" name="Google Shape;305;p55"/>
          <p:cNvSpPr txBox="1"/>
          <p:nvPr>
            <p:ph type="title"/>
          </p:nvPr>
        </p:nvSpPr>
        <p:spPr>
          <a:xfrm>
            <a:off x="568650" y="398650"/>
            <a:ext cx="3898500" cy="10572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06" name="Google Shape;306;p55"/>
          <p:cNvSpPr txBox="1"/>
          <p:nvPr>
            <p:ph idx="1" type="body"/>
          </p:nvPr>
        </p:nvSpPr>
        <p:spPr>
          <a:xfrm>
            <a:off x="568650" y="1736300"/>
            <a:ext cx="3844200" cy="28281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a:lvl1pPr>
            <a:lvl2pPr indent="-349250" lvl="1" marL="914400">
              <a:spcBef>
                <a:spcPts val="1000"/>
              </a:spcBef>
              <a:spcAft>
                <a:spcPts val="0"/>
              </a:spcAft>
              <a:buSzPts val="1900"/>
              <a:buChar char="–"/>
              <a:defRPr/>
            </a:lvl2pPr>
            <a:lvl3pPr indent="-336550" lvl="2" marL="1371600">
              <a:spcBef>
                <a:spcPts val="1000"/>
              </a:spcBef>
              <a:spcAft>
                <a:spcPts val="0"/>
              </a:spcAft>
              <a:buSzPts val="1700"/>
              <a:buChar char="•"/>
              <a:defRPr/>
            </a:lvl3pPr>
            <a:lvl4pPr indent="-330200" lvl="3" marL="1828800">
              <a:spcBef>
                <a:spcPts val="1000"/>
              </a:spcBef>
              <a:spcAft>
                <a:spcPts val="0"/>
              </a:spcAft>
              <a:buSzPts val="1600"/>
              <a:buChar char="﹘"/>
              <a:defRPr/>
            </a:lvl4pPr>
            <a:lvl5pPr indent="-323850" lvl="4" marL="2286000">
              <a:spcBef>
                <a:spcPts val="1000"/>
              </a:spcBef>
              <a:spcAft>
                <a:spcPts val="0"/>
              </a:spcAft>
              <a:buSzPts val="15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pic>
        <p:nvPicPr>
          <p:cNvPr id="307" name="Google Shape;307;p55"/>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navigation slide 1 1">
  <p:cSld name="CUSTOM_1_1_1">
    <p:bg>
      <p:bgPr>
        <a:solidFill>
          <a:schemeClr val="accent1"/>
        </a:solidFill>
      </p:bgPr>
    </p:bg>
    <p:spTree>
      <p:nvGrpSpPr>
        <p:cNvPr id="308" name="Shape 308"/>
        <p:cNvGrpSpPr/>
        <p:nvPr/>
      </p:nvGrpSpPr>
      <p:grpSpPr>
        <a:xfrm>
          <a:off x="0" y="0"/>
          <a:ext cx="0" cy="0"/>
          <a:chOff x="0" y="0"/>
          <a:chExt cx="0" cy="0"/>
        </a:xfrm>
      </p:grpSpPr>
      <p:pic>
        <p:nvPicPr>
          <p:cNvPr id="309" name="Google Shape;309;p56"/>
          <p:cNvPicPr preferRelativeResize="0"/>
          <p:nvPr/>
        </p:nvPicPr>
        <p:blipFill rotWithShape="1">
          <a:blip r:embed="rId2">
            <a:alphaModFix/>
          </a:blip>
          <a:srcRect b="10416" l="0" r="27055" t="15023"/>
          <a:stretch/>
        </p:blipFill>
        <p:spPr>
          <a:xfrm>
            <a:off x="4467026" y="0"/>
            <a:ext cx="4676975" cy="5143503"/>
          </a:xfrm>
          <a:prstGeom prst="rect">
            <a:avLst/>
          </a:prstGeom>
          <a:noFill/>
          <a:ln>
            <a:noFill/>
          </a:ln>
        </p:spPr>
      </p:pic>
      <p:sp>
        <p:nvSpPr>
          <p:cNvPr id="310" name="Google Shape;310;p56"/>
          <p:cNvSpPr txBox="1"/>
          <p:nvPr>
            <p:ph type="title"/>
          </p:nvPr>
        </p:nvSpPr>
        <p:spPr>
          <a:xfrm>
            <a:off x="568650" y="398650"/>
            <a:ext cx="3898500" cy="105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11" name="Google Shape;311;p56"/>
          <p:cNvSpPr txBox="1"/>
          <p:nvPr>
            <p:ph idx="1" type="body"/>
          </p:nvPr>
        </p:nvSpPr>
        <p:spPr>
          <a:xfrm>
            <a:off x="568650" y="1736300"/>
            <a:ext cx="3844200" cy="28281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Clr>
                <a:schemeClr val="lt1"/>
              </a:buClr>
              <a:buSzPts val="2100"/>
              <a:buAutoNum type="arabicPeriod"/>
              <a:defRPr>
                <a:solidFill>
                  <a:schemeClr val="lt1"/>
                </a:solidFill>
              </a:defRPr>
            </a:lvl1pPr>
            <a:lvl2pPr indent="-349250" lvl="1" marL="914400">
              <a:spcBef>
                <a:spcPts val="1000"/>
              </a:spcBef>
              <a:spcAft>
                <a:spcPts val="0"/>
              </a:spcAft>
              <a:buClr>
                <a:schemeClr val="lt1"/>
              </a:buClr>
              <a:buSzPts val="1900"/>
              <a:buAutoNum type="alphaLcPeriod"/>
              <a:defRPr>
                <a:solidFill>
                  <a:schemeClr val="lt1"/>
                </a:solidFill>
              </a:defRPr>
            </a:lvl2pPr>
            <a:lvl3pPr indent="-336550" lvl="2" marL="1371600">
              <a:spcBef>
                <a:spcPts val="1000"/>
              </a:spcBef>
              <a:spcAft>
                <a:spcPts val="0"/>
              </a:spcAft>
              <a:buClr>
                <a:schemeClr val="lt1"/>
              </a:buClr>
              <a:buSzPts val="1700"/>
              <a:buAutoNum type="romanLcPeriod"/>
              <a:defRPr>
                <a:solidFill>
                  <a:schemeClr val="lt1"/>
                </a:solidFill>
              </a:defRPr>
            </a:lvl3pPr>
            <a:lvl4pPr indent="-330200" lvl="3" marL="1828800">
              <a:spcBef>
                <a:spcPts val="1000"/>
              </a:spcBef>
              <a:spcAft>
                <a:spcPts val="0"/>
              </a:spcAft>
              <a:buClr>
                <a:schemeClr val="lt1"/>
              </a:buClr>
              <a:buSzPts val="1600"/>
              <a:buAutoNum type="arabicPeriod"/>
              <a:defRPr>
                <a:solidFill>
                  <a:schemeClr val="lt1"/>
                </a:solidFill>
              </a:defRPr>
            </a:lvl4pPr>
            <a:lvl5pPr indent="-323850" lvl="4" marL="2286000">
              <a:spcBef>
                <a:spcPts val="1000"/>
              </a:spcBef>
              <a:spcAft>
                <a:spcPts val="0"/>
              </a:spcAft>
              <a:buClr>
                <a:schemeClr val="lt1"/>
              </a:buClr>
              <a:buSzPts val="1500"/>
              <a:buAutoNum type="alphaLcPeriod"/>
              <a:defRPr>
                <a:solidFill>
                  <a:schemeClr val="lt1"/>
                </a:solidFill>
              </a:defRPr>
            </a:lvl5pPr>
            <a:lvl6pPr indent="-317500" lvl="5" marL="2743200">
              <a:spcBef>
                <a:spcPts val="1000"/>
              </a:spcBef>
              <a:spcAft>
                <a:spcPts val="0"/>
              </a:spcAft>
              <a:buClr>
                <a:schemeClr val="lt1"/>
              </a:buClr>
              <a:buSzPts val="1400"/>
              <a:buAutoNum type="romanLcPeriod"/>
              <a:defRPr>
                <a:solidFill>
                  <a:schemeClr val="lt1"/>
                </a:solidFill>
              </a:defRPr>
            </a:lvl6pPr>
            <a:lvl7pPr indent="-317500" lvl="6" marL="3200400">
              <a:spcBef>
                <a:spcPts val="1000"/>
              </a:spcBef>
              <a:spcAft>
                <a:spcPts val="0"/>
              </a:spcAft>
              <a:buClr>
                <a:schemeClr val="lt1"/>
              </a:buClr>
              <a:buSzPts val="1400"/>
              <a:buAutoNum type="arabicPeriod"/>
              <a:defRPr>
                <a:solidFill>
                  <a:schemeClr val="lt1"/>
                </a:solidFill>
              </a:defRPr>
            </a:lvl7pPr>
            <a:lvl8pPr indent="-317500" lvl="7" marL="3657600">
              <a:spcBef>
                <a:spcPts val="1000"/>
              </a:spcBef>
              <a:spcAft>
                <a:spcPts val="0"/>
              </a:spcAft>
              <a:buClr>
                <a:schemeClr val="lt1"/>
              </a:buClr>
              <a:buSzPts val="1400"/>
              <a:buAutoNum type="alphaLcPeriod"/>
              <a:defRPr>
                <a:solidFill>
                  <a:schemeClr val="lt1"/>
                </a:solidFill>
              </a:defRPr>
            </a:lvl8pPr>
            <a:lvl9pPr indent="-317500" lvl="8" marL="4114800">
              <a:spcBef>
                <a:spcPts val="1000"/>
              </a:spcBef>
              <a:spcAft>
                <a:spcPts val="1000"/>
              </a:spcAft>
              <a:buClr>
                <a:schemeClr val="lt1"/>
              </a:buClr>
              <a:buSzPts val="1400"/>
              <a:buAutoNum type="romanLcPeriod"/>
              <a:defRPr>
                <a:solidFill>
                  <a:schemeClr val="lt1"/>
                </a:solidFill>
              </a:defRPr>
            </a:lvl9pPr>
          </a:lstStyle>
          <a:p/>
        </p:txBody>
      </p:sp>
      <p:pic>
        <p:nvPicPr>
          <p:cNvPr id="312" name="Google Shape;312;p56"/>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lide" type="tx">
  <p:cSld name="TITLE_AND_BODY">
    <p:spTree>
      <p:nvGrpSpPr>
        <p:cNvPr id="313" name="Shape 313"/>
        <p:cNvGrpSpPr/>
        <p:nvPr/>
      </p:nvGrpSpPr>
      <p:grpSpPr>
        <a:xfrm>
          <a:off x="0" y="0"/>
          <a:ext cx="0" cy="0"/>
          <a:chOff x="0" y="0"/>
          <a:chExt cx="0" cy="0"/>
        </a:xfrm>
      </p:grpSpPr>
      <p:sp>
        <p:nvSpPr>
          <p:cNvPr id="314" name="Google Shape;314;p57"/>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only slide">
  <p:cSld name="TITLE_AND_BODY_1">
    <p:spTree>
      <p:nvGrpSpPr>
        <p:cNvPr id="315" name="Shape 315"/>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twoColTx">
  <p:cSld name="TITLE_AND_TWO_COLUMNS">
    <p:spTree>
      <p:nvGrpSpPr>
        <p:cNvPr id="316" name="Shape 316"/>
        <p:cNvGrpSpPr/>
        <p:nvPr/>
      </p:nvGrpSpPr>
      <p:grpSpPr>
        <a:xfrm>
          <a:off x="0" y="0"/>
          <a:ext cx="0" cy="0"/>
          <a:chOff x="0" y="0"/>
          <a:chExt cx="0" cy="0"/>
        </a:xfrm>
      </p:grpSpPr>
      <p:sp>
        <p:nvSpPr>
          <p:cNvPr id="317" name="Google Shape;317;p59"/>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18" name="Google Shape;318;p59"/>
          <p:cNvSpPr txBox="1"/>
          <p:nvPr>
            <p:ph idx="1" type="body"/>
          </p:nvPr>
        </p:nvSpPr>
        <p:spPr>
          <a:xfrm>
            <a:off x="568650" y="1152475"/>
            <a:ext cx="7991400" cy="3040500"/>
          </a:xfrm>
          <a:prstGeom prst="rect">
            <a:avLst/>
          </a:prstGeom>
        </p:spPr>
        <p:txBody>
          <a:bodyPr anchorCtr="0" anchor="t" bIns="91425" lIns="91425" spcFirstLastPara="1" rIns="91425" wrap="square" tIns="91425">
            <a:noAutofit/>
          </a:bodyPr>
          <a:lstStyle>
            <a:lvl1pPr indent="-361950" lvl="0" marL="457200">
              <a:lnSpc>
                <a:spcPct val="100000"/>
              </a:lnSpc>
              <a:spcBef>
                <a:spcPts val="0"/>
              </a:spcBef>
              <a:spcAft>
                <a:spcPts val="0"/>
              </a:spcAft>
              <a:buClr>
                <a:schemeClr val="accent1"/>
              </a:buClr>
              <a:buSzPts val="2100"/>
              <a:buChar char="●"/>
              <a:defRPr/>
            </a:lvl1pPr>
            <a:lvl2pPr indent="-349250" lvl="1" marL="914400">
              <a:lnSpc>
                <a:spcPct val="100000"/>
              </a:lnSpc>
              <a:spcBef>
                <a:spcPts val="1500"/>
              </a:spcBef>
              <a:spcAft>
                <a:spcPts val="0"/>
              </a:spcAft>
              <a:buClr>
                <a:schemeClr val="accent1"/>
              </a:buClr>
              <a:buSzPts val="1900"/>
              <a:buChar char="–"/>
              <a:defRPr/>
            </a:lvl2pPr>
            <a:lvl3pPr indent="-336550" lvl="2" marL="1371600">
              <a:lnSpc>
                <a:spcPct val="100000"/>
              </a:lnSpc>
              <a:spcBef>
                <a:spcPts val="1500"/>
              </a:spcBef>
              <a:spcAft>
                <a:spcPts val="0"/>
              </a:spcAft>
              <a:buClr>
                <a:schemeClr val="accent1"/>
              </a:buClr>
              <a:buSzPts val="1700"/>
              <a:buChar char="•"/>
              <a:defRPr/>
            </a:lvl3pPr>
            <a:lvl4pPr indent="-330200" lvl="3" marL="1828800">
              <a:lnSpc>
                <a:spcPct val="100000"/>
              </a:lnSpc>
              <a:spcBef>
                <a:spcPts val="1500"/>
              </a:spcBef>
              <a:spcAft>
                <a:spcPts val="0"/>
              </a:spcAft>
              <a:buClr>
                <a:schemeClr val="accent1"/>
              </a:buClr>
              <a:buSzPts val="1600"/>
              <a:buChar char="﹘"/>
              <a:defRPr/>
            </a:lvl4pPr>
            <a:lvl5pPr indent="-323850" lvl="4" marL="2286000">
              <a:lnSpc>
                <a:spcPct val="100000"/>
              </a:lnSpc>
              <a:spcBef>
                <a:spcPts val="1500"/>
              </a:spcBef>
              <a:spcAft>
                <a:spcPts val="0"/>
              </a:spcAft>
              <a:buClr>
                <a:schemeClr val="accent1"/>
              </a:buClr>
              <a:buSzPts val="1500"/>
              <a:buChar char="•"/>
              <a:defRPr/>
            </a:lvl5pPr>
            <a:lvl6pPr indent="-317500" lvl="5" marL="2743200">
              <a:lnSpc>
                <a:spcPct val="100000"/>
              </a:lnSpc>
              <a:spcBef>
                <a:spcPts val="1500"/>
              </a:spcBef>
              <a:spcAft>
                <a:spcPts val="0"/>
              </a:spcAft>
              <a:buClr>
                <a:schemeClr val="accent1"/>
              </a:buClr>
              <a:buSzPts val="1400"/>
              <a:buChar char="﹘"/>
              <a:defRPr/>
            </a:lvl6pPr>
            <a:lvl7pPr indent="-317500" lvl="6" marL="3200400">
              <a:lnSpc>
                <a:spcPct val="100000"/>
              </a:lnSpc>
              <a:spcBef>
                <a:spcPts val="1500"/>
              </a:spcBef>
              <a:spcAft>
                <a:spcPts val="0"/>
              </a:spcAft>
              <a:buClr>
                <a:schemeClr val="accent1"/>
              </a:buClr>
              <a:buSzPts val="1400"/>
              <a:buChar char="•"/>
              <a:defRPr/>
            </a:lvl7pPr>
            <a:lvl8pPr indent="-317500" lvl="7" marL="3657600">
              <a:lnSpc>
                <a:spcPct val="100000"/>
              </a:lnSpc>
              <a:spcBef>
                <a:spcPts val="1500"/>
              </a:spcBef>
              <a:spcAft>
                <a:spcPts val="0"/>
              </a:spcAft>
              <a:buClr>
                <a:schemeClr val="accent1"/>
              </a:buClr>
              <a:buSzPts val="1400"/>
              <a:buChar char="﹘"/>
              <a:defRPr/>
            </a:lvl8pPr>
            <a:lvl9pPr indent="-317500" lvl="8" marL="4114800">
              <a:lnSpc>
                <a:spcPct val="100000"/>
              </a:lnSpc>
              <a:spcBef>
                <a:spcPts val="1500"/>
              </a:spcBef>
              <a:spcAft>
                <a:spcPts val="1500"/>
              </a:spcAft>
              <a:buClr>
                <a:schemeClr val="accent1"/>
              </a:buClr>
              <a:buSzPts val="1400"/>
              <a:buChar char="•"/>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text">
  <p:cSld name="TITLE_AND_TWO_COLUMNS_1">
    <p:spTree>
      <p:nvGrpSpPr>
        <p:cNvPr id="319" name="Shape 319"/>
        <p:cNvGrpSpPr/>
        <p:nvPr/>
      </p:nvGrpSpPr>
      <p:grpSpPr>
        <a:xfrm>
          <a:off x="0" y="0"/>
          <a:ext cx="0" cy="0"/>
          <a:chOff x="0" y="0"/>
          <a:chExt cx="0" cy="0"/>
        </a:xfrm>
      </p:grpSpPr>
      <p:sp>
        <p:nvSpPr>
          <p:cNvPr id="320" name="Google Shape;320;p60"/>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21" name="Google Shape;321;p60"/>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lvl1pPr indent="-361950" lvl="0" marL="457200">
              <a:lnSpc>
                <a:spcPct val="100000"/>
              </a:lnSpc>
              <a:spcBef>
                <a:spcPts val="0"/>
              </a:spcBef>
              <a:spcAft>
                <a:spcPts val="0"/>
              </a:spcAft>
              <a:buClr>
                <a:schemeClr val="accent1"/>
              </a:buClr>
              <a:buSzPts val="2100"/>
              <a:buChar char="●"/>
              <a:defRPr/>
            </a:lvl1pPr>
            <a:lvl2pPr indent="-349250" lvl="1" marL="914400">
              <a:lnSpc>
                <a:spcPct val="100000"/>
              </a:lnSpc>
              <a:spcBef>
                <a:spcPts val="1500"/>
              </a:spcBef>
              <a:spcAft>
                <a:spcPts val="0"/>
              </a:spcAft>
              <a:buClr>
                <a:schemeClr val="accent1"/>
              </a:buClr>
              <a:buSzPts val="1900"/>
              <a:buChar char="–"/>
              <a:defRPr/>
            </a:lvl2pPr>
            <a:lvl3pPr indent="-336550" lvl="2" marL="1371600">
              <a:lnSpc>
                <a:spcPct val="100000"/>
              </a:lnSpc>
              <a:spcBef>
                <a:spcPts val="1500"/>
              </a:spcBef>
              <a:spcAft>
                <a:spcPts val="0"/>
              </a:spcAft>
              <a:buClr>
                <a:schemeClr val="accent1"/>
              </a:buClr>
              <a:buSzPts val="1700"/>
              <a:buChar char="•"/>
              <a:defRPr/>
            </a:lvl3pPr>
            <a:lvl4pPr indent="-330200" lvl="3" marL="1828800">
              <a:lnSpc>
                <a:spcPct val="100000"/>
              </a:lnSpc>
              <a:spcBef>
                <a:spcPts val="1500"/>
              </a:spcBef>
              <a:spcAft>
                <a:spcPts val="0"/>
              </a:spcAft>
              <a:buClr>
                <a:schemeClr val="accent1"/>
              </a:buClr>
              <a:buSzPts val="1600"/>
              <a:buChar char="﹘"/>
              <a:defRPr/>
            </a:lvl4pPr>
            <a:lvl5pPr indent="-323850" lvl="4" marL="2286000">
              <a:lnSpc>
                <a:spcPct val="100000"/>
              </a:lnSpc>
              <a:spcBef>
                <a:spcPts val="1500"/>
              </a:spcBef>
              <a:spcAft>
                <a:spcPts val="0"/>
              </a:spcAft>
              <a:buClr>
                <a:schemeClr val="accent1"/>
              </a:buClr>
              <a:buSzPts val="1500"/>
              <a:buChar char="•"/>
              <a:defRPr/>
            </a:lvl5pPr>
            <a:lvl6pPr indent="-317500" lvl="5" marL="2743200">
              <a:lnSpc>
                <a:spcPct val="100000"/>
              </a:lnSpc>
              <a:spcBef>
                <a:spcPts val="1500"/>
              </a:spcBef>
              <a:spcAft>
                <a:spcPts val="0"/>
              </a:spcAft>
              <a:buClr>
                <a:schemeClr val="accent1"/>
              </a:buClr>
              <a:buSzPts val="1400"/>
              <a:buChar char="﹘"/>
              <a:defRPr/>
            </a:lvl6pPr>
            <a:lvl7pPr indent="-317500" lvl="6" marL="3200400">
              <a:lnSpc>
                <a:spcPct val="100000"/>
              </a:lnSpc>
              <a:spcBef>
                <a:spcPts val="1500"/>
              </a:spcBef>
              <a:spcAft>
                <a:spcPts val="0"/>
              </a:spcAft>
              <a:buClr>
                <a:schemeClr val="accent1"/>
              </a:buClr>
              <a:buSzPts val="1400"/>
              <a:buChar char="•"/>
              <a:defRPr/>
            </a:lvl7pPr>
            <a:lvl8pPr indent="-317500" lvl="7" marL="3657600">
              <a:lnSpc>
                <a:spcPct val="100000"/>
              </a:lnSpc>
              <a:spcBef>
                <a:spcPts val="1500"/>
              </a:spcBef>
              <a:spcAft>
                <a:spcPts val="0"/>
              </a:spcAft>
              <a:buClr>
                <a:schemeClr val="accent1"/>
              </a:buClr>
              <a:buSzPts val="1400"/>
              <a:buChar char="﹘"/>
              <a:defRPr/>
            </a:lvl8pPr>
            <a:lvl9pPr indent="-317500" lvl="8" marL="4114800">
              <a:lnSpc>
                <a:spcPct val="100000"/>
              </a:lnSpc>
              <a:spcBef>
                <a:spcPts val="1500"/>
              </a:spcBef>
              <a:spcAft>
                <a:spcPts val="1500"/>
              </a:spcAft>
              <a:buClr>
                <a:schemeClr val="accent1"/>
              </a:buClr>
              <a:buSzPts val="1400"/>
              <a:buChar char="•"/>
              <a:defRPr/>
            </a:lvl9pPr>
          </a:lstStyle>
          <a:p/>
        </p:txBody>
      </p:sp>
      <p:sp>
        <p:nvSpPr>
          <p:cNvPr id="322" name="Google Shape;322;p60"/>
          <p:cNvSpPr txBox="1"/>
          <p:nvPr>
            <p:ph idx="2" type="body"/>
          </p:nvPr>
        </p:nvSpPr>
        <p:spPr>
          <a:xfrm>
            <a:off x="4731075" y="1152475"/>
            <a:ext cx="3828900" cy="3040500"/>
          </a:xfrm>
          <a:prstGeom prst="rect">
            <a:avLst/>
          </a:prstGeom>
        </p:spPr>
        <p:txBody>
          <a:bodyPr anchorCtr="0" anchor="t" bIns="91425" lIns="91425" spcFirstLastPara="1" rIns="91425" wrap="square" tIns="91425">
            <a:noAutofit/>
          </a:bodyPr>
          <a:lstStyle>
            <a:lvl1pPr indent="-361950" lvl="0" marL="457200">
              <a:lnSpc>
                <a:spcPct val="100000"/>
              </a:lnSpc>
              <a:spcBef>
                <a:spcPts val="0"/>
              </a:spcBef>
              <a:spcAft>
                <a:spcPts val="0"/>
              </a:spcAft>
              <a:buClr>
                <a:schemeClr val="accent1"/>
              </a:buClr>
              <a:buSzPts val="2100"/>
              <a:buChar char="●"/>
              <a:defRPr/>
            </a:lvl1pPr>
            <a:lvl2pPr indent="-349250" lvl="1" marL="914400">
              <a:lnSpc>
                <a:spcPct val="100000"/>
              </a:lnSpc>
              <a:spcBef>
                <a:spcPts val="1500"/>
              </a:spcBef>
              <a:spcAft>
                <a:spcPts val="0"/>
              </a:spcAft>
              <a:buClr>
                <a:schemeClr val="accent1"/>
              </a:buClr>
              <a:buSzPts val="1900"/>
              <a:buChar char="–"/>
              <a:defRPr/>
            </a:lvl2pPr>
            <a:lvl3pPr indent="-336550" lvl="2" marL="1371600">
              <a:lnSpc>
                <a:spcPct val="100000"/>
              </a:lnSpc>
              <a:spcBef>
                <a:spcPts val="1500"/>
              </a:spcBef>
              <a:spcAft>
                <a:spcPts val="0"/>
              </a:spcAft>
              <a:buClr>
                <a:schemeClr val="accent1"/>
              </a:buClr>
              <a:buSzPts val="1700"/>
              <a:buChar char="•"/>
              <a:defRPr/>
            </a:lvl3pPr>
            <a:lvl4pPr indent="-330200" lvl="3" marL="1828800">
              <a:lnSpc>
                <a:spcPct val="100000"/>
              </a:lnSpc>
              <a:spcBef>
                <a:spcPts val="1500"/>
              </a:spcBef>
              <a:spcAft>
                <a:spcPts val="0"/>
              </a:spcAft>
              <a:buClr>
                <a:schemeClr val="accent1"/>
              </a:buClr>
              <a:buSzPts val="1600"/>
              <a:buChar char="﹘"/>
              <a:defRPr/>
            </a:lvl4pPr>
            <a:lvl5pPr indent="-323850" lvl="4" marL="2286000">
              <a:lnSpc>
                <a:spcPct val="100000"/>
              </a:lnSpc>
              <a:spcBef>
                <a:spcPts val="1500"/>
              </a:spcBef>
              <a:spcAft>
                <a:spcPts val="0"/>
              </a:spcAft>
              <a:buClr>
                <a:schemeClr val="accent1"/>
              </a:buClr>
              <a:buSzPts val="1500"/>
              <a:buChar char="•"/>
              <a:defRPr/>
            </a:lvl5pPr>
            <a:lvl6pPr indent="-317500" lvl="5" marL="2743200">
              <a:lnSpc>
                <a:spcPct val="100000"/>
              </a:lnSpc>
              <a:spcBef>
                <a:spcPts val="1500"/>
              </a:spcBef>
              <a:spcAft>
                <a:spcPts val="0"/>
              </a:spcAft>
              <a:buClr>
                <a:schemeClr val="accent1"/>
              </a:buClr>
              <a:buSzPts val="1400"/>
              <a:buChar char="﹘"/>
              <a:defRPr/>
            </a:lvl6pPr>
            <a:lvl7pPr indent="-317500" lvl="6" marL="3200400">
              <a:lnSpc>
                <a:spcPct val="100000"/>
              </a:lnSpc>
              <a:spcBef>
                <a:spcPts val="1500"/>
              </a:spcBef>
              <a:spcAft>
                <a:spcPts val="0"/>
              </a:spcAft>
              <a:buClr>
                <a:schemeClr val="accent1"/>
              </a:buClr>
              <a:buSzPts val="1400"/>
              <a:buChar char="•"/>
              <a:defRPr/>
            </a:lvl7pPr>
            <a:lvl8pPr indent="-317500" lvl="7" marL="3657600">
              <a:lnSpc>
                <a:spcPct val="100000"/>
              </a:lnSpc>
              <a:spcBef>
                <a:spcPts val="1500"/>
              </a:spcBef>
              <a:spcAft>
                <a:spcPts val="0"/>
              </a:spcAft>
              <a:buClr>
                <a:schemeClr val="accent1"/>
              </a:buClr>
              <a:buSzPts val="1400"/>
              <a:buChar char="﹘"/>
              <a:defRPr/>
            </a:lvl8pPr>
            <a:lvl9pPr indent="-317500" lvl="8" marL="4114800">
              <a:lnSpc>
                <a:spcPct val="100000"/>
              </a:lnSpc>
              <a:spcBef>
                <a:spcPts val="1500"/>
              </a:spcBef>
              <a:spcAft>
                <a:spcPts val="1500"/>
              </a:spcAft>
              <a:buClr>
                <a:schemeClr val="accent1"/>
              </a:buClr>
              <a:buSzPts val="1400"/>
              <a:buChar char="•"/>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 out text and image on right">
  <p:cSld name="TITLE_ONLY_1">
    <p:spTree>
      <p:nvGrpSpPr>
        <p:cNvPr id="323" name="Shape 323"/>
        <p:cNvGrpSpPr/>
        <p:nvPr/>
      </p:nvGrpSpPr>
      <p:grpSpPr>
        <a:xfrm>
          <a:off x="0" y="0"/>
          <a:ext cx="0" cy="0"/>
          <a:chOff x="0" y="0"/>
          <a:chExt cx="0" cy="0"/>
        </a:xfrm>
      </p:grpSpPr>
      <p:sp>
        <p:nvSpPr>
          <p:cNvPr id="324" name="Google Shape;324;p61"/>
          <p:cNvSpPr/>
          <p:nvPr/>
        </p:nvSpPr>
        <p:spPr>
          <a:xfrm>
            <a:off x="4215650" y="-125"/>
            <a:ext cx="49284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999999"/>
                </a:solidFill>
                <a:latin typeface="Helvetica Neue"/>
                <a:ea typeface="Helvetica Neue"/>
                <a:cs typeface="Helvetica Neue"/>
                <a:sym typeface="Helvetica Neue"/>
              </a:rPr>
              <a:t>Cover up this box with an image</a:t>
            </a:r>
            <a:endParaRPr sz="1200">
              <a:solidFill>
                <a:srgbClr val="999999"/>
              </a:solidFill>
              <a:latin typeface="Helvetica Neue"/>
              <a:ea typeface="Helvetica Neue"/>
              <a:cs typeface="Helvetica Neue"/>
              <a:sym typeface="Helvetica Neue"/>
            </a:endParaRPr>
          </a:p>
        </p:txBody>
      </p:sp>
      <p:sp>
        <p:nvSpPr>
          <p:cNvPr id="325" name="Google Shape;325;p61"/>
          <p:cNvSpPr txBox="1"/>
          <p:nvPr>
            <p:ph type="title"/>
          </p:nvPr>
        </p:nvSpPr>
        <p:spPr>
          <a:xfrm>
            <a:off x="568650" y="398650"/>
            <a:ext cx="3351300" cy="912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26" name="Google Shape;326;p61"/>
          <p:cNvSpPr txBox="1"/>
          <p:nvPr>
            <p:ph idx="1" type="body"/>
          </p:nvPr>
        </p:nvSpPr>
        <p:spPr>
          <a:xfrm>
            <a:off x="568650" y="1569125"/>
            <a:ext cx="3351300" cy="27069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a:lvl1pPr>
            <a:lvl2pPr indent="-349250" lvl="1" marL="914400">
              <a:spcBef>
                <a:spcPts val="1000"/>
              </a:spcBef>
              <a:spcAft>
                <a:spcPts val="0"/>
              </a:spcAft>
              <a:buSzPts val="1900"/>
              <a:buChar char="–"/>
              <a:defRPr/>
            </a:lvl2pPr>
            <a:lvl3pPr indent="-336550" lvl="2" marL="1371600">
              <a:spcBef>
                <a:spcPts val="1000"/>
              </a:spcBef>
              <a:spcAft>
                <a:spcPts val="0"/>
              </a:spcAft>
              <a:buSzPts val="1700"/>
              <a:buChar char="•"/>
              <a:defRPr/>
            </a:lvl3pPr>
            <a:lvl4pPr indent="-330200" lvl="3" marL="1828800">
              <a:spcBef>
                <a:spcPts val="1000"/>
              </a:spcBef>
              <a:spcAft>
                <a:spcPts val="0"/>
              </a:spcAft>
              <a:buSzPts val="1600"/>
              <a:buChar char="﹘"/>
              <a:defRPr/>
            </a:lvl4pPr>
            <a:lvl5pPr indent="-323850" lvl="4" marL="2286000">
              <a:spcBef>
                <a:spcPts val="1000"/>
              </a:spcBef>
              <a:spcAft>
                <a:spcPts val="0"/>
              </a:spcAft>
              <a:buSzPts val="15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 out text and small image on right">
  <p:cSld name="TITLE_ONLY_1_1">
    <p:spTree>
      <p:nvGrpSpPr>
        <p:cNvPr id="327" name="Shape 327"/>
        <p:cNvGrpSpPr/>
        <p:nvPr/>
      </p:nvGrpSpPr>
      <p:grpSpPr>
        <a:xfrm>
          <a:off x="0" y="0"/>
          <a:ext cx="0" cy="0"/>
          <a:chOff x="0" y="0"/>
          <a:chExt cx="0" cy="0"/>
        </a:xfrm>
      </p:grpSpPr>
      <p:sp>
        <p:nvSpPr>
          <p:cNvPr id="328" name="Google Shape;328;p62"/>
          <p:cNvSpPr/>
          <p:nvPr/>
        </p:nvSpPr>
        <p:spPr>
          <a:xfrm>
            <a:off x="5193725" y="1645325"/>
            <a:ext cx="2502000" cy="1994100"/>
          </a:xfrm>
          <a:prstGeom prst="rect">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999999"/>
                </a:solidFill>
                <a:latin typeface="Helvetica Neue"/>
                <a:ea typeface="Helvetica Neue"/>
                <a:cs typeface="Helvetica Neue"/>
                <a:sym typeface="Helvetica Neue"/>
              </a:rPr>
              <a:t>For smaller/more difficult shaped images, use this slide. </a:t>
            </a:r>
            <a:endParaRPr sz="1200">
              <a:solidFill>
                <a:srgbClr val="999999"/>
              </a:solidFill>
              <a:latin typeface="Helvetica Neue"/>
              <a:ea typeface="Helvetica Neue"/>
              <a:cs typeface="Helvetica Neue"/>
              <a:sym typeface="Helvetica Neue"/>
            </a:endParaRPr>
          </a:p>
          <a:p>
            <a:pPr indent="0" lvl="0" marL="0" rtl="0" algn="ctr">
              <a:spcBef>
                <a:spcPts val="0"/>
              </a:spcBef>
              <a:spcAft>
                <a:spcPts val="0"/>
              </a:spcAft>
              <a:buNone/>
            </a:pPr>
            <a:r>
              <a:t/>
            </a:r>
            <a:endParaRPr sz="1200">
              <a:solidFill>
                <a:srgbClr val="999999"/>
              </a:solidFill>
              <a:latin typeface="Helvetica Neue"/>
              <a:ea typeface="Helvetica Neue"/>
              <a:cs typeface="Helvetica Neue"/>
              <a:sym typeface="Helvetica Neue"/>
            </a:endParaRPr>
          </a:p>
          <a:p>
            <a:pPr indent="0" lvl="0" marL="0" rtl="0" algn="ctr">
              <a:spcBef>
                <a:spcPts val="0"/>
              </a:spcBef>
              <a:spcAft>
                <a:spcPts val="0"/>
              </a:spcAft>
              <a:buNone/>
            </a:pPr>
            <a:r>
              <a:rPr lang="en-GB" sz="1200">
                <a:solidFill>
                  <a:srgbClr val="999999"/>
                </a:solidFill>
                <a:latin typeface="Helvetica Neue"/>
                <a:ea typeface="Helvetica Neue"/>
                <a:cs typeface="Helvetica Neue"/>
                <a:sym typeface="Helvetica Neue"/>
              </a:rPr>
              <a:t>Cover up this box with an image</a:t>
            </a:r>
            <a:endParaRPr sz="1200">
              <a:solidFill>
                <a:srgbClr val="999999"/>
              </a:solidFill>
              <a:latin typeface="Helvetica Neue"/>
              <a:ea typeface="Helvetica Neue"/>
              <a:cs typeface="Helvetica Neue"/>
              <a:sym typeface="Helvetica Neue"/>
            </a:endParaRPr>
          </a:p>
        </p:txBody>
      </p:sp>
      <p:sp>
        <p:nvSpPr>
          <p:cNvPr id="329" name="Google Shape;329;p62"/>
          <p:cNvSpPr txBox="1"/>
          <p:nvPr>
            <p:ph type="title"/>
          </p:nvPr>
        </p:nvSpPr>
        <p:spPr>
          <a:xfrm>
            <a:off x="568650" y="398650"/>
            <a:ext cx="3351300" cy="912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0" name="Google Shape;330;p62"/>
          <p:cNvSpPr txBox="1"/>
          <p:nvPr>
            <p:ph idx="1" type="body"/>
          </p:nvPr>
        </p:nvSpPr>
        <p:spPr>
          <a:xfrm>
            <a:off x="568650" y="1569125"/>
            <a:ext cx="3351300" cy="27069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a:lvl1pPr>
            <a:lvl2pPr indent="-349250" lvl="1" marL="914400">
              <a:spcBef>
                <a:spcPts val="1000"/>
              </a:spcBef>
              <a:spcAft>
                <a:spcPts val="0"/>
              </a:spcAft>
              <a:buSzPts val="1900"/>
              <a:buChar char="–"/>
              <a:defRPr/>
            </a:lvl2pPr>
            <a:lvl3pPr indent="-336550" lvl="2" marL="1371600">
              <a:spcBef>
                <a:spcPts val="1000"/>
              </a:spcBef>
              <a:spcAft>
                <a:spcPts val="0"/>
              </a:spcAft>
              <a:buSzPts val="1700"/>
              <a:buChar char="•"/>
              <a:defRPr/>
            </a:lvl3pPr>
            <a:lvl4pPr indent="-330200" lvl="3" marL="1828800">
              <a:spcBef>
                <a:spcPts val="1000"/>
              </a:spcBef>
              <a:spcAft>
                <a:spcPts val="0"/>
              </a:spcAft>
              <a:buSzPts val="1600"/>
              <a:buChar char="﹘"/>
              <a:defRPr/>
            </a:lvl4pPr>
            <a:lvl5pPr indent="-323850" lvl="4" marL="2286000">
              <a:spcBef>
                <a:spcPts val="1000"/>
              </a:spcBef>
              <a:spcAft>
                <a:spcPts val="0"/>
              </a:spcAft>
              <a:buSzPts val="15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Tree>
  </p:cSld>
  <p:clrMapOvr>
    <a:masterClrMapping/>
  </p:clrMapOvr>
  <p:extLst>
    <p:ext uri="{DCECCB84-F9BA-43D5-87BE-67443E8EF086}">
      <p15:sldGuideLst>
        <p15:guide id="1" orient="horz" pos="1036">
          <p15:clr>
            <a:srgbClr val="FA7B17"/>
          </p15:clr>
        </p15:guide>
        <p15:guide id="2" pos="358">
          <p15:clr>
            <a:srgbClr val="FA7B17"/>
          </p15:clr>
        </p15:guide>
        <p15:guide id="3" orient="horz" pos="251">
          <p15:clr>
            <a:srgbClr val="FA7B17"/>
          </p15:clr>
        </p15:guide>
        <p15:guide id="4" pos="2469">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with text right">
  <p:cSld name="CUSTOM_2">
    <p:spTree>
      <p:nvGrpSpPr>
        <p:cNvPr id="331" name="Shape 331"/>
        <p:cNvGrpSpPr/>
        <p:nvPr/>
      </p:nvGrpSpPr>
      <p:grpSpPr>
        <a:xfrm>
          <a:off x="0" y="0"/>
          <a:ext cx="0" cy="0"/>
          <a:chOff x="0" y="0"/>
          <a:chExt cx="0" cy="0"/>
        </a:xfrm>
      </p:grpSpPr>
      <p:sp>
        <p:nvSpPr>
          <p:cNvPr id="332" name="Google Shape;332;p63"/>
          <p:cNvSpPr/>
          <p:nvPr/>
        </p:nvSpPr>
        <p:spPr>
          <a:xfrm>
            <a:off x="0" y="0"/>
            <a:ext cx="2925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63"/>
          <p:cNvSpPr txBox="1"/>
          <p:nvPr>
            <p:ph type="title"/>
          </p:nvPr>
        </p:nvSpPr>
        <p:spPr>
          <a:xfrm>
            <a:off x="568650" y="932050"/>
            <a:ext cx="1772700" cy="14265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4" name="Google Shape;334;p63"/>
          <p:cNvSpPr txBox="1"/>
          <p:nvPr>
            <p:ph idx="1" type="body"/>
          </p:nvPr>
        </p:nvSpPr>
        <p:spPr>
          <a:xfrm>
            <a:off x="3392125" y="983225"/>
            <a:ext cx="5284800" cy="32325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sz="2000"/>
            </a:lvl1pPr>
            <a:lvl2pPr indent="-342900" lvl="1" marL="914400">
              <a:spcBef>
                <a:spcPts val="1000"/>
              </a:spcBef>
              <a:spcAft>
                <a:spcPts val="0"/>
              </a:spcAft>
              <a:buSzPts val="1800"/>
              <a:buChar char="–"/>
              <a:defRPr sz="1800"/>
            </a:lvl2pPr>
            <a:lvl3pPr indent="-330200" lvl="2" marL="1371600">
              <a:spcBef>
                <a:spcPts val="1000"/>
              </a:spcBef>
              <a:spcAft>
                <a:spcPts val="0"/>
              </a:spcAft>
              <a:buSzPts val="1600"/>
              <a:buChar char="•"/>
              <a:defRPr sz="1600"/>
            </a:lvl3pPr>
            <a:lvl4pPr indent="-323850" lvl="3" marL="1828800">
              <a:spcBef>
                <a:spcPts val="1000"/>
              </a:spcBef>
              <a:spcAft>
                <a:spcPts val="0"/>
              </a:spcAft>
              <a:buSzPts val="1500"/>
              <a:buChar char="﹘"/>
              <a:defRPr sz="1500"/>
            </a:lvl4pPr>
            <a:lvl5pPr indent="-317500" lvl="4" marL="2286000">
              <a:spcBef>
                <a:spcPts val="1000"/>
              </a:spcBef>
              <a:spcAft>
                <a:spcPts val="0"/>
              </a:spcAft>
              <a:buSzPts val="1400"/>
              <a:buChar char="•"/>
              <a:defRPr sz="1400"/>
            </a:lvl5pPr>
            <a:lvl6pPr indent="-311150" lvl="5" marL="2743200">
              <a:spcBef>
                <a:spcPts val="1000"/>
              </a:spcBef>
              <a:spcAft>
                <a:spcPts val="0"/>
              </a:spcAft>
              <a:buSzPts val="1300"/>
              <a:buChar char="﹘"/>
              <a:defRPr sz="1300"/>
            </a:lvl6pPr>
            <a:lvl7pPr indent="-311150" lvl="6" marL="3200400">
              <a:spcBef>
                <a:spcPts val="1000"/>
              </a:spcBef>
              <a:spcAft>
                <a:spcPts val="0"/>
              </a:spcAft>
              <a:buSzPts val="1300"/>
              <a:buChar char="•"/>
              <a:defRPr sz="1300"/>
            </a:lvl7pPr>
            <a:lvl8pPr indent="-311150" lvl="7" marL="3657600">
              <a:spcBef>
                <a:spcPts val="1000"/>
              </a:spcBef>
              <a:spcAft>
                <a:spcPts val="0"/>
              </a:spcAft>
              <a:buSzPts val="1300"/>
              <a:buChar char="﹘"/>
              <a:defRPr sz="1300"/>
            </a:lvl8pPr>
            <a:lvl9pPr indent="-311150" lvl="8" marL="4114800">
              <a:spcBef>
                <a:spcPts val="1000"/>
              </a:spcBef>
              <a:spcAft>
                <a:spcPts val="1000"/>
              </a:spcAft>
              <a:buSzPts val="1300"/>
              <a:buChar char="•"/>
              <a:defRPr sz="1300"/>
            </a:lvl9pPr>
          </a:lstStyle>
          <a:p/>
        </p:txBody>
      </p:sp>
      <p:sp>
        <p:nvSpPr>
          <p:cNvPr id="335" name="Google Shape;335;p63"/>
          <p:cNvSpPr txBox="1"/>
          <p:nvPr>
            <p:ph idx="2" type="subTitle"/>
          </p:nvPr>
        </p:nvSpPr>
        <p:spPr>
          <a:xfrm>
            <a:off x="568650" y="2585875"/>
            <a:ext cx="1772700" cy="2181600"/>
          </a:xfrm>
          <a:prstGeom prst="rect">
            <a:avLst/>
          </a:prstGeom>
        </p:spPr>
        <p:txBody>
          <a:bodyPr anchorCtr="0" anchor="t" bIns="91425" lIns="91425" spcFirstLastPara="1" rIns="91425" wrap="square" tIns="91425">
            <a:noAutofit/>
          </a:bodyPr>
          <a:lstStyle>
            <a:lvl1pPr lvl="0">
              <a:spcBef>
                <a:spcPts val="0"/>
              </a:spcBef>
              <a:spcAft>
                <a:spcPts val="0"/>
              </a:spcAft>
              <a:buSzPts val="2100"/>
              <a:buNone/>
              <a:defRPr/>
            </a:lvl1pPr>
            <a:lvl2pPr lvl="1">
              <a:spcBef>
                <a:spcPts val="1000"/>
              </a:spcBef>
              <a:spcAft>
                <a:spcPts val="0"/>
              </a:spcAft>
              <a:buSzPts val="1900"/>
              <a:buNone/>
              <a:defRPr/>
            </a:lvl2pPr>
            <a:lvl3pPr lvl="2">
              <a:spcBef>
                <a:spcPts val="1000"/>
              </a:spcBef>
              <a:spcAft>
                <a:spcPts val="0"/>
              </a:spcAft>
              <a:buSzPts val="1700"/>
              <a:buNone/>
              <a:defRPr/>
            </a:lvl3pPr>
            <a:lvl4pPr lvl="3">
              <a:spcBef>
                <a:spcPts val="1000"/>
              </a:spcBef>
              <a:spcAft>
                <a:spcPts val="0"/>
              </a:spcAft>
              <a:buSzPts val="1600"/>
              <a:buNone/>
              <a:defRPr/>
            </a:lvl4pPr>
            <a:lvl5pPr lvl="4">
              <a:spcBef>
                <a:spcPts val="1000"/>
              </a:spcBef>
              <a:spcAft>
                <a:spcPts val="0"/>
              </a:spcAft>
              <a:buSzPts val="1500"/>
              <a:buNone/>
              <a:defRPr/>
            </a:lvl5pPr>
            <a:lvl6pPr lvl="5">
              <a:spcBef>
                <a:spcPts val="1000"/>
              </a:spcBef>
              <a:spcAft>
                <a:spcPts val="0"/>
              </a:spcAft>
              <a:buSzPts val="1400"/>
              <a:buNone/>
              <a:defRPr/>
            </a:lvl6pPr>
            <a:lvl7pPr lvl="6">
              <a:spcBef>
                <a:spcPts val="1000"/>
              </a:spcBef>
              <a:spcAft>
                <a:spcPts val="0"/>
              </a:spcAft>
              <a:buSzPts val="1400"/>
              <a:buNone/>
              <a:defRPr/>
            </a:lvl7pPr>
            <a:lvl8pPr lvl="7">
              <a:spcBef>
                <a:spcPts val="1000"/>
              </a:spcBef>
              <a:spcAft>
                <a:spcPts val="0"/>
              </a:spcAft>
              <a:buSzPts val="1400"/>
              <a:buNone/>
              <a:defRPr/>
            </a:lvl8pPr>
            <a:lvl9pPr lvl="8">
              <a:spcBef>
                <a:spcPts val="1000"/>
              </a:spcBef>
              <a:spcAft>
                <a:spcPts val="1000"/>
              </a:spcAft>
              <a:buSzPts val="1400"/>
              <a:buNone/>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 text on left">
  <p:cSld name="ONE_COLUMN_TEXT_1_1">
    <p:spTree>
      <p:nvGrpSpPr>
        <p:cNvPr id="336" name="Shape 336"/>
        <p:cNvGrpSpPr/>
        <p:nvPr/>
      </p:nvGrpSpPr>
      <p:grpSpPr>
        <a:xfrm>
          <a:off x="0" y="0"/>
          <a:ext cx="0" cy="0"/>
          <a:chOff x="0" y="0"/>
          <a:chExt cx="0" cy="0"/>
        </a:xfrm>
      </p:grpSpPr>
      <p:pic>
        <p:nvPicPr>
          <p:cNvPr id="337" name="Google Shape;337;p64"/>
          <p:cNvPicPr preferRelativeResize="0"/>
          <p:nvPr/>
        </p:nvPicPr>
        <p:blipFill rotWithShape="1">
          <a:blip r:embed="rId2">
            <a:alphaModFix/>
          </a:blip>
          <a:srcRect b="10416" l="0" r="27039" t="15023"/>
          <a:stretch/>
        </p:blipFill>
        <p:spPr>
          <a:xfrm>
            <a:off x="4467025" y="0"/>
            <a:ext cx="4676975" cy="5143503"/>
          </a:xfrm>
          <a:prstGeom prst="rect">
            <a:avLst/>
          </a:prstGeom>
          <a:noFill/>
          <a:ln>
            <a:noFill/>
          </a:ln>
        </p:spPr>
      </p:pic>
      <p:sp>
        <p:nvSpPr>
          <p:cNvPr id="338" name="Google Shape;338;p64"/>
          <p:cNvSpPr txBox="1"/>
          <p:nvPr>
            <p:ph type="title"/>
          </p:nvPr>
        </p:nvSpPr>
        <p:spPr>
          <a:xfrm>
            <a:off x="593800" y="744450"/>
            <a:ext cx="3720300" cy="36546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pic>
        <p:nvPicPr>
          <p:cNvPr id="339" name="Google Shape;339;p64"/>
          <p:cNvPicPr preferRelativeResize="0"/>
          <p:nvPr/>
        </p:nvPicPr>
        <p:blipFill>
          <a:blip r:embed="rId3">
            <a:alphaModFix/>
          </a:blip>
          <a:stretch>
            <a:fillRect/>
          </a:stretch>
        </p:blipFill>
        <p:spPr>
          <a:xfrm>
            <a:off x="8039025" y="4251374"/>
            <a:ext cx="1060250" cy="836476"/>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1 - text on right">
  <p:cSld name="ONE_COLUMN_TEXT_1_1_2">
    <p:spTree>
      <p:nvGrpSpPr>
        <p:cNvPr id="340" name="Shape 340"/>
        <p:cNvGrpSpPr/>
        <p:nvPr/>
      </p:nvGrpSpPr>
      <p:grpSpPr>
        <a:xfrm>
          <a:off x="0" y="0"/>
          <a:ext cx="0" cy="0"/>
          <a:chOff x="0" y="0"/>
          <a:chExt cx="0" cy="0"/>
        </a:xfrm>
      </p:grpSpPr>
      <p:sp>
        <p:nvSpPr>
          <p:cNvPr id="341" name="Google Shape;341;p65"/>
          <p:cNvSpPr txBox="1"/>
          <p:nvPr>
            <p:ph type="title"/>
          </p:nvPr>
        </p:nvSpPr>
        <p:spPr>
          <a:xfrm>
            <a:off x="4882875" y="988525"/>
            <a:ext cx="3675000" cy="31665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pic>
        <p:nvPicPr>
          <p:cNvPr id="342" name="Google Shape;342;p65"/>
          <p:cNvPicPr preferRelativeResize="0"/>
          <p:nvPr/>
        </p:nvPicPr>
        <p:blipFill rotWithShape="1">
          <a:blip r:embed="rId2">
            <a:alphaModFix/>
          </a:blip>
          <a:srcRect b="10416" l="0" r="27039" t="15023"/>
          <a:stretch/>
        </p:blipFill>
        <p:spPr>
          <a:xfrm flipH="1">
            <a:off x="0" y="0"/>
            <a:ext cx="4676975" cy="5143503"/>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1">
  <p:cSld name="ONE_COLUMN_TEXT_1_1_1_1">
    <p:bg>
      <p:bgPr>
        <a:blipFill>
          <a:blip r:embed="rId2">
            <a:alphaModFix/>
          </a:blip>
          <a:stretch>
            <a:fillRect/>
          </a:stretch>
        </a:blipFill>
      </p:bgPr>
    </p:bg>
    <p:spTree>
      <p:nvGrpSpPr>
        <p:cNvPr id="343" name="Shape 343"/>
        <p:cNvGrpSpPr/>
        <p:nvPr/>
      </p:nvGrpSpPr>
      <p:grpSpPr>
        <a:xfrm>
          <a:off x="0" y="0"/>
          <a:ext cx="0" cy="0"/>
          <a:chOff x="0" y="0"/>
          <a:chExt cx="0" cy="0"/>
        </a:xfrm>
      </p:grpSpPr>
      <p:pic>
        <p:nvPicPr>
          <p:cNvPr id="344" name="Google Shape;344;p66"/>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345" name="Google Shape;345;p66"/>
          <p:cNvSpPr txBox="1"/>
          <p:nvPr>
            <p:ph type="title"/>
          </p:nvPr>
        </p:nvSpPr>
        <p:spPr>
          <a:xfrm>
            <a:off x="570300" y="1418625"/>
            <a:ext cx="68526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346" name="Google Shape;346;p66"/>
          <p:cNvSpPr txBox="1"/>
          <p:nvPr>
            <p:ph idx="1" type="subTitle"/>
          </p:nvPr>
        </p:nvSpPr>
        <p:spPr>
          <a:xfrm>
            <a:off x="570300" y="2946775"/>
            <a:ext cx="68526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2">
  <p:cSld name="ONE_COLUMN_TEXT_1_1_1_1_1">
    <p:bg>
      <p:bgPr>
        <a:blipFill>
          <a:blip r:embed="rId2">
            <a:alphaModFix/>
          </a:blip>
          <a:stretch>
            <a:fillRect/>
          </a:stretch>
        </a:blipFill>
      </p:bgPr>
    </p:bg>
    <p:spTree>
      <p:nvGrpSpPr>
        <p:cNvPr id="347" name="Shape 347"/>
        <p:cNvGrpSpPr/>
        <p:nvPr/>
      </p:nvGrpSpPr>
      <p:grpSpPr>
        <a:xfrm>
          <a:off x="0" y="0"/>
          <a:ext cx="0" cy="0"/>
          <a:chOff x="0" y="0"/>
          <a:chExt cx="0" cy="0"/>
        </a:xfrm>
      </p:grpSpPr>
      <p:pic>
        <p:nvPicPr>
          <p:cNvPr id="348" name="Google Shape;348;p67"/>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349" name="Google Shape;349;p67"/>
          <p:cNvSpPr txBox="1"/>
          <p:nvPr>
            <p:ph type="title"/>
          </p:nvPr>
        </p:nvSpPr>
        <p:spPr>
          <a:xfrm>
            <a:off x="570300" y="1418625"/>
            <a:ext cx="68754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350" name="Google Shape;350;p67"/>
          <p:cNvSpPr txBox="1"/>
          <p:nvPr>
            <p:ph idx="1" type="subTitle"/>
          </p:nvPr>
        </p:nvSpPr>
        <p:spPr>
          <a:xfrm>
            <a:off x="570300" y="2946775"/>
            <a:ext cx="68754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3">
  <p:cSld name="ONE_COLUMN_TEXT_1_1_1_1_1_1">
    <p:bg>
      <p:bgPr>
        <a:blipFill>
          <a:blip r:embed="rId2">
            <a:alphaModFix/>
          </a:blip>
          <a:stretch>
            <a:fillRect/>
          </a:stretch>
        </a:blipFill>
      </p:bgPr>
    </p:bg>
    <p:spTree>
      <p:nvGrpSpPr>
        <p:cNvPr id="351" name="Shape 351"/>
        <p:cNvGrpSpPr/>
        <p:nvPr/>
      </p:nvGrpSpPr>
      <p:grpSpPr>
        <a:xfrm>
          <a:off x="0" y="0"/>
          <a:ext cx="0" cy="0"/>
          <a:chOff x="0" y="0"/>
          <a:chExt cx="0" cy="0"/>
        </a:xfrm>
      </p:grpSpPr>
      <p:pic>
        <p:nvPicPr>
          <p:cNvPr id="352" name="Google Shape;352;p68"/>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353" name="Google Shape;353;p68"/>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354" name="Google Shape;354;p68"/>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4">
  <p:cSld name="ONE_COLUMN_TEXT_1_1_1_1_1_1_2">
    <p:bg>
      <p:bgPr>
        <a:blipFill>
          <a:blip r:embed="rId2">
            <a:alphaModFix/>
          </a:blip>
          <a:stretch>
            <a:fillRect/>
          </a:stretch>
        </a:blipFill>
      </p:bgPr>
    </p:bg>
    <p:spTree>
      <p:nvGrpSpPr>
        <p:cNvPr id="355" name="Shape 355"/>
        <p:cNvGrpSpPr/>
        <p:nvPr/>
      </p:nvGrpSpPr>
      <p:grpSpPr>
        <a:xfrm>
          <a:off x="0" y="0"/>
          <a:ext cx="0" cy="0"/>
          <a:chOff x="0" y="0"/>
          <a:chExt cx="0" cy="0"/>
        </a:xfrm>
      </p:grpSpPr>
      <p:pic>
        <p:nvPicPr>
          <p:cNvPr id="356" name="Google Shape;356;p69"/>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357" name="Google Shape;357;p69"/>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358" name="Google Shape;358;p69"/>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5">
  <p:cSld name="ONE_COLUMN_TEXT_1_1_1_1_1_1_1">
    <p:bg>
      <p:bgPr>
        <a:blipFill>
          <a:blip r:embed="rId2">
            <a:alphaModFix/>
          </a:blip>
          <a:stretch>
            <a:fillRect/>
          </a:stretch>
        </a:blipFill>
      </p:bgPr>
    </p:bg>
    <p:spTree>
      <p:nvGrpSpPr>
        <p:cNvPr id="359" name="Shape 359"/>
        <p:cNvGrpSpPr/>
        <p:nvPr/>
      </p:nvGrpSpPr>
      <p:grpSpPr>
        <a:xfrm>
          <a:off x="0" y="0"/>
          <a:ext cx="0" cy="0"/>
          <a:chOff x="0" y="0"/>
          <a:chExt cx="0" cy="0"/>
        </a:xfrm>
      </p:grpSpPr>
      <p:pic>
        <p:nvPicPr>
          <p:cNvPr id="360" name="Google Shape;360;p70"/>
          <p:cNvPicPr preferRelativeResize="0"/>
          <p:nvPr/>
        </p:nvPicPr>
        <p:blipFill>
          <a:blip r:embed="rId3">
            <a:alphaModFix/>
          </a:blip>
          <a:stretch>
            <a:fillRect/>
          </a:stretch>
        </p:blipFill>
        <p:spPr>
          <a:xfrm>
            <a:off x="8039025" y="4251374"/>
            <a:ext cx="1060250" cy="836476"/>
          </a:xfrm>
          <a:prstGeom prst="rect">
            <a:avLst/>
          </a:prstGeom>
          <a:noFill/>
          <a:ln>
            <a:noFill/>
          </a:ln>
        </p:spPr>
      </p:pic>
      <p:sp>
        <p:nvSpPr>
          <p:cNvPr id="361" name="Google Shape;361;p70"/>
          <p:cNvSpPr txBox="1"/>
          <p:nvPr>
            <p:ph type="title"/>
          </p:nvPr>
        </p:nvSpPr>
        <p:spPr>
          <a:xfrm>
            <a:off x="570300" y="1418625"/>
            <a:ext cx="68829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362" name="Google Shape;362;p70"/>
          <p:cNvSpPr txBox="1"/>
          <p:nvPr>
            <p:ph idx="1" type="subTitle"/>
          </p:nvPr>
        </p:nvSpPr>
        <p:spPr>
          <a:xfrm>
            <a:off x="570300" y="2946775"/>
            <a:ext cx="68829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section slide 6">
  <p:cSld name="ONE_COLUMN_TEXT_1_1_1_1_2_1_1_1">
    <p:bg>
      <p:bgPr>
        <a:blipFill>
          <a:blip r:embed="rId2">
            <a:alphaModFix/>
          </a:blip>
          <a:stretch>
            <a:fillRect/>
          </a:stretch>
        </a:blipFill>
      </p:bgPr>
    </p:bg>
    <p:spTree>
      <p:nvGrpSpPr>
        <p:cNvPr id="363" name="Shape 363"/>
        <p:cNvGrpSpPr/>
        <p:nvPr/>
      </p:nvGrpSpPr>
      <p:grpSpPr>
        <a:xfrm>
          <a:off x="0" y="0"/>
          <a:ext cx="0" cy="0"/>
          <a:chOff x="0" y="0"/>
          <a:chExt cx="0" cy="0"/>
        </a:xfrm>
      </p:grpSpPr>
      <p:sp>
        <p:nvSpPr>
          <p:cNvPr id="364" name="Google Shape;364;p71"/>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Clr>
                <a:srgbClr val="FFFFFF"/>
              </a:buClr>
              <a:buSzPts val="2400"/>
              <a:buNone/>
              <a:defRPr sz="2400">
                <a:solidFill>
                  <a:srgbClr val="FFFFFF"/>
                </a:solidFill>
              </a:defRPr>
            </a:lvl2pPr>
            <a:lvl3pPr lvl="2">
              <a:spcBef>
                <a:spcPts val="0"/>
              </a:spcBef>
              <a:spcAft>
                <a:spcPts val="0"/>
              </a:spcAft>
              <a:buClr>
                <a:srgbClr val="FFFFFF"/>
              </a:buClr>
              <a:buSzPts val="2400"/>
              <a:buNone/>
              <a:defRPr sz="2400">
                <a:solidFill>
                  <a:srgbClr val="FFFFFF"/>
                </a:solidFill>
              </a:defRPr>
            </a:lvl3pPr>
            <a:lvl4pPr lvl="3">
              <a:spcBef>
                <a:spcPts val="0"/>
              </a:spcBef>
              <a:spcAft>
                <a:spcPts val="0"/>
              </a:spcAft>
              <a:buClr>
                <a:srgbClr val="FFFFFF"/>
              </a:buClr>
              <a:buSzPts val="2400"/>
              <a:buNone/>
              <a:defRPr sz="2400">
                <a:solidFill>
                  <a:srgbClr val="FFFFFF"/>
                </a:solidFill>
              </a:defRPr>
            </a:lvl4pPr>
            <a:lvl5pPr lvl="4">
              <a:spcBef>
                <a:spcPts val="0"/>
              </a:spcBef>
              <a:spcAft>
                <a:spcPts val="0"/>
              </a:spcAft>
              <a:buClr>
                <a:srgbClr val="FFFFFF"/>
              </a:buClr>
              <a:buSzPts val="2400"/>
              <a:buNone/>
              <a:defRPr sz="2400">
                <a:solidFill>
                  <a:srgbClr val="FFFFFF"/>
                </a:solidFill>
              </a:defRPr>
            </a:lvl5pPr>
            <a:lvl6pPr lvl="5">
              <a:spcBef>
                <a:spcPts val="0"/>
              </a:spcBef>
              <a:spcAft>
                <a:spcPts val="0"/>
              </a:spcAft>
              <a:buClr>
                <a:srgbClr val="FFFFFF"/>
              </a:buClr>
              <a:buSzPts val="2400"/>
              <a:buNone/>
              <a:defRPr sz="2400">
                <a:solidFill>
                  <a:srgbClr val="FFFFFF"/>
                </a:solidFill>
              </a:defRPr>
            </a:lvl6pPr>
            <a:lvl7pPr lvl="6">
              <a:spcBef>
                <a:spcPts val="0"/>
              </a:spcBef>
              <a:spcAft>
                <a:spcPts val="0"/>
              </a:spcAft>
              <a:buClr>
                <a:srgbClr val="FFFFFF"/>
              </a:buClr>
              <a:buSzPts val="2400"/>
              <a:buNone/>
              <a:defRPr sz="2400">
                <a:solidFill>
                  <a:srgbClr val="FFFFFF"/>
                </a:solidFill>
              </a:defRPr>
            </a:lvl7pPr>
            <a:lvl8pPr lvl="7">
              <a:spcBef>
                <a:spcPts val="0"/>
              </a:spcBef>
              <a:spcAft>
                <a:spcPts val="0"/>
              </a:spcAft>
              <a:buClr>
                <a:srgbClr val="FFFFFF"/>
              </a:buClr>
              <a:buSzPts val="2400"/>
              <a:buNone/>
              <a:defRPr sz="2400">
                <a:solidFill>
                  <a:srgbClr val="FFFFFF"/>
                </a:solidFill>
              </a:defRPr>
            </a:lvl8pPr>
            <a:lvl9pPr lvl="8">
              <a:spcBef>
                <a:spcPts val="0"/>
              </a:spcBef>
              <a:spcAft>
                <a:spcPts val="0"/>
              </a:spcAft>
              <a:buClr>
                <a:srgbClr val="FFFFFF"/>
              </a:buClr>
              <a:buSzPts val="2400"/>
              <a:buNone/>
              <a:defRPr sz="2400">
                <a:solidFill>
                  <a:srgbClr val="FFFFFF"/>
                </a:solidFill>
              </a:defRPr>
            </a:lvl9pPr>
          </a:lstStyle>
          <a:p/>
        </p:txBody>
      </p:sp>
      <p:sp>
        <p:nvSpPr>
          <p:cNvPr id="365" name="Google Shape;365;p71"/>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rgbClr val="FFFFFF"/>
                </a:solidFill>
              </a:defRPr>
            </a:lvl1pPr>
            <a:lvl2pPr lvl="1">
              <a:spcBef>
                <a:spcPts val="1000"/>
              </a:spcBef>
              <a:spcAft>
                <a:spcPts val="0"/>
              </a:spcAft>
              <a:buNone/>
              <a:defRPr>
                <a:solidFill>
                  <a:srgbClr val="FFFFFF"/>
                </a:solidFill>
              </a:defRPr>
            </a:lvl2pPr>
            <a:lvl3pPr lvl="2">
              <a:spcBef>
                <a:spcPts val="1000"/>
              </a:spcBef>
              <a:spcAft>
                <a:spcPts val="0"/>
              </a:spcAft>
              <a:buNone/>
              <a:defRPr>
                <a:solidFill>
                  <a:srgbClr val="FFFFFF"/>
                </a:solidFill>
              </a:defRPr>
            </a:lvl3pPr>
            <a:lvl4pPr lvl="3">
              <a:spcBef>
                <a:spcPts val="1000"/>
              </a:spcBef>
              <a:spcAft>
                <a:spcPts val="0"/>
              </a:spcAft>
              <a:buNone/>
              <a:defRPr>
                <a:solidFill>
                  <a:srgbClr val="FFFFFF"/>
                </a:solidFill>
              </a:defRPr>
            </a:lvl4pPr>
            <a:lvl5pPr lvl="4">
              <a:spcBef>
                <a:spcPts val="1000"/>
              </a:spcBef>
              <a:spcAft>
                <a:spcPts val="0"/>
              </a:spcAft>
              <a:buNone/>
              <a:defRPr>
                <a:solidFill>
                  <a:srgbClr val="FFFFFF"/>
                </a:solidFill>
              </a:defRPr>
            </a:lvl5pPr>
            <a:lvl6pPr lvl="5">
              <a:spcBef>
                <a:spcPts val="1000"/>
              </a:spcBef>
              <a:spcAft>
                <a:spcPts val="0"/>
              </a:spcAft>
              <a:buNone/>
              <a:defRPr>
                <a:solidFill>
                  <a:srgbClr val="FFFFFF"/>
                </a:solidFill>
              </a:defRPr>
            </a:lvl6pPr>
            <a:lvl7pPr lvl="6">
              <a:spcBef>
                <a:spcPts val="1000"/>
              </a:spcBef>
              <a:spcAft>
                <a:spcPts val="0"/>
              </a:spcAft>
              <a:buNone/>
              <a:defRPr>
                <a:solidFill>
                  <a:srgbClr val="FFFFFF"/>
                </a:solidFill>
              </a:defRPr>
            </a:lvl7pPr>
            <a:lvl8pPr lvl="7">
              <a:spcBef>
                <a:spcPts val="1000"/>
              </a:spcBef>
              <a:spcAft>
                <a:spcPts val="0"/>
              </a:spcAft>
              <a:buNone/>
              <a:defRPr>
                <a:solidFill>
                  <a:srgbClr val="FFFFFF"/>
                </a:solidFill>
              </a:defRPr>
            </a:lvl8pPr>
            <a:lvl9pPr lvl="8">
              <a:spcBef>
                <a:spcPts val="1000"/>
              </a:spcBef>
              <a:spcAft>
                <a:spcPts val="1000"/>
              </a:spcAft>
              <a:buNone/>
              <a:defRPr>
                <a:solidFill>
                  <a:srgbClr val="FFFFFF"/>
                </a:solidFill>
              </a:defRPr>
            </a:lvl9pPr>
          </a:lstStyle>
          <a:p/>
        </p:txBody>
      </p:sp>
      <p:pic>
        <p:nvPicPr>
          <p:cNvPr id="366" name="Google Shape;366;p71"/>
          <p:cNvPicPr preferRelativeResize="0"/>
          <p:nvPr/>
        </p:nvPicPr>
        <p:blipFill rotWithShape="1">
          <a:blip r:embed="rId3">
            <a:alphaModFix/>
          </a:blip>
          <a:srcRect b="0" l="0" r="0" t="0"/>
          <a:stretch/>
        </p:blipFill>
        <p:spPr>
          <a:xfrm>
            <a:off x="8039025" y="4251374"/>
            <a:ext cx="1060250" cy="836476"/>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text section title 2">
  <p:cSld name="ONE_COLUMN_TEXT_1_1_1_1_1_1_1_1_1_1">
    <p:bg>
      <p:bgPr>
        <a:solidFill>
          <a:schemeClr val="lt1"/>
        </a:solidFill>
      </p:bgPr>
    </p:bg>
    <p:spTree>
      <p:nvGrpSpPr>
        <p:cNvPr id="367" name="Shape 367"/>
        <p:cNvGrpSpPr/>
        <p:nvPr/>
      </p:nvGrpSpPr>
      <p:grpSpPr>
        <a:xfrm>
          <a:off x="0" y="0"/>
          <a:ext cx="0" cy="0"/>
          <a:chOff x="0" y="0"/>
          <a:chExt cx="0" cy="0"/>
        </a:xfrm>
      </p:grpSpPr>
      <p:sp>
        <p:nvSpPr>
          <p:cNvPr id="368" name="Google Shape;368;p72"/>
          <p:cNvSpPr txBox="1"/>
          <p:nvPr>
            <p:ph type="title"/>
          </p:nvPr>
        </p:nvSpPr>
        <p:spPr>
          <a:xfrm>
            <a:off x="553500" y="1106975"/>
            <a:ext cx="2759700" cy="1622400"/>
          </a:xfrm>
          <a:prstGeom prst="rect">
            <a:avLst/>
          </a:prstGeom>
        </p:spPr>
        <p:txBody>
          <a:bodyPr anchorCtr="0" anchor="b" bIns="91425" lIns="91425" spcFirstLastPara="1" rIns="91425" wrap="square" tIns="91425">
            <a:noAutofit/>
          </a:bodyPr>
          <a:lstStyle>
            <a:lvl1pPr lvl="0" algn="r">
              <a:spcBef>
                <a:spcPts val="0"/>
              </a:spcBef>
              <a:spcAft>
                <a:spcPts val="0"/>
              </a:spcAft>
              <a:buNone/>
              <a:defRPr sz="3600">
                <a:solidFill>
                  <a:schemeClr val="accent1"/>
                </a:solidFill>
              </a:defRPr>
            </a:lvl1pPr>
            <a:lvl2pPr lvl="1">
              <a:spcBef>
                <a:spcPts val="0"/>
              </a:spcBef>
              <a:spcAft>
                <a:spcPts val="0"/>
              </a:spcAft>
              <a:buNone/>
              <a:defRPr sz="2400">
                <a:solidFill>
                  <a:schemeClr val="accent1"/>
                </a:solidFill>
              </a:defRPr>
            </a:lvl2pPr>
            <a:lvl3pPr lvl="2">
              <a:spcBef>
                <a:spcPts val="0"/>
              </a:spcBef>
              <a:spcAft>
                <a:spcPts val="0"/>
              </a:spcAft>
              <a:buNone/>
              <a:defRPr sz="2400">
                <a:solidFill>
                  <a:schemeClr val="accent1"/>
                </a:solidFill>
              </a:defRPr>
            </a:lvl3pPr>
            <a:lvl4pPr lvl="3">
              <a:spcBef>
                <a:spcPts val="0"/>
              </a:spcBef>
              <a:spcAft>
                <a:spcPts val="0"/>
              </a:spcAft>
              <a:buNone/>
              <a:defRPr sz="2400">
                <a:solidFill>
                  <a:schemeClr val="accent1"/>
                </a:solidFill>
              </a:defRPr>
            </a:lvl4pPr>
            <a:lvl5pPr lvl="4">
              <a:spcBef>
                <a:spcPts val="0"/>
              </a:spcBef>
              <a:spcAft>
                <a:spcPts val="0"/>
              </a:spcAft>
              <a:buNone/>
              <a:defRPr sz="2400">
                <a:solidFill>
                  <a:schemeClr val="accent1"/>
                </a:solidFill>
              </a:defRPr>
            </a:lvl5pPr>
            <a:lvl6pPr lvl="5">
              <a:spcBef>
                <a:spcPts val="0"/>
              </a:spcBef>
              <a:spcAft>
                <a:spcPts val="0"/>
              </a:spcAft>
              <a:buNone/>
              <a:defRPr sz="2400">
                <a:solidFill>
                  <a:schemeClr val="accent1"/>
                </a:solidFill>
              </a:defRPr>
            </a:lvl6pPr>
            <a:lvl7pPr lvl="6">
              <a:spcBef>
                <a:spcPts val="0"/>
              </a:spcBef>
              <a:spcAft>
                <a:spcPts val="0"/>
              </a:spcAft>
              <a:buNone/>
              <a:defRPr sz="2400">
                <a:solidFill>
                  <a:schemeClr val="accent1"/>
                </a:solidFill>
              </a:defRPr>
            </a:lvl7pPr>
            <a:lvl8pPr lvl="7">
              <a:spcBef>
                <a:spcPts val="0"/>
              </a:spcBef>
              <a:spcAft>
                <a:spcPts val="0"/>
              </a:spcAft>
              <a:buNone/>
              <a:defRPr sz="2400">
                <a:solidFill>
                  <a:schemeClr val="accent1"/>
                </a:solidFill>
              </a:defRPr>
            </a:lvl8pPr>
            <a:lvl9pPr lvl="8">
              <a:spcBef>
                <a:spcPts val="0"/>
              </a:spcBef>
              <a:spcAft>
                <a:spcPts val="0"/>
              </a:spcAft>
              <a:buNone/>
              <a:defRPr sz="2400">
                <a:solidFill>
                  <a:schemeClr val="accent1"/>
                </a:solidFill>
              </a:defRPr>
            </a:lvl9pPr>
          </a:lstStyle>
          <a:p/>
        </p:txBody>
      </p:sp>
      <p:sp>
        <p:nvSpPr>
          <p:cNvPr id="369" name="Google Shape;369;p72"/>
          <p:cNvSpPr txBox="1"/>
          <p:nvPr>
            <p:ph idx="1" type="subTitle"/>
          </p:nvPr>
        </p:nvSpPr>
        <p:spPr>
          <a:xfrm>
            <a:off x="3540825" y="2251525"/>
            <a:ext cx="4572000" cy="18423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rge text section title 2 1">
  <p:cSld name="ONE_COLUMN_TEXT_1_1_1_1_1_1_1_1_1_1_1">
    <p:bg>
      <p:bgPr>
        <a:solidFill>
          <a:schemeClr val="accent1"/>
        </a:solidFill>
      </p:bgPr>
    </p:bg>
    <p:spTree>
      <p:nvGrpSpPr>
        <p:cNvPr id="370" name="Shape 370"/>
        <p:cNvGrpSpPr/>
        <p:nvPr/>
      </p:nvGrpSpPr>
      <p:grpSpPr>
        <a:xfrm>
          <a:off x="0" y="0"/>
          <a:ext cx="0" cy="0"/>
          <a:chOff x="0" y="0"/>
          <a:chExt cx="0" cy="0"/>
        </a:xfrm>
      </p:grpSpPr>
      <p:sp>
        <p:nvSpPr>
          <p:cNvPr id="371" name="Google Shape;371;p73"/>
          <p:cNvSpPr txBox="1"/>
          <p:nvPr>
            <p:ph type="title"/>
          </p:nvPr>
        </p:nvSpPr>
        <p:spPr>
          <a:xfrm>
            <a:off x="553500" y="1106975"/>
            <a:ext cx="2759700" cy="1622400"/>
          </a:xfrm>
          <a:prstGeom prst="rect">
            <a:avLst/>
          </a:prstGeom>
        </p:spPr>
        <p:txBody>
          <a:bodyPr anchorCtr="0" anchor="b" bIns="91425" lIns="91425" spcFirstLastPara="1" rIns="91425" wrap="square" tIns="91425">
            <a:noAutofit/>
          </a:bodyPr>
          <a:lstStyle>
            <a:lvl1pPr lvl="0" algn="r">
              <a:spcBef>
                <a:spcPts val="0"/>
              </a:spcBef>
              <a:spcAft>
                <a:spcPts val="0"/>
              </a:spcAft>
              <a:buNone/>
              <a:defRPr sz="3600">
                <a:solidFill>
                  <a:schemeClr val="lt1"/>
                </a:solidFill>
              </a:defRPr>
            </a:lvl1pPr>
            <a:lvl2pPr lvl="1">
              <a:spcBef>
                <a:spcPts val="0"/>
              </a:spcBef>
              <a:spcAft>
                <a:spcPts val="0"/>
              </a:spcAft>
              <a:buNone/>
              <a:defRPr sz="2400">
                <a:solidFill>
                  <a:schemeClr val="lt1"/>
                </a:solidFill>
              </a:defRPr>
            </a:lvl2pPr>
            <a:lvl3pPr lvl="2">
              <a:spcBef>
                <a:spcPts val="0"/>
              </a:spcBef>
              <a:spcAft>
                <a:spcPts val="0"/>
              </a:spcAft>
              <a:buNone/>
              <a:defRPr sz="2400">
                <a:solidFill>
                  <a:schemeClr val="lt1"/>
                </a:solidFill>
              </a:defRPr>
            </a:lvl3pPr>
            <a:lvl4pPr lvl="3">
              <a:spcBef>
                <a:spcPts val="0"/>
              </a:spcBef>
              <a:spcAft>
                <a:spcPts val="0"/>
              </a:spcAft>
              <a:buNone/>
              <a:defRPr sz="2400">
                <a:solidFill>
                  <a:schemeClr val="lt1"/>
                </a:solidFill>
              </a:defRPr>
            </a:lvl4pPr>
            <a:lvl5pPr lvl="4">
              <a:spcBef>
                <a:spcPts val="0"/>
              </a:spcBef>
              <a:spcAft>
                <a:spcPts val="0"/>
              </a:spcAft>
              <a:buNone/>
              <a:defRPr sz="2400">
                <a:solidFill>
                  <a:schemeClr val="lt1"/>
                </a:solidFill>
              </a:defRPr>
            </a:lvl5pPr>
            <a:lvl6pPr lvl="5">
              <a:spcBef>
                <a:spcPts val="0"/>
              </a:spcBef>
              <a:spcAft>
                <a:spcPts val="0"/>
              </a:spcAft>
              <a:buNone/>
              <a:defRPr sz="2400">
                <a:solidFill>
                  <a:schemeClr val="lt1"/>
                </a:solidFill>
              </a:defRPr>
            </a:lvl6pPr>
            <a:lvl7pPr lvl="6">
              <a:spcBef>
                <a:spcPts val="0"/>
              </a:spcBef>
              <a:spcAft>
                <a:spcPts val="0"/>
              </a:spcAft>
              <a:buNone/>
              <a:defRPr sz="2400">
                <a:solidFill>
                  <a:schemeClr val="lt1"/>
                </a:solidFill>
              </a:defRPr>
            </a:lvl7pPr>
            <a:lvl8pPr lvl="7">
              <a:spcBef>
                <a:spcPts val="0"/>
              </a:spcBef>
              <a:spcAft>
                <a:spcPts val="0"/>
              </a:spcAft>
              <a:buNone/>
              <a:defRPr sz="2400">
                <a:solidFill>
                  <a:schemeClr val="lt1"/>
                </a:solidFill>
              </a:defRPr>
            </a:lvl8pPr>
            <a:lvl9pPr lvl="8">
              <a:spcBef>
                <a:spcPts val="0"/>
              </a:spcBef>
              <a:spcAft>
                <a:spcPts val="0"/>
              </a:spcAft>
              <a:buNone/>
              <a:defRPr sz="2400">
                <a:solidFill>
                  <a:schemeClr val="lt1"/>
                </a:solidFill>
              </a:defRPr>
            </a:lvl9pPr>
          </a:lstStyle>
          <a:p/>
        </p:txBody>
      </p:sp>
      <p:sp>
        <p:nvSpPr>
          <p:cNvPr id="372" name="Google Shape;372;p73"/>
          <p:cNvSpPr txBox="1"/>
          <p:nvPr>
            <p:ph idx="1" type="subTitle"/>
          </p:nvPr>
        </p:nvSpPr>
        <p:spPr>
          <a:xfrm>
            <a:off x="3540825" y="2251525"/>
            <a:ext cx="4572000" cy="1842300"/>
          </a:xfrm>
          <a:prstGeom prst="rect">
            <a:avLst/>
          </a:prstGeom>
        </p:spPr>
        <p:txBody>
          <a:bodyPr anchorCtr="0" anchor="t" bIns="91425" lIns="91425" spcFirstLastPara="1" rIns="91425" wrap="square" tIns="91425">
            <a:noAutofit/>
          </a:bodyPr>
          <a:lstStyle>
            <a:lvl1pPr lvl="0">
              <a:spcBef>
                <a:spcPts val="0"/>
              </a:spcBef>
              <a:spcAft>
                <a:spcPts val="0"/>
              </a:spcAft>
              <a:buNone/>
              <a:defRPr sz="2400">
                <a:solidFill>
                  <a:schemeClr val="lt1"/>
                </a:solidFill>
              </a:defRPr>
            </a:lvl1pPr>
            <a:lvl2pPr lvl="1">
              <a:spcBef>
                <a:spcPts val="1000"/>
              </a:spcBef>
              <a:spcAft>
                <a:spcPts val="0"/>
              </a:spcAft>
              <a:buNone/>
              <a:defRPr>
                <a:solidFill>
                  <a:schemeClr val="lt1"/>
                </a:solidFill>
              </a:defRPr>
            </a:lvl2pPr>
            <a:lvl3pPr lvl="2">
              <a:spcBef>
                <a:spcPts val="1000"/>
              </a:spcBef>
              <a:spcAft>
                <a:spcPts val="0"/>
              </a:spcAft>
              <a:buNone/>
              <a:defRPr>
                <a:solidFill>
                  <a:schemeClr val="lt1"/>
                </a:solidFill>
              </a:defRPr>
            </a:lvl3pPr>
            <a:lvl4pPr lvl="3">
              <a:spcBef>
                <a:spcPts val="1000"/>
              </a:spcBef>
              <a:spcAft>
                <a:spcPts val="0"/>
              </a:spcAft>
              <a:buNone/>
              <a:defRPr>
                <a:solidFill>
                  <a:schemeClr val="lt1"/>
                </a:solidFill>
              </a:defRPr>
            </a:lvl4pPr>
            <a:lvl5pPr lvl="4">
              <a:spcBef>
                <a:spcPts val="1000"/>
              </a:spcBef>
              <a:spcAft>
                <a:spcPts val="0"/>
              </a:spcAft>
              <a:buNone/>
              <a:defRPr>
                <a:solidFill>
                  <a:schemeClr val="lt1"/>
                </a:solidFill>
              </a:defRPr>
            </a:lvl5pPr>
            <a:lvl6pPr lvl="5">
              <a:spcBef>
                <a:spcPts val="1000"/>
              </a:spcBef>
              <a:spcAft>
                <a:spcPts val="0"/>
              </a:spcAft>
              <a:buNone/>
              <a:defRPr>
                <a:solidFill>
                  <a:schemeClr val="lt1"/>
                </a:solidFill>
              </a:defRPr>
            </a:lvl6pPr>
            <a:lvl7pPr lvl="6">
              <a:spcBef>
                <a:spcPts val="1000"/>
              </a:spcBef>
              <a:spcAft>
                <a:spcPts val="0"/>
              </a:spcAft>
              <a:buNone/>
              <a:defRPr>
                <a:solidFill>
                  <a:schemeClr val="lt1"/>
                </a:solidFill>
              </a:defRPr>
            </a:lvl7pPr>
            <a:lvl8pPr lvl="7">
              <a:spcBef>
                <a:spcPts val="1000"/>
              </a:spcBef>
              <a:spcAft>
                <a:spcPts val="0"/>
              </a:spcAft>
              <a:buNone/>
              <a:defRPr>
                <a:solidFill>
                  <a:schemeClr val="lt1"/>
                </a:solidFill>
              </a:defRPr>
            </a:lvl8pPr>
            <a:lvl9pPr lvl="8">
              <a:spcBef>
                <a:spcPts val="1000"/>
              </a:spcBef>
              <a:spcAft>
                <a:spcPts val="1000"/>
              </a:spcAft>
              <a:buNone/>
              <a:defRPr>
                <a:solidFill>
                  <a:schemeClr val="lt1"/>
                </a:solidFill>
              </a:defRPr>
            </a:lvl9pPr>
          </a:lstStyle>
          <a:p/>
        </p:txBody>
      </p:sp>
      <p:pic>
        <p:nvPicPr>
          <p:cNvPr id="373" name="Google Shape;373;p73"/>
          <p:cNvPicPr preferRelativeResize="0"/>
          <p:nvPr/>
        </p:nvPicPr>
        <p:blipFill rotWithShape="1">
          <a:blip r:embed="rId2">
            <a:alphaModFix/>
          </a:blip>
          <a:srcRect b="0" l="0" r="0" t="0"/>
          <a:stretch/>
        </p:blipFill>
        <p:spPr>
          <a:xfrm>
            <a:off x="8039025" y="4251374"/>
            <a:ext cx="1060250" cy="836476"/>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wer quote slide 01">
  <p:cSld name="ONE_COLUMN_TEXT_1_1_1_1_1_1_1_1_1_1_1_1">
    <p:bg>
      <p:bgPr>
        <a:solidFill>
          <a:srgbClr val="FFFFFF"/>
        </a:solidFill>
      </p:bgPr>
    </p:bg>
    <p:spTree>
      <p:nvGrpSpPr>
        <p:cNvPr id="374" name="Shape 374"/>
        <p:cNvGrpSpPr/>
        <p:nvPr/>
      </p:nvGrpSpPr>
      <p:grpSpPr>
        <a:xfrm>
          <a:off x="0" y="0"/>
          <a:ext cx="0" cy="0"/>
          <a:chOff x="0" y="0"/>
          <a:chExt cx="0" cy="0"/>
        </a:xfrm>
      </p:grpSpPr>
      <p:sp>
        <p:nvSpPr>
          <p:cNvPr id="375" name="Google Shape;375;p74"/>
          <p:cNvSpPr txBox="1"/>
          <p:nvPr>
            <p:ph type="title"/>
          </p:nvPr>
        </p:nvSpPr>
        <p:spPr>
          <a:xfrm>
            <a:off x="743100" y="1324500"/>
            <a:ext cx="7657800" cy="2494500"/>
          </a:xfrm>
          <a:prstGeom prst="rect">
            <a:avLst/>
          </a:prstGeom>
        </p:spPr>
        <p:txBody>
          <a:bodyPr anchorCtr="0" anchor="t"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wer quote slide 02">
  <p:cSld name="ONE_COLUMN_TEXT_1_1_1_1_1_1_1_1_1_1_1_1_1">
    <p:bg>
      <p:bgPr>
        <a:solidFill>
          <a:schemeClr val="accent1"/>
        </a:solidFill>
      </p:bgPr>
    </p:bg>
    <p:spTree>
      <p:nvGrpSpPr>
        <p:cNvPr id="376" name="Shape 376"/>
        <p:cNvGrpSpPr/>
        <p:nvPr/>
      </p:nvGrpSpPr>
      <p:grpSpPr>
        <a:xfrm>
          <a:off x="0" y="0"/>
          <a:ext cx="0" cy="0"/>
          <a:chOff x="0" y="0"/>
          <a:chExt cx="0" cy="0"/>
        </a:xfrm>
      </p:grpSpPr>
      <p:sp>
        <p:nvSpPr>
          <p:cNvPr id="377" name="Google Shape;377;p75"/>
          <p:cNvSpPr txBox="1"/>
          <p:nvPr>
            <p:ph type="title"/>
          </p:nvPr>
        </p:nvSpPr>
        <p:spPr>
          <a:xfrm>
            <a:off x="743100" y="1324500"/>
            <a:ext cx="7657800" cy="24945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FFFFF"/>
              </a:buClr>
              <a:buSzPts val="6000"/>
              <a:buNone/>
              <a:defRPr sz="6000">
                <a:solidFill>
                  <a:srgbClr val="FFFFFF"/>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pic>
        <p:nvPicPr>
          <p:cNvPr id="378" name="Google Shape;378;p75"/>
          <p:cNvPicPr preferRelativeResize="0"/>
          <p:nvPr/>
        </p:nvPicPr>
        <p:blipFill rotWithShape="1">
          <a:blip r:embed="rId2">
            <a:alphaModFix/>
          </a:blip>
          <a:srcRect b="0" l="0" r="0" t="0"/>
          <a:stretch/>
        </p:blipFill>
        <p:spPr>
          <a:xfrm>
            <a:off x="8039025" y="4251374"/>
            <a:ext cx="1060250" cy="836476"/>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
  <p:cSld name="MAIN_POINT_1_2">
    <p:bg>
      <p:bgPr>
        <a:noFill/>
      </p:bgPr>
    </p:bg>
    <p:spTree>
      <p:nvGrpSpPr>
        <p:cNvPr id="379" name="Shape 379"/>
        <p:cNvGrpSpPr/>
        <p:nvPr/>
      </p:nvGrpSpPr>
      <p:grpSpPr>
        <a:xfrm>
          <a:off x="0" y="0"/>
          <a:ext cx="0" cy="0"/>
          <a:chOff x="0" y="0"/>
          <a:chExt cx="0" cy="0"/>
        </a:xfrm>
      </p:grpSpPr>
      <p:pic>
        <p:nvPicPr>
          <p:cNvPr id="380" name="Google Shape;380;p76"/>
          <p:cNvPicPr preferRelativeResize="0"/>
          <p:nvPr/>
        </p:nvPicPr>
        <p:blipFill>
          <a:blip r:embed="rId2">
            <a:alphaModFix/>
          </a:blip>
          <a:stretch>
            <a:fillRect/>
          </a:stretch>
        </p:blipFill>
        <p:spPr>
          <a:xfrm>
            <a:off x="523550" y="391850"/>
            <a:ext cx="7446626" cy="4006377"/>
          </a:xfrm>
          <a:prstGeom prst="rect">
            <a:avLst/>
          </a:prstGeom>
          <a:noFill/>
          <a:ln>
            <a:noFill/>
          </a:ln>
        </p:spPr>
      </p:pic>
      <p:sp>
        <p:nvSpPr>
          <p:cNvPr id="381" name="Google Shape;381;p76"/>
          <p:cNvSpPr txBox="1"/>
          <p:nvPr>
            <p:ph idx="1" type="subTitle"/>
          </p:nvPr>
        </p:nvSpPr>
        <p:spPr>
          <a:xfrm>
            <a:off x="1008800" y="3449475"/>
            <a:ext cx="6414300" cy="462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i="1" sz="1400">
                <a:solidFill>
                  <a:schemeClr val="dk1"/>
                </a:solidFill>
              </a:defRPr>
            </a:lvl1pPr>
            <a:lvl2pPr lvl="1" algn="ctr">
              <a:spcBef>
                <a:spcPts val="1000"/>
              </a:spcBef>
              <a:spcAft>
                <a:spcPts val="0"/>
              </a:spcAft>
              <a:buNone/>
              <a:defRPr sz="1400">
                <a:solidFill>
                  <a:schemeClr val="dk1"/>
                </a:solidFill>
              </a:defRPr>
            </a:lvl2pPr>
            <a:lvl3pPr lvl="2" algn="ctr">
              <a:spcBef>
                <a:spcPts val="1000"/>
              </a:spcBef>
              <a:spcAft>
                <a:spcPts val="0"/>
              </a:spcAft>
              <a:buNone/>
              <a:defRPr sz="1400">
                <a:solidFill>
                  <a:schemeClr val="dk1"/>
                </a:solidFill>
              </a:defRPr>
            </a:lvl3pPr>
            <a:lvl4pPr lvl="3" algn="ctr">
              <a:spcBef>
                <a:spcPts val="1000"/>
              </a:spcBef>
              <a:spcAft>
                <a:spcPts val="0"/>
              </a:spcAft>
              <a:buNone/>
              <a:defRPr sz="1400">
                <a:solidFill>
                  <a:schemeClr val="dk1"/>
                </a:solidFill>
              </a:defRPr>
            </a:lvl4pPr>
            <a:lvl5pPr lvl="4" algn="ctr">
              <a:spcBef>
                <a:spcPts val="1000"/>
              </a:spcBef>
              <a:spcAft>
                <a:spcPts val="0"/>
              </a:spcAft>
              <a:buNone/>
              <a:defRPr sz="1400">
                <a:solidFill>
                  <a:schemeClr val="dk1"/>
                </a:solidFill>
              </a:defRPr>
            </a:lvl5pPr>
            <a:lvl6pPr lvl="5" algn="ctr">
              <a:spcBef>
                <a:spcPts val="1000"/>
              </a:spcBef>
              <a:spcAft>
                <a:spcPts val="0"/>
              </a:spcAft>
              <a:buNone/>
              <a:defRPr sz="1400">
                <a:solidFill>
                  <a:schemeClr val="dk1"/>
                </a:solidFill>
              </a:defRPr>
            </a:lvl6pPr>
            <a:lvl7pPr lvl="6" algn="ctr">
              <a:spcBef>
                <a:spcPts val="1000"/>
              </a:spcBef>
              <a:spcAft>
                <a:spcPts val="0"/>
              </a:spcAft>
              <a:buNone/>
              <a:defRPr sz="1400">
                <a:solidFill>
                  <a:schemeClr val="dk1"/>
                </a:solidFill>
              </a:defRPr>
            </a:lvl7pPr>
            <a:lvl8pPr lvl="7" algn="ctr">
              <a:spcBef>
                <a:spcPts val="1000"/>
              </a:spcBef>
              <a:spcAft>
                <a:spcPts val="0"/>
              </a:spcAft>
              <a:buNone/>
              <a:defRPr sz="1400">
                <a:solidFill>
                  <a:schemeClr val="dk1"/>
                </a:solidFill>
              </a:defRPr>
            </a:lvl8pPr>
            <a:lvl9pPr lvl="8" algn="ctr">
              <a:spcBef>
                <a:spcPts val="1000"/>
              </a:spcBef>
              <a:spcAft>
                <a:spcPts val="1000"/>
              </a:spcAft>
              <a:buNone/>
              <a:defRPr sz="1400">
                <a:solidFill>
                  <a:schemeClr val="dk1"/>
                </a:solidFill>
              </a:defRPr>
            </a:lvl9pPr>
          </a:lstStyle>
          <a:p/>
        </p:txBody>
      </p:sp>
      <p:sp>
        <p:nvSpPr>
          <p:cNvPr id="382" name="Google Shape;382;p76"/>
          <p:cNvSpPr txBox="1"/>
          <p:nvPr>
            <p:ph type="title"/>
          </p:nvPr>
        </p:nvSpPr>
        <p:spPr>
          <a:xfrm>
            <a:off x="1008800" y="1047625"/>
            <a:ext cx="6414300" cy="22884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Tree>
  </p:cSld>
  <p:clrMapOvr>
    <a:masterClrMapping/>
  </p:clrMapOvr>
  <p:extLst>
    <p:ext uri="{DCECCB84-F9BA-43D5-87BE-67443E8EF086}">
      <p15:sldGuideLst>
        <p15:guide id="1" orient="horz" pos="1620">
          <p15:clr>
            <a:srgbClr val="FA7B17"/>
          </p15:clr>
        </p15:guide>
        <p15:guide id="2" pos="1213">
          <p15:clr>
            <a:srgbClr val="FA7B17"/>
          </p15:clr>
        </p15:guide>
        <p15:guide id="3" pos="4537">
          <p15:clr>
            <a:srgbClr val="FA7B17"/>
          </p15:clr>
        </p15:guide>
      </p15:sldGuideLst>
    </p:ext>
  </p:extLst>
</p:sldLayout>
</file>

<file path=ppt/slideLayouts/slideLayout7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lide 1 1">
  <p:cSld name="MAIN_POINT_1_2_3">
    <p:bg>
      <p:bgPr>
        <a:solidFill>
          <a:schemeClr val="accent1"/>
        </a:solidFill>
      </p:bgPr>
    </p:bg>
    <p:spTree>
      <p:nvGrpSpPr>
        <p:cNvPr id="383" name="Shape 383"/>
        <p:cNvGrpSpPr/>
        <p:nvPr/>
      </p:nvGrpSpPr>
      <p:grpSpPr>
        <a:xfrm>
          <a:off x="0" y="0"/>
          <a:ext cx="0" cy="0"/>
          <a:chOff x="0" y="0"/>
          <a:chExt cx="0" cy="0"/>
        </a:xfrm>
      </p:grpSpPr>
      <p:pic>
        <p:nvPicPr>
          <p:cNvPr id="384" name="Google Shape;384;p77"/>
          <p:cNvPicPr preferRelativeResize="0"/>
          <p:nvPr/>
        </p:nvPicPr>
        <p:blipFill>
          <a:blip r:embed="rId2">
            <a:alphaModFix/>
          </a:blip>
          <a:stretch>
            <a:fillRect/>
          </a:stretch>
        </p:blipFill>
        <p:spPr>
          <a:xfrm>
            <a:off x="523550" y="391850"/>
            <a:ext cx="7446626" cy="4006377"/>
          </a:xfrm>
          <a:prstGeom prst="rect">
            <a:avLst/>
          </a:prstGeom>
          <a:noFill/>
          <a:ln>
            <a:noFill/>
          </a:ln>
        </p:spPr>
      </p:pic>
      <p:sp>
        <p:nvSpPr>
          <p:cNvPr id="385" name="Google Shape;385;p77"/>
          <p:cNvSpPr txBox="1"/>
          <p:nvPr>
            <p:ph idx="1" type="subTitle"/>
          </p:nvPr>
        </p:nvSpPr>
        <p:spPr>
          <a:xfrm>
            <a:off x="1008800" y="3449475"/>
            <a:ext cx="6414300" cy="462900"/>
          </a:xfrm>
          <a:prstGeom prst="rect">
            <a:avLst/>
          </a:prstGeom>
        </p:spPr>
        <p:txBody>
          <a:bodyPr anchorCtr="0" anchor="t" bIns="91425" lIns="91425" spcFirstLastPara="1" rIns="91425" wrap="square" tIns="91425">
            <a:noAutofit/>
          </a:bodyPr>
          <a:lstStyle>
            <a:lvl1pPr lvl="0" algn="ctr">
              <a:spcBef>
                <a:spcPts val="0"/>
              </a:spcBef>
              <a:spcAft>
                <a:spcPts val="0"/>
              </a:spcAft>
              <a:buNone/>
              <a:defRPr i="1" sz="1400">
                <a:solidFill>
                  <a:schemeClr val="lt1"/>
                </a:solidFill>
              </a:defRPr>
            </a:lvl1pPr>
            <a:lvl2pPr lvl="1" algn="ctr">
              <a:spcBef>
                <a:spcPts val="1000"/>
              </a:spcBef>
              <a:spcAft>
                <a:spcPts val="0"/>
              </a:spcAft>
              <a:buNone/>
              <a:defRPr sz="1400">
                <a:solidFill>
                  <a:schemeClr val="lt1"/>
                </a:solidFill>
              </a:defRPr>
            </a:lvl2pPr>
            <a:lvl3pPr lvl="2" algn="ctr">
              <a:spcBef>
                <a:spcPts val="1000"/>
              </a:spcBef>
              <a:spcAft>
                <a:spcPts val="0"/>
              </a:spcAft>
              <a:buNone/>
              <a:defRPr sz="1400">
                <a:solidFill>
                  <a:schemeClr val="lt1"/>
                </a:solidFill>
              </a:defRPr>
            </a:lvl3pPr>
            <a:lvl4pPr lvl="3" algn="ctr">
              <a:spcBef>
                <a:spcPts val="1000"/>
              </a:spcBef>
              <a:spcAft>
                <a:spcPts val="0"/>
              </a:spcAft>
              <a:buNone/>
              <a:defRPr sz="1400">
                <a:solidFill>
                  <a:schemeClr val="lt1"/>
                </a:solidFill>
              </a:defRPr>
            </a:lvl4pPr>
            <a:lvl5pPr lvl="4" algn="ctr">
              <a:spcBef>
                <a:spcPts val="1000"/>
              </a:spcBef>
              <a:spcAft>
                <a:spcPts val="0"/>
              </a:spcAft>
              <a:buNone/>
              <a:defRPr sz="1400">
                <a:solidFill>
                  <a:schemeClr val="lt1"/>
                </a:solidFill>
              </a:defRPr>
            </a:lvl5pPr>
            <a:lvl6pPr lvl="5" algn="ctr">
              <a:spcBef>
                <a:spcPts val="1000"/>
              </a:spcBef>
              <a:spcAft>
                <a:spcPts val="0"/>
              </a:spcAft>
              <a:buNone/>
              <a:defRPr sz="1400">
                <a:solidFill>
                  <a:schemeClr val="lt1"/>
                </a:solidFill>
              </a:defRPr>
            </a:lvl6pPr>
            <a:lvl7pPr lvl="6" algn="ctr">
              <a:spcBef>
                <a:spcPts val="1000"/>
              </a:spcBef>
              <a:spcAft>
                <a:spcPts val="0"/>
              </a:spcAft>
              <a:buNone/>
              <a:defRPr sz="1400">
                <a:solidFill>
                  <a:schemeClr val="lt1"/>
                </a:solidFill>
              </a:defRPr>
            </a:lvl7pPr>
            <a:lvl8pPr lvl="7" algn="ctr">
              <a:spcBef>
                <a:spcPts val="1000"/>
              </a:spcBef>
              <a:spcAft>
                <a:spcPts val="0"/>
              </a:spcAft>
              <a:buNone/>
              <a:defRPr sz="1400">
                <a:solidFill>
                  <a:schemeClr val="lt1"/>
                </a:solidFill>
              </a:defRPr>
            </a:lvl8pPr>
            <a:lvl9pPr lvl="8" algn="ctr">
              <a:spcBef>
                <a:spcPts val="1000"/>
              </a:spcBef>
              <a:spcAft>
                <a:spcPts val="1000"/>
              </a:spcAft>
              <a:buNone/>
              <a:defRPr sz="1400">
                <a:solidFill>
                  <a:schemeClr val="lt1"/>
                </a:solidFill>
              </a:defRPr>
            </a:lvl9pPr>
          </a:lstStyle>
          <a:p/>
        </p:txBody>
      </p:sp>
      <p:sp>
        <p:nvSpPr>
          <p:cNvPr id="386" name="Google Shape;386;p77"/>
          <p:cNvSpPr txBox="1"/>
          <p:nvPr>
            <p:ph type="title"/>
          </p:nvPr>
        </p:nvSpPr>
        <p:spPr>
          <a:xfrm>
            <a:off x="1008800" y="1047625"/>
            <a:ext cx="6414300" cy="2288400"/>
          </a:xfrm>
          <a:prstGeom prst="rect">
            <a:avLst/>
          </a:prstGeom>
        </p:spPr>
        <p:txBody>
          <a:bodyPr anchorCtr="0" anchor="t" bIns="91425" lIns="91425" spcFirstLastPara="1" rIns="91425" wrap="square" tIns="91425">
            <a:noAutofit/>
          </a:bodyPr>
          <a:lstStyle>
            <a:lvl1pPr lvl="0">
              <a:spcBef>
                <a:spcPts val="0"/>
              </a:spcBef>
              <a:spcAft>
                <a:spcPts val="0"/>
              </a:spcAft>
              <a:buNone/>
              <a:defRPr>
                <a:solidFill>
                  <a:schemeClr val="lt1"/>
                </a:solidFill>
              </a:defRPr>
            </a:lvl1pPr>
            <a:lvl2pPr lvl="1">
              <a:spcBef>
                <a:spcPts val="0"/>
              </a:spcBef>
              <a:spcAft>
                <a:spcPts val="0"/>
              </a:spcAft>
              <a:buNone/>
              <a:defRPr>
                <a:solidFill>
                  <a:schemeClr val="lt1"/>
                </a:solidFill>
              </a:defRPr>
            </a:lvl2pPr>
            <a:lvl3pPr lvl="2">
              <a:spcBef>
                <a:spcPts val="0"/>
              </a:spcBef>
              <a:spcAft>
                <a:spcPts val="0"/>
              </a:spcAft>
              <a:buNone/>
              <a:defRPr>
                <a:solidFill>
                  <a:schemeClr val="lt1"/>
                </a:solidFill>
              </a:defRPr>
            </a:lvl3pPr>
            <a:lvl4pPr lvl="3">
              <a:spcBef>
                <a:spcPts val="0"/>
              </a:spcBef>
              <a:spcAft>
                <a:spcPts val="0"/>
              </a:spcAft>
              <a:buNone/>
              <a:defRPr>
                <a:solidFill>
                  <a:schemeClr val="lt1"/>
                </a:solidFill>
              </a:defRPr>
            </a:lvl4pPr>
            <a:lvl5pPr lvl="4">
              <a:spcBef>
                <a:spcPts val="0"/>
              </a:spcBef>
              <a:spcAft>
                <a:spcPts val="0"/>
              </a:spcAft>
              <a:buNone/>
              <a:defRPr>
                <a:solidFill>
                  <a:schemeClr val="lt1"/>
                </a:solidFill>
              </a:defRPr>
            </a:lvl5pPr>
            <a:lvl6pPr lvl="5">
              <a:spcBef>
                <a:spcPts val="0"/>
              </a:spcBef>
              <a:spcAft>
                <a:spcPts val="0"/>
              </a:spcAft>
              <a:buNone/>
              <a:defRPr>
                <a:solidFill>
                  <a:schemeClr val="lt1"/>
                </a:solidFill>
              </a:defRPr>
            </a:lvl6pPr>
            <a:lvl7pPr lvl="6">
              <a:spcBef>
                <a:spcPts val="0"/>
              </a:spcBef>
              <a:spcAft>
                <a:spcPts val="0"/>
              </a:spcAft>
              <a:buNone/>
              <a:defRPr>
                <a:solidFill>
                  <a:schemeClr val="lt1"/>
                </a:solidFill>
              </a:defRPr>
            </a:lvl7pPr>
            <a:lvl8pPr lvl="7">
              <a:spcBef>
                <a:spcPts val="0"/>
              </a:spcBef>
              <a:spcAft>
                <a:spcPts val="0"/>
              </a:spcAft>
              <a:buNone/>
              <a:defRPr>
                <a:solidFill>
                  <a:schemeClr val="lt1"/>
                </a:solidFill>
              </a:defRPr>
            </a:lvl8pPr>
            <a:lvl9pPr lvl="8">
              <a:spcBef>
                <a:spcPts val="0"/>
              </a:spcBef>
              <a:spcAft>
                <a:spcPts val="0"/>
              </a:spcAft>
              <a:buNone/>
              <a:defRPr>
                <a:solidFill>
                  <a:schemeClr val="lt1"/>
                </a:solidFill>
              </a:defRPr>
            </a:lvl9pPr>
          </a:lstStyle>
          <a:p/>
        </p:txBody>
      </p:sp>
      <p:pic>
        <p:nvPicPr>
          <p:cNvPr id="387" name="Google Shape;387;p77"/>
          <p:cNvPicPr preferRelativeResize="0"/>
          <p:nvPr/>
        </p:nvPicPr>
        <p:blipFill rotWithShape="1">
          <a:blip r:embed="rId3">
            <a:alphaModFix/>
          </a:blip>
          <a:srcRect b="0" l="0" r="0" t="0"/>
          <a:stretch/>
        </p:blipFill>
        <p:spPr>
          <a:xfrm>
            <a:off x="8039025" y="4251374"/>
            <a:ext cx="1060250" cy="836476"/>
          </a:xfrm>
          <a:prstGeom prst="rect">
            <a:avLst/>
          </a:prstGeom>
          <a:noFill/>
          <a:ln>
            <a:noFill/>
          </a:ln>
        </p:spPr>
      </p:pic>
    </p:spTree>
  </p:cSld>
  <p:clrMapOvr>
    <a:masterClrMapping/>
  </p:clrMapOvr>
  <p:extLst>
    <p:ext uri="{DCECCB84-F9BA-43D5-87BE-67443E8EF086}">
      <p15:sldGuideLst>
        <p15:guide id="1" orient="horz" pos="1620">
          <p15:clr>
            <a:srgbClr val="FA7B17"/>
          </p15:clr>
        </p15:guide>
        <p15:guide id="2" pos="1213">
          <p15:clr>
            <a:srgbClr val="FA7B17"/>
          </p15:clr>
        </p15:guide>
        <p15:guide id="3" pos="4537">
          <p15:clr>
            <a:srgbClr val="FA7B17"/>
          </p15:clr>
        </p15:guide>
      </p15:sldGuideLst>
    </p:ext>
  </p:extLst>
</p:sldLayout>
</file>

<file path=ppt/slideLayouts/slideLayout7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1">
  <p:cSld name="MAIN_POINT_1_1_2_1">
    <p:spTree>
      <p:nvGrpSpPr>
        <p:cNvPr id="388" name="Shape 388"/>
        <p:cNvGrpSpPr/>
        <p:nvPr/>
      </p:nvGrpSpPr>
      <p:grpSpPr>
        <a:xfrm>
          <a:off x="0" y="0"/>
          <a:ext cx="0" cy="0"/>
          <a:chOff x="0" y="0"/>
          <a:chExt cx="0" cy="0"/>
        </a:xfrm>
      </p:grpSpPr>
      <p:pic>
        <p:nvPicPr>
          <p:cNvPr id="389" name="Google Shape;389;p78"/>
          <p:cNvPicPr preferRelativeResize="0"/>
          <p:nvPr/>
        </p:nvPicPr>
        <p:blipFill>
          <a:blip r:embed="rId2">
            <a:alphaModFix/>
          </a:blip>
          <a:stretch>
            <a:fillRect/>
          </a:stretch>
        </p:blipFill>
        <p:spPr>
          <a:xfrm>
            <a:off x="5269550" y="1464550"/>
            <a:ext cx="3874451" cy="3678951"/>
          </a:xfrm>
          <a:prstGeom prst="rect">
            <a:avLst/>
          </a:prstGeom>
          <a:noFill/>
          <a:ln>
            <a:noFill/>
          </a:ln>
        </p:spPr>
      </p:pic>
      <p:grpSp>
        <p:nvGrpSpPr>
          <p:cNvPr id="390" name="Google Shape;390;p78"/>
          <p:cNvGrpSpPr/>
          <p:nvPr/>
        </p:nvGrpSpPr>
        <p:grpSpPr>
          <a:xfrm>
            <a:off x="417025" y="3722850"/>
            <a:ext cx="2335200" cy="780000"/>
            <a:chOff x="417025" y="3722850"/>
            <a:chExt cx="2335200" cy="780000"/>
          </a:xfrm>
        </p:grpSpPr>
        <p:sp>
          <p:nvSpPr>
            <p:cNvPr id="391" name="Google Shape;391;p78"/>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392" name="Google Shape;392;p78"/>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393" name="Google Shape;393;p78"/>
            <p:cNvGrpSpPr/>
            <p:nvPr/>
          </p:nvGrpSpPr>
          <p:grpSpPr>
            <a:xfrm>
              <a:off x="513521" y="3722850"/>
              <a:ext cx="1040954" cy="310800"/>
              <a:chOff x="278471" y="3540900"/>
              <a:chExt cx="1040954" cy="310800"/>
            </a:xfrm>
          </p:grpSpPr>
          <p:sp>
            <p:nvSpPr>
              <p:cNvPr id="394" name="Google Shape;394;p78"/>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395" name="Google Shape;395;p78"/>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sp>
        <p:nvSpPr>
          <p:cNvPr id="396" name="Google Shape;396;p78"/>
          <p:cNvSpPr txBox="1"/>
          <p:nvPr/>
        </p:nvSpPr>
        <p:spPr>
          <a:xfrm>
            <a:off x="372350" y="1870900"/>
            <a:ext cx="3805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chemeClr val="dk1"/>
                </a:solidFill>
                <a:latin typeface="Helvetica Neue"/>
                <a:ea typeface="Helvetica Neue"/>
                <a:cs typeface="Helvetica Neue"/>
                <a:sym typeface="Helvetica Neue"/>
              </a:rPr>
              <a:t>Thank you</a:t>
            </a:r>
            <a:endParaRPr b="1" sz="4800">
              <a:solidFill>
                <a:schemeClr val="dk1"/>
              </a:solidFill>
              <a:latin typeface="Helvetica Neue"/>
              <a:ea typeface="Helvetica Neue"/>
              <a:cs typeface="Helvetica Neue"/>
              <a:sym typeface="Helvetica Neue"/>
            </a:endParaRPr>
          </a:p>
        </p:txBody>
      </p:sp>
      <p:sp>
        <p:nvSpPr>
          <p:cNvPr id="397" name="Google Shape;397;p78"/>
          <p:cNvSpPr txBox="1"/>
          <p:nvPr>
            <p:ph idx="1" type="subTitle"/>
          </p:nvPr>
        </p:nvSpPr>
        <p:spPr>
          <a:xfrm>
            <a:off x="372350" y="2834325"/>
            <a:ext cx="3616500" cy="501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pic>
        <p:nvPicPr>
          <p:cNvPr id="398" name="Google Shape;398;p78"/>
          <p:cNvPicPr preferRelativeResize="0"/>
          <p:nvPr/>
        </p:nvPicPr>
        <p:blipFill>
          <a:blip r:embed="rId4">
            <a:alphaModFix/>
          </a:blip>
          <a:stretch>
            <a:fillRect/>
          </a:stretch>
        </p:blipFill>
        <p:spPr>
          <a:xfrm>
            <a:off x="417025" y="297107"/>
            <a:ext cx="1780163" cy="531963"/>
          </a:xfrm>
          <a:prstGeom prst="rect">
            <a:avLst/>
          </a:prstGeom>
          <a:noFill/>
          <a:ln>
            <a:noFill/>
          </a:ln>
        </p:spPr>
      </p:pic>
    </p:spTree>
  </p:cSld>
  <p:clrMapOvr>
    <a:masterClrMapping/>
  </p:clrMapOvr>
</p:sldLayout>
</file>

<file path=ppt/slideLayouts/slideLayout7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2">
  <p:cSld name="MAIN_POINT_1_1_2_1_2">
    <p:spTree>
      <p:nvGrpSpPr>
        <p:cNvPr id="399" name="Shape 399"/>
        <p:cNvGrpSpPr/>
        <p:nvPr/>
      </p:nvGrpSpPr>
      <p:grpSpPr>
        <a:xfrm>
          <a:off x="0" y="0"/>
          <a:ext cx="0" cy="0"/>
          <a:chOff x="0" y="0"/>
          <a:chExt cx="0" cy="0"/>
        </a:xfrm>
      </p:grpSpPr>
      <p:grpSp>
        <p:nvGrpSpPr>
          <p:cNvPr id="400" name="Google Shape;400;p79"/>
          <p:cNvGrpSpPr/>
          <p:nvPr/>
        </p:nvGrpSpPr>
        <p:grpSpPr>
          <a:xfrm>
            <a:off x="417025" y="3722850"/>
            <a:ext cx="2335200" cy="780000"/>
            <a:chOff x="417025" y="3722850"/>
            <a:chExt cx="2335200" cy="780000"/>
          </a:xfrm>
        </p:grpSpPr>
        <p:sp>
          <p:nvSpPr>
            <p:cNvPr id="401" name="Google Shape;401;p79"/>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402" name="Google Shape;402;p79"/>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403" name="Google Shape;403;p79"/>
            <p:cNvGrpSpPr/>
            <p:nvPr/>
          </p:nvGrpSpPr>
          <p:grpSpPr>
            <a:xfrm>
              <a:off x="513521" y="3722850"/>
              <a:ext cx="1040954" cy="310800"/>
              <a:chOff x="278471" y="3540900"/>
              <a:chExt cx="1040954" cy="310800"/>
            </a:xfrm>
          </p:grpSpPr>
          <p:sp>
            <p:nvSpPr>
              <p:cNvPr id="404" name="Google Shape;404;p79"/>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405" name="Google Shape;405;p79"/>
              <p:cNvPicPr preferRelativeResize="0"/>
              <p:nvPr/>
            </p:nvPicPr>
            <p:blipFill>
              <a:blip r:embed="rId2">
                <a:alphaModFix/>
              </a:blip>
              <a:stretch>
                <a:fillRect/>
              </a:stretch>
            </p:blipFill>
            <p:spPr>
              <a:xfrm>
                <a:off x="278471" y="3670254"/>
                <a:ext cx="138550" cy="112751"/>
              </a:xfrm>
              <a:prstGeom prst="rect">
                <a:avLst/>
              </a:prstGeom>
              <a:noFill/>
              <a:ln>
                <a:noFill/>
              </a:ln>
            </p:spPr>
          </p:pic>
        </p:grpSp>
      </p:grpSp>
      <p:sp>
        <p:nvSpPr>
          <p:cNvPr id="406" name="Google Shape;406;p79"/>
          <p:cNvSpPr txBox="1"/>
          <p:nvPr/>
        </p:nvSpPr>
        <p:spPr>
          <a:xfrm>
            <a:off x="372350" y="1870900"/>
            <a:ext cx="3805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chemeClr val="dk1"/>
                </a:solidFill>
                <a:latin typeface="Helvetica Neue"/>
                <a:ea typeface="Helvetica Neue"/>
                <a:cs typeface="Helvetica Neue"/>
                <a:sym typeface="Helvetica Neue"/>
              </a:rPr>
              <a:t>Thank you</a:t>
            </a:r>
            <a:endParaRPr b="1" sz="4800">
              <a:solidFill>
                <a:schemeClr val="dk1"/>
              </a:solidFill>
              <a:latin typeface="Helvetica Neue"/>
              <a:ea typeface="Helvetica Neue"/>
              <a:cs typeface="Helvetica Neue"/>
              <a:sym typeface="Helvetica Neue"/>
            </a:endParaRPr>
          </a:p>
        </p:txBody>
      </p:sp>
      <p:sp>
        <p:nvSpPr>
          <p:cNvPr id="407" name="Google Shape;407;p79"/>
          <p:cNvSpPr txBox="1"/>
          <p:nvPr>
            <p:ph idx="1" type="subTitle"/>
          </p:nvPr>
        </p:nvSpPr>
        <p:spPr>
          <a:xfrm>
            <a:off x="372350" y="2834325"/>
            <a:ext cx="3616500" cy="501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pic>
        <p:nvPicPr>
          <p:cNvPr id="408" name="Google Shape;408;p79"/>
          <p:cNvPicPr preferRelativeResize="0"/>
          <p:nvPr/>
        </p:nvPicPr>
        <p:blipFill rotWithShape="1">
          <a:blip r:embed="rId3">
            <a:alphaModFix/>
          </a:blip>
          <a:srcRect b="10416" l="0" r="27039" t="15023"/>
          <a:stretch/>
        </p:blipFill>
        <p:spPr>
          <a:xfrm>
            <a:off x="4467025" y="0"/>
            <a:ext cx="4676975" cy="5143503"/>
          </a:xfrm>
          <a:prstGeom prst="rect">
            <a:avLst/>
          </a:prstGeom>
          <a:noFill/>
          <a:ln>
            <a:noFill/>
          </a:ln>
        </p:spPr>
      </p:pic>
      <p:pic>
        <p:nvPicPr>
          <p:cNvPr id="409" name="Google Shape;409;p79"/>
          <p:cNvPicPr preferRelativeResize="0"/>
          <p:nvPr/>
        </p:nvPicPr>
        <p:blipFill>
          <a:blip r:embed="rId4">
            <a:alphaModFix/>
          </a:blip>
          <a:stretch>
            <a:fillRect/>
          </a:stretch>
        </p:blipFill>
        <p:spPr>
          <a:xfrm>
            <a:off x="8039025" y="4251374"/>
            <a:ext cx="1060250" cy="836476"/>
          </a:xfrm>
          <a:prstGeom prst="rect">
            <a:avLst/>
          </a:prstGeom>
          <a:noFill/>
          <a:ln>
            <a:noFill/>
          </a:ln>
        </p:spPr>
      </p:pic>
      <p:pic>
        <p:nvPicPr>
          <p:cNvPr id="410" name="Google Shape;410;p79"/>
          <p:cNvPicPr preferRelativeResize="0"/>
          <p:nvPr/>
        </p:nvPicPr>
        <p:blipFill>
          <a:blip r:embed="rId5">
            <a:alphaModFix/>
          </a:blip>
          <a:stretch>
            <a:fillRect/>
          </a:stretch>
        </p:blipFill>
        <p:spPr>
          <a:xfrm>
            <a:off x="417025" y="303957"/>
            <a:ext cx="1780163" cy="531963"/>
          </a:xfrm>
          <a:prstGeom prst="rect">
            <a:avLst/>
          </a:prstGeom>
          <a:noFill/>
          <a:ln>
            <a:noFill/>
          </a:ln>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lide 3">
  <p:cSld name="MAIN_POINT_1_1_2_1_1">
    <p:spTree>
      <p:nvGrpSpPr>
        <p:cNvPr id="411" name="Shape 411"/>
        <p:cNvGrpSpPr/>
        <p:nvPr/>
      </p:nvGrpSpPr>
      <p:grpSpPr>
        <a:xfrm>
          <a:off x="0" y="0"/>
          <a:ext cx="0" cy="0"/>
          <a:chOff x="0" y="0"/>
          <a:chExt cx="0" cy="0"/>
        </a:xfrm>
      </p:grpSpPr>
      <p:pic>
        <p:nvPicPr>
          <p:cNvPr id="412" name="Google Shape;412;p80"/>
          <p:cNvPicPr preferRelativeResize="0"/>
          <p:nvPr/>
        </p:nvPicPr>
        <p:blipFill rotWithShape="1">
          <a:blip r:embed="rId2">
            <a:alphaModFix/>
          </a:blip>
          <a:srcRect b="0" l="0" r="0" t="0"/>
          <a:stretch/>
        </p:blipFill>
        <p:spPr>
          <a:xfrm>
            <a:off x="422200" y="491225"/>
            <a:ext cx="3869251" cy="4161048"/>
          </a:xfrm>
          <a:prstGeom prst="rect">
            <a:avLst/>
          </a:prstGeom>
          <a:noFill/>
          <a:ln>
            <a:noFill/>
          </a:ln>
        </p:spPr>
      </p:pic>
      <p:grpSp>
        <p:nvGrpSpPr>
          <p:cNvPr id="413" name="Google Shape;413;p80"/>
          <p:cNvGrpSpPr/>
          <p:nvPr/>
        </p:nvGrpSpPr>
        <p:grpSpPr>
          <a:xfrm>
            <a:off x="4841100" y="3754100"/>
            <a:ext cx="2335200" cy="780000"/>
            <a:chOff x="417025" y="3722850"/>
            <a:chExt cx="2335200" cy="780000"/>
          </a:xfrm>
        </p:grpSpPr>
        <p:sp>
          <p:nvSpPr>
            <p:cNvPr id="414" name="Google Shape;414;p80"/>
            <p:cNvSpPr txBox="1"/>
            <p:nvPr/>
          </p:nvSpPr>
          <p:spPr>
            <a:xfrm>
              <a:off x="417025" y="4192050"/>
              <a:ext cx="23352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#LocalDigital   #FixThePlumbing</a:t>
              </a:r>
              <a:endParaRPr b="1" sz="1000">
                <a:latin typeface="Helvetica Neue"/>
                <a:ea typeface="Helvetica Neue"/>
                <a:cs typeface="Helvetica Neue"/>
                <a:sym typeface="Helvetica Neue"/>
              </a:endParaRPr>
            </a:p>
          </p:txBody>
        </p:sp>
        <p:sp>
          <p:nvSpPr>
            <p:cNvPr id="415" name="Google Shape;415;p80"/>
            <p:cNvSpPr txBox="1"/>
            <p:nvPr/>
          </p:nvSpPr>
          <p:spPr>
            <a:xfrm>
              <a:off x="417025" y="3957450"/>
              <a:ext cx="21153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www.localdigital.gov.uk</a:t>
              </a:r>
              <a:endParaRPr b="1" sz="1000">
                <a:latin typeface="Helvetica Neue"/>
                <a:ea typeface="Helvetica Neue"/>
                <a:cs typeface="Helvetica Neue"/>
                <a:sym typeface="Helvetica Neue"/>
              </a:endParaRPr>
            </a:p>
          </p:txBody>
        </p:sp>
        <p:grpSp>
          <p:nvGrpSpPr>
            <p:cNvPr id="416" name="Google Shape;416;p80"/>
            <p:cNvGrpSpPr/>
            <p:nvPr/>
          </p:nvGrpSpPr>
          <p:grpSpPr>
            <a:xfrm>
              <a:off x="513521" y="3722850"/>
              <a:ext cx="1040954" cy="310800"/>
              <a:chOff x="278471" y="3540900"/>
              <a:chExt cx="1040954" cy="310800"/>
            </a:xfrm>
          </p:grpSpPr>
          <p:sp>
            <p:nvSpPr>
              <p:cNvPr id="417" name="Google Shape;417;p80"/>
              <p:cNvSpPr txBox="1"/>
              <p:nvPr/>
            </p:nvSpPr>
            <p:spPr>
              <a:xfrm>
                <a:off x="417025" y="3540900"/>
                <a:ext cx="902400" cy="310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SzPts val="1000"/>
                  <a:buFont typeface="Helvetica Neue"/>
                  <a:buNone/>
                </a:pPr>
                <a:r>
                  <a:rPr b="1" lang="en-GB" sz="1000">
                    <a:latin typeface="Helvetica Neue"/>
                    <a:ea typeface="Helvetica Neue"/>
                    <a:cs typeface="Helvetica Neue"/>
                    <a:sym typeface="Helvetica Neue"/>
                  </a:rPr>
                  <a:t>@LDgovUK</a:t>
                </a:r>
                <a:endParaRPr b="1" sz="1000">
                  <a:latin typeface="Helvetica Neue"/>
                  <a:ea typeface="Helvetica Neue"/>
                  <a:cs typeface="Helvetica Neue"/>
                  <a:sym typeface="Helvetica Neue"/>
                </a:endParaRPr>
              </a:p>
            </p:txBody>
          </p:sp>
          <p:pic>
            <p:nvPicPr>
              <p:cNvPr id="418" name="Google Shape;418;p80"/>
              <p:cNvPicPr preferRelativeResize="0"/>
              <p:nvPr/>
            </p:nvPicPr>
            <p:blipFill>
              <a:blip r:embed="rId3">
                <a:alphaModFix/>
              </a:blip>
              <a:stretch>
                <a:fillRect/>
              </a:stretch>
            </p:blipFill>
            <p:spPr>
              <a:xfrm>
                <a:off x="278471" y="3670254"/>
                <a:ext cx="138550" cy="112751"/>
              </a:xfrm>
              <a:prstGeom prst="rect">
                <a:avLst/>
              </a:prstGeom>
              <a:noFill/>
              <a:ln>
                <a:noFill/>
              </a:ln>
            </p:spPr>
          </p:pic>
        </p:grpSp>
      </p:grpSp>
      <p:sp>
        <p:nvSpPr>
          <p:cNvPr id="419" name="Google Shape;419;p80"/>
          <p:cNvSpPr/>
          <p:nvPr/>
        </p:nvSpPr>
        <p:spPr>
          <a:xfrm>
            <a:off x="8037025" y="4276300"/>
            <a:ext cx="1106700" cy="867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0"/>
          <p:cNvSpPr txBox="1"/>
          <p:nvPr/>
        </p:nvSpPr>
        <p:spPr>
          <a:xfrm>
            <a:off x="4841100" y="1839088"/>
            <a:ext cx="3805500" cy="9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800">
                <a:solidFill>
                  <a:schemeClr val="dk1"/>
                </a:solidFill>
                <a:latin typeface="Helvetica Neue"/>
                <a:ea typeface="Helvetica Neue"/>
                <a:cs typeface="Helvetica Neue"/>
                <a:sym typeface="Helvetica Neue"/>
              </a:rPr>
              <a:t>Thank you</a:t>
            </a:r>
            <a:endParaRPr b="1" sz="4800">
              <a:solidFill>
                <a:schemeClr val="dk1"/>
              </a:solidFill>
              <a:latin typeface="Helvetica Neue"/>
              <a:ea typeface="Helvetica Neue"/>
              <a:cs typeface="Helvetica Neue"/>
              <a:sym typeface="Helvetica Neue"/>
            </a:endParaRPr>
          </a:p>
        </p:txBody>
      </p:sp>
      <p:sp>
        <p:nvSpPr>
          <p:cNvPr id="421" name="Google Shape;421;p80"/>
          <p:cNvSpPr txBox="1"/>
          <p:nvPr>
            <p:ph idx="1" type="subTitle"/>
          </p:nvPr>
        </p:nvSpPr>
        <p:spPr>
          <a:xfrm>
            <a:off x="4841100" y="2802513"/>
            <a:ext cx="3616500" cy="501900"/>
          </a:xfrm>
          <a:prstGeom prst="rect">
            <a:avLst/>
          </a:prstGeom>
        </p:spPr>
        <p:txBody>
          <a:bodyPr anchorCtr="0" anchor="t" bIns="91425" lIns="91425" spcFirstLastPara="1" rIns="91425" wrap="square" tIns="91425">
            <a:noAutofit/>
          </a:bodyPr>
          <a:lstStyle>
            <a:lvl1pPr lvl="0">
              <a:spcBef>
                <a:spcPts val="0"/>
              </a:spcBef>
              <a:spcAft>
                <a:spcPts val="0"/>
              </a:spcAft>
              <a:buNone/>
              <a:defRPr/>
            </a:lvl1pPr>
            <a:lvl2pPr lvl="1">
              <a:spcBef>
                <a:spcPts val="1000"/>
              </a:spcBef>
              <a:spcAft>
                <a:spcPts val="0"/>
              </a:spcAft>
              <a:buNone/>
              <a:defRPr/>
            </a:lvl2pPr>
            <a:lvl3pPr lvl="2">
              <a:spcBef>
                <a:spcPts val="1000"/>
              </a:spcBef>
              <a:spcAft>
                <a:spcPts val="0"/>
              </a:spcAft>
              <a:buNone/>
              <a:defRPr/>
            </a:lvl3pPr>
            <a:lvl4pPr lvl="3">
              <a:spcBef>
                <a:spcPts val="1000"/>
              </a:spcBef>
              <a:spcAft>
                <a:spcPts val="0"/>
              </a:spcAft>
              <a:buNone/>
              <a:defRPr/>
            </a:lvl4pPr>
            <a:lvl5pPr lvl="4">
              <a:spcBef>
                <a:spcPts val="1000"/>
              </a:spcBef>
              <a:spcAft>
                <a:spcPts val="0"/>
              </a:spcAft>
              <a:buNone/>
              <a:defRPr/>
            </a:lvl5pPr>
            <a:lvl6pPr lvl="5">
              <a:spcBef>
                <a:spcPts val="1000"/>
              </a:spcBef>
              <a:spcAft>
                <a:spcPts val="0"/>
              </a:spcAft>
              <a:buNone/>
              <a:defRPr/>
            </a:lvl6pPr>
            <a:lvl7pPr lvl="6">
              <a:spcBef>
                <a:spcPts val="1000"/>
              </a:spcBef>
              <a:spcAft>
                <a:spcPts val="0"/>
              </a:spcAft>
              <a:buNone/>
              <a:defRPr/>
            </a:lvl7pPr>
            <a:lvl8pPr lvl="7">
              <a:spcBef>
                <a:spcPts val="1000"/>
              </a:spcBef>
              <a:spcAft>
                <a:spcPts val="0"/>
              </a:spcAft>
              <a:buNone/>
              <a:defRPr/>
            </a:lvl8pPr>
            <a:lvl9pPr lvl="8">
              <a:spcBef>
                <a:spcPts val="1000"/>
              </a:spcBef>
              <a:spcAft>
                <a:spcPts val="1000"/>
              </a:spcAft>
              <a:buNone/>
              <a:defRPr/>
            </a:lvl9pPr>
          </a:lstStyle>
          <a:p/>
        </p:txBody>
      </p:sp>
      <p:pic>
        <p:nvPicPr>
          <p:cNvPr id="422" name="Google Shape;422;p80"/>
          <p:cNvPicPr preferRelativeResize="0"/>
          <p:nvPr/>
        </p:nvPicPr>
        <p:blipFill>
          <a:blip r:embed="rId4">
            <a:alphaModFix/>
          </a:blip>
          <a:stretch>
            <a:fillRect/>
          </a:stretch>
        </p:blipFill>
        <p:spPr>
          <a:xfrm>
            <a:off x="4951225" y="618332"/>
            <a:ext cx="1780163" cy="531963"/>
          </a:xfrm>
          <a:prstGeom prst="rect">
            <a:avLst/>
          </a:prstGeom>
          <a:noFill/>
          <a:ln>
            <a:noFill/>
          </a:ln>
        </p:spPr>
      </p:pic>
    </p:spTree>
  </p:cSld>
  <p:clrMapOvr>
    <a:masterClrMapping/>
  </p:clrMapOvr>
  <p:extLst>
    <p:ext uri="{DCECCB84-F9BA-43D5-87BE-67443E8EF086}">
      <p15:sldGuideLst>
        <p15:guide id="1" orient="horz" pos="389">
          <p15:clr>
            <a:srgbClr val="FA7B17"/>
          </p15:clr>
        </p15:guide>
        <p15:guide id="2" pos="2710">
          <p15:clr>
            <a:srgbClr val="FA7B17"/>
          </p15:clr>
        </p15:guide>
        <p15:guide id="3" orient="horz" pos="2856">
          <p15:clr>
            <a:srgbClr val="FA7B17"/>
          </p15:clr>
        </p15:guide>
        <p15:guide id="4" pos="3050">
          <p15:clr>
            <a:srgbClr val="FA7B17"/>
          </p15:clr>
        </p15:guide>
      </p15:sldGuideLst>
    </p:ext>
  </p:extLst>
</p:sldLayout>
</file>

<file path=ppt/slideLayouts/slideLayout7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urple - D - sidebar">
  <p:cSld name="CUSTOM_2_3_1">
    <p:spTree>
      <p:nvGrpSpPr>
        <p:cNvPr id="423" name="Shape 423"/>
        <p:cNvGrpSpPr/>
        <p:nvPr/>
      </p:nvGrpSpPr>
      <p:grpSpPr>
        <a:xfrm>
          <a:off x="0" y="0"/>
          <a:ext cx="0" cy="0"/>
          <a:chOff x="0" y="0"/>
          <a:chExt cx="0" cy="0"/>
        </a:xfrm>
      </p:grpSpPr>
      <p:sp>
        <p:nvSpPr>
          <p:cNvPr id="424" name="Google Shape;424;p81"/>
          <p:cNvSpPr/>
          <p:nvPr/>
        </p:nvSpPr>
        <p:spPr>
          <a:xfrm>
            <a:off x="-12325" y="-12325"/>
            <a:ext cx="1813200" cy="518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5" name="Google Shape;425;p81"/>
          <p:cNvGrpSpPr/>
          <p:nvPr/>
        </p:nvGrpSpPr>
        <p:grpSpPr>
          <a:xfrm rot="5400000">
            <a:off x="-338311" y="2042512"/>
            <a:ext cx="5191141" cy="1060613"/>
            <a:chOff x="-47925" y="2360652"/>
            <a:chExt cx="9223775" cy="1729073"/>
          </a:xfrm>
        </p:grpSpPr>
        <p:sp>
          <p:nvSpPr>
            <p:cNvPr id="426" name="Google Shape;426;p81"/>
            <p:cNvSpPr/>
            <p:nvPr/>
          </p:nvSpPr>
          <p:spPr>
            <a:xfrm rot="-10799940">
              <a:off x="-47782" y="2360733"/>
              <a:ext cx="9223632" cy="1143936"/>
            </a:xfrm>
            <a:prstGeom prst="flowChartDocumen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81"/>
            <p:cNvSpPr/>
            <p:nvPr/>
          </p:nvSpPr>
          <p:spPr>
            <a:xfrm>
              <a:off x="-47925" y="3058625"/>
              <a:ext cx="9223500" cy="10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8" name="Google Shape;428;p81"/>
          <p:cNvSpPr txBox="1"/>
          <p:nvPr/>
        </p:nvSpPr>
        <p:spPr>
          <a:xfrm>
            <a:off x="741600" y="2479719"/>
            <a:ext cx="1527900" cy="572700"/>
          </a:xfrm>
          <a:prstGeom prst="rect">
            <a:avLst/>
          </a:prstGeom>
          <a:noFill/>
          <a:ln>
            <a:noFill/>
          </a:ln>
        </p:spPr>
        <p:txBody>
          <a:bodyPr anchorCtr="0" anchor="t" bIns="91425" lIns="0" spcFirstLastPara="1" rIns="0" wrap="square" tIns="91425">
            <a:noAutofit/>
          </a:bodyPr>
          <a:lstStyle/>
          <a:p>
            <a:pPr indent="0" lvl="0" marL="0" rtl="0" algn="l">
              <a:lnSpc>
                <a:spcPct val="90000"/>
              </a:lnSpc>
              <a:spcBef>
                <a:spcPts val="600"/>
              </a:spcBef>
              <a:spcAft>
                <a:spcPts val="1200"/>
              </a:spcAft>
              <a:buNone/>
            </a:pPr>
            <a:r>
              <a:t/>
            </a:r>
            <a:endParaRPr b="1" sz="1500">
              <a:solidFill>
                <a:srgbClr val="FFFFFF"/>
              </a:solidFill>
              <a:latin typeface="Oswald"/>
              <a:ea typeface="Oswald"/>
              <a:cs typeface="Oswald"/>
              <a:sym typeface="Oswald"/>
            </a:endParaRPr>
          </a:p>
        </p:txBody>
      </p:sp>
      <p:sp>
        <p:nvSpPr>
          <p:cNvPr id="429" name="Google Shape;429;p81"/>
          <p:cNvSpPr txBox="1"/>
          <p:nvPr/>
        </p:nvSpPr>
        <p:spPr>
          <a:xfrm>
            <a:off x="3379650" y="1146800"/>
            <a:ext cx="5022600" cy="3255000"/>
          </a:xfrm>
          <a:prstGeom prst="rect">
            <a:avLst/>
          </a:prstGeom>
          <a:noFill/>
          <a:ln>
            <a:noFill/>
          </a:ln>
        </p:spPr>
        <p:txBody>
          <a:bodyPr anchorCtr="0" anchor="t" bIns="91425" lIns="0" spcFirstLastPara="1" rIns="0" wrap="square" tIns="90000">
            <a:noAutofit/>
          </a:bodyPr>
          <a:lstStyle/>
          <a:p>
            <a:pPr indent="0" lvl="0" marL="0" rtl="0" algn="l">
              <a:lnSpc>
                <a:spcPct val="90000"/>
              </a:lnSpc>
              <a:spcBef>
                <a:spcPts val="600"/>
              </a:spcBef>
              <a:spcAft>
                <a:spcPts val="1200"/>
              </a:spcAft>
              <a:buNone/>
            </a:pPr>
            <a:r>
              <a:t/>
            </a:r>
            <a:endParaRPr sz="1100">
              <a:solidFill>
                <a:srgbClr val="141414"/>
              </a:solidFill>
              <a:latin typeface="DM Sans"/>
              <a:ea typeface="DM Sans"/>
              <a:cs typeface="DM Sans"/>
              <a:sym typeface="DM Sans"/>
            </a:endParaRPr>
          </a:p>
        </p:txBody>
      </p:sp>
      <p:sp>
        <p:nvSpPr>
          <p:cNvPr id="430" name="Google Shape;430;p81"/>
          <p:cNvSpPr txBox="1"/>
          <p:nvPr>
            <p:ph idx="1" type="body"/>
          </p:nvPr>
        </p:nvSpPr>
        <p:spPr>
          <a:xfrm>
            <a:off x="3384875" y="1117375"/>
            <a:ext cx="5022600" cy="2994300"/>
          </a:xfrm>
          <a:prstGeom prst="rect">
            <a:avLst/>
          </a:prstGeom>
        </p:spPr>
        <p:txBody>
          <a:bodyPr anchorCtr="0" anchor="t" bIns="91425" lIns="0" spcFirstLastPara="1" rIns="0" wrap="square" tIns="91425">
            <a:no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1000"/>
              </a:spcBef>
              <a:spcAft>
                <a:spcPts val="0"/>
              </a:spcAft>
              <a:buSzPts val="1000"/>
              <a:buChar char="–"/>
              <a:defRPr sz="1000"/>
            </a:lvl2pPr>
            <a:lvl3pPr indent="-292100" lvl="2" marL="1371600">
              <a:lnSpc>
                <a:spcPct val="100000"/>
              </a:lnSpc>
              <a:spcBef>
                <a:spcPts val="1000"/>
              </a:spcBef>
              <a:spcAft>
                <a:spcPts val="0"/>
              </a:spcAft>
              <a:buSzPts val="1000"/>
              <a:buChar char="•"/>
              <a:defRPr sz="1000"/>
            </a:lvl3pPr>
            <a:lvl4pPr indent="-292100" lvl="3" marL="1828800">
              <a:lnSpc>
                <a:spcPct val="100000"/>
              </a:lnSpc>
              <a:spcBef>
                <a:spcPts val="1000"/>
              </a:spcBef>
              <a:spcAft>
                <a:spcPts val="0"/>
              </a:spcAft>
              <a:buSzPts val="1000"/>
              <a:buChar char="﹘"/>
              <a:defRPr sz="1000"/>
            </a:lvl4pPr>
            <a:lvl5pPr indent="-292100" lvl="4" marL="2286000">
              <a:lnSpc>
                <a:spcPct val="100000"/>
              </a:lnSpc>
              <a:spcBef>
                <a:spcPts val="1000"/>
              </a:spcBef>
              <a:spcAft>
                <a:spcPts val="0"/>
              </a:spcAft>
              <a:buSzPts val="1000"/>
              <a:buChar char="•"/>
              <a:defRPr sz="1000"/>
            </a:lvl5pPr>
            <a:lvl6pPr indent="-292100" lvl="5" marL="2743200">
              <a:lnSpc>
                <a:spcPct val="100000"/>
              </a:lnSpc>
              <a:spcBef>
                <a:spcPts val="1000"/>
              </a:spcBef>
              <a:spcAft>
                <a:spcPts val="0"/>
              </a:spcAft>
              <a:buSzPts val="1000"/>
              <a:buChar char="﹘"/>
              <a:defRPr sz="1000"/>
            </a:lvl6pPr>
            <a:lvl7pPr indent="-292100" lvl="6" marL="3200400">
              <a:lnSpc>
                <a:spcPct val="100000"/>
              </a:lnSpc>
              <a:spcBef>
                <a:spcPts val="1000"/>
              </a:spcBef>
              <a:spcAft>
                <a:spcPts val="0"/>
              </a:spcAft>
              <a:buSzPts val="1000"/>
              <a:buChar char="•"/>
              <a:defRPr sz="1000"/>
            </a:lvl7pPr>
            <a:lvl8pPr indent="-292100" lvl="7" marL="3657600">
              <a:lnSpc>
                <a:spcPct val="100000"/>
              </a:lnSpc>
              <a:spcBef>
                <a:spcPts val="1000"/>
              </a:spcBef>
              <a:spcAft>
                <a:spcPts val="0"/>
              </a:spcAft>
              <a:buSzPts val="1000"/>
              <a:buChar char="﹘"/>
              <a:defRPr sz="1000"/>
            </a:lvl8pPr>
            <a:lvl9pPr indent="-292100" lvl="8" marL="4114800">
              <a:lnSpc>
                <a:spcPct val="100000"/>
              </a:lnSpc>
              <a:spcBef>
                <a:spcPts val="1000"/>
              </a:spcBef>
              <a:spcAft>
                <a:spcPts val="1000"/>
              </a:spcAft>
              <a:buSzPts val="1000"/>
              <a:buChar char="•"/>
              <a:defRPr sz="1000"/>
            </a:lvl9pPr>
          </a:lstStyle>
          <a:p/>
        </p:txBody>
      </p:sp>
      <p:sp>
        <p:nvSpPr>
          <p:cNvPr id="431" name="Google Shape;431;p81"/>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000">
                <a:solidFill>
                  <a:schemeClr val="dk1"/>
                </a:solidFill>
                <a:latin typeface="DM Sans"/>
                <a:ea typeface="DM Sans"/>
                <a:cs typeface="DM Sans"/>
                <a:sym typeface="DM Sans"/>
              </a:rPr>
              <a:t>‹#›</a:t>
            </a:fld>
            <a:endParaRPr sz="1000">
              <a:solidFill>
                <a:schemeClr val="dk1"/>
              </a:solidFill>
              <a:latin typeface="DM Sans"/>
              <a:ea typeface="DM Sans"/>
              <a:cs typeface="DM Sans"/>
              <a:sym typeface="DM Sans"/>
            </a:endParaRPr>
          </a:p>
        </p:txBody>
      </p:sp>
      <p:sp>
        <p:nvSpPr>
          <p:cNvPr id="432" name="Google Shape;432;p81"/>
          <p:cNvSpPr txBox="1"/>
          <p:nvPr>
            <p:ph type="title"/>
          </p:nvPr>
        </p:nvSpPr>
        <p:spPr>
          <a:xfrm>
            <a:off x="620375" y="1210925"/>
            <a:ext cx="1934700" cy="1293300"/>
          </a:xfrm>
          <a:prstGeom prst="rect">
            <a:avLst/>
          </a:prstGeom>
        </p:spPr>
        <p:txBody>
          <a:bodyPr anchorCtr="0" anchor="t" bIns="91425" lIns="0" spcFirstLastPara="1" rIns="0" wrap="square" tIns="91425">
            <a:noAutofit/>
          </a:bodyPr>
          <a:lstStyle>
            <a:lvl1pPr lvl="0">
              <a:spcBef>
                <a:spcPts val="0"/>
              </a:spcBef>
              <a:spcAft>
                <a:spcPts val="0"/>
              </a:spcAft>
              <a:buSzPts val="4500"/>
              <a:buNone/>
              <a:defRPr sz="4500"/>
            </a:lvl1pPr>
            <a:lvl2pPr lvl="1">
              <a:spcBef>
                <a:spcPts val="1000"/>
              </a:spcBef>
              <a:spcAft>
                <a:spcPts val="0"/>
              </a:spcAft>
              <a:buSzPts val="4500"/>
              <a:buNone/>
              <a:defRPr sz="4500">
                <a:latin typeface="DM Sans"/>
                <a:ea typeface="DM Sans"/>
                <a:cs typeface="DM Sans"/>
                <a:sym typeface="DM Sans"/>
              </a:defRPr>
            </a:lvl2pPr>
            <a:lvl3pPr lvl="2">
              <a:spcBef>
                <a:spcPts val="1000"/>
              </a:spcBef>
              <a:spcAft>
                <a:spcPts val="0"/>
              </a:spcAft>
              <a:buSzPts val="4500"/>
              <a:buNone/>
              <a:defRPr sz="4500">
                <a:latin typeface="DM Sans"/>
                <a:ea typeface="DM Sans"/>
                <a:cs typeface="DM Sans"/>
                <a:sym typeface="DM Sans"/>
              </a:defRPr>
            </a:lvl3pPr>
            <a:lvl4pPr lvl="3">
              <a:spcBef>
                <a:spcPts val="1000"/>
              </a:spcBef>
              <a:spcAft>
                <a:spcPts val="0"/>
              </a:spcAft>
              <a:buSzPts val="4500"/>
              <a:buNone/>
              <a:defRPr sz="4500">
                <a:latin typeface="DM Sans"/>
                <a:ea typeface="DM Sans"/>
                <a:cs typeface="DM Sans"/>
                <a:sym typeface="DM Sans"/>
              </a:defRPr>
            </a:lvl4pPr>
            <a:lvl5pPr lvl="4">
              <a:spcBef>
                <a:spcPts val="1000"/>
              </a:spcBef>
              <a:spcAft>
                <a:spcPts val="0"/>
              </a:spcAft>
              <a:buSzPts val="4500"/>
              <a:buNone/>
              <a:defRPr sz="4500">
                <a:latin typeface="DM Sans"/>
                <a:ea typeface="DM Sans"/>
                <a:cs typeface="DM Sans"/>
                <a:sym typeface="DM Sans"/>
              </a:defRPr>
            </a:lvl5pPr>
            <a:lvl6pPr lvl="5">
              <a:spcBef>
                <a:spcPts val="1000"/>
              </a:spcBef>
              <a:spcAft>
                <a:spcPts val="0"/>
              </a:spcAft>
              <a:buSzPts val="4500"/>
              <a:buNone/>
              <a:defRPr sz="4500">
                <a:latin typeface="DM Sans"/>
                <a:ea typeface="DM Sans"/>
                <a:cs typeface="DM Sans"/>
                <a:sym typeface="DM Sans"/>
              </a:defRPr>
            </a:lvl6pPr>
            <a:lvl7pPr lvl="6">
              <a:spcBef>
                <a:spcPts val="1000"/>
              </a:spcBef>
              <a:spcAft>
                <a:spcPts val="0"/>
              </a:spcAft>
              <a:buSzPts val="4500"/>
              <a:buNone/>
              <a:defRPr sz="4500">
                <a:latin typeface="DM Sans"/>
                <a:ea typeface="DM Sans"/>
                <a:cs typeface="DM Sans"/>
                <a:sym typeface="DM Sans"/>
              </a:defRPr>
            </a:lvl7pPr>
            <a:lvl8pPr lvl="7">
              <a:spcBef>
                <a:spcPts val="1000"/>
              </a:spcBef>
              <a:spcAft>
                <a:spcPts val="0"/>
              </a:spcAft>
              <a:buSzPts val="4500"/>
              <a:buNone/>
              <a:defRPr sz="4500">
                <a:latin typeface="DM Sans"/>
                <a:ea typeface="DM Sans"/>
                <a:cs typeface="DM Sans"/>
                <a:sym typeface="DM Sans"/>
              </a:defRPr>
            </a:lvl8pPr>
            <a:lvl9pPr lvl="8">
              <a:spcBef>
                <a:spcPts val="1000"/>
              </a:spcBef>
              <a:spcAft>
                <a:spcPts val="1000"/>
              </a:spcAft>
              <a:buSzPts val="4500"/>
              <a:buNone/>
              <a:defRPr sz="4500">
                <a:latin typeface="DM Sans"/>
                <a:ea typeface="DM Sans"/>
                <a:cs typeface="DM Sans"/>
                <a:sym typeface="DM Sans"/>
              </a:defRPr>
            </a:lvl9pPr>
          </a:lstStyle>
          <a:p/>
        </p:txBody>
      </p:sp>
      <p:sp>
        <p:nvSpPr>
          <p:cNvPr id="433" name="Google Shape;433;p81"/>
          <p:cNvSpPr txBox="1"/>
          <p:nvPr>
            <p:ph idx="2" type="subTitle"/>
          </p:nvPr>
        </p:nvSpPr>
        <p:spPr>
          <a:xfrm>
            <a:off x="655475" y="2510875"/>
            <a:ext cx="1813200" cy="322500"/>
          </a:xfrm>
          <a:prstGeom prst="rect">
            <a:avLst/>
          </a:prstGeom>
        </p:spPr>
        <p:txBody>
          <a:bodyPr anchorCtr="0" anchor="t" bIns="91425" lIns="0" spcFirstLastPara="1" rIns="0" wrap="square" tIns="91425">
            <a:noAutofit/>
          </a:bodyPr>
          <a:lstStyle>
            <a:lvl1pPr lvl="0">
              <a:spcBef>
                <a:spcPts val="0"/>
              </a:spcBef>
              <a:spcAft>
                <a:spcPts val="0"/>
              </a:spcAft>
              <a:buClr>
                <a:schemeClr val="dk1"/>
              </a:buClr>
              <a:buSzPts val="2100"/>
              <a:buFont typeface="Playfair Display"/>
              <a:buNone/>
              <a:defRPr>
                <a:solidFill>
                  <a:schemeClr val="dk1"/>
                </a:solidFill>
                <a:latin typeface="Playfair Display"/>
                <a:ea typeface="Playfair Display"/>
                <a:cs typeface="Playfair Display"/>
                <a:sym typeface="Playfair Display"/>
              </a:defRPr>
            </a:lvl1pPr>
            <a:lvl2pPr lvl="1">
              <a:spcBef>
                <a:spcPts val="1000"/>
              </a:spcBef>
              <a:spcAft>
                <a:spcPts val="0"/>
              </a:spcAft>
              <a:buClr>
                <a:schemeClr val="dk1"/>
              </a:buClr>
              <a:buSzPts val="1900"/>
              <a:buNone/>
              <a:defRPr>
                <a:solidFill>
                  <a:schemeClr val="dk1"/>
                </a:solidFill>
              </a:defRPr>
            </a:lvl2pPr>
            <a:lvl3pPr lvl="2">
              <a:spcBef>
                <a:spcPts val="1000"/>
              </a:spcBef>
              <a:spcAft>
                <a:spcPts val="0"/>
              </a:spcAft>
              <a:buClr>
                <a:schemeClr val="dk1"/>
              </a:buClr>
              <a:buSzPts val="1700"/>
              <a:buNone/>
              <a:defRPr>
                <a:solidFill>
                  <a:schemeClr val="dk1"/>
                </a:solidFill>
              </a:defRPr>
            </a:lvl3pPr>
            <a:lvl4pPr lvl="3">
              <a:spcBef>
                <a:spcPts val="1000"/>
              </a:spcBef>
              <a:spcAft>
                <a:spcPts val="0"/>
              </a:spcAft>
              <a:buClr>
                <a:schemeClr val="dk1"/>
              </a:buClr>
              <a:buSzPts val="1600"/>
              <a:buNone/>
              <a:defRPr>
                <a:solidFill>
                  <a:schemeClr val="dk1"/>
                </a:solidFill>
              </a:defRPr>
            </a:lvl4pPr>
            <a:lvl5pPr lvl="4">
              <a:spcBef>
                <a:spcPts val="1000"/>
              </a:spcBef>
              <a:spcAft>
                <a:spcPts val="0"/>
              </a:spcAft>
              <a:buClr>
                <a:schemeClr val="dk1"/>
              </a:buClr>
              <a:buSzPts val="1500"/>
              <a:buNone/>
              <a:defRPr>
                <a:solidFill>
                  <a:schemeClr val="dk1"/>
                </a:solidFill>
              </a:defRPr>
            </a:lvl5pPr>
            <a:lvl6pPr lvl="5">
              <a:spcBef>
                <a:spcPts val="1000"/>
              </a:spcBef>
              <a:spcAft>
                <a:spcPts val="0"/>
              </a:spcAft>
              <a:buClr>
                <a:schemeClr val="dk1"/>
              </a:buClr>
              <a:buSzPts val="1400"/>
              <a:buNone/>
              <a:defRPr>
                <a:solidFill>
                  <a:schemeClr val="dk1"/>
                </a:solidFill>
              </a:defRPr>
            </a:lvl6pPr>
            <a:lvl7pPr lvl="6">
              <a:spcBef>
                <a:spcPts val="1000"/>
              </a:spcBef>
              <a:spcAft>
                <a:spcPts val="0"/>
              </a:spcAft>
              <a:buClr>
                <a:schemeClr val="dk1"/>
              </a:buClr>
              <a:buSzPts val="1400"/>
              <a:buNone/>
              <a:defRPr>
                <a:solidFill>
                  <a:schemeClr val="dk1"/>
                </a:solidFill>
              </a:defRPr>
            </a:lvl7pPr>
            <a:lvl8pPr lvl="7">
              <a:spcBef>
                <a:spcPts val="1000"/>
              </a:spcBef>
              <a:spcAft>
                <a:spcPts val="0"/>
              </a:spcAft>
              <a:buClr>
                <a:schemeClr val="dk1"/>
              </a:buClr>
              <a:buSzPts val="1400"/>
              <a:buNone/>
              <a:defRPr>
                <a:solidFill>
                  <a:schemeClr val="dk1"/>
                </a:solidFill>
              </a:defRPr>
            </a:lvl8pPr>
            <a:lvl9pPr lvl="8">
              <a:spcBef>
                <a:spcPts val="1000"/>
              </a:spcBef>
              <a:spcAft>
                <a:spcPts val="1000"/>
              </a:spcAft>
              <a:buClr>
                <a:schemeClr val="dk1"/>
              </a:buClr>
              <a:buSzPts val="1400"/>
              <a:buNone/>
              <a:defRPr>
                <a:solidFill>
                  <a:schemeClr val="dk1"/>
                </a:solidFill>
              </a:defRPr>
            </a:lvl9pPr>
          </a:lstStyle>
          <a:p/>
        </p:txBody>
      </p:sp>
      <p:pic>
        <p:nvPicPr>
          <p:cNvPr id="434" name="Google Shape;434;p81"/>
          <p:cNvPicPr preferRelativeResize="0"/>
          <p:nvPr/>
        </p:nvPicPr>
        <p:blipFill>
          <a:blip r:embed="rId2">
            <a:alphaModFix/>
          </a:blip>
          <a:stretch>
            <a:fillRect/>
          </a:stretch>
        </p:blipFill>
        <p:spPr>
          <a:xfrm>
            <a:off x="7686372" y="380232"/>
            <a:ext cx="716024" cy="137700"/>
          </a:xfrm>
          <a:prstGeom prst="rect">
            <a:avLst/>
          </a:prstGeom>
          <a:noFill/>
          <a:ln>
            <a:noFill/>
          </a:ln>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2">
  <p:cSld name="TITLE_AND_BODY_2">
    <p:spTree>
      <p:nvGrpSpPr>
        <p:cNvPr id="435" name="Shape 435"/>
        <p:cNvGrpSpPr/>
        <p:nvPr/>
      </p:nvGrpSpPr>
      <p:grpSpPr>
        <a:xfrm>
          <a:off x="0" y="0"/>
          <a:ext cx="0" cy="0"/>
          <a:chOff x="0" y="0"/>
          <a:chExt cx="0" cy="0"/>
        </a:xfrm>
      </p:grpSpPr>
      <p:sp>
        <p:nvSpPr>
          <p:cNvPr id="436" name="Google Shape;436;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37" name="Google Shape;437;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61950" lvl="0" marL="457200">
              <a:spcBef>
                <a:spcPts val="0"/>
              </a:spcBef>
              <a:spcAft>
                <a:spcPts val="0"/>
              </a:spcAft>
              <a:buSzPts val="2100"/>
              <a:buChar char="●"/>
              <a:defRPr/>
            </a:lvl1pPr>
            <a:lvl2pPr indent="-349250" lvl="1" marL="914400">
              <a:spcBef>
                <a:spcPts val="1000"/>
              </a:spcBef>
              <a:spcAft>
                <a:spcPts val="0"/>
              </a:spcAft>
              <a:buSzPts val="1900"/>
              <a:buChar char="–"/>
              <a:defRPr/>
            </a:lvl2pPr>
            <a:lvl3pPr indent="-336550" lvl="2" marL="1371600">
              <a:spcBef>
                <a:spcPts val="1000"/>
              </a:spcBef>
              <a:spcAft>
                <a:spcPts val="0"/>
              </a:spcAft>
              <a:buSzPts val="1700"/>
              <a:buChar char="•"/>
              <a:defRPr/>
            </a:lvl3pPr>
            <a:lvl4pPr indent="-330200" lvl="3" marL="1828800">
              <a:spcBef>
                <a:spcPts val="1000"/>
              </a:spcBef>
              <a:spcAft>
                <a:spcPts val="0"/>
              </a:spcAft>
              <a:buSzPts val="1600"/>
              <a:buChar char="﹘"/>
              <a:defRPr/>
            </a:lvl4pPr>
            <a:lvl5pPr indent="-323850" lvl="4" marL="2286000">
              <a:spcBef>
                <a:spcPts val="1000"/>
              </a:spcBef>
              <a:spcAft>
                <a:spcPts val="0"/>
              </a:spcAft>
              <a:buSzPts val="1500"/>
              <a:buChar char="•"/>
              <a:defRPr/>
            </a:lvl5pPr>
            <a:lvl6pPr indent="-317500" lvl="5" marL="2743200">
              <a:spcBef>
                <a:spcPts val="1000"/>
              </a:spcBef>
              <a:spcAft>
                <a:spcPts val="0"/>
              </a:spcAft>
              <a:buSzPts val="1400"/>
              <a:buChar char="﹘"/>
              <a:defRPr/>
            </a:lvl6pPr>
            <a:lvl7pPr indent="-317500" lvl="6" marL="3200400">
              <a:spcBef>
                <a:spcPts val="1000"/>
              </a:spcBef>
              <a:spcAft>
                <a:spcPts val="0"/>
              </a:spcAft>
              <a:buSzPts val="1400"/>
              <a:buChar char="•"/>
              <a:defRPr/>
            </a:lvl7pPr>
            <a:lvl8pPr indent="-317500" lvl="7" marL="3657600">
              <a:spcBef>
                <a:spcPts val="1000"/>
              </a:spcBef>
              <a:spcAft>
                <a:spcPts val="0"/>
              </a:spcAft>
              <a:buSzPts val="1400"/>
              <a:buChar char="﹘"/>
              <a:defRPr/>
            </a:lvl8pPr>
            <a:lvl9pPr indent="-317500" lvl="8" marL="4114800">
              <a:spcBef>
                <a:spcPts val="1000"/>
              </a:spcBef>
              <a:spcAft>
                <a:spcPts val="1000"/>
              </a:spcAft>
              <a:buSzPts val="1400"/>
              <a:buChar char="•"/>
              <a:defRPr/>
            </a:lvl9pPr>
          </a:lstStyle>
          <a:p/>
        </p:txBody>
      </p:sp>
      <p:sp>
        <p:nvSpPr>
          <p:cNvPr id="438" name="Google Shape;438;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439" name="Shape 439"/>
        <p:cNvGrpSpPr/>
        <p:nvPr/>
      </p:nvGrpSpPr>
      <p:grpSpPr>
        <a:xfrm>
          <a:off x="0" y="0"/>
          <a:ext cx="0" cy="0"/>
          <a:chOff x="0" y="0"/>
          <a:chExt cx="0" cy="0"/>
        </a:xfrm>
      </p:grpSpPr>
      <p:sp>
        <p:nvSpPr>
          <p:cNvPr id="440" name="Google Shape;440;p8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41" name="Google Shape;441;p8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42" name="Google Shape;442;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slideLayout" Target="../slideLayouts/slideLayout41.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33" Type="http://schemas.openxmlformats.org/officeDocument/2006/relationships/slideLayout" Target="../slideLayouts/slideLayout43.xml"/><Relationship Id="rId10" Type="http://schemas.openxmlformats.org/officeDocument/2006/relationships/slideLayout" Target="../slideLayouts/slideLayout20.xml"/><Relationship Id="rId32" Type="http://schemas.openxmlformats.org/officeDocument/2006/relationships/slideLayout" Target="../slideLayouts/slideLayout42.xml"/><Relationship Id="rId13" Type="http://schemas.openxmlformats.org/officeDocument/2006/relationships/slideLayout" Target="../slideLayouts/slideLayout23.xml"/><Relationship Id="rId35" Type="http://schemas.openxmlformats.org/officeDocument/2006/relationships/theme" Target="../theme/theme3.xml"/><Relationship Id="rId12" Type="http://schemas.openxmlformats.org/officeDocument/2006/relationships/slideLayout" Target="../slideLayouts/slideLayout22.xml"/><Relationship Id="rId34" Type="http://schemas.openxmlformats.org/officeDocument/2006/relationships/slideLayout" Target="../slideLayouts/slideLayout44.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3.xml"/><Relationship Id="rId22" Type="http://schemas.openxmlformats.org/officeDocument/2006/relationships/slideLayout" Target="../slideLayouts/slideLayout65.xml"/><Relationship Id="rId21" Type="http://schemas.openxmlformats.org/officeDocument/2006/relationships/slideLayout" Target="../slideLayouts/slideLayout64.xml"/><Relationship Id="rId24" Type="http://schemas.openxmlformats.org/officeDocument/2006/relationships/slideLayout" Target="../slideLayouts/slideLayout67.xml"/><Relationship Id="rId23" Type="http://schemas.openxmlformats.org/officeDocument/2006/relationships/slideLayout" Target="../slideLayouts/slideLayout66.xml"/><Relationship Id="rId1" Type="http://schemas.openxmlformats.org/officeDocument/2006/relationships/image" Target="../media/image8.png"/><Relationship Id="rId2" Type="http://schemas.openxmlformats.org/officeDocument/2006/relationships/slideLayout" Target="../slideLayouts/slideLayout45.xml"/><Relationship Id="rId3" Type="http://schemas.openxmlformats.org/officeDocument/2006/relationships/slideLayout" Target="../slideLayouts/slideLayout46.xml"/><Relationship Id="rId4" Type="http://schemas.openxmlformats.org/officeDocument/2006/relationships/slideLayout" Target="../slideLayouts/slideLayout47.xml"/><Relationship Id="rId9" Type="http://schemas.openxmlformats.org/officeDocument/2006/relationships/slideLayout" Target="../slideLayouts/slideLayout52.xml"/><Relationship Id="rId26" Type="http://schemas.openxmlformats.org/officeDocument/2006/relationships/slideLayout" Target="../slideLayouts/slideLayout69.xml"/><Relationship Id="rId25" Type="http://schemas.openxmlformats.org/officeDocument/2006/relationships/slideLayout" Target="../slideLayouts/slideLayout68.xml"/><Relationship Id="rId28" Type="http://schemas.openxmlformats.org/officeDocument/2006/relationships/slideLayout" Target="../slideLayouts/slideLayout71.xml"/><Relationship Id="rId27" Type="http://schemas.openxmlformats.org/officeDocument/2006/relationships/slideLayout" Target="../slideLayouts/slideLayout70.xml"/><Relationship Id="rId5" Type="http://schemas.openxmlformats.org/officeDocument/2006/relationships/slideLayout" Target="../slideLayouts/slideLayout48.xml"/><Relationship Id="rId6" Type="http://schemas.openxmlformats.org/officeDocument/2006/relationships/slideLayout" Target="../slideLayouts/slideLayout49.xml"/><Relationship Id="rId29" Type="http://schemas.openxmlformats.org/officeDocument/2006/relationships/slideLayout" Target="../slideLayouts/slideLayout72.xml"/><Relationship Id="rId7" Type="http://schemas.openxmlformats.org/officeDocument/2006/relationships/slideLayout" Target="../slideLayouts/slideLayout50.xml"/><Relationship Id="rId8" Type="http://schemas.openxmlformats.org/officeDocument/2006/relationships/slideLayout" Target="../slideLayouts/slideLayout51.xml"/><Relationship Id="rId31" Type="http://schemas.openxmlformats.org/officeDocument/2006/relationships/slideLayout" Target="../slideLayouts/slideLayout74.xml"/><Relationship Id="rId30" Type="http://schemas.openxmlformats.org/officeDocument/2006/relationships/slideLayout" Target="../slideLayouts/slideLayout73.xml"/><Relationship Id="rId11" Type="http://schemas.openxmlformats.org/officeDocument/2006/relationships/slideLayout" Target="../slideLayouts/slideLayout54.xml"/><Relationship Id="rId33" Type="http://schemas.openxmlformats.org/officeDocument/2006/relationships/slideLayout" Target="../slideLayouts/slideLayout76.xml"/><Relationship Id="rId10" Type="http://schemas.openxmlformats.org/officeDocument/2006/relationships/slideLayout" Target="../slideLayouts/slideLayout53.xml"/><Relationship Id="rId32" Type="http://schemas.openxmlformats.org/officeDocument/2006/relationships/slideLayout" Target="../slideLayouts/slideLayout75.xml"/><Relationship Id="rId13" Type="http://schemas.openxmlformats.org/officeDocument/2006/relationships/slideLayout" Target="../slideLayouts/slideLayout56.xml"/><Relationship Id="rId35" Type="http://schemas.openxmlformats.org/officeDocument/2006/relationships/slideLayout" Target="../slideLayouts/slideLayout78.xml"/><Relationship Id="rId12" Type="http://schemas.openxmlformats.org/officeDocument/2006/relationships/slideLayout" Target="../slideLayouts/slideLayout55.xml"/><Relationship Id="rId34" Type="http://schemas.openxmlformats.org/officeDocument/2006/relationships/slideLayout" Target="../slideLayouts/slideLayout77.xml"/><Relationship Id="rId15" Type="http://schemas.openxmlformats.org/officeDocument/2006/relationships/slideLayout" Target="../slideLayouts/slideLayout58.xml"/><Relationship Id="rId37" Type="http://schemas.openxmlformats.org/officeDocument/2006/relationships/slideLayout" Target="../slideLayouts/slideLayout80.xml"/><Relationship Id="rId14" Type="http://schemas.openxmlformats.org/officeDocument/2006/relationships/slideLayout" Target="../slideLayouts/slideLayout57.xml"/><Relationship Id="rId36" Type="http://schemas.openxmlformats.org/officeDocument/2006/relationships/slideLayout" Target="../slideLayouts/slideLayout79.xml"/><Relationship Id="rId17" Type="http://schemas.openxmlformats.org/officeDocument/2006/relationships/slideLayout" Target="../slideLayouts/slideLayout60.xml"/><Relationship Id="rId16" Type="http://schemas.openxmlformats.org/officeDocument/2006/relationships/slideLayout" Target="../slideLayouts/slideLayout59.xml"/><Relationship Id="rId38" Type="http://schemas.openxmlformats.org/officeDocument/2006/relationships/theme" Target="../theme/theme4.xml"/><Relationship Id="rId19" Type="http://schemas.openxmlformats.org/officeDocument/2006/relationships/slideLayout" Target="../slideLayouts/slideLayout62.xml"/><Relationship Id="rId1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68650" y="398650"/>
            <a:ext cx="79914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Helvetica Neue"/>
              <a:buNone/>
              <a:defRPr b="1"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000"/>
              <a:buNone/>
              <a:defRPr sz="2000">
                <a:solidFill>
                  <a:schemeClr val="dk1"/>
                </a:solidFill>
              </a:defRPr>
            </a:lvl2pPr>
            <a:lvl3pPr lvl="2">
              <a:spcBef>
                <a:spcPts val="0"/>
              </a:spcBef>
              <a:spcAft>
                <a:spcPts val="0"/>
              </a:spcAft>
              <a:buClr>
                <a:schemeClr val="dk1"/>
              </a:buClr>
              <a:buSzPts val="2000"/>
              <a:buNone/>
              <a:defRPr sz="2000">
                <a:solidFill>
                  <a:schemeClr val="dk1"/>
                </a:solidFill>
              </a:defRPr>
            </a:lvl3pPr>
            <a:lvl4pPr lvl="3">
              <a:spcBef>
                <a:spcPts val="0"/>
              </a:spcBef>
              <a:spcAft>
                <a:spcPts val="0"/>
              </a:spcAft>
              <a:buClr>
                <a:schemeClr val="dk1"/>
              </a:buClr>
              <a:buSzPts val="2000"/>
              <a:buNone/>
              <a:defRPr sz="2000">
                <a:solidFill>
                  <a:schemeClr val="dk1"/>
                </a:solidFill>
              </a:defRPr>
            </a:lvl4pPr>
            <a:lvl5pPr lvl="4">
              <a:spcBef>
                <a:spcPts val="0"/>
              </a:spcBef>
              <a:spcAft>
                <a:spcPts val="0"/>
              </a:spcAft>
              <a:buClr>
                <a:schemeClr val="dk1"/>
              </a:buClr>
              <a:buSzPts val="2000"/>
              <a:buNone/>
              <a:defRPr sz="2000">
                <a:solidFill>
                  <a:schemeClr val="dk1"/>
                </a:solidFill>
              </a:defRPr>
            </a:lvl5pPr>
            <a:lvl6pPr lvl="5">
              <a:spcBef>
                <a:spcPts val="0"/>
              </a:spcBef>
              <a:spcAft>
                <a:spcPts val="0"/>
              </a:spcAft>
              <a:buClr>
                <a:schemeClr val="dk1"/>
              </a:buClr>
              <a:buSzPts val="2000"/>
              <a:buNone/>
              <a:defRPr sz="2000">
                <a:solidFill>
                  <a:schemeClr val="dk1"/>
                </a:solidFill>
              </a:defRPr>
            </a:lvl6pPr>
            <a:lvl7pPr lvl="6">
              <a:spcBef>
                <a:spcPts val="0"/>
              </a:spcBef>
              <a:spcAft>
                <a:spcPts val="0"/>
              </a:spcAft>
              <a:buClr>
                <a:schemeClr val="dk1"/>
              </a:buClr>
              <a:buSzPts val="2000"/>
              <a:buNone/>
              <a:defRPr sz="2000">
                <a:solidFill>
                  <a:schemeClr val="dk1"/>
                </a:solidFill>
              </a:defRPr>
            </a:lvl7pPr>
            <a:lvl8pPr lvl="7">
              <a:spcBef>
                <a:spcPts val="0"/>
              </a:spcBef>
              <a:spcAft>
                <a:spcPts val="0"/>
              </a:spcAft>
              <a:buClr>
                <a:schemeClr val="dk1"/>
              </a:buClr>
              <a:buSzPts val="2000"/>
              <a:buNone/>
              <a:defRPr sz="2000">
                <a:solidFill>
                  <a:schemeClr val="dk1"/>
                </a:solidFill>
              </a:defRPr>
            </a:lvl8pPr>
            <a:lvl9pPr lvl="8">
              <a:spcBef>
                <a:spcPts val="0"/>
              </a:spcBef>
              <a:spcAft>
                <a:spcPts val="0"/>
              </a:spcAft>
              <a:buClr>
                <a:schemeClr val="dk1"/>
              </a:buClr>
              <a:buSzPts val="2000"/>
              <a:buNone/>
              <a:defRPr sz="2000">
                <a:solidFill>
                  <a:schemeClr val="dk1"/>
                </a:solidFill>
              </a:defRPr>
            </a:lvl9pPr>
          </a:lstStyle>
          <a:p/>
        </p:txBody>
      </p:sp>
      <p:sp>
        <p:nvSpPr>
          <p:cNvPr id="52" name="Google Shape;52;p13"/>
          <p:cNvSpPr txBox="1"/>
          <p:nvPr>
            <p:ph idx="1" type="body"/>
          </p:nvPr>
        </p:nvSpPr>
        <p:spPr>
          <a:xfrm>
            <a:off x="568650" y="1152475"/>
            <a:ext cx="7991400" cy="3022800"/>
          </a:xfrm>
          <a:prstGeom prst="rect">
            <a:avLst/>
          </a:prstGeom>
          <a:noFill/>
          <a:ln>
            <a:noFill/>
          </a:ln>
        </p:spPr>
        <p:txBody>
          <a:bodyPr anchorCtr="0" anchor="t" bIns="91425" lIns="91425" spcFirstLastPara="1" rIns="91425" wrap="square" tIns="91425">
            <a:noAutofit/>
          </a:bodyPr>
          <a:lstStyle>
            <a:lvl1pPr indent="-361950" lvl="0" marL="457200">
              <a:lnSpc>
                <a:spcPct val="115000"/>
              </a:lnSpc>
              <a:spcBef>
                <a:spcPts val="0"/>
              </a:spcBef>
              <a:spcAft>
                <a:spcPts val="0"/>
              </a:spcAft>
              <a:buClr>
                <a:schemeClr val="accent1"/>
              </a:buClr>
              <a:buSzPts val="2100"/>
              <a:buFont typeface="Helvetica Neue"/>
              <a:buChar char="●"/>
              <a:defRPr sz="2100">
                <a:latin typeface="Helvetica Neue"/>
                <a:ea typeface="Helvetica Neue"/>
                <a:cs typeface="Helvetica Neue"/>
                <a:sym typeface="Helvetica Neue"/>
              </a:defRPr>
            </a:lvl1pPr>
            <a:lvl2pPr indent="-349250" lvl="1" marL="914400">
              <a:lnSpc>
                <a:spcPct val="115000"/>
              </a:lnSpc>
              <a:spcBef>
                <a:spcPts val="1000"/>
              </a:spcBef>
              <a:spcAft>
                <a:spcPts val="0"/>
              </a:spcAft>
              <a:buClr>
                <a:schemeClr val="accent1"/>
              </a:buClr>
              <a:buSzPts val="1900"/>
              <a:buFont typeface="Helvetica Neue"/>
              <a:buChar char="–"/>
              <a:defRPr sz="1900">
                <a:latin typeface="Helvetica Neue"/>
                <a:ea typeface="Helvetica Neue"/>
                <a:cs typeface="Helvetica Neue"/>
                <a:sym typeface="Helvetica Neue"/>
              </a:defRPr>
            </a:lvl2pPr>
            <a:lvl3pPr indent="-336550" lvl="2" marL="1371600">
              <a:lnSpc>
                <a:spcPct val="115000"/>
              </a:lnSpc>
              <a:spcBef>
                <a:spcPts val="1000"/>
              </a:spcBef>
              <a:spcAft>
                <a:spcPts val="0"/>
              </a:spcAft>
              <a:buClr>
                <a:schemeClr val="accent1"/>
              </a:buClr>
              <a:buSzPts val="1700"/>
              <a:buFont typeface="Helvetica Neue"/>
              <a:buChar char="•"/>
              <a:defRPr sz="1700">
                <a:latin typeface="Helvetica Neue"/>
                <a:ea typeface="Helvetica Neue"/>
                <a:cs typeface="Helvetica Neue"/>
                <a:sym typeface="Helvetica Neue"/>
              </a:defRPr>
            </a:lvl3pPr>
            <a:lvl4pPr indent="-330200" lvl="3" marL="1828800">
              <a:lnSpc>
                <a:spcPct val="115000"/>
              </a:lnSpc>
              <a:spcBef>
                <a:spcPts val="1000"/>
              </a:spcBef>
              <a:spcAft>
                <a:spcPts val="0"/>
              </a:spcAft>
              <a:buClr>
                <a:schemeClr val="accent1"/>
              </a:buClr>
              <a:buSzPts val="1600"/>
              <a:buFont typeface="Helvetica Neue"/>
              <a:buChar char="﹘"/>
              <a:defRPr sz="1600">
                <a:latin typeface="Helvetica Neue"/>
                <a:ea typeface="Helvetica Neue"/>
                <a:cs typeface="Helvetica Neue"/>
                <a:sym typeface="Helvetica Neue"/>
              </a:defRPr>
            </a:lvl4pPr>
            <a:lvl5pPr indent="-323850" lvl="4" marL="2286000">
              <a:lnSpc>
                <a:spcPct val="115000"/>
              </a:lnSpc>
              <a:spcBef>
                <a:spcPts val="1000"/>
              </a:spcBef>
              <a:spcAft>
                <a:spcPts val="0"/>
              </a:spcAft>
              <a:buClr>
                <a:schemeClr val="accent1"/>
              </a:buClr>
              <a:buSzPts val="1500"/>
              <a:buFont typeface="Helvetica Neue"/>
              <a:buChar char="•"/>
              <a:defRPr sz="1500">
                <a:latin typeface="Helvetica Neue"/>
                <a:ea typeface="Helvetica Neue"/>
                <a:cs typeface="Helvetica Neue"/>
                <a:sym typeface="Helvetica Neue"/>
              </a:defRPr>
            </a:lvl5pPr>
            <a:lvl6pPr indent="-317500" lvl="5" marL="2743200">
              <a:lnSpc>
                <a:spcPct val="115000"/>
              </a:lnSpc>
              <a:spcBef>
                <a:spcPts val="1000"/>
              </a:spcBef>
              <a:spcAft>
                <a:spcPts val="0"/>
              </a:spcAft>
              <a:buClr>
                <a:schemeClr val="accent1"/>
              </a:buClr>
              <a:buSzPts val="1400"/>
              <a:buFont typeface="Helvetica Neue"/>
              <a:buChar char="﹘"/>
              <a:defRPr>
                <a:latin typeface="Helvetica Neue"/>
                <a:ea typeface="Helvetica Neue"/>
                <a:cs typeface="Helvetica Neue"/>
                <a:sym typeface="Helvetica Neue"/>
              </a:defRPr>
            </a:lvl6pPr>
            <a:lvl7pPr indent="-317500" lvl="6" marL="3200400">
              <a:lnSpc>
                <a:spcPct val="115000"/>
              </a:lnSpc>
              <a:spcBef>
                <a:spcPts val="1000"/>
              </a:spcBef>
              <a:spcAft>
                <a:spcPts val="0"/>
              </a:spcAft>
              <a:buClr>
                <a:schemeClr val="accent1"/>
              </a:buClr>
              <a:buSzPts val="1400"/>
              <a:buFont typeface="Helvetica Neue"/>
              <a:buChar char="•"/>
              <a:defRPr>
                <a:latin typeface="Helvetica Neue"/>
                <a:ea typeface="Helvetica Neue"/>
                <a:cs typeface="Helvetica Neue"/>
                <a:sym typeface="Helvetica Neue"/>
              </a:defRPr>
            </a:lvl7pPr>
            <a:lvl8pPr indent="-317500" lvl="7" marL="3657600">
              <a:lnSpc>
                <a:spcPct val="115000"/>
              </a:lnSpc>
              <a:spcBef>
                <a:spcPts val="1000"/>
              </a:spcBef>
              <a:spcAft>
                <a:spcPts val="0"/>
              </a:spcAft>
              <a:buClr>
                <a:schemeClr val="accent1"/>
              </a:buClr>
              <a:buSzPts val="1400"/>
              <a:buFont typeface="Helvetica Neue"/>
              <a:buChar char="﹘"/>
              <a:defRPr>
                <a:latin typeface="Helvetica Neue"/>
                <a:ea typeface="Helvetica Neue"/>
                <a:cs typeface="Helvetica Neue"/>
                <a:sym typeface="Helvetica Neue"/>
              </a:defRPr>
            </a:lvl8pPr>
            <a:lvl9pPr indent="-317500" lvl="8" marL="4114800">
              <a:lnSpc>
                <a:spcPct val="115000"/>
              </a:lnSpc>
              <a:spcBef>
                <a:spcPts val="1000"/>
              </a:spcBef>
              <a:spcAft>
                <a:spcPts val="1000"/>
              </a:spcAft>
              <a:buClr>
                <a:schemeClr val="accent1"/>
              </a:buClr>
              <a:buSzPts val="1400"/>
              <a:buFont typeface="Helvetica Neue"/>
              <a:buChar char="•"/>
              <a:defRPr>
                <a:latin typeface="Helvetica Neue"/>
                <a:ea typeface="Helvetica Neue"/>
                <a:cs typeface="Helvetica Neue"/>
                <a:sym typeface="Helvetica Neue"/>
              </a:defRPr>
            </a:lvl9pPr>
          </a:lstStyle>
          <a:p/>
        </p:txBody>
      </p:sp>
      <p:pic>
        <p:nvPicPr>
          <p:cNvPr id="53" name="Google Shape;53;p13"/>
          <p:cNvPicPr preferRelativeResize="0"/>
          <p:nvPr/>
        </p:nvPicPr>
        <p:blipFill>
          <a:blip r:embed="rId1">
            <a:alphaModFix/>
          </a:blip>
          <a:stretch>
            <a:fillRect/>
          </a:stretch>
        </p:blipFill>
        <p:spPr>
          <a:xfrm>
            <a:off x="8366950" y="4539925"/>
            <a:ext cx="583625" cy="4604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 id="2147483688" r:id="rId31"/>
    <p:sldLayoutId id="2147483689" r:id="rId32"/>
    <p:sldLayoutId id="2147483690" r:id="rId33"/>
    <p:sldLayoutId id="2147483691" r:id="rId3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236" name="Shape 236"/>
        <p:cNvGrpSpPr/>
        <p:nvPr/>
      </p:nvGrpSpPr>
      <p:grpSpPr>
        <a:xfrm>
          <a:off x="0" y="0"/>
          <a:ext cx="0" cy="0"/>
          <a:chOff x="0" y="0"/>
          <a:chExt cx="0" cy="0"/>
        </a:xfrm>
      </p:grpSpPr>
      <p:sp>
        <p:nvSpPr>
          <p:cNvPr id="237" name="Google Shape;237;p47"/>
          <p:cNvSpPr txBox="1"/>
          <p:nvPr>
            <p:ph type="title"/>
          </p:nvPr>
        </p:nvSpPr>
        <p:spPr>
          <a:xfrm>
            <a:off x="568650" y="398650"/>
            <a:ext cx="79914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Helvetica Neue"/>
              <a:buNone/>
              <a:defRPr b="1" sz="2800">
                <a:solidFill>
                  <a:schemeClr val="dk1"/>
                </a:solidFill>
                <a:latin typeface="Helvetica Neue"/>
                <a:ea typeface="Helvetica Neue"/>
                <a:cs typeface="Helvetica Neue"/>
                <a:sym typeface="Helvetica Neue"/>
              </a:defRPr>
            </a:lvl1pPr>
            <a:lvl2pPr lvl="1">
              <a:spcBef>
                <a:spcPts val="0"/>
              </a:spcBef>
              <a:spcAft>
                <a:spcPts val="0"/>
              </a:spcAft>
              <a:buClr>
                <a:schemeClr val="dk1"/>
              </a:buClr>
              <a:buSzPts val="2000"/>
              <a:buNone/>
              <a:defRPr sz="2000">
                <a:solidFill>
                  <a:schemeClr val="dk1"/>
                </a:solidFill>
              </a:defRPr>
            </a:lvl2pPr>
            <a:lvl3pPr lvl="2">
              <a:spcBef>
                <a:spcPts val="0"/>
              </a:spcBef>
              <a:spcAft>
                <a:spcPts val="0"/>
              </a:spcAft>
              <a:buClr>
                <a:schemeClr val="dk1"/>
              </a:buClr>
              <a:buSzPts val="2000"/>
              <a:buNone/>
              <a:defRPr sz="2000">
                <a:solidFill>
                  <a:schemeClr val="dk1"/>
                </a:solidFill>
              </a:defRPr>
            </a:lvl3pPr>
            <a:lvl4pPr lvl="3">
              <a:spcBef>
                <a:spcPts val="0"/>
              </a:spcBef>
              <a:spcAft>
                <a:spcPts val="0"/>
              </a:spcAft>
              <a:buClr>
                <a:schemeClr val="dk1"/>
              </a:buClr>
              <a:buSzPts val="2000"/>
              <a:buNone/>
              <a:defRPr sz="2000">
                <a:solidFill>
                  <a:schemeClr val="dk1"/>
                </a:solidFill>
              </a:defRPr>
            </a:lvl4pPr>
            <a:lvl5pPr lvl="4">
              <a:spcBef>
                <a:spcPts val="0"/>
              </a:spcBef>
              <a:spcAft>
                <a:spcPts val="0"/>
              </a:spcAft>
              <a:buClr>
                <a:schemeClr val="dk1"/>
              </a:buClr>
              <a:buSzPts val="2000"/>
              <a:buNone/>
              <a:defRPr sz="2000">
                <a:solidFill>
                  <a:schemeClr val="dk1"/>
                </a:solidFill>
              </a:defRPr>
            </a:lvl5pPr>
            <a:lvl6pPr lvl="5">
              <a:spcBef>
                <a:spcPts val="0"/>
              </a:spcBef>
              <a:spcAft>
                <a:spcPts val="0"/>
              </a:spcAft>
              <a:buClr>
                <a:schemeClr val="dk1"/>
              </a:buClr>
              <a:buSzPts val="2000"/>
              <a:buNone/>
              <a:defRPr sz="2000">
                <a:solidFill>
                  <a:schemeClr val="dk1"/>
                </a:solidFill>
              </a:defRPr>
            </a:lvl6pPr>
            <a:lvl7pPr lvl="6">
              <a:spcBef>
                <a:spcPts val="0"/>
              </a:spcBef>
              <a:spcAft>
                <a:spcPts val="0"/>
              </a:spcAft>
              <a:buClr>
                <a:schemeClr val="dk1"/>
              </a:buClr>
              <a:buSzPts val="2000"/>
              <a:buNone/>
              <a:defRPr sz="2000">
                <a:solidFill>
                  <a:schemeClr val="dk1"/>
                </a:solidFill>
              </a:defRPr>
            </a:lvl7pPr>
            <a:lvl8pPr lvl="7">
              <a:spcBef>
                <a:spcPts val="0"/>
              </a:spcBef>
              <a:spcAft>
                <a:spcPts val="0"/>
              </a:spcAft>
              <a:buClr>
                <a:schemeClr val="dk1"/>
              </a:buClr>
              <a:buSzPts val="2000"/>
              <a:buNone/>
              <a:defRPr sz="2000">
                <a:solidFill>
                  <a:schemeClr val="dk1"/>
                </a:solidFill>
              </a:defRPr>
            </a:lvl8pPr>
            <a:lvl9pPr lvl="8">
              <a:spcBef>
                <a:spcPts val="0"/>
              </a:spcBef>
              <a:spcAft>
                <a:spcPts val="0"/>
              </a:spcAft>
              <a:buClr>
                <a:schemeClr val="dk1"/>
              </a:buClr>
              <a:buSzPts val="2000"/>
              <a:buNone/>
              <a:defRPr sz="2000">
                <a:solidFill>
                  <a:schemeClr val="dk1"/>
                </a:solidFill>
              </a:defRPr>
            </a:lvl9pPr>
          </a:lstStyle>
          <a:p/>
        </p:txBody>
      </p:sp>
      <p:sp>
        <p:nvSpPr>
          <p:cNvPr id="238" name="Google Shape;238;p47"/>
          <p:cNvSpPr txBox="1"/>
          <p:nvPr>
            <p:ph idx="1" type="body"/>
          </p:nvPr>
        </p:nvSpPr>
        <p:spPr>
          <a:xfrm>
            <a:off x="568650" y="1152475"/>
            <a:ext cx="7991400" cy="3022800"/>
          </a:xfrm>
          <a:prstGeom prst="rect">
            <a:avLst/>
          </a:prstGeom>
          <a:noFill/>
          <a:ln>
            <a:noFill/>
          </a:ln>
        </p:spPr>
        <p:txBody>
          <a:bodyPr anchorCtr="0" anchor="t" bIns="91425" lIns="91425" spcFirstLastPara="1" rIns="91425" wrap="square" tIns="91425">
            <a:noAutofit/>
          </a:bodyPr>
          <a:lstStyle>
            <a:lvl1pPr indent="-361950" lvl="0" marL="457200">
              <a:lnSpc>
                <a:spcPct val="115000"/>
              </a:lnSpc>
              <a:spcBef>
                <a:spcPts val="0"/>
              </a:spcBef>
              <a:spcAft>
                <a:spcPts val="0"/>
              </a:spcAft>
              <a:buClr>
                <a:schemeClr val="accent1"/>
              </a:buClr>
              <a:buSzPts val="2100"/>
              <a:buFont typeface="Helvetica Neue"/>
              <a:buChar char="●"/>
              <a:defRPr sz="2100">
                <a:latin typeface="Helvetica Neue"/>
                <a:ea typeface="Helvetica Neue"/>
                <a:cs typeface="Helvetica Neue"/>
                <a:sym typeface="Helvetica Neue"/>
              </a:defRPr>
            </a:lvl1pPr>
            <a:lvl2pPr indent="-349250" lvl="1" marL="914400">
              <a:lnSpc>
                <a:spcPct val="115000"/>
              </a:lnSpc>
              <a:spcBef>
                <a:spcPts val="1000"/>
              </a:spcBef>
              <a:spcAft>
                <a:spcPts val="0"/>
              </a:spcAft>
              <a:buClr>
                <a:schemeClr val="accent1"/>
              </a:buClr>
              <a:buSzPts val="1900"/>
              <a:buFont typeface="Helvetica Neue"/>
              <a:buChar char="–"/>
              <a:defRPr sz="1900">
                <a:latin typeface="Helvetica Neue"/>
                <a:ea typeface="Helvetica Neue"/>
                <a:cs typeface="Helvetica Neue"/>
                <a:sym typeface="Helvetica Neue"/>
              </a:defRPr>
            </a:lvl2pPr>
            <a:lvl3pPr indent="-336550" lvl="2" marL="1371600">
              <a:lnSpc>
                <a:spcPct val="115000"/>
              </a:lnSpc>
              <a:spcBef>
                <a:spcPts val="1000"/>
              </a:spcBef>
              <a:spcAft>
                <a:spcPts val="0"/>
              </a:spcAft>
              <a:buClr>
                <a:schemeClr val="accent1"/>
              </a:buClr>
              <a:buSzPts val="1700"/>
              <a:buFont typeface="Helvetica Neue"/>
              <a:buChar char="•"/>
              <a:defRPr sz="1700">
                <a:latin typeface="Helvetica Neue"/>
                <a:ea typeface="Helvetica Neue"/>
                <a:cs typeface="Helvetica Neue"/>
                <a:sym typeface="Helvetica Neue"/>
              </a:defRPr>
            </a:lvl3pPr>
            <a:lvl4pPr indent="-330200" lvl="3" marL="1828800">
              <a:lnSpc>
                <a:spcPct val="115000"/>
              </a:lnSpc>
              <a:spcBef>
                <a:spcPts val="1000"/>
              </a:spcBef>
              <a:spcAft>
                <a:spcPts val="0"/>
              </a:spcAft>
              <a:buClr>
                <a:schemeClr val="accent1"/>
              </a:buClr>
              <a:buSzPts val="1600"/>
              <a:buFont typeface="Helvetica Neue"/>
              <a:buChar char="﹘"/>
              <a:defRPr sz="1600">
                <a:latin typeface="Helvetica Neue"/>
                <a:ea typeface="Helvetica Neue"/>
                <a:cs typeface="Helvetica Neue"/>
                <a:sym typeface="Helvetica Neue"/>
              </a:defRPr>
            </a:lvl4pPr>
            <a:lvl5pPr indent="-323850" lvl="4" marL="2286000">
              <a:lnSpc>
                <a:spcPct val="115000"/>
              </a:lnSpc>
              <a:spcBef>
                <a:spcPts val="1000"/>
              </a:spcBef>
              <a:spcAft>
                <a:spcPts val="0"/>
              </a:spcAft>
              <a:buClr>
                <a:schemeClr val="accent1"/>
              </a:buClr>
              <a:buSzPts val="1500"/>
              <a:buFont typeface="Helvetica Neue"/>
              <a:buChar char="•"/>
              <a:defRPr sz="1500">
                <a:latin typeface="Helvetica Neue"/>
                <a:ea typeface="Helvetica Neue"/>
                <a:cs typeface="Helvetica Neue"/>
                <a:sym typeface="Helvetica Neue"/>
              </a:defRPr>
            </a:lvl5pPr>
            <a:lvl6pPr indent="-317500" lvl="5" marL="2743200">
              <a:lnSpc>
                <a:spcPct val="115000"/>
              </a:lnSpc>
              <a:spcBef>
                <a:spcPts val="1000"/>
              </a:spcBef>
              <a:spcAft>
                <a:spcPts val="0"/>
              </a:spcAft>
              <a:buClr>
                <a:schemeClr val="accent1"/>
              </a:buClr>
              <a:buSzPts val="1400"/>
              <a:buFont typeface="Helvetica Neue"/>
              <a:buChar char="﹘"/>
              <a:defRPr>
                <a:latin typeface="Helvetica Neue"/>
                <a:ea typeface="Helvetica Neue"/>
                <a:cs typeface="Helvetica Neue"/>
                <a:sym typeface="Helvetica Neue"/>
              </a:defRPr>
            </a:lvl6pPr>
            <a:lvl7pPr indent="-317500" lvl="6" marL="3200400">
              <a:lnSpc>
                <a:spcPct val="115000"/>
              </a:lnSpc>
              <a:spcBef>
                <a:spcPts val="1000"/>
              </a:spcBef>
              <a:spcAft>
                <a:spcPts val="0"/>
              </a:spcAft>
              <a:buClr>
                <a:schemeClr val="accent1"/>
              </a:buClr>
              <a:buSzPts val="1400"/>
              <a:buFont typeface="Helvetica Neue"/>
              <a:buChar char="•"/>
              <a:defRPr>
                <a:latin typeface="Helvetica Neue"/>
                <a:ea typeface="Helvetica Neue"/>
                <a:cs typeface="Helvetica Neue"/>
                <a:sym typeface="Helvetica Neue"/>
              </a:defRPr>
            </a:lvl7pPr>
            <a:lvl8pPr indent="-317500" lvl="7" marL="3657600">
              <a:lnSpc>
                <a:spcPct val="115000"/>
              </a:lnSpc>
              <a:spcBef>
                <a:spcPts val="1000"/>
              </a:spcBef>
              <a:spcAft>
                <a:spcPts val="0"/>
              </a:spcAft>
              <a:buClr>
                <a:schemeClr val="accent1"/>
              </a:buClr>
              <a:buSzPts val="1400"/>
              <a:buFont typeface="Helvetica Neue"/>
              <a:buChar char="﹘"/>
              <a:defRPr>
                <a:latin typeface="Helvetica Neue"/>
                <a:ea typeface="Helvetica Neue"/>
                <a:cs typeface="Helvetica Neue"/>
                <a:sym typeface="Helvetica Neue"/>
              </a:defRPr>
            </a:lvl8pPr>
            <a:lvl9pPr indent="-317500" lvl="8" marL="4114800">
              <a:lnSpc>
                <a:spcPct val="115000"/>
              </a:lnSpc>
              <a:spcBef>
                <a:spcPts val="1000"/>
              </a:spcBef>
              <a:spcAft>
                <a:spcPts val="1000"/>
              </a:spcAft>
              <a:buClr>
                <a:schemeClr val="accent1"/>
              </a:buClr>
              <a:buSzPts val="1400"/>
              <a:buFont typeface="Helvetica Neue"/>
              <a:buChar char="•"/>
              <a:defRPr>
                <a:latin typeface="Helvetica Neue"/>
                <a:ea typeface="Helvetica Neue"/>
                <a:cs typeface="Helvetica Neue"/>
                <a:sym typeface="Helvetica Neue"/>
              </a:defRPr>
            </a:lvl9pPr>
          </a:lstStyle>
          <a:p/>
        </p:txBody>
      </p:sp>
      <p:pic>
        <p:nvPicPr>
          <p:cNvPr id="239" name="Google Shape;239;p47"/>
          <p:cNvPicPr preferRelativeResize="0"/>
          <p:nvPr/>
        </p:nvPicPr>
        <p:blipFill>
          <a:blip r:embed="rId1">
            <a:alphaModFix/>
          </a:blip>
          <a:stretch>
            <a:fillRect/>
          </a:stretch>
        </p:blipFill>
        <p:spPr>
          <a:xfrm>
            <a:off x="8039025" y="4251374"/>
            <a:ext cx="1060250" cy="83647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10" r:id="rId20"/>
    <p:sldLayoutId id="2147483711" r:id="rId21"/>
    <p:sldLayoutId id="2147483712" r:id="rId22"/>
    <p:sldLayoutId id="2147483713" r:id="rId23"/>
    <p:sldLayoutId id="2147483714" r:id="rId24"/>
    <p:sldLayoutId id="2147483715" r:id="rId25"/>
    <p:sldLayoutId id="2147483716" r:id="rId26"/>
    <p:sldLayoutId id="2147483717" r:id="rId27"/>
    <p:sldLayoutId id="2147483718" r:id="rId28"/>
    <p:sldLayoutId id="2147483719" r:id="rId29"/>
    <p:sldLayoutId id="2147483720" r:id="rId30"/>
    <p:sldLayoutId id="2147483721" r:id="rId31"/>
    <p:sldLayoutId id="2147483722" r:id="rId32"/>
    <p:sldLayoutId id="2147483723" r:id="rId33"/>
    <p:sldLayoutId id="2147483724" r:id="rId34"/>
    <p:sldLayoutId id="2147483725" r:id="rId35"/>
    <p:sldLayoutId id="2147483726" r:id="rId36"/>
    <p:sldLayoutId id="2147483727" r:id="rId3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3.xml"/><Relationship Id="rId3"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4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hyperlink" Target="https://docs.google.com/presentation/d/1tDyrU2PZraY5epfIe33gyTRvkUeDRw4ROHL8E3_6kl0/edit?slide=id.g342fc98581d_0_9#slide=id.g342fc98581d_0_9" TargetMode="External"/><Relationship Id="rId4" Type="http://schemas.openxmlformats.org/officeDocument/2006/relationships/hyperlink" Target="https://docs.google.com/presentation/d/1tDyrU2PZraY5epfIe33gyTRvkUeDRw4ROHL8E3_6kl0/edit?slide=id.g342fc98581d_0_9#slide=id.g342fc98581d_0_9" TargetMode="External"/><Relationship Id="rId5" Type="http://schemas.openxmlformats.org/officeDocument/2006/relationships/hyperlink" Target="https://docs.google.com/presentation/d/11vGlFS8rPKzzWgW-l3d-3o6GHAWTMpH0obt4fir8ch8/edit?slide=id.g2df2b779e45_9_59#slide=id.g2df2b779e45_9_59"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4.xml"/><Relationship Id="rId9" Type="http://schemas.openxmlformats.org/officeDocument/2006/relationships/slide" Target="/ppt/slides/slide23.xml"/><Relationship Id="rId5" Type="http://schemas.openxmlformats.org/officeDocument/2006/relationships/slide" Target="/ppt/slides/slide6.xml"/><Relationship Id="rId6" Type="http://schemas.openxmlformats.org/officeDocument/2006/relationships/slide" Target="/ppt/slides/slide9.xml"/><Relationship Id="rId7" Type="http://schemas.openxmlformats.org/officeDocument/2006/relationships/slide" Target="/ppt/slides/slide10.xml"/><Relationship Id="rId8" Type="http://schemas.openxmlformats.org/officeDocument/2006/relationships/slide" Target="/ppt/slides/slide19.xml"/><Relationship Id="rId11" Type="http://schemas.openxmlformats.org/officeDocument/2006/relationships/slide" Target="/ppt/slides/slide41.xml"/><Relationship Id="rId10" Type="http://schemas.openxmlformats.org/officeDocument/2006/relationships/slide" Target="/ppt/slides/slide23.xml"/><Relationship Id="rId13" Type="http://schemas.openxmlformats.org/officeDocument/2006/relationships/slide" Target="/ppt/slides/slide71.xml"/><Relationship Id="rId12" Type="http://schemas.openxmlformats.org/officeDocument/2006/relationships/slide" Target="/ppt/slides/slide57.xml"/><Relationship Id="rId15" Type="http://schemas.openxmlformats.org/officeDocument/2006/relationships/slide" Target="/ppt/slides/slide93.xml"/><Relationship Id="rId14" Type="http://schemas.openxmlformats.org/officeDocument/2006/relationships/slide" Target="/ppt/slides/slide8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hyperlink" Target="https://www.oscre.org/idm?version=idm-main-3_7&amp;content=entity/Reference&amp;product=HACT" TargetMode="External"/><Relationship Id="rId4" Type="http://schemas.openxmlformats.org/officeDocument/2006/relationships/slide" Target="/ppt/slides/slide88.xml"/><Relationship Id="rId9" Type="http://schemas.openxmlformats.org/officeDocument/2006/relationships/slide" Target="/ppt/slides/slide90.xml"/><Relationship Id="rId5" Type="http://schemas.openxmlformats.org/officeDocument/2006/relationships/hyperlink" Target="https://www.oscre.org/idm?version=idm-main-3_7&amp;content=entity/Complaint&amp;product=HACT" TargetMode="External"/><Relationship Id="rId6" Type="http://schemas.openxmlformats.org/officeDocument/2006/relationships/slide" Target="/ppt/slides/slide19.xml"/><Relationship Id="rId7" Type="http://schemas.openxmlformats.org/officeDocument/2006/relationships/hyperlink" Target="https://www.oscre.org/idm?version=idm-main-3_5&amp;content=entity/Note&amp;product=HACT" TargetMode="External"/><Relationship Id="rId8" Type="http://schemas.openxmlformats.org/officeDocument/2006/relationships/hyperlink" Target="https://www.oscre.org/idm?version=idm-main-3_5&amp;content=entity/CommunicationChannelCode&amp;product=HACT" TargetMode="External"/><Relationship Id="rId11" Type="http://schemas.openxmlformats.org/officeDocument/2006/relationships/hyperlink" Target="https://www.oscre.org/idm?version=idm-main-3_5&amp;content=entity/ActionItemStatusChange&amp;product=HACT" TargetMode="External"/><Relationship Id="rId10" Type="http://schemas.openxmlformats.org/officeDocument/2006/relationships/hyperlink" Target="https://www.oscre.org/idm?version=idm-main-3_5&amp;content=entity/ComplaintResolutionCode&amp;product=HACT" TargetMode="External"/><Relationship Id="rId13" Type="http://schemas.openxmlformats.org/officeDocument/2006/relationships/slide" Target="/ppt/slides/slide79.xml"/><Relationship Id="rId12" Type="http://schemas.openxmlformats.org/officeDocument/2006/relationships/hyperlink" Target="https://www.oscre.org/idm?version=idm-main-3_7&amp;content=entity/WorkStatusCode&amp;product=HACT" TargetMode="External"/><Relationship Id="rId14" Type="http://schemas.openxmlformats.org/officeDocument/2006/relationships/slide" Target="/ppt/slides/slide4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hyperlink" Target="https://www.oscre.org/idm?version=idm-main-3_5&amp;content=entity/LearningActionItem&amp;product=HACT" TargetMode="External"/><Relationship Id="rId4" Type="http://schemas.openxmlformats.org/officeDocument/2006/relationships/hyperlink" Target="https://www.oscre.org/idm?version=idm-main-3_7&amp;content=entity/Appointment&amp;product=HACT" TargetMode="External"/><Relationship Id="rId9" Type="http://schemas.openxmlformats.org/officeDocument/2006/relationships/slide" Target="/ppt/slides/slide46.xml"/><Relationship Id="rId5" Type="http://schemas.openxmlformats.org/officeDocument/2006/relationships/hyperlink" Target="https://www.oscre.org/idm?version=idm-main-3_7&amp;content=entity/Attachment&amp;product=HACT" TargetMode="External"/><Relationship Id="rId6" Type="http://schemas.openxmlformats.org/officeDocument/2006/relationships/hyperlink" Target="https://www.oscre.org/idm?version=idm-main-3_5&amp;content=entity/Employee&amp;product=HACT" TargetMode="External"/><Relationship Id="rId7" Type="http://schemas.openxmlformats.org/officeDocument/2006/relationships/slide" Target="/ppt/slides/slide77.xml"/><Relationship Id="rId8" Type="http://schemas.openxmlformats.org/officeDocument/2006/relationships/slide" Target="/ppt/slides/slide65.xml"/><Relationship Id="rId11" Type="http://schemas.openxmlformats.org/officeDocument/2006/relationships/hyperlink" Target="https://www.oscre.org/idm?version=idm-main-3_7&amp;content=entity/AdditionalWork&amp;product=HACT" TargetMode="External"/><Relationship Id="rId10" Type="http://schemas.openxmlformats.org/officeDocument/2006/relationships/slide" Target="/ppt/slides/slide61.xml"/><Relationship Id="rId13" Type="http://schemas.openxmlformats.org/officeDocument/2006/relationships/hyperlink" Target="https://www.oscre.org/idm?version=idm-main-3_5&amp;content=entity/ComplaintCompensation&amp;product=HACT" TargetMode="External"/><Relationship Id="rId12" Type="http://schemas.openxmlformats.org/officeDocument/2006/relationships/hyperlink" Target="https://www.oscre.org/idm?version=idm-main-3_7&amp;content=entity/Attachment&amp;product=HAC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hyperlink" Target="https://www.oscre.org/idm?version=idm-main-3_7&amp;content=entity/Reference&amp;product=HACT" TargetMode="External"/><Relationship Id="rId4" Type="http://schemas.openxmlformats.org/officeDocument/2006/relationships/hyperlink" Target="https://www.oscre.org/idm?version=idm-main-3_7&amp;content=entity/Reference&amp;product=HAC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hyperlink" Target="https://www.oscre.org/idm?version=idm-main-3_5&amp;content=entity/Note&amp;product=HAC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hyperlink" Target="https://www.oscre.org/idm?version=idm-main-3_7&amp;content=entity/CommunicationChannelCode&amp;product=HACT" TargetMode="External"/><Relationship Id="rId4" Type="http://schemas.openxmlformats.org/officeDocument/2006/relationships/hyperlink" Target="https://www.oscre.org/idm?version=idm-main-3_7&amp;content=entity/CommunicationChannelCode&amp;product=HACT" TargetMode="External"/><Relationship Id="rId5" Type="http://schemas.openxmlformats.org/officeDocument/2006/relationships/slide" Target="/ppt/slides/slide9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hyperlink" Target="https://www.oscre.org/idm?version=idm-main-3_5&amp;content=entity/ActionItemStatusChange&amp;product=HACT"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hyperlink" Target="https://www.oscre.org/idm?version=idm-main-3_5&amp;content=entity/Employee&amp;product=HACT"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hyperlink" Target="https://www.oscre.org/idm?version=idm-main-3_7&amp;content=entity/Attachment&amp;product=HACT" TargetMode="External"/><Relationship Id="rId4" Type="http://schemas.openxmlformats.org/officeDocument/2006/relationships/hyperlink" Target="https://www.oscre.org/idm?version=idm-main-3_7&amp;content=entity/Attachment&amp;product=HACT" TargetMode="External"/><Relationship Id="rId5" Type="http://schemas.openxmlformats.org/officeDocument/2006/relationships/hyperlink" Target="https://www.oscre.org/idm?version=idm-main-3_7&amp;content=entity/ComplaintEvidence&amp;product=HAC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hyperlink" Target="https://www.oscre.org/idm?version=idm-main-3_5&amp;content=entity/Complaint&amp;product=HA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1.xml"/><Relationship Id="rId3" Type="http://schemas.openxmlformats.org/officeDocument/2006/relationships/hyperlink" Target="https://www.oscre.org/idm?version=idm-main-3_5&amp;content=entity/ComplaintCaseFile&amp;product=HACT" TargetMode="External"/><Relationship Id="rId4" Type="http://schemas.openxmlformats.org/officeDocument/2006/relationships/hyperlink" Target="https://www.oscre.org/idm?version=idm-main-3_5&amp;content=entity/Complaint&amp;product=HACT" TargetMode="External"/><Relationship Id="rId5" Type="http://schemas.openxmlformats.org/officeDocument/2006/relationships/hyperlink" Target="https://www.oscre.org/idm?version=idm-main-3_5&amp;content=entity/Complaint&amp;product=HACT" TargetMode="External"/><Relationship Id="rId6" Type="http://schemas.openxmlformats.org/officeDocument/2006/relationships/image" Target="../media/image4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2.xml"/><Relationship Id="rId3" Type="http://schemas.openxmlformats.org/officeDocument/2006/relationships/hyperlink" Target="https://www.oscre.org/idm?version=idm-main-3_7&amp;content=entity/Reference&amp;product=HACT"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hyperlink" Target="https://www.oscre.org/idm?version=idm-main-3_7&amp;content=entity/Property&amp;product=HACT" TargetMode="External"/><Relationship Id="rId4" Type="http://schemas.openxmlformats.org/officeDocument/2006/relationships/hyperlink" Target="https://www.oscre.org/idm?version=idm-main-3_7&amp;content=entity/Unit&amp;product=HACT" TargetMode="External"/><Relationship Id="rId5" Type="http://schemas.openxmlformats.org/officeDocument/2006/relationships/hyperlink" Target="https://www.oscre.org/idm?version=idm-main-3_7&amp;content=entity/Reference&amp;product=HACT" TargetMode="External"/><Relationship Id="rId6" Type="http://schemas.openxmlformats.org/officeDocument/2006/relationships/hyperlink" Target="https://www.oscre.org/idm?version=idm-main-3_7&amp;content=entity/Unit&amp;product=HACT" TargetMode="External"/><Relationship Id="rId7" Type="http://schemas.openxmlformats.org/officeDocument/2006/relationships/hyperlink" Target="https://www.oscre.org/idm?version=idm-main-3_7&amp;content=entity/Reference&amp;product=HACT"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5.xml"/><Relationship Id="rId3" Type="http://schemas.openxmlformats.org/officeDocument/2006/relationships/hyperlink" Target="https://www.oscre.org/idm?version=idm-main-3_5&amp;content=entity/Complaint&amp;product=HACT"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6.xml"/><Relationship Id="rId3" Type="http://schemas.openxmlformats.org/officeDocument/2006/relationships/hyperlink" Target="https://www.oscre.org/idm?version=idm-main-3_7&amp;content=entity/PersonName&amp;product=HACT" TargetMode="External"/><Relationship Id="rId4" Type="http://schemas.openxmlformats.org/officeDocument/2006/relationships/hyperlink" Target="https://www.oscre.org/idm?version=idm-main-3_7&amp;content=entity/Party&amp;product=HACT" TargetMode="External"/><Relationship Id="rId5" Type="http://schemas.openxmlformats.org/officeDocument/2006/relationships/hyperlink" Target="https://www.oscre.org/idm?version=idm-main-3_7&amp;content=entity/WorkOrder&amp;product=HAC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8.xml"/><Relationship Id="rId3" Type="http://schemas.openxmlformats.org/officeDocument/2006/relationships/hyperlink" Target="https://www.oscre.org/idm?version=idm-main-3_7&amp;content=entity/Attachment&amp;product=HACT" TargetMode="External"/><Relationship Id="rId4" Type="http://schemas.openxmlformats.org/officeDocument/2006/relationships/hyperlink" Target="https://www.oscre.org/idm?version=idm-main-3_7&amp;content=entity/Attachment&amp;product=HACT" TargetMode="External"/><Relationship Id="rId5" Type="http://schemas.openxmlformats.org/officeDocument/2006/relationships/hyperlink" Target="https://www.oscre.org/idm?version=idm-main-3_7&amp;content=entity/ComplaintEvidence&amp;product=HACT"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9.xml"/><Relationship Id="rId3" Type="http://schemas.openxmlformats.org/officeDocument/2006/relationships/hyperlink" Target="https://www.oscre.org/idm?version=idm-main-3_7&amp;content=entity/SpatialLocation&amp;product=HACT" TargetMode="External"/><Relationship Id="rId4" Type="http://schemas.openxmlformats.org/officeDocument/2006/relationships/hyperlink" Target="https://www.oscre.org/idm?version=idm-main-3_7&amp;content=entity/WorkOrder&amp;product=HAC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0.xml"/><Relationship Id="rId3" Type="http://schemas.openxmlformats.org/officeDocument/2006/relationships/hyperlink" Target="https://www.oscre.org/idm?version=idm-main-3_7&amp;content=entity/ActionItemStatusCode&amp;product=HACT"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1.xml"/><Relationship Id="rId3" Type="http://schemas.openxmlformats.org/officeDocument/2006/relationships/hyperlink" Target="https://www.oscre.org/idm?version=idm-main-3_7&amp;content=entity/WorkStatusCode&amp;product=HACT" TargetMode="External"/><Relationship Id="rId4" Type="http://schemas.openxmlformats.org/officeDocument/2006/relationships/hyperlink" Target="https://www.oscre.org/idm?version=idm-main-3_7&amp;content=entity/WorkOrderStatusHistory&amp;product=HACT" TargetMode="External"/><Relationship Id="rId5" Type="http://schemas.openxmlformats.org/officeDocument/2006/relationships/hyperlink" Target="https://www.oscre.org/idm?version=idm-main-3_7&amp;content=entity/ActionItemStatusCode&amp;product=HAC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2.xml"/><Relationship Id="rId3" Type="http://schemas.openxmlformats.org/officeDocument/2006/relationships/hyperlink" Target="https://www.oscre.org/idm?version=idm-main-3_7&amp;content=entity/JobStatusUpdate&amp;product=HACT" TargetMode="External"/><Relationship Id="rId4" Type="http://schemas.openxmlformats.org/officeDocument/2006/relationships/hyperlink" Target="https://www.oscre.org/idm?version=idm-main-3_7&amp;content=entity/AdditionalWork&amp;product=HACT"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3.xml"/><Relationship Id="rId3" Type="http://schemas.openxmlformats.org/officeDocument/2006/relationships/hyperlink" Target="https://www.oscre.org/idm?version=idm-main-3_7&amp;content=entity/WorkOrder&amp;product=HACT" TargetMode="External"/><Relationship Id="rId4" Type="http://schemas.openxmlformats.org/officeDocument/2006/relationships/hyperlink" Target="https://www.oscre.org/idm?version=idm-main-3_7&amp;content=entity/AdditionalWork&amp;product=HACT" TargetMode="External"/><Relationship Id="rId5" Type="http://schemas.openxmlformats.org/officeDocument/2006/relationships/hyperlink" Target="https://www.oscre.org/idm?version=idm-main-3_7&amp;content=entity/WorkOrder&amp;product=HACT" TargetMode="External"/><Relationship Id="rId6" Type="http://schemas.openxmlformats.org/officeDocument/2006/relationships/hyperlink" Target="https://www.oscre.org/idm?version=idm-main-3_7&amp;content=entity/AdditionalWork&amp;product=HACT"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4.xml"/><Relationship Id="rId3" Type="http://schemas.openxmlformats.org/officeDocument/2006/relationships/hyperlink" Target="https://www.oscre.org/idm?version=idm-main-3_7&amp;content=entity/WorkStatusCode&amp;product=HACT"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7.xml"/><Relationship Id="rId3" Type="http://schemas.openxmlformats.org/officeDocument/2006/relationships/hyperlink" Target="https://www.oscre.org/idm?version=idm-main-3_7&amp;content=entity/Attachment&amp;product=HACT" TargetMode="External"/><Relationship Id="rId4" Type="http://schemas.openxmlformats.org/officeDocument/2006/relationships/hyperlink" Target="https://www.oscre.org/idm?version=idm-main-3_7&amp;content=entity/Appointment&amp;product=HACT" TargetMode="External"/><Relationship Id="rId5" Type="http://schemas.openxmlformats.org/officeDocument/2006/relationships/hyperlink" Target="https://www.oscre.org/idm?version=idm-main-3_7&amp;content=entity/WorkOrder&amp;product=HACT" TargetMode="External"/><Relationship Id="rId6" Type="http://schemas.openxmlformats.org/officeDocument/2006/relationships/image" Target="../media/image4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8.xml"/><Relationship Id="rId3" Type="http://schemas.openxmlformats.org/officeDocument/2006/relationships/hyperlink" Target="https://www.oscre.org/idm?version=idm-main-3_7&amp;content=entity/Reference&amp;product=HACT"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9.xml"/><Relationship Id="rId3" Type="http://schemas.openxmlformats.org/officeDocument/2006/relationships/hyperlink" Target="https://www.oscre.org/idm?version=idm-main-3_7&amp;content=entity/Property&amp;product=HACT" TargetMode="External"/><Relationship Id="rId4" Type="http://schemas.openxmlformats.org/officeDocument/2006/relationships/hyperlink" Target="https://www.oscre.org/idm?version=idm-main-3_7&amp;content=entity/Unit&amp;product=HACT" TargetMode="External"/><Relationship Id="rId5" Type="http://schemas.openxmlformats.org/officeDocument/2006/relationships/hyperlink" Target="https://www.oscre.org/idm?version=idm-main-3_7&amp;content=entity/Reference&amp;product=HACT" TargetMode="External"/><Relationship Id="rId6" Type="http://schemas.openxmlformats.org/officeDocument/2006/relationships/hyperlink" Target="https://www.oscre.org/idm?version=idm-main-3_7&amp;content=entity/Unit&amp;product=HACT" TargetMode="External"/><Relationship Id="rId7" Type="http://schemas.openxmlformats.org/officeDocument/2006/relationships/hyperlink" Target="https://www.oscre.org/idm?version=idm-main-3_7&amp;content=entity/Reference&amp;product=HAC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3.xml"/><Relationship Id="rId3" Type="http://schemas.openxmlformats.org/officeDocument/2006/relationships/hyperlink" Target="https://www.oscre.org/idm?version=idm-main-3_7&amp;content=entity/WorkStatusCode&amp;product=HACT" TargetMode="External"/><Relationship Id="rId4" Type="http://schemas.openxmlformats.org/officeDocument/2006/relationships/hyperlink" Target="https://www.oscre.org/idm?version=idm-main-3_7&amp;content=entity/ActionItemStatusCode&amp;product=HACT" TargetMode="External"/><Relationship Id="rId5" Type="http://schemas.openxmlformats.org/officeDocument/2006/relationships/hyperlink" Target="https://www.oscre.org/idm?version=idm-main-3_7&amp;content=entity/ComponentActionItem&amp;product=HACT"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4.xml"/><Relationship Id="rId3" Type="http://schemas.openxmlformats.org/officeDocument/2006/relationships/hyperlink" Target="https://www.oscre.org/idm?version=idm-main-3_7&amp;content=entity/WorkStatusCode&amp;product=HACT" TargetMode="External"/><Relationship Id="rId4" Type="http://schemas.openxmlformats.org/officeDocument/2006/relationships/hyperlink" Target="https://www.oscre.org/idm?version=idm-main-3_7&amp;content=entity/WorkOrderStatusHistory&amp;product=HACT" TargetMode="External"/><Relationship Id="rId5" Type="http://schemas.openxmlformats.org/officeDocument/2006/relationships/hyperlink" Target="https://www.oscre.org/idm?version=idm-main-3_7&amp;content=entity/ActionItemStatusCode&amp;product=HACT" TargetMode="External"/><Relationship Id="rId6" Type="http://schemas.openxmlformats.org/officeDocument/2006/relationships/hyperlink" Target="https://www.oscre.org/idm?version=idm-main-3_7&amp;content=entity/ComponentActionItem&amp;product=HACT"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5.xml"/><Relationship Id="rId3" Type="http://schemas.openxmlformats.org/officeDocument/2006/relationships/hyperlink" Target="https://www.oscre.org/idm?version=idm-main-3_7&amp;content=entity/Contractor&amp;product=HACT" TargetMode="External"/><Relationship Id="rId4" Type="http://schemas.openxmlformats.org/officeDocument/2006/relationships/hyperlink" Target="https://www.oscre.org/idm?version=idm-main-3_7&amp;content=entity/Person&amp;product=HACT"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9.xml"/><Relationship Id="rId3" Type="http://schemas.openxmlformats.org/officeDocument/2006/relationships/hyperlink" Target="https://www.oscre.org/idm?version=idm-main-3_5&amp;content=entity/Note&amp;product=HA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1.xml"/><Relationship Id="rId3" Type="http://schemas.openxmlformats.org/officeDocument/2006/relationships/hyperlink" Target="https://www.oscre.org/idm?version=idm-main-3_5&amp;content=entity/LearningActions&amp;product=HACT" TargetMode="External"/><Relationship Id="rId4" Type="http://schemas.openxmlformats.org/officeDocument/2006/relationships/hyperlink" Target="https://www.oscre.org/idm?version=idm-main-3_5&amp;content=entity/LearningActionTypeCode&amp;product=HACT" TargetMode="External"/><Relationship Id="rId5" Type="http://schemas.openxmlformats.org/officeDocument/2006/relationships/image" Target="../media/image47.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2.xml"/><Relationship Id="rId3" Type="http://schemas.openxmlformats.org/officeDocument/2006/relationships/hyperlink" Target="https://www.oscre.org/idm?version=idm-main-3_7&amp;content=entity/Reference&amp;product=HACT"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4.xml"/><Relationship Id="rId3" Type="http://schemas.openxmlformats.org/officeDocument/2006/relationships/hyperlink" Target="https://www.oscre.org/idm?version=idm-main-3_5&amp;content=entity/ReasonCode&amp;product=HACT"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5.xml"/><Relationship Id="rId3" Type="http://schemas.openxmlformats.org/officeDocument/2006/relationships/hyperlink" Target="https://www.oscre.org/idm?version=idm-main-3_7&amp;content=entity/WorkStatusCode&amp;product=HACT" TargetMode="External"/><Relationship Id="rId4" Type="http://schemas.openxmlformats.org/officeDocument/2006/relationships/hyperlink" Target="https://www.oscre.org/idm?version=idm-main-3_5&amp;content=usecases/CareReferralOutcomeFeedback/CareCaseStatusCode&amp;product=HACT"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6.xml"/><Relationship Id="rId3" Type="http://schemas.openxmlformats.org/officeDocument/2006/relationships/hyperlink" Target="https://www.oscre.org/idm?version=idm-main-3_5&amp;content=entity/ComplaintResolutionCode&amp;product=HACT"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7.xml"/><Relationship Id="rId3" Type="http://schemas.openxmlformats.org/officeDocument/2006/relationships/hyperlink" Target="https://www.oscre.org/idm?version=idm-main-3_5&amp;content=entity/Complaint&amp;product=HACT" TargetMode="External"/><Relationship Id="rId4" Type="http://schemas.openxmlformats.org/officeDocument/2006/relationships/hyperlink" Target="https://www.oscre.org/idm?version=idm-main-3_5&amp;content=entity/Employee&amp;product=HACT" TargetMode="External"/><Relationship Id="rId5" Type="http://schemas.openxmlformats.org/officeDocument/2006/relationships/hyperlink" Target="https://www.oscre.org/idm?version=idm-main-3_7&amp;content=entity/PersonName&amp;product=HACT" TargetMode="External"/><Relationship Id="rId6" Type="http://schemas.openxmlformats.org/officeDocument/2006/relationships/hyperlink" Target="https://www.oscre.org/idm?version=idm-main-3_7&amp;content=entity/Party&amp;product=HACT" TargetMode="External"/><Relationship Id="rId7" Type="http://schemas.openxmlformats.org/officeDocument/2006/relationships/hyperlink" Target="https://www.oscre.org/idm?version=idm-main-3_7&amp;content=entity/WorkOrder&amp;product=HACT"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9.xml"/><Relationship Id="rId3" Type="http://schemas.openxmlformats.org/officeDocument/2006/relationships/hyperlink" Target="https://www.oscre.org/idm?version=idm-main-3_5&amp;content=entity/ActionItemStatusChange&amp;product=HACT" TargetMode="External"/><Relationship Id="rId4"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0.xml"/><Relationship Id="rId3" Type="http://schemas.openxmlformats.org/officeDocument/2006/relationships/hyperlink" Target="https://www.oscre.org/idm?version=idm-main-3_5&amp;content=entity/LearningActionItem&amp;product=HACT" TargetMode="External"/><Relationship Id="rId4" Type="http://schemas.openxmlformats.org/officeDocument/2006/relationships/hyperlink" Target="https://www.oscre.org/idm?version=idm-main-3_5&amp;content=entity/Note&amp;product=HACT"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1.xml"/><Relationship Id="rId3" Type="http://schemas.openxmlformats.org/officeDocument/2006/relationships/hyperlink" Target="https://www.oscre.org/idm?version=idm-main-3_5&amp;content=entity/MonetaryAmount&amp;product=HACT" TargetMode="External"/><Relationship Id="rId4" Type="http://schemas.openxmlformats.org/officeDocument/2006/relationships/hyperlink" Target="https://www.oscre.org/idm?version=idm-main-3_5&amp;content=entity/ComplaintCompensation&amp;product=HACT" TargetMode="External"/><Relationship Id="rId5" Type="http://schemas.openxmlformats.org/officeDocument/2006/relationships/hyperlink" Target="https://www.oscre.org/idm?version=idm-main-3_5&amp;content=entity/ComplaintCompensation&amp;product=HACT"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2.xml"/><Relationship Id="rId3" Type="http://schemas.openxmlformats.org/officeDocument/2006/relationships/hyperlink" Target="https://www.oscre.org/idm?version=idm-main-3_5&amp;content=entity/ComplaintCompensation&amp;product=HACT" TargetMode="External"/><Relationship Id="rId4" Type="http://schemas.openxmlformats.org/officeDocument/2006/relationships/hyperlink" Target="https://www.oscre.org/idm?version=idm-main-3_5&amp;content=entity/ComplaintResolutionCode&amp;product=HACT"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3.xml"/><Relationship Id="rId3" Type="http://schemas.openxmlformats.org/officeDocument/2006/relationships/hyperlink" Target="https://www.oscre.org/idm?version=idm-main-3_5&amp;content=entity/ComplaintCompensation&amp;product=HACT"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4.xml"/><Relationship Id="rId3" Type="http://schemas.openxmlformats.org/officeDocument/2006/relationships/hyperlink" Target="https://www.oscre.org/idm?version=idm-main-3_5&amp;content=entity/Note&amp;product=HACT"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6.xml"/><Relationship Id="rId3" Type="http://schemas.openxmlformats.org/officeDocument/2006/relationships/hyperlink" Target="https://www.oscre.org/idm?version=idm-main-3_5&amp;content=entity/Communication&amp;product=HACT" TargetMode="External"/><Relationship Id="rId4" Type="http://schemas.openxmlformats.org/officeDocument/2006/relationships/image" Target="../media/image44.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0.xml"/><Relationship Id="rId3" Type="http://schemas.openxmlformats.org/officeDocument/2006/relationships/hyperlink" Target="https://www.oscre.org/idm?version=idm-main-3_5&amp;content=entity/CommunicationChannelCode&amp;product=HACT"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1.xml"/><Relationship Id="rId3" Type="http://schemas.openxmlformats.org/officeDocument/2006/relationships/hyperlink" Target="https://www.oscre.org/idm?version=idm-main-3_5&amp;content=entity/Note&amp;product=HACT"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3.xml"/><Relationship Id="rId3" Type="http://schemas.openxmlformats.org/officeDocument/2006/relationships/image" Target="../media/image4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5.xml"/><Relationship Id="rId3" Type="http://schemas.openxmlformats.org/officeDocument/2006/relationships/hyperlink" Target="https://www.oscre.org/idm?version=idm-main-3_7&amp;content=entity/AdaptationType&amp;product=OSCRE"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6.xml"/><Relationship Id="rId3" Type="http://schemas.openxmlformats.org/officeDocument/2006/relationships/hyperlink" Target="https://www.oscre.org/idm?version=idm-main-3_7&amp;content=entity/NoneLowMedHighCode&amp;product=OSCRE"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7.xml"/><Relationship Id="rId3" Type="http://schemas.openxmlformats.org/officeDocument/2006/relationships/hyperlink" Target="https://www.oscre.org/idm?version=idm-main-3_7&amp;content=entity/Categorization&amp;product=OSCRE" TargetMode="External"/><Relationship Id="rId4" Type="http://schemas.openxmlformats.org/officeDocument/2006/relationships/hyperlink" Target="https://www.oscre.org/idm?version=idm-main-3_7&amp;content=entity/Reference&amp;product=OSCRE"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84"/>
          <p:cNvSpPr txBox="1"/>
          <p:nvPr>
            <p:ph type="ctrTitle"/>
          </p:nvPr>
        </p:nvSpPr>
        <p:spPr>
          <a:xfrm>
            <a:off x="372350" y="1340250"/>
            <a:ext cx="5215500" cy="183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4000"/>
              <a:t>Damp &amp; mould data model</a:t>
            </a:r>
            <a:endParaRPr sz="4000"/>
          </a:p>
        </p:txBody>
      </p:sp>
      <p:sp>
        <p:nvSpPr>
          <p:cNvPr id="448" name="Google Shape;448;p84"/>
          <p:cNvSpPr txBox="1"/>
          <p:nvPr>
            <p:ph idx="1" type="subTitle"/>
          </p:nvPr>
        </p:nvSpPr>
        <p:spPr>
          <a:xfrm>
            <a:off x="372350" y="2571750"/>
            <a:ext cx="4452000" cy="484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2600"/>
              <a:t>Design decisions</a:t>
            </a:r>
            <a:endParaRPr sz="2600"/>
          </a:p>
          <a:p>
            <a:pPr indent="0" lvl="0" marL="0" rtl="0" algn="l">
              <a:lnSpc>
                <a:spcPct val="100000"/>
              </a:lnSpc>
              <a:spcBef>
                <a:spcPts val="0"/>
              </a:spcBef>
              <a:spcAft>
                <a:spcPts val="0"/>
              </a:spcAft>
              <a:buClr>
                <a:schemeClr val="dk1"/>
              </a:buClr>
              <a:buSzPts val="1100"/>
              <a:buFont typeface="Arial"/>
              <a:buNone/>
            </a:pPr>
            <a:r>
              <a:t/>
            </a:r>
            <a:endParaRPr sz="1500"/>
          </a:p>
        </p:txBody>
      </p:sp>
      <p:sp>
        <p:nvSpPr>
          <p:cNvPr id="449" name="Google Shape;449;p84"/>
          <p:cNvSpPr txBox="1"/>
          <p:nvPr>
            <p:ph idx="1" type="subTitle"/>
          </p:nvPr>
        </p:nvSpPr>
        <p:spPr>
          <a:xfrm>
            <a:off x="486650" y="3978275"/>
            <a:ext cx="3238500" cy="70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GB" sz="1700"/>
              <a:t>July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3"/>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Review process</a:t>
            </a:r>
            <a:endParaRPr/>
          </a:p>
        </p:txBody>
      </p:sp>
      <p:sp>
        <p:nvSpPr>
          <p:cNvPr id="540" name="Google Shape;540;p93"/>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To test whether the </a:t>
            </a:r>
            <a:r>
              <a:rPr lang="en-GB" sz="1400"/>
              <a:t>standards</a:t>
            </a:r>
            <a:r>
              <a:rPr lang="en-GB" sz="1400"/>
              <a:t> were aligned to principles, were consistent and design decisions were transparent, a member of the team reviewed each layer, entity and attribute of the data model for the Investigations Component. </a:t>
            </a:r>
            <a:endParaRPr sz="1400"/>
          </a:p>
          <a:p>
            <a:pPr indent="0" lvl="0" marL="0" rtl="0" algn="l">
              <a:spcBef>
                <a:spcPts val="1500"/>
              </a:spcBef>
              <a:spcAft>
                <a:spcPts val="0"/>
              </a:spcAft>
              <a:buNone/>
            </a:pPr>
            <a:r>
              <a:rPr lang="en-GB" sz="1400"/>
              <a:t>Questions asked include:</a:t>
            </a:r>
            <a:endParaRPr sz="1400"/>
          </a:p>
          <a:p>
            <a:pPr indent="-317500" lvl="0" marL="457200" rtl="0" algn="l">
              <a:spcBef>
                <a:spcPts val="1500"/>
              </a:spcBef>
              <a:spcAft>
                <a:spcPts val="0"/>
              </a:spcAft>
              <a:buSzPts val="1400"/>
              <a:buChar char="●"/>
            </a:pPr>
            <a:r>
              <a:rPr lang="en-GB" sz="1400"/>
              <a:t>What is this field or entity for? </a:t>
            </a:r>
            <a:endParaRPr sz="1400"/>
          </a:p>
          <a:p>
            <a:pPr indent="-317500" lvl="0" marL="457200" rtl="0" algn="l">
              <a:spcBef>
                <a:spcPts val="0"/>
              </a:spcBef>
              <a:spcAft>
                <a:spcPts val="0"/>
              </a:spcAft>
              <a:buSzPts val="1400"/>
              <a:buChar char="●"/>
            </a:pPr>
            <a:r>
              <a:rPr lang="en-GB" sz="1400"/>
              <a:t>What value does it provide? </a:t>
            </a:r>
            <a:endParaRPr sz="1400"/>
          </a:p>
          <a:p>
            <a:pPr indent="-317500" lvl="0" marL="457200" rtl="0" algn="l">
              <a:spcBef>
                <a:spcPts val="0"/>
              </a:spcBef>
              <a:spcAft>
                <a:spcPts val="0"/>
              </a:spcAft>
              <a:buSzPts val="1400"/>
              <a:buChar char="●"/>
            </a:pPr>
            <a:r>
              <a:rPr lang="en-GB" sz="1400"/>
              <a:t>How was it designed?</a:t>
            </a:r>
            <a:endParaRPr sz="1400"/>
          </a:p>
          <a:p>
            <a:pPr indent="-317500" lvl="0" marL="457200" rtl="0" algn="l">
              <a:spcBef>
                <a:spcPts val="0"/>
              </a:spcBef>
              <a:spcAft>
                <a:spcPts val="0"/>
              </a:spcAft>
              <a:buSzPts val="1400"/>
              <a:buChar char="●"/>
            </a:pPr>
            <a:r>
              <a:rPr lang="en-GB" sz="1400"/>
              <a:t>Why was it designed this way?</a:t>
            </a:r>
            <a:endParaRPr sz="1400"/>
          </a:p>
          <a:p>
            <a:pPr indent="-317500" lvl="0" marL="457200" rtl="0" algn="l">
              <a:spcBef>
                <a:spcPts val="0"/>
              </a:spcBef>
              <a:spcAft>
                <a:spcPts val="0"/>
              </a:spcAft>
              <a:buSzPts val="1400"/>
              <a:buChar char="●"/>
            </a:pPr>
            <a:r>
              <a:rPr lang="en-GB" sz="1400"/>
              <a:t>What other alternatives are there? </a:t>
            </a:r>
            <a:endParaRPr sz="1400"/>
          </a:p>
        </p:txBody>
      </p:sp>
      <p:sp>
        <p:nvSpPr>
          <p:cNvPr id="541" name="Google Shape;541;p93"/>
          <p:cNvSpPr txBox="1"/>
          <p:nvPr>
            <p:ph idx="2" type="body"/>
          </p:nvPr>
        </p:nvSpPr>
        <p:spPr>
          <a:xfrm>
            <a:off x="4731075" y="1152475"/>
            <a:ext cx="3828900" cy="304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sz="1400"/>
              <a:t>Are there any specific questions we need to ask about this data field/entity when testing with housing providers?</a:t>
            </a:r>
            <a:endParaRPr sz="1400"/>
          </a:p>
          <a:p>
            <a:pPr indent="0" lvl="0" marL="0" rtl="0" algn="l">
              <a:spcBef>
                <a:spcPts val="1500"/>
              </a:spcBef>
              <a:spcAft>
                <a:spcPts val="1500"/>
              </a:spcAft>
              <a:buNone/>
            </a:pPr>
            <a:r>
              <a:rPr lang="en-GB" sz="1400"/>
              <a:t>The next slides summarise the findings of this review, the design options revealed and the decisions made as a result.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4"/>
          <p:cNvSpPr txBox="1"/>
          <p:nvPr>
            <p:ph type="title"/>
          </p:nvPr>
        </p:nvSpPr>
        <p:spPr>
          <a:xfrm>
            <a:off x="570300" y="1418625"/>
            <a:ext cx="6875400" cy="15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Module design</a:t>
            </a:r>
            <a:endParaRPr/>
          </a:p>
        </p:txBody>
      </p:sp>
      <p:sp>
        <p:nvSpPr>
          <p:cNvPr id="547" name="Google Shape;547;p94"/>
          <p:cNvSpPr txBox="1"/>
          <p:nvPr>
            <p:ph idx="1" type="subTitle"/>
          </p:nvPr>
        </p:nvSpPr>
        <p:spPr>
          <a:xfrm>
            <a:off x="570300" y="2946775"/>
            <a:ext cx="6875400" cy="132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95"/>
          <p:cNvSpPr txBox="1"/>
          <p:nvPr>
            <p:ph type="title"/>
          </p:nvPr>
        </p:nvSpPr>
        <p:spPr>
          <a:xfrm>
            <a:off x="568650" y="330275"/>
            <a:ext cx="84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How we’ve designed damp &amp; mould data model</a:t>
            </a:r>
            <a:endParaRPr/>
          </a:p>
        </p:txBody>
      </p:sp>
      <p:sp>
        <p:nvSpPr>
          <p:cNvPr id="553" name="Google Shape;553;p95"/>
          <p:cNvSpPr txBox="1"/>
          <p:nvPr>
            <p:ph idx="1" type="body"/>
          </p:nvPr>
        </p:nvSpPr>
        <p:spPr>
          <a:xfrm>
            <a:off x="568650" y="971350"/>
            <a:ext cx="3940800" cy="399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We have paid particular attention to the following principles when developing the data model:</a:t>
            </a:r>
            <a:endParaRPr sz="1400">
              <a:solidFill>
                <a:schemeClr val="dk1"/>
              </a:solidFill>
            </a:endParaRPr>
          </a:p>
          <a:p>
            <a:pPr indent="-317500" lvl="0" marL="457200" rtl="0" algn="l">
              <a:spcBef>
                <a:spcPts val="1000"/>
              </a:spcBef>
              <a:spcAft>
                <a:spcPts val="0"/>
              </a:spcAft>
              <a:buClr>
                <a:schemeClr val="dk1"/>
              </a:buClr>
              <a:buSzPts val="1400"/>
              <a:buAutoNum type="arabicPeriod"/>
            </a:pPr>
            <a:r>
              <a:rPr b="1" lang="en-GB" sz="1400">
                <a:solidFill>
                  <a:schemeClr val="dk1"/>
                </a:solidFill>
              </a:rPr>
              <a:t>Lean </a:t>
            </a:r>
            <a:r>
              <a:rPr lang="en-GB" sz="1400">
                <a:solidFill>
                  <a:schemeClr val="dk1"/>
                </a:solidFill>
              </a:rPr>
              <a:t>so it is easy to understand, implement and query. We limited nesting and removed fields that could be inferred </a:t>
            </a:r>
            <a:endParaRPr sz="1400">
              <a:solidFill>
                <a:schemeClr val="dk1"/>
              </a:solidFill>
            </a:endParaRPr>
          </a:p>
          <a:p>
            <a:pPr indent="-317500" lvl="0" marL="457200" rtl="0" algn="l">
              <a:spcBef>
                <a:spcPts val="1000"/>
              </a:spcBef>
              <a:spcAft>
                <a:spcPts val="0"/>
              </a:spcAft>
              <a:buClr>
                <a:schemeClr val="dk1"/>
              </a:buClr>
              <a:buSzPts val="1400"/>
              <a:buAutoNum type="arabicPeriod"/>
            </a:pPr>
            <a:r>
              <a:rPr b="1" lang="en-GB" sz="1400">
                <a:solidFill>
                  <a:schemeClr val="dk1"/>
                </a:solidFill>
              </a:rPr>
              <a:t>Modular</a:t>
            </a:r>
            <a:r>
              <a:rPr lang="en-GB" sz="1400">
                <a:solidFill>
                  <a:schemeClr val="dk1"/>
                </a:solidFill>
              </a:rPr>
              <a:t> so that it can plug in to your existing data and be flexibly adopted. Separation of concerns helps simplify query logic and reporting, and ensures maintainability </a:t>
            </a:r>
            <a:endParaRPr sz="1400">
              <a:solidFill>
                <a:schemeClr val="dk1"/>
              </a:solidFill>
            </a:endParaRPr>
          </a:p>
          <a:p>
            <a:pPr indent="-317500" lvl="0" marL="457200" rtl="0" algn="l">
              <a:spcBef>
                <a:spcPts val="1000"/>
              </a:spcBef>
              <a:spcAft>
                <a:spcPts val="0"/>
              </a:spcAft>
              <a:buClr>
                <a:schemeClr val="dk1"/>
              </a:buClr>
              <a:buSzPts val="1400"/>
              <a:buAutoNum type="arabicPeriod"/>
            </a:pPr>
            <a:r>
              <a:rPr b="1" lang="en-GB" sz="1400">
                <a:solidFill>
                  <a:schemeClr val="dk1"/>
                </a:solidFill>
              </a:rPr>
              <a:t>Aligned</a:t>
            </a:r>
            <a:r>
              <a:rPr lang="en-GB" sz="1400">
                <a:solidFill>
                  <a:schemeClr val="dk1"/>
                </a:solidFill>
              </a:rPr>
              <a:t> with the HACT standards to create backwards compatibility and preventing duplication</a:t>
            </a:r>
            <a:endParaRPr sz="1400">
              <a:solidFill>
                <a:schemeClr val="dk1"/>
              </a:solidFill>
            </a:endParaRPr>
          </a:p>
          <a:p>
            <a:pPr indent="0" lvl="0" marL="0" rtl="0" algn="l">
              <a:spcBef>
                <a:spcPts val="1000"/>
              </a:spcBef>
              <a:spcAft>
                <a:spcPts val="0"/>
              </a:spcAft>
              <a:buNone/>
            </a:pPr>
            <a:r>
              <a:t/>
            </a:r>
            <a:endParaRPr sz="1400">
              <a:solidFill>
                <a:schemeClr val="dk1"/>
              </a:solidFill>
            </a:endParaRPr>
          </a:p>
          <a:p>
            <a:pPr indent="0" lvl="0" marL="457200" rtl="0" algn="l">
              <a:spcBef>
                <a:spcPts val="1000"/>
              </a:spcBef>
              <a:spcAft>
                <a:spcPts val="1000"/>
              </a:spcAft>
              <a:buNone/>
            </a:pPr>
            <a:r>
              <a:t/>
            </a:r>
            <a:endParaRPr b="1" sz="1400">
              <a:solidFill>
                <a:schemeClr val="dk1"/>
              </a:solidFill>
            </a:endParaRPr>
          </a:p>
        </p:txBody>
      </p:sp>
      <p:sp>
        <p:nvSpPr>
          <p:cNvPr id="554" name="Google Shape;554;p95"/>
          <p:cNvSpPr txBox="1"/>
          <p:nvPr>
            <p:ph idx="1" type="body"/>
          </p:nvPr>
        </p:nvSpPr>
        <p:spPr>
          <a:xfrm>
            <a:off x="4760150" y="971350"/>
            <a:ext cx="39408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startAt="4"/>
            </a:pPr>
            <a:r>
              <a:rPr b="1" lang="en-GB" sz="1400">
                <a:solidFill>
                  <a:schemeClr val="dk1"/>
                </a:solidFill>
              </a:rPr>
              <a:t>Consistent </a:t>
            </a:r>
            <a:r>
              <a:rPr lang="en-GB" sz="1400">
                <a:solidFill>
                  <a:schemeClr val="dk1"/>
                </a:solidFill>
              </a:rPr>
              <a:t>so there is no duplication.</a:t>
            </a:r>
            <a:endParaRPr sz="1400">
              <a:solidFill>
                <a:schemeClr val="dk1"/>
              </a:solidFill>
            </a:endParaRPr>
          </a:p>
          <a:p>
            <a:pPr indent="-317500" lvl="0" marL="457200" rtl="0" algn="l">
              <a:spcBef>
                <a:spcPts val="1000"/>
              </a:spcBef>
              <a:spcAft>
                <a:spcPts val="0"/>
              </a:spcAft>
              <a:buClr>
                <a:schemeClr val="dk1"/>
              </a:buClr>
              <a:buSzPts val="1400"/>
              <a:buAutoNum type="arabicPeriod" startAt="4"/>
            </a:pPr>
            <a:r>
              <a:rPr b="1" lang="en-GB" sz="1400">
                <a:solidFill>
                  <a:schemeClr val="dk1"/>
                </a:solidFill>
              </a:rPr>
              <a:t>Accessible </a:t>
            </a:r>
            <a:r>
              <a:rPr lang="en-GB" sz="1400">
                <a:solidFill>
                  <a:schemeClr val="dk1"/>
                </a:solidFill>
              </a:rPr>
              <a:t>SQL schemas allow quick implementation</a:t>
            </a:r>
            <a:endParaRPr sz="1400">
              <a:solidFill>
                <a:schemeClr val="dk1"/>
              </a:solidFill>
            </a:endParaRPr>
          </a:p>
          <a:p>
            <a:pPr indent="-317500" lvl="0" marL="457200" rtl="0" algn="l">
              <a:spcBef>
                <a:spcPts val="1000"/>
              </a:spcBef>
              <a:spcAft>
                <a:spcPts val="0"/>
              </a:spcAft>
              <a:buClr>
                <a:schemeClr val="dk1"/>
              </a:buClr>
              <a:buSzPts val="1400"/>
              <a:buAutoNum type="arabicPeriod" startAt="4"/>
            </a:pPr>
            <a:r>
              <a:rPr b="1" lang="en-GB" sz="1400">
                <a:solidFill>
                  <a:schemeClr val="dk1"/>
                </a:solidFill>
              </a:rPr>
              <a:t>Structured</a:t>
            </a:r>
            <a:r>
              <a:rPr lang="en-GB" sz="1400">
                <a:solidFill>
                  <a:schemeClr val="dk1"/>
                </a:solidFill>
              </a:rPr>
              <a:t> according to the key processes &amp; concepts in Awaab’s Law so it is easy to use and query</a:t>
            </a:r>
            <a:endParaRPr sz="1400">
              <a:solidFill>
                <a:schemeClr val="dk1"/>
              </a:solidFill>
            </a:endParaRPr>
          </a:p>
          <a:p>
            <a:pPr indent="0" lvl="0" marL="457200" rtl="0" algn="l">
              <a:spcBef>
                <a:spcPts val="1000"/>
              </a:spcBef>
              <a:spcAft>
                <a:spcPts val="1000"/>
              </a:spcAft>
              <a:buNone/>
            </a:pPr>
            <a:r>
              <a:t/>
            </a:r>
            <a:endParaRPr b="1" sz="1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pic>
        <p:nvPicPr>
          <p:cNvPr id="559" name="Google Shape;559;p96"/>
          <p:cNvPicPr preferRelativeResize="0"/>
          <p:nvPr/>
        </p:nvPicPr>
        <p:blipFill>
          <a:blip r:embed="rId3">
            <a:alphaModFix/>
          </a:blip>
          <a:stretch>
            <a:fillRect/>
          </a:stretch>
        </p:blipFill>
        <p:spPr>
          <a:xfrm>
            <a:off x="7669050" y="4266588"/>
            <a:ext cx="1371600" cy="790575"/>
          </a:xfrm>
          <a:prstGeom prst="rect">
            <a:avLst/>
          </a:prstGeom>
          <a:noFill/>
          <a:ln>
            <a:noFill/>
          </a:ln>
        </p:spPr>
      </p:pic>
      <p:grpSp>
        <p:nvGrpSpPr>
          <p:cNvPr id="560" name="Google Shape;560;p96"/>
          <p:cNvGrpSpPr/>
          <p:nvPr/>
        </p:nvGrpSpPr>
        <p:grpSpPr>
          <a:xfrm>
            <a:off x="4811690" y="-492826"/>
            <a:ext cx="395387" cy="2218903"/>
            <a:chOff x="3327325" y="238125"/>
            <a:chExt cx="920575" cy="5166247"/>
          </a:xfrm>
        </p:grpSpPr>
        <p:sp>
          <p:nvSpPr>
            <p:cNvPr id="561" name="Google Shape;561;p96"/>
            <p:cNvSpPr/>
            <p:nvPr/>
          </p:nvSpPr>
          <p:spPr>
            <a:xfrm>
              <a:off x="3327325" y="4306397"/>
              <a:ext cx="920575" cy="1097975"/>
            </a:xfrm>
            <a:custGeom>
              <a:rect b="b" l="l" r="r" t="t"/>
              <a:pathLst>
                <a:path extrusionOk="0" h="43919" w="36823">
                  <a:moveTo>
                    <a:pt x="10253" y="0"/>
                  </a:moveTo>
                  <a:cubicBezTo>
                    <a:pt x="7227" y="5471"/>
                    <a:pt x="4165" y="11031"/>
                    <a:pt x="2755" y="17119"/>
                  </a:cubicBezTo>
                  <a:cubicBezTo>
                    <a:pt x="1" y="29089"/>
                    <a:pt x="6625" y="41192"/>
                    <a:pt x="19095" y="43601"/>
                  </a:cubicBezTo>
                  <a:cubicBezTo>
                    <a:pt x="20171" y="43809"/>
                    <a:pt x="21340" y="43918"/>
                    <a:pt x="22543" y="43918"/>
                  </a:cubicBezTo>
                  <a:cubicBezTo>
                    <a:pt x="26525" y="43918"/>
                    <a:pt x="30874" y="42714"/>
                    <a:pt x="33451" y="39877"/>
                  </a:cubicBezTo>
                  <a:cubicBezTo>
                    <a:pt x="36822" y="36154"/>
                    <a:pt x="36139" y="30073"/>
                    <a:pt x="35948" y="25461"/>
                  </a:cubicBezTo>
                  <a:cubicBezTo>
                    <a:pt x="35735" y="20218"/>
                    <a:pt x="34457" y="15011"/>
                    <a:pt x="32181" y="10282"/>
                  </a:cubicBezTo>
                  <a:lnTo>
                    <a:pt x="32174" y="10282"/>
                  </a:lnTo>
                  <a:cubicBezTo>
                    <a:pt x="30955" y="7748"/>
                    <a:pt x="29405" y="5295"/>
                    <a:pt x="27158" y="3606"/>
                  </a:cubicBezTo>
                  <a:cubicBezTo>
                    <a:pt x="24242" y="1427"/>
                    <a:pt x="20629" y="819"/>
                    <a:pt x="16923" y="819"/>
                  </a:cubicBezTo>
                  <a:cubicBezTo>
                    <a:pt x="14833" y="819"/>
                    <a:pt x="12713" y="1012"/>
                    <a:pt x="10671" y="1227"/>
                  </a:cubicBezTo>
                  <a:lnTo>
                    <a:pt x="10253" y="0"/>
                  </a:lnTo>
                  <a:close/>
                </a:path>
              </a:pathLst>
            </a:custGeom>
            <a:solidFill>
              <a:srgbClr val="EE8C00">
                <a:alpha val="1962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96"/>
            <p:cNvSpPr/>
            <p:nvPr/>
          </p:nvSpPr>
          <p:spPr>
            <a:xfrm>
              <a:off x="3467200" y="238125"/>
              <a:ext cx="282575" cy="3798825"/>
            </a:xfrm>
            <a:custGeom>
              <a:rect b="b" l="l" r="r" t="t"/>
              <a:pathLst>
                <a:path extrusionOk="0" h="151953" w="11303">
                  <a:moveTo>
                    <a:pt x="647" y="0"/>
                  </a:moveTo>
                  <a:cubicBezTo>
                    <a:pt x="1484" y="6338"/>
                    <a:pt x="3034" y="12595"/>
                    <a:pt x="4554" y="18720"/>
                  </a:cubicBezTo>
                  <a:cubicBezTo>
                    <a:pt x="5986" y="24514"/>
                    <a:pt x="7469" y="30506"/>
                    <a:pt x="8329" y="36470"/>
                  </a:cubicBezTo>
                  <a:cubicBezTo>
                    <a:pt x="10267" y="49938"/>
                    <a:pt x="9092" y="63914"/>
                    <a:pt x="4928" y="76868"/>
                  </a:cubicBezTo>
                  <a:cubicBezTo>
                    <a:pt x="4561" y="77999"/>
                    <a:pt x="4172" y="79138"/>
                    <a:pt x="3798" y="80239"/>
                  </a:cubicBezTo>
                  <a:cubicBezTo>
                    <a:pt x="2828" y="83067"/>
                    <a:pt x="1822" y="85982"/>
                    <a:pt x="1213" y="88964"/>
                  </a:cubicBezTo>
                  <a:cubicBezTo>
                    <a:pt x="1" y="94831"/>
                    <a:pt x="287" y="100883"/>
                    <a:pt x="566" y="106736"/>
                  </a:cubicBezTo>
                  <a:cubicBezTo>
                    <a:pt x="904" y="113852"/>
                    <a:pt x="1257" y="121203"/>
                    <a:pt x="3254" y="128202"/>
                  </a:cubicBezTo>
                  <a:cubicBezTo>
                    <a:pt x="4106" y="131169"/>
                    <a:pt x="5266" y="134106"/>
                    <a:pt x="6383" y="136941"/>
                  </a:cubicBezTo>
                  <a:cubicBezTo>
                    <a:pt x="8292" y="141766"/>
                    <a:pt x="10260" y="146745"/>
                    <a:pt x="10708" y="151952"/>
                  </a:cubicBezTo>
                  <a:lnTo>
                    <a:pt x="11303" y="151901"/>
                  </a:lnTo>
                  <a:cubicBezTo>
                    <a:pt x="10840" y="146613"/>
                    <a:pt x="8857" y="141582"/>
                    <a:pt x="6941" y="136728"/>
                  </a:cubicBezTo>
                  <a:cubicBezTo>
                    <a:pt x="5824" y="133901"/>
                    <a:pt x="4671" y="130978"/>
                    <a:pt x="3827" y="128033"/>
                  </a:cubicBezTo>
                  <a:cubicBezTo>
                    <a:pt x="1851" y="121108"/>
                    <a:pt x="1499" y="113786"/>
                    <a:pt x="1161" y="106706"/>
                  </a:cubicBezTo>
                  <a:cubicBezTo>
                    <a:pt x="882" y="100890"/>
                    <a:pt x="596" y="94883"/>
                    <a:pt x="1793" y="89081"/>
                  </a:cubicBezTo>
                  <a:cubicBezTo>
                    <a:pt x="2395" y="86144"/>
                    <a:pt x="3394" y="83243"/>
                    <a:pt x="4356" y="80437"/>
                  </a:cubicBezTo>
                  <a:cubicBezTo>
                    <a:pt x="4738" y="79328"/>
                    <a:pt x="5127" y="78183"/>
                    <a:pt x="5494" y="77052"/>
                  </a:cubicBezTo>
                  <a:cubicBezTo>
                    <a:pt x="9687" y="64009"/>
                    <a:pt x="10870" y="49946"/>
                    <a:pt x="8916" y="36382"/>
                  </a:cubicBezTo>
                  <a:cubicBezTo>
                    <a:pt x="8050" y="30389"/>
                    <a:pt x="6566" y="24389"/>
                    <a:pt x="5127" y="18580"/>
                  </a:cubicBezTo>
                  <a:cubicBezTo>
                    <a:pt x="3621" y="12499"/>
                    <a:pt x="2086" y="6279"/>
                    <a:pt x="1249" y="0"/>
                  </a:cubicBezTo>
                  <a:close/>
                </a:path>
              </a:pathLst>
            </a:custGeom>
            <a:solidFill>
              <a:srgbClr val="EE8C00">
                <a:alpha val="1962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6"/>
            <p:cNvSpPr/>
            <p:nvPr/>
          </p:nvSpPr>
          <p:spPr>
            <a:xfrm>
              <a:off x="3406214" y="3988130"/>
              <a:ext cx="791125" cy="1399425"/>
            </a:xfrm>
            <a:custGeom>
              <a:rect b="b" l="l" r="r" t="t"/>
              <a:pathLst>
                <a:path extrusionOk="0" h="55977" w="31645">
                  <a:moveTo>
                    <a:pt x="15273" y="2080"/>
                  </a:moveTo>
                  <a:cubicBezTo>
                    <a:pt x="15494" y="2080"/>
                    <a:pt x="15718" y="2090"/>
                    <a:pt x="15944" y="2110"/>
                  </a:cubicBezTo>
                  <a:cubicBezTo>
                    <a:pt x="16855" y="2191"/>
                    <a:pt x="17589" y="2588"/>
                    <a:pt x="18235" y="3197"/>
                  </a:cubicBezTo>
                  <a:cubicBezTo>
                    <a:pt x="19249" y="4159"/>
                    <a:pt x="19990" y="5283"/>
                    <a:pt x="20402" y="6686"/>
                  </a:cubicBezTo>
                  <a:cubicBezTo>
                    <a:pt x="19748" y="7060"/>
                    <a:pt x="19014" y="7148"/>
                    <a:pt x="18301" y="7302"/>
                  </a:cubicBezTo>
                  <a:cubicBezTo>
                    <a:pt x="16574" y="7682"/>
                    <a:pt x="14840" y="7839"/>
                    <a:pt x="13100" y="7839"/>
                  </a:cubicBezTo>
                  <a:cubicBezTo>
                    <a:pt x="11843" y="7839"/>
                    <a:pt x="10583" y="7757"/>
                    <a:pt x="9320" y="7618"/>
                  </a:cubicBezTo>
                  <a:cubicBezTo>
                    <a:pt x="8799" y="7559"/>
                    <a:pt x="8292" y="7376"/>
                    <a:pt x="7778" y="7082"/>
                  </a:cubicBezTo>
                  <a:cubicBezTo>
                    <a:pt x="7954" y="7038"/>
                    <a:pt x="8130" y="6972"/>
                    <a:pt x="8299" y="6972"/>
                  </a:cubicBezTo>
                  <a:cubicBezTo>
                    <a:pt x="9048" y="6979"/>
                    <a:pt x="9790" y="7016"/>
                    <a:pt x="10532" y="7038"/>
                  </a:cubicBezTo>
                  <a:cubicBezTo>
                    <a:pt x="10609" y="7038"/>
                    <a:pt x="10689" y="7041"/>
                    <a:pt x="10769" y="7041"/>
                  </a:cubicBezTo>
                  <a:cubicBezTo>
                    <a:pt x="10902" y="7041"/>
                    <a:pt x="11034" y="7033"/>
                    <a:pt x="11148" y="6987"/>
                  </a:cubicBezTo>
                  <a:cubicBezTo>
                    <a:pt x="11288" y="6943"/>
                    <a:pt x="11450" y="6752"/>
                    <a:pt x="11450" y="6627"/>
                  </a:cubicBezTo>
                  <a:cubicBezTo>
                    <a:pt x="11450" y="6517"/>
                    <a:pt x="11237" y="6333"/>
                    <a:pt x="11104" y="6326"/>
                  </a:cubicBezTo>
                  <a:cubicBezTo>
                    <a:pt x="10510" y="6289"/>
                    <a:pt x="9915" y="6289"/>
                    <a:pt x="9320" y="6282"/>
                  </a:cubicBezTo>
                  <a:lnTo>
                    <a:pt x="8240" y="6282"/>
                  </a:lnTo>
                  <a:cubicBezTo>
                    <a:pt x="8262" y="5856"/>
                    <a:pt x="8483" y="5819"/>
                    <a:pt x="8725" y="5812"/>
                  </a:cubicBezTo>
                  <a:cubicBezTo>
                    <a:pt x="10128" y="5753"/>
                    <a:pt x="11523" y="5694"/>
                    <a:pt x="12918" y="5643"/>
                  </a:cubicBezTo>
                  <a:cubicBezTo>
                    <a:pt x="13161" y="5628"/>
                    <a:pt x="13403" y="5650"/>
                    <a:pt x="13631" y="5599"/>
                  </a:cubicBezTo>
                  <a:cubicBezTo>
                    <a:pt x="13741" y="5569"/>
                    <a:pt x="13880" y="5408"/>
                    <a:pt x="13880" y="5298"/>
                  </a:cubicBezTo>
                  <a:cubicBezTo>
                    <a:pt x="13880" y="5195"/>
                    <a:pt x="13748" y="5011"/>
                    <a:pt x="13645" y="4989"/>
                  </a:cubicBezTo>
                  <a:cubicBezTo>
                    <a:pt x="13418" y="4930"/>
                    <a:pt x="13175" y="4938"/>
                    <a:pt x="12933" y="4930"/>
                  </a:cubicBezTo>
                  <a:lnTo>
                    <a:pt x="9467" y="4930"/>
                  </a:lnTo>
                  <a:cubicBezTo>
                    <a:pt x="9474" y="4857"/>
                    <a:pt x="9474" y="4784"/>
                    <a:pt x="9474" y="4710"/>
                  </a:cubicBezTo>
                  <a:cubicBezTo>
                    <a:pt x="10267" y="4651"/>
                    <a:pt x="11060" y="4593"/>
                    <a:pt x="11853" y="4526"/>
                  </a:cubicBezTo>
                  <a:cubicBezTo>
                    <a:pt x="11897" y="4522"/>
                    <a:pt x="11944" y="4521"/>
                    <a:pt x="11993" y="4521"/>
                  </a:cubicBezTo>
                  <a:cubicBezTo>
                    <a:pt x="12039" y="4521"/>
                    <a:pt x="12086" y="4522"/>
                    <a:pt x="12133" y="4522"/>
                  </a:cubicBezTo>
                  <a:cubicBezTo>
                    <a:pt x="12384" y="4522"/>
                    <a:pt x="12632" y="4497"/>
                    <a:pt x="12632" y="4174"/>
                  </a:cubicBezTo>
                  <a:cubicBezTo>
                    <a:pt x="12637" y="3829"/>
                    <a:pt x="12423" y="3778"/>
                    <a:pt x="12184" y="3778"/>
                  </a:cubicBezTo>
                  <a:cubicBezTo>
                    <a:pt x="12083" y="3778"/>
                    <a:pt x="11978" y="3787"/>
                    <a:pt x="11882" y="3787"/>
                  </a:cubicBezTo>
                  <a:cubicBezTo>
                    <a:pt x="11857" y="3787"/>
                    <a:pt x="11833" y="3786"/>
                    <a:pt x="11809" y="3785"/>
                  </a:cubicBezTo>
                  <a:cubicBezTo>
                    <a:pt x="11652" y="3775"/>
                    <a:pt x="11493" y="3773"/>
                    <a:pt x="11315" y="3773"/>
                  </a:cubicBezTo>
                  <a:cubicBezTo>
                    <a:pt x="11078" y="3773"/>
                    <a:pt x="10806" y="3777"/>
                    <a:pt x="10458" y="3777"/>
                  </a:cubicBezTo>
                  <a:cubicBezTo>
                    <a:pt x="10877" y="3462"/>
                    <a:pt x="11104" y="3241"/>
                    <a:pt x="11383" y="3102"/>
                  </a:cubicBezTo>
                  <a:cubicBezTo>
                    <a:pt x="12611" y="2463"/>
                    <a:pt x="13898" y="2080"/>
                    <a:pt x="15273" y="2080"/>
                  </a:cubicBezTo>
                  <a:close/>
                  <a:moveTo>
                    <a:pt x="20688" y="7457"/>
                  </a:moveTo>
                  <a:cubicBezTo>
                    <a:pt x="20952" y="8433"/>
                    <a:pt x="21209" y="9403"/>
                    <a:pt x="21474" y="10409"/>
                  </a:cubicBezTo>
                  <a:cubicBezTo>
                    <a:pt x="19917" y="11011"/>
                    <a:pt x="18389" y="11459"/>
                    <a:pt x="16803" y="11745"/>
                  </a:cubicBezTo>
                  <a:cubicBezTo>
                    <a:pt x="15340" y="12010"/>
                    <a:pt x="13883" y="12280"/>
                    <a:pt x="12392" y="12280"/>
                  </a:cubicBezTo>
                  <a:cubicBezTo>
                    <a:pt x="12266" y="12280"/>
                    <a:pt x="12141" y="12278"/>
                    <a:pt x="12015" y="12274"/>
                  </a:cubicBezTo>
                  <a:cubicBezTo>
                    <a:pt x="10421" y="12223"/>
                    <a:pt x="8835" y="12179"/>
                    <a:pt x="7271" y="11775"/>
                  </a:cubicBezTo>
                  <a:lnTo>
                    <a:pt x="7271" y="11775"/>
                  </a:lnTo>
                  <a:cubicBezTo>
                    <a:pt x="7807" y="11804"/>
                    <a:pt x="8336" y="11834"/>
                    <a:pt x="8872" y="11856"/>
                  </a:cubicBezTo>
                  <a:cubicBezTo>
                    <a:pt x="8926" y="11859"/>
                    <a:pt x="8982" y="11861"/>
                    <a:pt x="9037" y="11861"/>
                  </a:cubicBezTo>
                  <a:cubicBezTo>
                    <a:pt x="9260" y="11861"/>
                    <a:pt x="9474" y="11814"/>
                    <a:pt x="9503" y="11525"/>
                  </a:cubicBezTo>
                  <a:cubicBezTo>
                    <a:pt x="9540" y="11151"/>
                    <a:pt x="9210" y="11143"/>
                    <a:pt x="8938" y="11129"/>
                  </a:cubicBezTo>
                  <a:cubicBezTo>
                    <a:pt x="8373" y="11092"/>
                    <a:pt x="7807" y="11070"/>
                    <a:pt x="7242" y="11033"/>
                  </a:cubicBezTo>
                  <a:cubicBezTo>
                    <a:pt x="7139" y="11026"/>
                    <a:pt x="7029" y="10960"/>
                    <a:pt x="6698" y="10835"/>
                  </a:cubicBezTo>
                  <a:cubicBezTo>
                    <a:pt x="7058" y="10717"/>
                    <a:pt x="7220" y="10622"/>
                    <a:pt x="7374" y="10622"/>
                  </a:cubicBezTo>
                  <a:cubicBezTo>
                    <a:pt x="8688" y="10651"/>
                    <a:pt x="9996" y="10703"/>
                    <a:pt x="11310" y="10747"/>
                  </a:cubicBezTo>
                  <a:cubicBezTo>
                    <a:pt x="11339" y="10747"/>
                    <a:pt x="11369" y="10761"/>
                    <a:pt x="11398" y="10761"/>
                  </a:cubicBezTo>
                  <a:cubicBezTo>
                    <a:pt x="11517" y="10771"/>
                    <a:pt x="11654" y="10799"/>
                    <a:pt x="11778" y="10799"/>
                  </a:cubicBezTo>
                  <a:cubicBezTo>
                    <a:pt x="11952" y="10799"/>
                    <a:pt x="12099" y="10742"/>
                    <a:pt x="12125" y="10497"/>
                  </a:cubicBezTo>
                  <a:cubicBezTo>
                    <a:pt x="12184" y="10012"/>
                    <a:pt x="11721" y="10078"/>
                    <a:pt x="11420" y="10049"/>
                  </a:cubicBezTo>
                  <a:cubicBezTo>
                    <a:pt x="10833" y="9998"/>
                    <a:pt x="10238" y="9976"/>
                    <a:pt x="9636" y="9946"/>
                  </a:cubicBezTo>
                  <a:cubicBezTo>
                    <a:pt x="8953" y="9917"/>
                    <a:pt x="8270" y="9917"/>
                    <a:pt x="7587" y="9873"/>
                  </a:cubicBezTo>
                  <a:cubicBezTo>
                    <a:pt x="7418" y="9865"/>
                    <a:pt x="7256" y="9755"/>
                    <a:pt x="7109" y="9520"/>
                  </a:cubicBezTo>
                  <a:cubicBezTo>
                    <a:pt x="7249" y="9494"/>
                    <a:pt x="7394" y="9437"/>
                    <a:pt x="7529" y="9437"/>
                  </a:cubicBezTo>
                  <a:cubicBezTo>
                    <a:pt x="7543" y="9437"/>
                    <a:pt x="7558" y="9438"/>
                    <a:pt x="7572" y="9440"/>
                  </a:cubicBezTo>
                  <a:cubicBezTo>
                    <a:pt x="8402" y="9513"/>
                    <a:pt x="9232" y="9616"/>
                    <a:pt x="10062" y="9697"/>
                  </a:cubicBezTo>
                  <a:cubicBezTo>
                    <a:pt x="10137" y="9702"/>
                    <a:pt x="10213" y="9705"/>
                    <a:pt x="10289" y="9705"/>
                  </a:cubicBezTo>
                  <a:cubicBezTo>
                    <a:pt x="10421" y="9705"/>
                    <a:pt x="10553" y="9695"/>
                    <a:pt x="10678" y="9667"/>
                  </a:cubicBezTo>
                  <a:cubicBezTo>
                    <a:pt x="10752" y="9652"/>
                    <a:pt x="10847" y="9491"/>
                    <a:pt x="10847" y="9395"/>
                  </a:cubicBezTo>
                  <a:cubicBezTo>
                    <a:pt x="10855" y="9300"/>
                    <a:pt x="10774" y="9138"/>
                    <a:pt x="10701" y="9116"/>
                  </a:cubicBezTo>
                  <a:cubicBezTo>
                    <a:pt x="10480" y="9036"/>
                    <a:pt x="10238" y="8992"/>
                    <a:pt x="10003" y="8962"/>
                  </a:cubicBezTo>
                  <a:cubicBezTo>
                    <a:pt x="9122" y="8859"/>
                    <a:pt x="8240" y="8764"/>
                    <a:pt x="7300" y="8661"/>
                  </a:cubicBezTo>
                  <a:cubicBezTo>
                    <a:pt x="7352" y="8397"/>
                    <a:pt x="7389" y="8206"/>
                    <a:pt x="7425" y="8007"/>
                  </a:cubicBezTo>
                  <a:cubicBezTo>
                    <a:pt x="9292" y="8376"/>
                    <a:pt x="11145" y="8563"/>
                    <a:pt x="12991" y="8563"/>
                  </a:cubicBezTo>
                  <a:cubicBezTo>
                    <a:pt x="15561" y="8563"/>
                    <a:pt x="18120" y="8200"/>
                    <a:pt x="20688" y="7457"/>
                  </a:cubicBezTo>
                  <a:close/>
                  <a:moveTo>
                    <a:pt x="21576" y="11187"/>
                  </a:moveTo>
                  <a:lnTo>
                    <a:pt x="21576" y="15072"/>
                  </a:lnTo>
                  <a:cubicBezTo>
                    <a:pt x="20967" y="15124"/>
                    <a:pt x="20357" y="15197"/>
                    <a:pt x="19748" y="15234"/>
                  </a:cubicBezTo>
                  <a:cubicBezTo>
                    <a:pt x="18110" y="15329"/>
                    <a:pt x="16480" y="15395"/>
                    <a:pt x="14850" y="15513"/>
                  </a:cubicBezTo>
                  <a:lnTo>
                    <a:pt x="14842" y="15520"/>
                  </a:lnTo>
                  <a:cubicBezTo>
                    <a:pt x="14167" y="15572"/>
                    <a:pt x="13498" y="15777"/>
                    <a:pt x="12823" y="15851"/>
                  </a:cubicBezTo>
                  <a:cubicBezTo>
                    <a:pt x="11817" y="15968"/>
                    <a:pt x="10811" y="16027"/>
                    <a:pt x="9797" y="16115"/>
                  </a:cubicBezTo>
                  <a:cubicBezTo>
                    <a:pt x="9671" y="16127"/>
                    <a:pt x="9546" y="16133"/>
                    <a:pt x="9422" y="16133"/>
                  </a:cubicBezTo>
                  <a:cubicBezTo>
                    <a:pt x="8647" y="16133"/>
                    <a:pt x="7923" y="15903"/>
                    <a:pt x="7227" y="15542"/>
                  </a:cubicBezTo>
                  <a:cubicBezTo>
                    <a:pt x="7176" y="15513"/>
                    <a:pt x="7168" y="15395"/>
                    <a:pt x="7095" y="15226"/>
                  </a:cubicBezTo>
                  <a:cubicBezTo>
                    <a:pt x="7242" y="15226"/>
                    <a:pt x="7362" y="15223"/>
                    <a:pt x="7472" y="15223"/>
                  </a:cubicBezTo>
                  <a:cubicBezTo>
                    <a:pt x="7527" y="15223"/>
                    <a:pt x="7579" y="15224"/>
                    <a:pt x="7631" y="15226"/>
                  </a:cubicBezTo>
                  <a:cubicBezTo>
                    <a:pt x="8380" y="15271"/>
                    <a:pt x="9122" y="15329"/>
                    <a:pt x="9863" y="15373"/>
                  </a:cubicBezTo>
                  <a:cubicBezTo>
                    <a:pt x="9955" y="15380"/>
                    <a:pt x="10052" y="15386"/>
                    <a:pt x="10147" y="15386"/>
                  </a:cubicBezTo>
                  <a:cubicBezTo>
                    <a:pt x="10265" y="15386"/>
                    <a:pt x="10382" y="15376"/>
                    <a:pt x="10488" y="15344"/>
                  </a:cubicBezTo>
                  <a:cubicBezTo>
                    <a:pt x="10620" y="15307"/>
                    <a:pt x="10715" y="15138"/>
                    <a:pt x="10833" y="15021"/>
                  </a:cubicBezTo>
                  <a:cubicBezTo>
                    <a:pt x="10708" y="14918"/>
                    <a:pt x="10598" y="14749"/>
                    <a:pt x="10458" y="14720"/>
                  </a:cubicBezTo>
                  <a:cubicBezTo>
                    <a:pt x="10164" y="14654"/>
                    <a:pt x="9863" y="14668"/>
                    <a:pt x="9570" y="14639"/>
                  </a:cubicBezTo>
                  <a:cubicBezTo>
                    <a:pt x="8857" y="14580"/>
                    <a:pt x="8145" y="14514"/>
                    <a:pt x="7433" y="14441"/>
                  </a:cubicBezTo>
                  <a:cubicBezTo>
                    <a:pt x="7146" y="14411"/>
                    <a:pt x="6904" y="14309"/>
                    <a:pt x="6985" y="13853"/>
                  </a:cubicBezTo>
                  <a:cubicBezTo>
                    <a:pt x="7076" y="13853"/>
                    <a:pt x="7170" y="13851"/>
                    <a:pt x="7265" y="13851"/>
                  </a:cubicBezTo>
                  <a:cubicBezTo>
                    <a:pt x="7359" y="13851"/>
                    <a:pt x="7455" y="13853"/>
                    <a:pt x="7550" y="13861"/>
                  </a:cubicBezTo>
                  <a:cubicBezTo>
                    <a:pt x="8652" y="13934"/>
                    <a:pt x="9746" y="14029"/>
                    <a:pt x="10847" y="14103"/>
                  </a:cubicBezTo>
                  <a:cubicBezTo>
                    <a:pt x="10948" y="14109"/>
                    <a:pt x="11052" y="14115"/>
                    <a:pt x="11155" y="14115"/>
                  </a:cubicBezTo>
                  <a:cubicBezTo>
                    <a:pt x="11295" y="14115"/>
                    <a:pt x="11433" y="14104"/>
                    <a:pt x="11560" y="14066"/>
                  </a:cubicBezTo>
                  <a:cubicBezTo>
                    <a:pt x="11692" y="14029"/>
                    <a:pt x="11787" y="13846"/>
                    <a:pt x="11898" y="13728"/>
                  </a:cubicBezTo>
                  <a:cubicBezTo>
                    <a:pt x="11773" y="13618"/>
                    <a:pt x="11670" y="13464"/>
                    <a:pt x="11523" y="13413"/>
                  </a:cubicBezTo>
                  <a:cubicBezTo>
                    <a:pt x="11442" y="13383"/>
                    <a:pt x="11354" y="13378"/>
                    <a:pt x="11264" y="13378"/>
                  </a:cubicBezTo>
                  <a:cubicBezTo>
                    <a:pt x="11210" y="13378"/>
                    <a:pt x="11156" y="13380"/>
                    <a:pt x="11101" y="13380"/>
                  </a:cubicBezTo>
                  <a:cubicBezTo>
                    <a:pt x="11065" y="13380"/>
                    <a:pt x="11030" y="13379"/>
                    <a:pt x="10994" y="13376"/>
                  </a:cubicBezTo>
                  <a:cubicBezTo>
                    <a:pt x="9893" y="13302"/>
                    <a:pt x="8791" y="13229"/>
                    <a:pt x="7690" y="13133"/>
                  </a:cubicBezTo>
                  <a:cubicBezTo>
                    <a:pt x="7389" y="13111"/>
                    <a:pt x="7095" y="13009"/>
                    <a:pt x="6794" y="12943"/>
                  </a:cubicBezTo>
                  <a:cubicBezTo>
                    <a:pt x="6808" y="12862"/>
                    <a:pt x="6823" y="12774"/>
                    <a:pt x="6838" y="12693"/>
                  </a:cubicBezTo>
                  <a:cubicBezTo>
                    <a:pt x="8628" y="12778"/>
                    <a:pt x="10419" y="12992"/>
                    <a:pt x="12215" y="12992"/>
                  </a:cubicBezTo>
                  <a:cubicBezTo>
                    <a:pt x="12909" y="12992"/>
                    <a:pt x="13603" y="12960"/>
                    <a:pt x="14299" y="12876"/>
                  </a:cubicBezTo>
                  <a:cubicBezTo>
                    <a:pt x="16759" y="12583"/>
                    <a:pt x="19153" y="12032"/>
                    <a:pt x="21576" y="11187"/>
                  </a:cubicBezTo>
                  <a:close/>
                  <a:moveTo>
                    <a:pt x="19616" y="15976"/>
                  </a:moveTo>
                  <a:cubicBezTo>
                    <a:pt x="19616" y="16189"/>
                    <a:pt x="19638" y="16299"/>
                    <a:pt x="19616" y="16409"/>
                  </a:cubicBezTo>
                  <a:cubicBezTo>
                    <a:pt x="19065" y="19126"/>
                    <a:pt x="19263" y="21865"/>
                    <a:pt x="19432" y="24605"/>
                  </a:cubicBezTo>
                  <a:cubicBezTo>
                    <a:pt x="19572" y="26999"/>
                    <a:pt x="20122" y="29319"/>
                    <a:pt x="20607" y="31655"/>
                  </a:cubicBezTo>
                  <a:cubicBezTo>
                    <a:pt x="21136" y="34188"/>
                    <a:pt x="21643" y="36729"/>
                    <a:pt x="22509" y="39182"/>
                  </a:cubicBezTo>
                  <a:cubicBezTo>
                    <a:pt x="22524" y="39241"/>
                    <a:pt x="22509" y="39300"/>
                    <a:pt x="22509" y="39351"/>
                  </a:cubicBezTo>
                  <a:cubicBezTo>
                    <a:pt x="21870" y="39792"/>
                    <a:pt x="21239" y="40232"/>
                    <a:pt x="20578" y="40688"/>
                  </a:cubicBezTo>
                  <a:cubicBezTo>
                    <a:pt x="20165" y="40341"/>
                    <a:pt x="19795" y="40205"/>
                    <a:pt x="19453" y="40205"/>
                  </a:cubicBezTo>
                  <a:cubicBezTo>
                    <a:pt x="18679" y="40205"/>
                    <a:pt x="18045" y="40900"/>
                    <a:pt x="17383" y="41429"/>
                  </a:cubicBezTo>
                  <a:cubicBezTo>
                    <a:pt x="16028" y="40247"/>
                    <a:pt x="15239" y="39665"/>
                    <a:pt x="14411" y="39665"/>
                  </a:cubicBezTo>
                  <a:cubicBezTo>
                    <a:pt x="13619" y="39665"/>
                    <a:pt x="12791" y="40197"/>
                    <a:pt x="11398" y="41246"/>
                  </a:cubicBezTo>
                  <a:cubicBezTo>
                    <a:pt x="10913" y="40776"/>
                    <a:pt x="10466" y="40247"/>
                    <a:pt x="9922" y="39858"/>
                  </a:cubicBezTo>
                  <a:cubicBezTo>
                    <a:pt x="9379" y="39469"/>
                    <a:pt x="8732" y="39219"/>
                    <a:pt x="8020" y="38844"/>
                  </a:cubicBezTo>
                  <a:cubicBezTo>
                    <a:pt x="9210" y="31706"/>
                    <a:pt x="9687" y="24392"/>
                    <a:pt x="9489" y="16960"/>
                  </a:cubicBezTo>
                  <a:cubicBezTo>
                    <a:pt x="11126" y="16747"/>
                    <a:pt x="12815" y="16490"/>
                    <a:pt x="14519" y="16321"/>
                  </a:cubicBezTo>
                  <a:cubicBezTo>
                    <a:pt x="16194" y="16159"/>
                    <a:pt x="17883" y="16093"/>
                    <a:pt x="19616" y="15976"/>
                  </a:cubicBezTo>
                  <a:close/>
                  <a:moveTo>
                    <a:pt x="23567" y="40210"/>
                  </a:moveTo>
                  <a:cubicBezTo>
                    <a:pt x="24228" y="40247"/>
                    <a:pt x="24698" y="40394"/>
                    <a:pt x="25079" y="40746"/>
                  </a:cubicBezTo>
                  <a:cubicBezTo>
                    <a:pt x="25689" y="41312"/>
                    <a:pt x="26071" y="42024"/>
                    <a:pt x="26225" y="42825"/>
                  </a:cubicBezTo>
                  <a:cubicBezTo>
                    <a:pt x="26269" y="43023"/>
                    <a:pt x="26181" y="43383"/>
                    <a:pt x="26056" y="43442"/>
                  </a:cubicBezTo>
                  <a:cubicBezTo>
                    <a:pt x="25986" y="43473"/>
                    <a:pt x="25900" y="43487"/>
                    <a:pt x="25810" y="43487"/>
                  </a:cubicBezTo>
                  <a:cubicBezTo>
                    <a:pt x="25646" y="43487"/>
                    <a:pt x="25466" y="43442"/>
                    <a:pt x="25329" y="43376"/>
                  </a:cubicBezTo>
                  <a:cubicBezTo>
                    <a:pt x="25131" y="43280"/>
                    <a:pt x="24955" y="43074"/>
                    <a:pt x="24852" y="42869"/>
                  </a:cubicBezTo>
                  <a:cubicBezTo>
                    <a:pt x="24426" y="42032"/>
                    <a:pt x="24029" y="41172"/>
                    <a:pt x="23567" y="40210"/>
                  </a:cubicBezTo>
                  <a:close/>
                  <a:moveTo>
                    <a:pt x="6867" y="40100"/>
                  </a:moveTo>
                  <a:cubicBezTo>
                    <a:pt x="6713" y="41488"/>
                    <a:pt x="6375" y="42810"/>
                    <a:pt x="5795" y="44051"/>
                  </a:cubicBezTo>
                  <a:cubicBezTo>
                    <a:pt x="5699" y="44257"/>
                    <a:pt x="5509" y="44433"/>
                    <a:pt x="5325" y="44587"/>
                  </a:cubicBezTo>
                  <a:cubicBezTo>
                    <a:pt x="5119" y="44763"/>
                    <a:pt x="4927" y="44848"/>
                    <a:pt x="4761" y="44848"/>
                  </a:cubicBezTo>
                  <a:cubicBezTo>
                    <a:pt x="4482" y="44848"/>
                    <a:pt x="4278" y="44607"/>
                    <a:pt x="4209" y="44147"/>
                  </a:cubicBezTo>
                  <a:cubicBezTo>
                    <a:pt x="4165" y="43890"/>
                    <a:pt x="4187" y="43603"/>
                    <a:pt x="4245" y="43354"/>
                  </a:cubicBezTo>
                  <a:cubicBezTo>
                    <a:pt x="4613" y="41885"/>
                    <a:pt x="5567" y="40879"/>
                    <a:pt x="6867" y="40100"/>
                  </a:cubicBezTo>
                  <a:close/>
                  <a:moveTo>
                    <a:pt x="20827" y="42289"/>
                  </a:moveTo>
                  <a:lnTo>
                    <a:pt x="20827" y="42289"/>
                  </a:lnTo>
                  <a:cubicBezTo>
                    <a:pt x="21466" y="43346"/>
                    <a:pt x="21951" y="44249"/>
                    <a:pt x="21775" y="45388"/>
                  </a:cubicBezTo>
                  <a:cubicBezTo>
                    <a:pt x="20842" y="45160"/>
                    <a:pt x="20446" y="43912"/>
                    <a:pt x="20827" y="42289"/>
                  </a:cubicBezTo>
                  <a:close/>
                  <a:moveTo>
                    <a:pt x="17222" y="43339"/>
                  </a:moveTo>
                  <a:lnTo>
                    <a:pt x="17222" y="43339"/>
                  </a:lnTo>
                  <a:cubicBezTo>
                    <a:pt x="17905" y="44147"/>
                    <a:pt x="17993" y="45527"/>
                    <a:pt x="17354" y="46291"/>
                  </a:cubicBezTo>
                  <a:cubicBezTo>
                    <a:pt x="16509" y="45637"/>
                    <a:pt x="16487" y="44808"/>
                    <a:pt x="17222" y="43339"/>
                  </a:cubicBezTo>
                  <a:close/>
                  <a:moveTo>
                    <a:pt x="11281" y="42957"/>
                  </a:moveTo>
                  <a:cubicBezTo>
                    <a:pt x="11861" y="43721"/>
                    <a:pt x="12022" y="44499"/>
                    <a:pt x="12030" y="45300"/>
                  </a:cubicBezTo>
                  <a:cubicBezTo>
                    <a:pt x="12037" y="45637"/>
                    <a:pt x="11905" y="46012"/>
                    <a:pt x="11721" y="46298"/>
                  </a:cubicBezTo>
                  <a:cubicBezTo>
                    <a:pt x="11617" y="46462"/>
                    <a:pt x="11331" y="46614"/>
                    <a:pt x="11130" y="46614"/>
                  </a:cubicBezTo>
                  <a:cubicBezTo>
                    <a:pt x="11105" y="46614"/>
                    <a:pt x="11082" y="46612"/>
                    <a:pt x="11060" y="46607"/>
                  </a:cubicBezTo>
                  <a:cubicBezTo>
                    <a:pt x="10884" y="46570"/>
                    <a:pt x="10656" y="46240"/>
                    <a:pt x="10649" y="46034"/>
                  </a:cubicBezTo>
                  <a:cubicBezTo>
                    <a:pt x="10620" y="45505"/>
                    <a:pt x="10642" y="44962"/>
                    <a:pt x="10752" y="44448"/>
                  </a:cubicBezTo>
                  <a:cubicBezTo>
                    <a:pt x="10862" y="43934"/>
                    <a:pt x="11097" y="43456"/>
                    <a:pt x="11281" y="42957"/>
                  </a:cubicBezTo>
                  <a:close/>
                  <a:moveTo>
                    <a:pt x="21313" y="15849"/>
                  </a:moveTo>
                  <a:cubicBezTo>
                    <a:pt x="21496" y="15849"/>
                    <a:pt x="21716" y="15856"/>
                    <a:pt x="21980" y="15865"/>
                  </a:cubicBezTo>
                  <a:cubicBezTo>
                    <a:pt x="22502" y="17033"/>
                    <a:pt x="23045" y="18245"/>
                    <a:pt x="23589" y="19464"/>
                  </a:cubicBezTo>
                  <a:cubicBezTo>
                    <a:pt x="24668" y="21887"/>
                    <a:pt x="25748" y="24311"/>
                    <a:pt x="26820" y="26734"/>
                  </a:cubicBezTo>
                  <a:cubicBezTo>
                    <a:pt x="27092" y="27329"/>
                    <a:pt x="27385" y="27924"/>
                    <a:pt x="27606" y="28541"/>
                  </a:cubicBezTo>
                  <a:cubicBezTo>
                    <a:pt x="28553" y="31273"/>
                    <a:pt x="29632" y="33968"/>
                    <a:pt x="30117" y="36825"/>
                  </a:cubicBezTo>
                  <a:cubicBezTo>
                    <a:pt x="30602" y="39689"/>
                    <a:pt x="30815" y="42575"/>
                    <a:pt x="30058" y="45447"/>
                  </a:cubicBezTo>
                  <a:lnTo>
                    <a:pt x="30051" y="45447"/>
                  </a:lnTo>
                  <a:cubicBezTo>
                    <a:pt x="29801" y="46401"/>
                    <a:pt x="29486" y="47327"/>
                    <a:pt x="28950" y="48171"/>
                  </a:cubicBezTo>
                  <a:cubicBezTo>
                    <a:pt x="28700" y="48568"/>
                    <a:pt x="28472" y="48994"/>
                    <a:pt x="28252" y="49412"/>
                  </a:cubicBezTo>
                  <a:cubicBezTo>
                    <a:pt x="27642" y="50595"/>
                    <a:pt x="26710" y="51417"/>
                    <a:pt x="25571" y="52085"/>
                  </a:cubicBezTo>
                  <a:cubicBezTo>
                    <a:pt x="23875" y="53077"/>
                    <a:pt x="22098" y="53804"/>
                    <a:pt x="20196" y="54230"/>
                  </a:cubicBezTo>
                  <a:cubicBezTo>
                    <a:pt x="19755" y="54325"/>
                    <a:pt x="19315" y="54406"/>
                    <a:pt x="18874" y="54465"/>
                  </a:cubicBezTo>
                  <a:cubicBezTo>
                    <a:pt x="16979" y="54700"/>
                    <a:pt x="15092" y="54957"/>
                    <a:pt x="13190" y="55126"/>
                  </a:cubicBezTo>
                  <a:cubicBezTo>
                    <a:pt x="12247" y="55217"/>
                    <a:pt x="11294" y="55251"/>
                    <a:pt x="10340" y="55251"/>
                  </a:cubicBezTo>
                  <a:cubicBezTo>
                    <a:pt x="10069" y="55251"/>
                    <a:pt x="9797" y="55248"/>
                    <a:pt x="9526" y="55243"/>
                  </a:cubicBezTo>
                  <a:cubicBezTo>
                    <a:pt x="9011" y="55236"/>
                    <a:pt x="8453" y="55089"/>
                    <a:pt x="7983" y="54869"/>
                  </a:cubicBezTo>
                  <a:cubicBezTo>
                    <a:pt x="6566" y="54215"/>
                    <a:pt x="5252" y="53363"/>
                    <a:pt x="4157" y="52247"/>
                  </a:cubicBezTo>
                  <a:cubicBezTo>
                    <a:pt x="2909" y="50984"/>
                    <a:pt x="2057" y="49478"/>
                    <a:pt x="1690" y="47679"/>
                  </a:cubicBezTo>
                  <a:cubicBezTo>
                    <a:pt x="1066" y="44558"/>
                    <a:pt x="691" y="41429"/>
                    <a:pt x="933" y="38257"/>
                  </a:cubicBezTo>
                  <a:cubicBezTo>
                    <a:pt x="1161" y="35209"/>
                    <a:pt x="1793" y="32235"/>
                    <a:pt x="2689" y="29319"/>
                  </a:cubicBezTo>
                  <a:cubicBezTo>
                    <a:pt x="3562" y="26470"/>
                    <a:pt x="4458" y="23621"/>
                    <a:pt x="5420" y="20800"/>
                  </a:cubicBezTo>
                  <a:cubicBezTo>
                    <a:pt x="5927" y="19317"/>
                    <a:pt x="6595" y="17878"/>
                    <a:pt x="7212" y="16357"/>
                  </a:cubicBezTo>
                  <a:cubicBezTo>
                    <a:pt x="7719" y="16556"/>
                    <a:pt x="8130" y="16710"/>
                    <a:pt x="8600" y="16894"/>
                  </a:cubicBezTo>
                  <a:cubicBezTo>
                    <a:pt x="8762" y="18237"/>
                    <a:pt x="8967" y="19589"/>
                    <a:pt x="8887" y="20962"/>
                  </a:cubicBezTo>
                  <a:cubicBezTo>
                    <a:pt x="8754" y="23496"/>
                    <a:pt x="8593" y="26029"/>
                    <a:pt x="8505" y="28563"/>
                  </a:cubicBezTo>
                  <a:cubicBezTo>
                    <a:pt x="8380" y="31912"/>
                    <a:pt x="7829" y="35202"/>
                    <a:pt x="7315" y="38499"/>
                  </a:cubicBezTo>
                  <a:cubicBezTo>
                    <a:pt x="7242" y="38984"/>
                    <a:pt x="7014" y="39168"/>
                    <a:pt x="6595" y="39388"/>
                  </a:cubicBezTo>
                  <a:cubicBezTo>
                    <a:pt x="4943" y="40232"/>
                    <a:pt x="3871" y="41584"/>
                    <a:pt x="3518" y="43420"/>
                  </a:cubicBezTo>
                  <a:cubicBezTo>
                    <a:pt x="3438" y="43838"/>
                    <a:pt x="3489" y="44330"/>
                    <a:pt x="3629" y="44734"/>
                  </a:cubicBezTo>
                  <a:cubicBezTo>
                    <a:pt x="3823" y="45287"/>
                    <a:pt x="4267" y="45587"/>
                    <a:pt x="4760" y="45587"/>
                  </a:cubicBezTo>
                  <a:cubicBezTo>
                    <a:pt x="5013" y="45587"/>
                    <a:pt x="5279" y="45508"/>
                    <a:pt x="5531" y="45344"/>
                  </a:cubicBezTo>
                  <a:cubicBezTo>
                    <a:pt x="6118" y="44962"/>
                    <a:pt x="6544" y="44426"/>
                    <a:pt x="6750" y="43735"/>
                  </a:cubicBezTo>
                  <a:cubicBezTo>
                    <a:pt x="7058" y="42678"/>
                    <a:pt x="7352" y="41620"/>
                    <a:pt x="7653" y="40555"/>
                  </a:cubicBezTo>
                  <a:cubicBezTo>
                    <a:pt x="7719" y="40335"/>
                    <a:pt x="7778" y="40108"/>
                    <a:pt x="7844" y="39850"/>
                  </a:cubicBezTo>
                  <a:cubicBezTo>
                    <a:pt x="7956" y="39824"/>
                    <a:pt x="8065" y="39812"/>
                    <a:pt x="8171" y="39812"/>
                  </a:cubicBezTo>
                  <a:cubicBezTo>
                    <a:pt x="8560" y="39812"/>
                    <a:pt x="8899" y="39979"/>
                    <a:pt x="9188" y="40210"/>
                  </a:cubicBezTo>
                  <a:cubicBezTo>
                    <a:pt x="9694" y="40622"/>
                    <a:pt x="10142" y="41099"/>
                    <a:pt x="10620" y="41547"/>
                  </a:cubicBezTo>
                  <a:cubicBezTo>
                    <a:pt x="10928" y="41841"/>
                    <a:pt x="10913" y="42134"/>
                    <a:pt x="10715" y="42509"/>
                  </a:cubicBezTo>
                  <a:cubicBezTo>
                    <a:pt x="10238" y="43412"/>
                    <a:pt x="9900" y="44367"/>
                    <a:pt x="9893" y="45410"/>
                  </a:cubicBezTo>
                  <a:cubicBezTo>
                    <a:pt x="9893" y="45762"/>
                    <a:pt x="9907" y="46129"/>
                    <a:pt x="9996" y="46475"/>
                  </a:cubicBezTo>
                  <a:cubicBezTo>
                    <a:pt x="10151" y="47074"/>
                    <a:pt x="10544" y="47397"/>
                    <a:pt x="11050" y="47397"/>
                  </a:cubicBezTo>
                  <a:cubicBezTo>
                    <a:pt x="11238" y="47397"/>
                    <a:pt x="11442" y="47352"/>
                    <a:pt x="11655" y="47260"/>
                  </a:cubicBezTo>
                  <a:cubicBezTo>
                    <a:pt x="12368" y="46952"/>
                    <a:pt x="12661" y="46364"/>
                    <a:pt x="12727" y="45637"/>
                  </a:cubicBezTo>
                  <a:cubicBezTo>
                    <a:pt x="12815" y="44602"/>
                    <a:pt x="12558" y="43625"/>
                    <a:pt x="12155" y="42678"/>
                  </a:cubicBezTo>
                  <a:cubicBezTo>
                    <a:pt x="11831" y="41907"/>
                    <a:pt x="11846" y="41899"/>
                    <a:pt x="12478" y="41327"/>
                  </a:cubicBezTo>
                  <a:cubicBezTo>
                    <a:pt x="13158" y="40712"/>
                    <a:pt x="13781" y="40441"/>
                    <a:pt x="14366" y="40441"/>
                  </a:cubicBezTo>
                  <a:cubicBezTo>
                    <a:pt x="15145" y="40441"/>
                    <a:pt x="15858" y="40920"/>
                    <a:pt x="16553" y="41708"/>
                  </a:cubicBezTo>
                  <a:cubicBezTo>
                    <a:pt x="16818" y="42010"/>
                    <a:pt x="16877" y="42289"/>
                    <a:pt x="16678" y="42678"/>
                  </a:cubicBezTo>
                  <a:cubicBezTo>
                    <a:pt x="16282" y="43449"/>
                    <a:pt x="15944" y="44257"/>
                    <a:pt x="16010" y="45153"/>
                  </a:cubicBezTo>
                  <a:cubicBezTo>
                    <a:pt x="16047" y="45579"/>
                    <a:pt x="16135" y="46056"/>
                    <a:pt x="16355" y="46416"/>
                  </a:cubicBezTo>
                  <a:cubicBezTo>
                    <a:pt x="16597" y="46820"/>
                    <a:pt x="16960" y="47018"/>
                    <a:pt x="17318" y="47018"/>
                  </a:cubicBezTo>
                  <a:cubicBezTo>
                    <a:pt x="17721" y="47018"/>
                    <a:pt x="18117" y="46767"/>
                    <a:pt x="18323" y="46276"/>
                  </a:cubicBezTo>
                  <a:cubicBezTo>
                    <a:pt x="18492" y="45887"/>
                    <a:pt x="18558" y="45395"/>
                    <a:pt x="18499" y="44977"/>
                  </a:cubicBezTo>
                  <a:cubicBezTo>
                    <a:pt x="18397" y="44242"/>
                    <a:pt x="18228" y="43500"/>
                    <a:pt x="17963" y="42810"/>
                  </a:cubicBezTo>
                  <a:cubicBezTo>
                    <a:pt x="17758" y="42281"/>
                    <a:pt x="17883" y="41951"/>
                    <a:pt x="18264" y="41650"/>
                  </a:cubicBezTo>
                  <a:cubicBezTo>
                    <a:pt x="18544" y="41429"/>
                    <a:pt x="18837" y="41224"/>
                    <a:pt x="19138" y="41033"/>
                  </a:cubicBezTo>
                  <a:cubicBezTo>
                    <a:pt x="19248" y="40966"/>
                    <a:pt x="19352" y="40937"/>
                    <a:pt x="19453" y="40937"/>
                  </a:cubicBezTo>
                  <a:cubicBezTo>
                    <a:pt x="19630" y="40937"/>
                    <a:pt x="19797" y="41027"/>
                    <a:pt x="19961" y="41158"/>
                  </a:cubicBezTo>
                  <a:cubicBezTo>
                    <a:pt x="20211" y="41356"/>
                    <a:pt x="20225" y="41598"/>
                    <a:pt x="20137" y="41877"/>
                  </a:cubicBezTo>
                  <a:cubicBezTo>
                    <a:pt x="19843" y="42884"/>
                    <a:pt x="19851" y="43890"/>
                    <a:pt x="20218" y="44866"/>
                  </a:cubicBezTo>
                  <a:cubicBezTo>
                    <a:pt x="20350" y="45219"/>
                    <a:pt x="20563" y="45564"/>
                    <a:pt x="20813" y="45850"/>
                  </a:cubicBezTo>
                  <a:cubicBezTo>
                    <a:pt x="21013" y="46081"/>
                    <a:pt x="21279" y="46196"/>
                    <a:pt x="21564" y="46196"/>
                  </a:cubicBezTo>
                  <a:cubicBezTo>
                    <a:pt x="21695" y="46196"/>
                    <a:pt x="21831" y="46171"/>
                    <a:pt x="21966" y="46122"/>
                  </a:cubicBezTo>
                  <a:cubicBezTo>
                    <a:pt x="22384" y="45968"/>
                    <a:pt x="22502" y="45586"/>
                    <a:pt x="22531" y="45182"/>
                  </a:cubicBezTo>
                  <a:cubicBezTo>
                    <a:pt x="22605" y="44382"/>
                    <a:pt x="22377" y="43640"/>
                    <a:pt x="22032" y="42942"/>
                  </a:cubicBezTo>
                  <a:cubicBezTo>
                    <a:pt x="21767" y="42406"/>
                    <a:pt x="21459" y="41899"/>
                    <a:pt x="21173" y="41378"/>
                  </a:cubicBezTo>
                  <a:cubicBezTo>
                    <a:pt x="21540" y="40768"/>
                    <a:pt x="22076" y="40431"/>
                    <a:pt x="22766" y="40159"/>
                  </a:cubicBezTo>
                  <a:cubicBezTo>
                    <a:pt x="23060" y="40820"/>
                    <a:pt x="23324" y="41437"/>
                    <a:pt x="23618" y="42054"/>
                  </a:cubicBezTo>
                  <a:cubicBezTo>
                    <a:pt x="23816" y="42487"/>
                    <a:pt x="24007" y="42935"/>
                    <a:pt x="24286" y="43309"/>
                  </a:cubicBezTo>
                  <a:cubicBezTo>
                    <a:pt x="24521" y="43640"/>
                    <a:pt x="24844" y="43948"/>
                    <a:pt x="25197" y="44139"/>
                  </a:cubicBezTo>
                  <a:cubicBezTo>
                    <a:pt x="25423" y="44257"/>
                    <a:pt x="25647" y="44311"/>
                    <a:pt x="25855" y="44311"/>
                  </a:cubicBezTo>
                  <a:cubicBezTo>
                    <a:pt x="26518" y="44311"/>
                    <a:pt x="27026" y="43762"/>
                    <a:pt x="26981" y="42957"/>
                  </a:cubicBezTo>
                  <a:cubicBezTo>
                    <a:pt x="26901" y="41459"/>
                    <a:pt x="25682" y="39850"/>
                    <a:pt x="24235" y="39579"/>
                  </a:cubicBezTo>
                  <a:cubicBezTo>
                    <a:pt x="23471" y="39439"/>
                    <a:pt x="23229" y="39043"/>
                    <a:pt x="23016" y="38404"/>
                  </a:cubicBezTo>
                  <a:cubicBezTo>
                    <a:pt x="22237" y="36076"/>
                    <a:pt x="21767" y="33682"/>
                    <a:pt x="21283" y="31280"/>
                  </a:cubicBezTo>
                  <a:cubicBezTo>
                    <a:pt x="20938" y="29532"/>
                    <a:pt x="20519" y="27785"/>
                    <a:pt x="20313" y="26007"/>
                  </a:cubicBezTo>
                  <a:cubicBezTo>
                    <a:pt x="19968" y="23077"/>
                    <a:pt x="19741" y="20125"/>
                    <a:pt x="20240" y="17180"/>
                  </a:cubicBezTo>
                  <a:cubicBezTo>
                    <a:pt x="20428" y="16071"/>
                    <a:pt x="20247" y="15849"/>
                    <a:pt x="21313" y="15849"/>
                  </a:cubicBezTo>
                  <a:close/>
                  <a:moveTo>
                    <a:pt x="14311" y="0"/>
                  </a:moveTo>
                  <a:cubicBezTo>
                    <a:pt x="13185" y="0"/>
                    <a:pt x="12261" y="646"/>
                    <a:pt x="11721" y="1831"/>
                  </a:cubicBezTo>
                  <a:cubicBezTo>
                    <a:pt x="11611" y="2066"/>
                    <a:pt x="11332" y="2250"/>
                    <a:pt x="11104" y="2404"/>
                  </a:cubicBezTo>
                  <a:cubicBezTo>
                    <a:pt x="9592" y="3447"/>
                    <a:pt x="8086" y="4548"/>
                    <a:pt x="7278" y="6223"/>
                  </a:cubicBezTo>
                  <a:cubicBezTo>
                    <a:pt x="6684" y="7457"/>
                    <a:pt x="6287" y="8845"/>
                    <a:pt x="6125" y="10211"/>
                  </a:cubicBezTo>
                  <a:cubicBezTo>
                    <a:pt x="5949" y="11694"/>
                    <a:pt x="5934" y="13236"/>
                    <a:pt x="6316" y="14734"/>
                  </a:cubicBezTo>
                  <a:cubicBezTo>
                    <a:pt x="6529" y="15594"/>
                    <a:pt x="6419" y="16416"/>
                    <a:pt x="6081" y="17261"/>
                  </a:cubicBezTo>
                  <a:cubicBezTo>
                    <a:pt x="5281" y="19251"/>
                    <a:pt x="4480" y="21248"/>
                    <a:pt x="3834" y="23290"/>
                  </a:cubicBezTo>
                  <a:cubicBezTo>
                    <a:pt x="2857" y="26352"/>
                    <a:pt x="1925" y="29437"/>
                    <a:pt x="1124" y="32551"/>
                  </a:cubicBezTo>
                  <a:cubicBezTo>
                    <a:pt x="419" y="35327"/>
                    <a:pt x="1" y="38161"/>
                    <a:pt x="170" y="41143"/>
                  </a:cubicBezTo>
                  <a:cubicBezTo>
                    <a:pt x="221" y="43390"/>
                    <a:pt x="544" y="45689"/>
                    <a:pt x="1014" y="47965"/>
                  </a:cubicBezTo>
                  <a:cubicBezTo>
                    <a:pt x="1433" y="50007"/>
                    <a:pt x="2439" y="51718"/>
                    <a:pt x="3974" y="53055"/>
                  </a:cubicBezTo>
                  <a:cubicBezTo>
                    <a:pt x="5002" y="53943"/>
                    <a:pt x="6184" y="54678"/>
                    <a:pt x="7366" y="55361"/>
                  </a:cubicBezTo>
                  <a:cubicBezTo>
                    <a:pt x="7961" y="55706"/>
                    <a:pt x="8710" y="55919"/>
                    <a:pt x="9401" y="55948"/>
                  </a:cubicBezTo>
                  <a:cubicBezTo>
                    <a:pt x="9768" y="55967"/>
                    <a:pt x="10138" y="55976"/>
                    <a:pt x="10508" y="55976"/>
                  </a:cubicBezTo>
                  <a:cubicBezTo>
                    <a:pt x="11417" y="55976"/>
                    <a:pt x="12331" y="55924"/>
                    <a:pt x="13234" y="55845"/>
                  </a:cubicBezTo>
                  <a:cubicBezTo>
                    <a:pt x="15077" y="55684"/>
                    <a:pt x="16906" y="55434"/>
                    <a:pt x="18742" y="55214"/>
                  </a:cubicBezTo>
                  <a:cubicBezTo>
                    <a:pt x="19271" y="55148"/>
                    <a:pt x="19799" y="55052"/>
                    <a:pt x="20328" y="54942"/>
                  </a:cubicBezTo>
                  <a:cubicBezTo>
                    <a:pt x="22384" y="54502"/>
                    <a:pt x="24301" y="53701"/>
                    <a:pt x="26108" y="52614"/>
                  </a:cubicBezTo>
                  <a:cubicBezTo>
                    <a:pt x="27202" y="51953"/>
                    <a:pt x="28120" y="51131"/>
                    <a:pt x="28751" y="50014"/>
                  </a:cubicBezTo>
                  <a:cubicBezTo>
                    <a:pt x="29045" y="49493"/>
                    <a:pt x="29368" y="48994"/>
                    <a:pt x="29618" y="48450"/>
                  </a:cubicBezTo>
                  <a:cubicBezTo>
                    <a:pt x="30007" y="47584"/>
                    <a:pt x="30448" y="46724"/>
                    <a:pt x="30690" y="45814"/>
                  </a:cubicBezTo>
                  <a:cubicBezTo>
                    <a:pt x="31645" y="42267"/>
                    <a:pt x="31322" y="38705"/>
                    <a:pt x="30499" y="35194"/>
                  </a:cubicBezTo>
                  <a:cubicBezTo>
                    <a:pt x="30102" y="33513"/>
                    <a:pt x="29537" y="31868"/>
                    <a:pt x="28964" y="30245"/>
                  </a:cubicBezTo>
                  <a:cubicBezTo>
                    <a:pt x="28458" y="28813"/>
                    <a:pt x="27870" y="27410"/>
                    <a:pt x="27268" y="26015"/>
                  </a:cubicBezTo>
                  <a:cubicBezTo>
                    <a:pt x="26644" y="24561"/>
                    <a:pt x="25939" y="23151"/>
                    <a:pt x="25300" y="21704"/>
                  </a:cubicBezTo>
                  <a:cubicBezTo>
                    <a:pt x="24455" y="19802"/>
                    <a:pt x="23669" y="17863"/>
                    <a:pt x="22796" y="15968"/>
                  </a:cubicBezTo>
                  <a:cubicBezTo>
                    <a:pt x="22458" y="15241"/>
                    <a:pt x="22274" y="14536"/>
                    <a:pt x="22333" y="13743"/>
                  </a:cubicBezTo>
                  <a:cubicBezTo>
                    <a:pt x="22546" y="10754"/>
                    <a:pt x="21797" y="7949"/>
                    <a:pt x="20600" y="5246"/>
                  </a:cubicBezTo>
                  <a:cubicBezTo>
                    <a:pt x="19902" y="3660"/>
                    <a:pt x="18786" y="2463"/>
                    <a:pt x="17251" y="1655"/>
                  </a:cubicBezTo>
                  <a:cubicBezTo>
                    <a:pt x="17075" y="1567"/>
                    <a:pt x="16862" y="1442"/>
                    <a:pt x="16796" y="1280"/>
                  </a:cubicBezTo>
                  <a:cubicBezTo>
                    <a:pt x="16546" y="649"/>
                    <a:pt x="16017" y="399"/>
                    <a:pt x="15445" y="201"/>
                  </a:cubicBezTo>
                  <a:cubicBezTo>
                    <a:pt x="15050" y="66"/>
                    <a:pt x="14670" y="0"/>
                    <a:pt x="14311" y="0"/>
                  </a:cubicBezTo>
                  <a:close/>
                </a:path>
              </a:pathLst>
            </a:custGeom>
            <a:solidFill>
              <a:srgbClr val="EE8C00">
                <a:alpha val="1962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96"/>
          <p:cNvSpPr/>
          <p:nvPr/>
        </p:nvSpPr>
        <p:spPr>
          <a:xfrm>
            <a:off x="4811700" y="-492825"/>
            <a:ext cx="322500" cy="1626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565" name="Google Shape;565;p96"/>
          <p:cNvSpPr txBox="1"/>
          <p:nvPr>
            <p:ph idx="1" type="body"/>
          </p:nvPr>
        </p:nvSpPr>
        <p:spPr>
          <a:xfrm>
            <a:off x="1172325" y="1152600"/>
            <a:ext cx="37107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b="1" lang="en-GB" sz="1400">
                <a:solidFill>
                  <a:schemeClr val="dk1"/>
                </a:solidFill>
              </a:rPr>
              <a:t>Case management:</a:t>
            </a:r>
            <a:r>
              <a:rPr lang="en-GB" sz="1400">
                <a:solidFill>
                  <a:schemeClr val="dk1"/>
                </a:solidFill>
              </a:rPr>
              <a:t> The “Hazard Report” entity is a container that allows you to follow a case through to safe resolution, with ownership</a:t>
            </a:r>
            <a:endParaRPr sz="1400">
              <a:solidFill>
                <a:schemeClr val="dk1"/>
              </a:solidFill>
            </a:endParaRPr>
          </a:p>
          <a:p>
            <a:pPr indent="-317500" lvl="0" marL="457200" rtl="0" algn="l">
              <a:spcBef>
                <a:spcPts val="1000"/>
              </a:spcBef>
              <a:spcAft>
                <a:spcPts val="0"/>
              </a:spcAft>
              <a:buClr>
                <a:schemeClr val="dk1"/>
              </a:buClr>
              <a:buSzPts val="1400"/>
              <a:buAutoNum type="arabicPeriod"/>
            </a:pPr>
            <a:r>
              <a:rPr b="1" lang="en-GB" sz="1400">
                <a:solidFill>
                  <a:schemeClr val="dk1"/>
                </a:solidFill>
              </a:rPr>
              <a:t>Links vulnerabilities and property</a:t>
            </a:r>
            <a:r>
              <a:rPr lang="en-GB" sz="1400">
                <a:solidFill>
                  <a:schemeClr val="dk1"/>
                </a:solidFill>
              </a:rPr>
              <a:t>: For first time you can assess hazards in light of vulnerabilities of tenants</a:t>
            </a:r>
            <a:endParaRPr sz="1400">
              <a:solidFill>
                <a:schemeClr val="dk1"/>
              </a:solidFill>
            </a:endParaRPr>
          </a:p>
          <a:p>
            <a:pPr indent="-317500" lvl="0" marL="457200" rtl="0" algn="l">
              <a:spcBef>
                <a:spcPts val="1000"/>
              </a:spcBef>
              <a:spcAft>
                <a:spcPts val="0"/>
              </a:spcAft>
              <a:buClr>
                <a:schemeClr val="dk1"/>
              </a:buClr>
              <a:buSzPts val="1400"/>
              <a:buAutoNum type="arabicPeriod"/>
            </a:pPr>
            <a:r>
              <a:rPr b="1" lang="en-GB" sz="1400">
                <a:solidFill>
                  <a:schemeClr val="dk1"/>
                </a:solidFill>
              </a:rPr>
              <a:t>Time sensitive:</a:t>
            </a:r>
            <a:r>
              <a:rPr lang="en-GB" sz="1400">
                <a:solidFill>
                  <a:schemeClr val="dk1"/>
                </a:solidFill>
              </a:rPr>
              <a:t> </a:t>
            </a:r>
            <a:r>
              <a:rPr lang="en-GB" sz="1400">
                <a:solidFill>
                  <a:srgbClr val="1F2328"/>
                </a:solidFill>
                <a:highlight>
                  <a:schemeClr val="lt1"/>
                </a:highlight>
              </a:rPr>
              <a:t>Manages investigations, repairs and escalation processes within the required timescales.</a:t>
            </a:r>
            <a:endParaRPr sz="1400">
              <a:solidFill>
                <a:srgbClr val="1F2328"/>
              </a:solidFill>
              <a:highlight>
                <a:schemeClr val="lt1"/>
              </a:highlight>
            </a:endParaRPr>
          </a:p>
          <a:p>
            <a:pPr indent="-317500" lvl="0" marL="457200" rtl="0" algn="l">
              <a:spcBef>
                <a:spcPts val="1000"/>
              </a:spcBef>
              <a:spcAft>
                <a:spcPts val="1000"/>
              </a:spcAft>
              <a:buClr>
                <a:srgbClr val="1F2328"/>
              </a:buClr>
              <a:buSzPts val="1400"/>
              <a:buAutoNum type="arabicPeriod"/>
            </a:pPr>
            <a:r>
              <a:rPr b="1" lang="en-GB" sz="1400">
                <a:solidFill>
                  <a:srgbClr val="1F2328"/>
                </a:solidFill>
                <a:highlight>
                  <a:schemeClr val="lt1"/>
                </a:highlight>
              </a:rPr>
              <a:t>Case history:</a:t>
            </a:r>
            <a:r>
              <a:rPr lang="en-GB" sz="1400">
                <a:solidFill>
                  <a:srgbClr val="1F2328"/>
                </a:solidFill>
                <a:highlight>
                  <a:schemeClr val="lt1"/>
                </a:highlight>
              </a:rPr>
              <a:t> Enables capture of case history and appointments which could serve as defence in court</a:t>
            </a:r>
            <a:endParaRPr sz="1400">
              <a:solidFill>
                <a:srgbClr val="1F2328"/>
              </a:solidFill>
              <a:highlight>
                <a:schemeClr val="lt1"/>
              </a:highlight>
            </a:endParaRPr>
          </a:p>
        </p:txBody>
      </p:sp>
      <p:grpSp>
        <p:nvGrpSpPr>
          <p:cNvPr id="566" name="Google Shape;566;p96"/>
          <p:cNvGrpSpPr/>
          <p:nvPr/>
        </p:nvGrpSpPr>
        <p:grpSpPr>
          <a:xfrm>
            <a:off x="486554" y="2180027"/>
            <a:ext cx="674319" cy="576757"/>
            <a:chOff x="3387375" y="1075825"/>
            <a:chExt cx="2459225" cy="2280575"/>
          </a:xfrm>
        </p:grpSpPr>
        <p:sp>
          <p:nvSpPr>
            <p:cNvPr id="567" name="Google Shape;567;p96"/>
            <p:cNvSpPr/>
            <p:nvPr/>
          </p:nvSpPr>
          <p:spPr>
            <a:xfrm>
              <a:off x="3387375" y="1075825"/>
              <a:ext cx="1625725" cy="1578500"/>
            </a:xfrm>
            <a:custGeom>
              <a:rect b="b" l="l" r="r" t="t"/>
              <a:pathLst>
                <a:path extrusionOk="0" h="63140" w="65029">
                  <a:moveTo>
                    <a:pt x="33443" y="12480"/>
                  </a:moveTo>
                  <a:cubicBezTo>
                    <a:pt x="33464" y="12480"/>
                    <a:pt x="33485" y="12480"/>
                    <a:pt x="33506" y="12480"/>
                  </a:cubicBezTo>
                  <a:cubicBezTo>
                    <a:pt x="44749" y="12508"/>
                    <a:pt x="52546" y="22785"/>
                    <a:pt x="49570" y="33614"/>
                  </a:cubicBezTo>
                  <a:cubicBezTo>
                    <a:pt x="47366" y="41715"/>
                    <a:pt x="40147" y="47612"/>
                    <a:pt x="31770" y="47860"/>
                  </a:cubicBezTo>
                  <a:cubicBezTo>
                    <a:pt x="31581" y="47865"/>
                    <a:pt x="31392" y="47868"/>
                    <a:pt x="31204" y="47868"/>
                  </a:cubicBezTo>
                  <a:cubicBezTo>
                    <a:pt x="19386" y="47868"/>
                    <a:pt x="11309" y="36871"/>
                    <a:pt x="15486" y="25100"/>
                  </a:cubicBezTo>
                  <a:cubicBezTo>
                    <a:pt x="18152" y="17625"/>
                    <a:pt x="25531" y="12480"/>
                    <a:pt x="33443" y="12480"/>
                  </a:cubicBezTo>
                  <a:close/>
                  <a:moveTo>
                    <a:pt x="31269" y="1"/>
                  </a:moveTo>
                  <a:cubicBezTo>
                    <a:pt x="29887" y="1"/>
                    <a:pt x="28988" y="683"/>
                    <a:pt x="28492" y="2147"/>
                  </a:cubicBezTo>
                  <a:cubicBezTo>
                    <a:pt x="28051" y="3387"/>
                    <a:pt x="27417" y="4600"/>
                    <a:pt x="26949" y="5702"/>
                  </a:cubicBezTo>
                  <a:cubicBezTo>
                    <a:pt x="25433" y="6087"/>
                    <a:pt x="24138" y="6418"/>
                    <a:pt x="22595" y="6831"/>
                  </a:cubicBezTo>
                  <a:cubicBezTo>
                    <a:pt x="21713" y="5895"/>
                    <a:pt x="20804" y="4903"/>
                    <a:pt x="19867" y="3938"/>
                  </a:cubicBezTo>
                  <a:cubicBezTo>
                    <a:pt x="19130" y="3171"/>
                    <a:pt x="18648" y="2790"/>
                    <a:pt x="18138" y="2790"/>
                  </a:cubicBezTo>
                  <a:cubicBezTo>
                    <a:pt x="17713" y="2790"/>
                    <a:pt x="17269" y="3054"/>
                    <a:pt x="16643" y="3580"/>
                  </a:cubicBezTo>
                  <a:cubicBezTo>
                    <a:pt x="13640" y="6032"/>
                    <a:pt x="10636" y="8540"/>
                    <a:pt x="7743" y="11157"/>
                  </a:cubicBezTo>
                  <a:cubicBezTo>
                    <a:pt x="5704" y="13059"/>
                    <a:pt x="5814" y="13141"/>
                    <a:pt x="6944" y="15621"/>
                  </a:cubicBezTo>
                  <a:cubicBezTo>
                    <a:pt x="7302" y="16420"/>
                    <a:pt x="7661" y="17219"/>
                    <a:pt x="7909" y="18046"/>
                  </a:cubicBezTo>
                  <a:cubicBezTo>
                    <a:pt x="8046" y="18487"/>
                    <a:pt x="8101" y="19010"/>
                    <a:pt x="7964" y="19396"/>
                  </a:cubicBezTo>
                  <a:cubicBezTo>
                    <a:pt x="7247" y="21490"/>
                    <a:pt x="6448" y="23557"/>
                    <a:pt x="5649" y="25706"/>
                  </a:cubicBezTo>
                  <a:cubicBezTo>
                    <a:pt x="4630" y="25871"/>
                    <a:pt x="3417" y="25954"/>
                    <a:pt x="2288" y="26257"/>
                  </a:cubicBezTo>
                  <a:cubicBezTo>
                    <a:pt x="414" y="26726"/>
                    <a:pt x="1" y="27111"/>
                    <a:pt x="28" y="29068"/>
                  </a:cubicBezTo>
                  <a:cubicBezTo>
                    <a:pt x="83" y="32622"/>
                    <a:pt x="276" y="36204"/>
                    <a:pt x="607" y="39759"/>
                  </a:cubicBezTo>
                  <a:cubicBezTo>
                    <a:pt x="800" y="41715"/>
                    <a:pt x="992" y="41743"/>
                    <a:pt x="3031" y="42073"/>
                  </a:cubicBezTo>
                  <a:cubicBezTo>
                    <a:pt x="4657" y="42321"/>
                    <a:pt x="6310" y="42542"/>
                    <a:pt x="7853" y="42735"/>
                  </a:cubicBezTo>
                  <a:cubicBezTo>
                    <a:pt x="8901" y="43947"/>
                    <a:pt x="8818" y="44966"/>
                    <a:pt x="8184" y="46289"/>
                  </a:cubicBezTo>
                  <a:cubicBezTo>
                    <a:pt x="7523" y="47777"/>
                    <a:pt x="7275" y="49485"/>
                    <a:pt x="6944" y="51111"/>
                  </a:cubicBezTo>
                  <a:cubicBezTo>
                    <a:pt x="6724" y="52131"/>
                    <a:pt x="7165" y="52957"/>
                    <a:pt x="8074" y="53536"/>
                  </a:cubicBezTo>
                  <a:cubicBezTo>
                    <a:pt x="10829" y="55272"/>
                    <a:pt x="13585" y="57008"/>
                    <a:pt x="16313" y="58799"/>
                  </a:cubicBezTo>
                  <a:cubicBezTo>
                    <a:pt x="16828" y="59127"/>
                    <a:pt x="17298" y="59285"/>
                    <a:pt x="17747" y="59285"/>
                  </a:cubicBezTo>
                  <a:cubicBezTo>
                    <a:pt x="18355" y="59285"/>
                    <a:pt x="18923" y="58995"/>
                    <a:pt x="19509" y="58441"/>
                  </a:cubicBezTo>
                  <a:cubicBezTo>
                    <a:pt x="20776" y="57228"/>
                    <a:pt x="22127" y="56126"/>
                    <a:pt x="23339" y="55079"/>
                  </a:cubicBezTo>
                  <a:cubicBezTo>
                    <a:pt x="25791" y="55713"/>
                    <a:pt x="28078" y="56291"/>
                    <a:pt x="30365" y="56897"/>
                  </a:cubicBezTo>
                  <a:cubicBezTo>
                    <a:pt x="30944" y="58551"/>
                    <a:pt x="31467" y="60204"/>
                    <a:pt x="32101" y="61830"/>
                  </a:cubicBezTo>
                  <a:cubicBezTo>
                    <a:pt x="32412" y="62679"/>
                    <a:pt x="32941" y="63139"/>
                    <a:pt x="33724" y="63139"/>
                  </a:cubicBezTo>
                  <a:cubicBezTo>
                    <a:pt x="33981" y="63139"/>
                    <a:pt x="34267" y="63089"/>
                    <a:pt x="34581" y="62987"/>
                  </a:cubicBezTo>
                  <a:cubicBezTo>
                    <a:pt x="35628" y="62629"/>
                    <a:pt x="36730" y="62463"/>
                    <a:pt x="37832" y="62215"/>
                  </a:cubicBezTo>
                  <a:cubicBezTo>
                    <a:pt x="41084" y="61471"/>
                    <a:pt x="44363" y="60755"/>
                    <a:pt x="47587" y="59956"/>
                  </a:cubicBezTo>
                  <a:cubicBezTo>
                    <a:pt x="49433" y="59515"/>
                    <a:pt x="49460" y="59377"/>
                    <a:pt x="49543" y="57504"/>
                  </a:cubicBezTo>
                  <a:cubicBezTo>
                    <a:pt x="49626" y="55933"/>
                    <a:pt x="49736" y="54335"/>
                    <a:pt x="49681" y="52737"/>
                  </a:cubicBezTo>
                  <a:cubicBezTo>
                    <a:pt x="49626" y="51745"/>
                    <a:pt x="50066" y="51221"/>
                    <a:pt x="50783" y="50588"/>
                  </a:cubicBezTo>
                  <a:cubicBezTo>
                    <a:pt x="52629" y="48852"/>
                    <a:pt x="54420" y="47033"/>
                    <a:pt x="56018" y="45077"/>
                  </a:cubicBezTo>
                  <a:cubicBezTo>
                    <a:pt x="56790" y="44167"/>
                    <a:pt x="57423" y="43479"/>
                    <a:pt x="58663" y="43341"/>
                  </a:cubicBezTo>
                  <a:cubicBezTo>
                    <a:pt x="59848" y="43203"/>
                    <a:pt x="60978" y="42735"/>
                    <a:pt x="62108" y="42431"/>
                  </a:cubicBezTo>
                  <a:cubicBezTo>
                    <a:pt x="63292" y="42128"/>
                    <a:pt x="63761" y="41412"/>
                    <a:pt x="63844" y="40200"/>
                  </a:cubicBezTo>
                  <a:cubicBezTo>
                    <a:pt x="63981" y="37417"/>
                    <a:pt x="64202" y="34634"/>
                    <a:pt x="64505" y="31878"/>
                  </a:cubicBezTo>
                  <a:cubicBezTo>
                    <a:pt x="65001" y="27525"/>
                    <a:pt x="65028" y="27525"/>
                    <a:pt x="61253" y="25431"/>
                  </a:cubicBezTo>
                  <a:cubicBezTo>
                    <a:pt x="59049" y="24191"/>
                    <a:pt x="58801" y="22289"/>
                    <a:pt x="60620" y="20443"/>
                  </a:cubicBezTo>
                  <a:cubicBezTo>
                    <a:pt x="61281" y="19754"/>
                    <a:pt x="62080" y="19121"/>
                    <a:pt x="62521" y="18322"/>
                  </a:cubicBezTo>
                  <a:cubicBezTo>
                    <a:pt x="62879" y="17715"/>
                    <a:pt x="63072" y="16613"/>
                    <a:pt x="62769" y="16145"/>
                  </a:cubicBezTo>
                  <a:cubicBezTo>
                    <a:pt x="60757" y="13196"/>
                    <a:pt x="58966" y="10055"/>
                    <a:pt x="56073" y="7796"/>
                  </a:cubicBezTo>
                  <a:cubicBezTo>
                    <a:pt x="55540" y="7372"/>
                    <a:pt x="55025" y="7163"/>
                    <a:pt x="54491" y="7163"/>
                  </a:cubicBezTo>
                  <a:cubicBezTo>
                    <a:pt x="54088" y="7163"/>
                    <a:pt x="53674" y="7283"/>
                    <a:pt x="53235" y="7520"/>
                  </a:cubicBezTo>
                  <a:cubicBezTo>
                    <a:pt x="51913" y="8237"/>
                    <a:pt x="50562" y="8926"/>
                    <a:pt x="49295" y="9587"/>
                  </a:cubicBezTo>
                  <a:cubicBezTo>
                    <a:pt x="48138" y="8926"/>
                    <a:pt x="47118" y="8347"/>
                    <a:pt x="46126" y="7796"/>
                  </a:cubicBezTo>
                  <a:cubicBezTo>
                    <a:pt x="46181" y="7052"/>
                    <a:pt x="46209" y="6473"/>
                    <a:pt x="46236" y="5922"/>
                  </a:cubicBezTo>
                  <a:cubicBezTo>
                    <a:pt x="46264" y="5288"/>
                    <a:pt x="46319" y="4655"/>
                    <a:pt x="46292" y="4021"/>
                  </a:cubicBezTo>
                  <a:cubicBezTo>
                    <a:pt x="46209" y="2009"/>
                    <a:pt x="45658" y="1293"/>
                    <a:pt x="43619" y="1045"/>
                  </a:cubicBezTo>
                  <a:cubicBezTo>
                    <a:pt x="39844" y="632"/>
                    <a:pt x="36041" y="356"/>
                    <a:pt x="32239" y="26"/>
                  </a:cubicBezTo>
                  <a:cubicBezTo>
                    <a:pt x="32129" y="26"/>
                    <a:pt x="32018" y="38"/>
                    <a:pt x="31908" y="38"/>
                  </a:cubicBezTo>
                  <a:cubicBezTo>
                    <a:pt x="31853" y="38"/>
                    <a:pt x="31798" y="35"/>
                    <a:pt x="31743" y="26"/>
                  </a:cubicBezTo>
                  <a:cubicBezTo>
                    <a:pt x="31579" y="9"/>
                    <a:pt x="31421" y="1"/>
                    <a:pt x="31269"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6"/>
            <p:cNvSpPr/>
            <p:nvPr/>
          </p:nvSpPr>
          <p:spPr>
            <a:xfrm>
              <a:off x="4539150" y="2118750"/>
              <a:ext cx="1307450" cy="1237650"/>
            </a:xfrm>
            <a:custGeom>
              <a:rect b="b" l="l" r="r" t="t"/>
              <a:pathLst>
                <a:path extrusionOk="0" h="49506" w="52298">
                  <a:moveTo>
                    <a:pt x="26084" y="12947"/>
                  </a:moveTo>
                  <a:cubicBezTo>
                    <a:pt x="31802" y="12947"/>
                    <a:pt x="36455" y="17370"/>
                    <a:pt x="36509" y="22923"/>
                  </a:cubicBezTo>
                  <a:cubicBezTo>
                    <a:pt x="36565" y="28820"/>
                    <a:pt x="31577" y="33697"/>
                    <a:pt x="25433" y="33752"/>
                  </a:cubicBezTo>
                  <a:cubicBezTo>
                    <a:pt x="25398" y="33752"/>
                    <a:pt x="25363" y="33753"/>
                    <a:pt x="25328" y="33753"/>
                  </a:cubicBezTo>
                  <a:cubicBezTo>
                    <a:pt x="19616" y="33753"/>
                    <a:pt x="14879" y="29283"/>
                    <a:pt x="14879" y="23915"/>
                  </a:cubicBezTo>
                  <a:cubicBezTo>
                    <a:pt x="14879" y="17936"/>
                    <a:pt x="19729" y="13086"/>
                    <a:pt x="25873" y="12949"/>
                  </a:cubicBezTo>
                  <a:cubicBezTo>
                    <a:pt x="25944" y="12947"/>
                    <a:pt x="26014" y="12947"/>
                    <a:pt x="26084" y="12947"/>
                  </a:cubicBezTo>
                  <a:close/>
                  <a:moveTo>
                    <a:pt x="27637" y="1"/>
                  </a:moveTo>
                  <a:cubicBezTo>
                    <a:pt x="26718" y="1"/>
                    <a:pt x="26074" y="561"/>
                    <a:pt x="25598" y="1514"/>
                  </a:cubicBezTo>
                  <a:cubicBezTo>
                    <a:pt x="25019" y="2726"/>
                    <a:pt x="24330" y="3911"/>
                    <a:pt x="23586" y="5041"/>
                  </a:cubicBezTo>
                  <a:cubicBezTo>
                    <a:pt x="22724" y="6410"/>
                    <a:pt x="21592" y="7095"/>
                    <a:pt x="20305" y="7095"/>
                  </a:cubicBezTo>
                  <a:cubicBezTo>
                    <a:pt x="19494" y="7095"/>
                    <a:pt x="18622" y="6823"/>
                    <a:pt x="17717" y="6280"/>
                  </a:cubicBezTo>
                  <a:cubicBezTo>
                    <a:pt x="16422" y="5509"/>
                    <a:pt x="15127" y="4737"/>
                    <a:pt x="13805" y="4021"/>
                  </a:cubicBezTo>
                  <a:cubicBezTo>
                    <a:pt x="13063" y="3633"/>
                    <a:pt x="12613" y="3420"/>
                    <a:pt x="12236" y="3420"/>
                  </a:cubicBezTo>
                  <a:cubicBezTo>
                    <a:pt x="11730" y="3420"/>
                    <a:pt x="11354" y="3802"/>
                    <a:pt x="10581" y="4655"/>
                  </a:cubicBezTo>
                  <a:cubicBezTo>
                    <a:pt x="9341" y="6005"/>
                    <a:pt x="8156" y="7438"/>
                    <a:pt x="6889" y="8733"/>
                  </a:cubicBezTo>
                  <a:cubicBezTo>
                    <a:pt x="3527" y="12094"/>
                    <a:pt x="3499" y="11406"/>
                    <a:pt x="6090" y="15621"/>
                  </a:cubicBezTo>
                  <a:cubicBezTo>
                    <a:pt x="7330" y="17633"/>
                    <a:pt x="7605" y="19369"/>
                    <a:pt x="6393" y="21132"/>
                  </a:cubicBezTo>
                  <a:cubicBezTo>
                    <a:pt x="4795" y="21601"/>
                    <a:pt x="3362" y="22014"/>
                    <a:pt x="1929" y="22482"/>
                  </a:cubicBezTo>
                  <a:cubicBezTo>
                    <a:pt x="937" y="22813"/>
                    <a:pt x="276" y="23502"/>
                    <a:pt x="276" y="24576"/>
                  </a:cubicBezTo>
                  <a:cubicBezTo>
                    <a:pt x="221" y="27056"/>
                    <a:pt x="0" y="29536"/>
                    <a:pt x="303" y="31961"/>
                  </a:cubicBezTo>
                  <a:cubicBezTo>
                    <a:pt x="916" y="36611"/>
                    <a:pt x="1387" y="37234"/>
                    <a:pt x="5561" y="37234"/>
                  </a:cubicBezTo>
                  <a:cubicBezTo>
                    <a:pt x="5889" y="37234"/>
                    <a:pt x="6239" y="37230"/>
                    <a:pt x="6613" y="37224"/>
                  </a:cubicBezTo>
                  <a:cubicBezTo>
                    <a:pt x="6668" y="37223"/>
                    <a:pt x="6721" y="37222"/>
                    <a:pt x="6774" y="37222"/>
                  </a:cubicBezTo>
                  <a:cubicBezTo>
                    <a:pt x="7825" y="37222"/>
                    <a:pt x="8629" y="37491"/>
                    <a:pt x="9258" y="38409"/>
                  </a:cubicBezTo>
                  <a:cubicBezTo>
                    <a:pt x="9589" y="38905"/>
                    <a:pt x="10085" y="39318"/>
                    <a:pt x="10416" y="39676"/>
                  </a:cubicBezTo>
                  <a:cubicBezTo>
                    <a:pt x="9865" y="41026"/>
                    <a:pt x="9396" y="42184"/>
                    <a:pt x="8928" y="43368"/>
                  </a:cubicBezTo>
                  <a:cubicBezTo>
                    <a:pt x="8542" y="44305"/>
                    <a:pt x="8680" y="45159"/>
                    <a:pt x="9644" y="45573"/>
                  </a:cubicBezTo>
                  <a:cubicBezTo>
                    <a:pt x="12537" y="46868"/>
                    <a:pt x="15486" y="48053"/>
                    <a:pt x="18406" y="49293"/>
                  </a:cubicBezTo>
                  <a:cubicBezTo>
                    <a:pt x="18749" y="49438"/>
                    <a:pt x="19060" y="49505"/>
                    <a:pt x="19346" y="49505"/>
                  </a:cubicBezTo>
                  <a:cubicBezTo>
                    <a:pt x="20139" y="49505"/>
                    <a:pt x="20730" y="48988"/>
                    <a:pt x="21217" y="48218"/>
                  </a:cubicBezTo>
                  <a:cubicBezTo>
                    <a:pt x="21906" y="47171"/>
                    <a:pt x="22539" y="46069"/>
                    <a:pt x="23256" y="44939"/>
                  </a:cubicBezTo>
                  <a:cubicBezTo>
                    <a:pt x="24413" y="44884"/>
                    <a:pt x="25570" y="44801"/>
                    <a:pt x="26783" y="44719"/>
                  </a:cubicBezTo>
                  <a:cubicBezTo>
                    <a:pt x="27113" y="45711"/>
                    <a:pt x="27361" y="46455"/>
                    <a:pt x="27582" y="47198"/>
                  </a:cubicBezTo>
                  <a:cubicBezTo>
                    <a:pt x="28077" y="48747"/>
                    <a:pt x="28454" y="49305"/>
                    <a:pt x="29565" y="49305"/>
                  </a:cubicBezTo>
                  <a:cubicBezTo>
                    <a:pt x="29878" y="49305"/>
                    <a:pt x="30248" y="49261"/>
                    <a:pt x="30695" y="49182"/>
                  </a:cubicBezTo>
                  <a:cubicBezTo>
                    <a:pt x="32514" y="48852"/>
                    <a:pt x="34250" y="48273"/>
                    <a:pt x="36013" y="47832"/>
                  </a:cubicBezTo>
                  <a:cubicBezTo>
                    <a:pt x="38631" y="47226"/>
                    <a:pt x="40312" y="45876"/>
                    <a:pt x="40091" y="42928"/>
                  </a:cubicBezTo>
                  <a:cubicBezTo>
                    <a:pt x="40064" y="42542"/>
                    <a:pt x="40229" y="42129"/>
                    <a:pt x="40202" y="41743"/>
                  </a:cubicBezTo>
                  <a:cubicBezTo>
                    <a:pt x="40009" y="40200"/>
                    <a:pt x="40643" y="39125"/>
                    <a:pt x="42130" y="38326"/>
                  </a:cubicBezTo>
                  <a:cubicBezTo>
                    <a:pt x="42764" y="38712"/>
                    <a:pt x="43288" y="39042"/>
                    <a:pt x="43839" y="39373"/>
                  </a:cubicBezTo>
                  <a:cubicBezTo>
                    <a:pt x="44851" y="39963"/>
                    <a:pt x="45598" y="40278"/>
                    <a:pt x="46217" y="40278"/>
                  </a:cubicBezTo>
                  <a:cubicBezTo>
                    <a:pt x="47130" y="40278"/>
                    <a:pt x="47762" y="39590"/>
                    <a:pt x="48551" y="38078"/>
                  </a:cubicBezTo>
                  <a:cubicBezTo>
                    <a:pt x="49680" y="35984"/>
                    <a:pt x="50700" y="33807"/>
                    <a:pt x="51802" y="31713"/>
                  </a:cubicBezTo>
                  <a:cubicBezTo>
                    <a:pt x="52298" y="30776"/>
                    <a:pt x="52243" y="30032"/>
                    <a:pt x="51416" y="29398"/>
                  </a:cubicBezTo>
                  <a:cubicBezTo>
                    <a:pt x="50424" y="28599"/>
                    <a:pt x="49405" y="27828"/>
                    <a:pt x="48413" y="27056"/>
                  </a:cubicBezTo>
                  <a:cubicBezTo>
                    <a:pt x="46760" y="25789"/>
                    <a:pt x="46870" y="24769"/>
                    <a:pt x="48716" y="23998"/>
                  </a:cubicBezTo>
                  <a:cubicBezTo>
                    <a:pt x="49074" y="23860"/>
                    <a:pt x="49460" y="23750"/>
                    <a:pt x="49818" y="23585"/>
                  </a:cubicBezTo>
                  <a:cubicBezTo>
                    <a:pt x="50893" y="23089"/>
                    <a:pt x="51416" y="22289"/>
                    <a:pt x="51058" y="21077"/>
                  </a:cubicBezTo>
                  <a:cubicBezTo>
                    <a:pt x="50176" y="18101"/>
                    <a:pt x="49295" y="15125"/>
                    <a:pt x="48385" y="12150"/>
                  </a:cubicBezTo>
                  <a:cubicBezTo>
                    <a:pt x="48116" y="11252"/>
                    <a:pt x="47609" y="10848"/>
                    <a:pt x="46805" y="10848"/>
                  </a:cubicBezTo>
                  <a:cubicBezTo>
                    <a:pt x="46622" y="10848"/>
                    <a:pt x="46423" y="10869"/>
                    <a:pt x="46208" y="10910"/>
                  </a:cubicBezTo>
                  <a:cubicBezTo>
                    <a:pt x="44886" y="11158"/>
                    <a:pt x="43508" y="11240"/>
                    <a:pt x="42186" y="11378"/>
                  </a:cubicBezTo>
                  <a:cubicBezTo>
                    <a:pt x="41982" y="11403"/>
                    <a:pt x="41787" y="11415"/>
                    <a:pt x="41600" y="11415"/>
                  </a:cubicBezTo>
                  <a:cubicBezTo>
                    <a:pt x="39736" y="11415"/>
                    <a:pt x="38716" y="10190"/>
                    <a:pt x="39017" y="8237"/>
                  </a:cubicBezTo>
                  <a:cubicBezTo>
                    <a:pt x="39182" y="7217"/>
                    <a:pt x="39403" y="6198"/>
                    <a:pt x="39540" y="5178"/>
                  </a:cubicBezTo>
                  <a:cubicBezTo>
                    <a:pt x="39761" y="3387"/>
                    <a:pt x="39513" y="2809"/>
                    <a:pt x="37777" y="2340"/>
                  </a:cubicBezTo>
                  <a:cubicBezTo>
                    <a:pt x="34636" y="1486"/>
                    <a:pt x="31439" y="797"/>
                    <a:pt x="28271" y="81"/>
                  </a:cubicBezTo>
                  <a:cubicBezTo>
                    <a:pt x="28046" y="27"/>
                    <a:pt x="27835" y="1"/>
                    <a:pt x="2763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6"/>
            <p:cNvSpPr/>
            <p:nvPr/>
          </p:nvSpPr>
          <p:spPr>
            <a:xfrm>
              <a:off x="3928125" y="1580675"/>
              <a:ext cx="542150" cy="518075"/>
            </a:xfrm>
            <a:custGeom>
              <a:rect b="b" l="l" r="r" t="t"/>
              <a:pathLst>
                <a:path extrusionOk="0" h="20723" w="21686">
                  <a:moveTo>
                    <a:pt x="11067" y="0"/>
                  </a:moveTo>
                  <a:cubicBezTo>
                    <a:pt x="5205" y="0"/>
                    <a:pt x="110" y="4843"/>
                    <a:pt x="56" y="10499"/>
                  </a:cubicBezTo>
                  <a:cubicBezTo>
                    <a:pt x="1" y="16268"/>
                    <a:pt x="4574" y="20722"/>
                    <a:pt x="10581" y="20722"/>
                  </a:cubicBezTo>
                  <a:cubicBezTo>
                    <a:pt x="10599" y="20722"/>
                    <a:pt x="10618" y="20722"/>
                    <a:pt x="10636" y="20722"/>
                  </a:cubicBezTo>
                  <a:cubicBezTo>
                    <a:pt x="16781" y="20722"/>
                    <a:pt x="21658" y="16065"/>
                    <a:pt x="21658" y="10224"/>
                  </a:cubicBezTo>
                  <a:cubicBezTo>
                    <a:pt x="21686" y="4575"/>
                    <a:pt x="17084" y="84"/>
                    <a:pt x="11215" y="1"/>
                  </a:cubicBezTo>
                  <a:cubicBezTo>
                    <a:pt x="11166" y="1"/>
                    <a:pt x="11116" y="0"/>
                    <a:pt x="1106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96"/>
          <p:cNvSpPr txBox="1"/>
          <p:nvPr>
            <p:ph type="title"/>
          </p:nvPr>
        </p:nvSpPr>
        <p:spPr>
          <a:xfrm>
            <a:off x="568650" y="330275"/>
            <a:ext cx="84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Bringing</a:t>
            </a:r>
            <a:r>
              <a:rPr lang="en-GB"/>
              <a:t> Awaab’s Law process into a data model</a:t>
            </a:r>
            <a:endParaRPr/>
          </a:p>
        </p:txBody>
      </p:sp>
      <p:grpSp>
        <p:nvGrpSpPr>
          <p:cNvPr id="571" name="Google Shape;571;p96"/>
          <p:cNvGrpSpPr/>
          <p:nvPr/>
        </p:nvGrpSpPr>
        <p:grpSpPr>
          <a:xfrm>
            <a:off x="568642" y="1308500"/>
            <a:ext cx="510137" cy="444816"/>
            <a:chOff x="942700" y="238575"/>
            <a:chExt cx="5699850" cy="5172275"/>
          </a:xfrm>
        </p:grpSpPr>
        <p:sp>
          <p:nvSpPr>
            <p:cNvPr id="572" name="Google Shape;572;p96"/>
            <p:cNvSpPr/>
            <p:nvPr/>
          </p:nvSpPr>
          <p:spPr>
            <a:xfrm>
              <a:off x="942700" y="238575"/>
              <a:ext cx="5699850" cy="5172275"/>
            </a:xfrm>
            <a:custGeom>
              <a:rect b="b" l="l" r="r" t="t"/>
              <a:pathLst>
                <a:path extrusionOk="0" h="206891" w="227994">
                  <a:moveTo>
                    <a:pt x="84169" y="9811"/>
                  </a:moveTo>
                  <a:cubicBezTo>
                    <a:pt x="87923" y="9811"/>
                    <a:pt x="91673" y="9851"/>
                    <a:pt x="95414" y="9851"/>
                  </a:cubicBezTo>
                  <a:cubicBezTo>
                    <a:pt x="97129" y="9851"/>
                    <a:pt x="98842" y="9842"/>
                    <a:pt x="100553" y="9818"/>
                  </a:cubicBezTo>
                  <a:lnTo>
                    <a:pt x="100553" y="9871"/>
                  </a:lnTo>
                  <a:cubicBezTo>
                    <a:pt x="104829" y="17195"/>
                    <a:pt x="107235" y="23984"/>
                    <a:pt x="107983" y="31361"/>
                  </a:cubicBezTo>
                  <a:cubicBezTo>
                    <a:pt x="108625" y="37402"/>
                    <a:pt x="110763" y="43282"/>
                    <a:pt x="109801" y="49536"/>
                  </a:cubicBezTo>
                  <a:cubicBezTo>
                    <a:pt x="109480" y="51568"/>
                    <a:pt x="111244" y="52476"/>
                    <a:pt x="114184" y="52476"/>
                  </a:cubicBezTo>
                  <a:cubicBezTo>
                    <a:pt x="118193" y="52530"/>
                    <a:pt x="122203" y="52637"/>
                    <a:pt x="127121" y="52744"/>
                  </a:cubicBezTo>
                  <a:cubicBezTo>
                    <a:pt x="127388" y="52209"/>
                    <a:pt x="128136" y="50926"/>
                    <a:pt x="128778" y="49643"/>
                  </a:cubicBezTo>
                  <a:cubicBezTo>
                    <a:pt x="131190" y="44865"/>
                    <a:pt x="134851" y="42301"/>
                    <a:pt x="139376" y="42301"/>
                  </a:cubicBezTo>
                  <a:cubicBezTo>
                    <a:pt x="140064" y="42301"/>
                    <a:pt x="140773" y="42360"/>
                    <a:pt x="141500" y="42480"/>
                  </a:cubicBezTo>
                  <a:cubicBezTo>
                    <a:pt x="146846" y="43335"/>
                    <a:pt x="151283" y="47879"/>
                    <a:pt x="152138" y="53439"/>
                  </a:cubicBezTo>
                  <a:cubicBezTo>
                    <a:pt x="153101" y="59319"/>
                    <a:pt x="150642" y="64825"/>
                    <a:pt x="145937" y="67444"/>
                  </a:cubicBezTo>
                  <a:cubicBezTo>
                    <a:pt x="144184" y="68392"/>
                    <a:pt x="142377" y="68875"/>
                    <a:pt x="140551" y="68875"/>
                  </a:cubicBezTo>
                  <a:cubicBezTo>
                    <a:pt x="137535" y="68875"/>
                    <a:pt x="134468" y="67555"/>
                    <a:pt x="131504" y="64825"/>
                  </a:cubicBezTo>
                  <a:cubicBezTo>
                    <a:pt x="129457" y="62968"/>
                    <a:pt x="127282" y="62001"/>
                    <a:pt x="124640" y="62001"/>
                  </a:cubicBezTo>
                  <a:cubicBezTo>
                    <a:pt x="124316" y="62001"/>
                    <a:pt x="123985" y="62016"/>
                    <a:pt x="123646" y="62045"/>
                  </a:cubicBezTo>
                  <a:cubicBezTo>
                    <a:pt x="119263" y="62419"/>
                    <a:pt x="114772" y="62312"/>
                    <a:pt x="110335" y="65146"/>
                  </a:cubicBezTo>
                  <a:cubicBezTo>
                    <a:pt x="110442" y="66642"/>
                    <a:pt x="110389" y="68460"/>
                    <a:pt x="110709" y="70224"/>
                  </a:cubicBezTo>
                  <a:cubicBezTo>
                    <a:pt x="112420" y="79419"/>
                    <a:pt x="111084" y="88506"/>
                    <a:pt x="110015" y="97594"/>
                  </a:cubicBezTo>
                  <a:cubicBezTo>
                    <a:pt x="109801" y="99358"/>
                    <a:pt x="108785" y="100267"/>
                    <a:pt x="107074" y="100534"/>
                  </a:cubicBezTo>
                  <a:cubicBezTo>
                    <a:pt x="104722" y="100962"/>
                    <a:pt x="102370" y="101763"/>
                    <a:pt x="100018" y="101870"/>
                  </a:cubicBezTo>
                  <a:cubicBezTo>
                    <a:pt x="90556" y="102351"/>
                    <a:pt x="81095" y="102672"/>
                    <a:pt x="70938" y="103100"/>
                  </a:cubicBezTo>
                  <a:cubicBezTo>
                    <a:pt x="70938" y="97540"/>
                    <a:pt x="69494" y="92195"/>
                    <a:pt x="72167" y="86796"/>
                  </a:cubicBezTo>
                  <a:cubicBezTo>
                    <a:pt x="76123" y="78831"/>
                    <a:pt x="73664" y="69743"/>
                    <a:pt x="66341" y="64130"/>
                  </a:cubicBezTo>
                  <a:cubicBezTo>
                    <a:pt x="62633" y="61297"/>
                    <a:pt x="58191" y="59880"/>
                    <a:pt x="53860" y="59880"/>
                  </a:cubicBezTo>
                  <a:cubicBezTo>
                    <a:pt x="49447" y="59880"/>
                    <a:pt x="45148" y="61350"/>
                    <a:pt x="41857" y="64290"/>
                  </a:cubicBezTo>
                  <a:cubicBezTo>
                    <a:pt x="34855" y="70438"/>
                    <a:pt x="34106" y="81396"/>
                    <a:pt x="41162" y="88453"/>
                  </a:cubicBezTo>
                  <a:cubicBezTo>
                    <a:pt x="45492" y="92783"/>
                    <a:pt x="44851" y="97380"/>
                    <a:pt x="44958" y="102939"/>
                  </a:cubicBezTo>
                  <a:cubicBezTo>
                    <a:pt x="33465" y="103367"/>
                    <a:pt x="22346" y="103741"/>
                    <a:pt x="10639" y="104169"/>
                  </a:cubicBezTo>
                  <a:cubicBezTo>
                    <a:pt x="10211" y="100855"/>
                    <a:pt x="9516" y="97754"/>
                    <a:pt x="9409" y="94600"/>
                  </a:cubicBezTo>
                  <a:cubicBezTo>
                    <a:pt x="8821" y="80488"/>
                    <a:pt x="8287" y="66429"/>
                    <a:pt x="8073" y="52370"/>
                  </a:cubicBezTo>
                  <a:cubicBezTo>
                    <a:pt x="7966" y="46436"/>
                    <a:pt x="8180" y="40395"/>
                    <a:pt x="9302" y="34622"/>
                  </a:cubicBezTo>
                  <a:cubicBezTo>
                    <a:pt x="10158" y="30238"/>
                    <a:pt x="12403" y="26069"/>
                    <a:pt x="14648" y="22113"/>
                  </a:cubicBezTo>
                  <a:cubicBezTo>
                    <a:pt x="16626" y="18585"/>
                    <a:pt x="20047" y="16393"/>
                    <a:pt x="24110" y="15859"/>
                  </a:cubicBezTo>
                  <a:cubicBezTo>
                    <a:pt x="38276" y="13881"/>
                    <a:pt x="52388" y="11582"/>
                    <a:pt x="66554" y="10406"/>
                  </a:cubicBezTo>
                  <a:cubicBezTo>
                    <a:pt x="72419" y="9908"/>
                    <a:pt x="78298" y="9811"/>
                    <a:pt x="84169" y="9811"/>
                  </a:cubicBezTo>
                  <a:close/>
                  <a:moveTo>
                    <a:pt x="172140" y="4321"/>
                  </a:moveTo>
                  <a:cubicBezTo>
                    <a:pt x="180515" y="4321"/>
                    <a:pt x="188896" y="4920"/>
                    <a:pt x="197256" y="5969"/>
                  </a:cubicBezTo>
                  <a:cubicBezTo>
                    <a:pt x="198913" y="6183"/>
                    <a:pt x="200570" y="6664"/>
                    <a:pt x="202174" y="7199"/>
                  </a:cubicBezTo>
                  <a:cubicBezTo>
                    <a:pt x="208749" y="9283"/>
                    <a:pt x="213453" y="12919"/>
                    <a:pt x="214415" y="20509"/>
                  </a:cubicBezTo>
                  <a:cubicBezTo>
                    <a:pt x="215484" y="28742"/>
                    <a:pt x="217195" y="36867"/>
                    <a:pt x="218692" y="45099"/>
                  </a:cubicBezTo>
                  <a:cubicBezTo>
                    <a:pt x="219173" y="47933"/>
                    <a:pt x="219814" y="50712"/>
                    <a:pt x="220242" y="53599"/>
                  </a:cubicBezTo>
                  <a:cubicBezTo>
                    <a:pt x="220777" y="57074"/>
                    <a:pt x="221204" y="60602"/>
                    <a:pt x="221578" y="64130"/>
                  </a:cubicBezTo>
                  <a:cubicBezTo>
                    <a:pt x="222006" y="67872"/>
                    <a:pt x="222541" y="71560"/>
                    <a:pt x="222648" y="75302"/>
                  </a:cubicBezTo>
                  <a:cubicBezTo>
                    <a:pt x="222755" y="80541"/>
                    <a:pt x="222648" y="85780"/>
                    <a:pt x="222273" y="91019"/>
                  </a:cubicBezTo>
                  <a:cubicBezTo>
                    <a:pt x="222060" y="93959"/>
                    <a:pt x="220830" y="94814"/>
                    <a:pt x="216821" y="95135"/>
                  </a:cubicBezTo>
                  <a:cubicBezTo>
                    <a:pt x="208695" y="95830"/>
                    <a:pt x="200570" y="96364"/>
                    <a:pt x="192445" y="96792"/>
                  </a:cubicBezTo>
                  <a:cubicBezTo>
                    <a:pt x="186564" y="97113"/>
                    <a:pt x="180631" y="97220"/>
                    <a:pt x="174483" y="97380"/>
                  </a:cubicBezTo>
                  <a:cubicBezTo>
                    <a:pt x="172505" y="100480"/>
                    <a:pt x="172452" y="104116"/>
                    <a:pt x="172345" y="107590"/>
                  </a:cubicBezTo>
                  <a:cubicBezTo>
                    <a:pt x="172291" y="108873"/>
                    <a:pt x="173681" y="110210"/>
                    <a:pt x="174537" y="111386"/>
                  </a:cubicBezTo>
                  <a:cubicBezTo>
                    <a:pt x="175178" y="112134"/>
                    <a:pt x="176087" y="112669"/>
                    <a:pt x="176889" y="113310"/>
                  </a:cubicBezTo>
                  <a:cubicBezTo>
                    <a:pt x="182448" y="117907"/>
                    <a:pt x="183464" y="124589"/>
                    <a:pt x="179508" y="130042"/>
                  </a:cubicBezTo>
                  <a:cubicBezTo>
                    <a:pt x="176933" y="133634"/>
                    <a:pt x="172703" y="135593"/>
                    <a:pt x="168426" y="135593"/>
                  </a:cubicBezTo>
                  <a:cubicBezTo>
                    <a:pt x="165957" y="135593"/>
                    <a:pt x="163471" y="134940"/>
                    <a:pt x="161279" y="133570"/>
                  </a:cubicBezTo>
                  <a:cubicBezTo>
                    <a:pt x="155560" y="130042"/>
                    <a:pt x="153902" y="123413"/>
                    <a:pt x="157431" y="117105"/>
                  </a:cubicBezTo>
                  <a:cubicBezTo>
                    <a:pt x="160638" y="111386"/>
                    <a:pt x="158660" y="105880"/>
                    <a:pt x="157003" y="100427"/>
                  </a:cubicBezTo>
                  <a:cubicBezTo>
                    <a:pt x="156379" y="98390"/>
                    <a:pt x="154591" y="97937"/>
                    <a:pt x="152620" y="97937"/>
                  </a:cubicBezTo>
                  <a:cubicBezTo>
                    <a:pt x="152057" y="97937"/>
                    <a:pt x="151479" y="97974"/>
                    <a:pt x="150909" y="98021"/>
                  </a:cubicBezTo>
                  <a:cubicBezTo>
                    <a:pt x="139576" y="98930"/>
                    <a:pt x="128243" y="99679"/>
                    <a:pt x="116910" y="100480"/>
                  </a:cubicBezTo>
                  <a:cubicBezTo>
                    <a:pt x="116782" y="100491"/>
                    <a:pt x="116654" y="100495"/>
                    <a:pt x="116520" y="100495"/>
                  </a:cubicBezTo>
                  <a:cubicBezTo>
                    <a:pt x="115982" y="100495"/>
                    <a:pt x="115350" y="100427"/>
                    <a:pt x="114238" y="100427"/>
                  </a:cubicBezTo>
                  <a:lnTo>
                    <a:pt x="114238" y="100374"/>
                  </a:lnTo>
                  <a:cubicBezTo>
                    <a:pt x="115681" y="89361"/>
                    <a:pt x="117124" y="78937"/>
                    <a:pt x="114933" y="67872"/>
                  </a:cubicBezTo>
                  <a:cubicBezTo>
                    <a:pt x="117668" y="67319"/>
                    <a:pt x="120247" y="66567"/>
                    <a:pt x="122765" y="66567"/>
                  </a:cubicBezTo>
                  <a:cubicBezTo>
                    <a:pt x="125117" y="66567"/>
                    <a:pt x="127416" y="67224"/>
                    <a:pt x="129740" y="69315"/>
                  </a:cubicBezTo>
                  <a:cubicBezTo>
                    <a:pt x="132783" y="72129"/>
                    <a:pt x="136520" y="73477"/>
                    <a:pt x="140272" y="73477"/>
                  </a:cubicBezTo>
                  <a:cubicBezTo>
                    <a:pt x="143506" y="73477"/>
                    <a:pt x="146751" y="72475"/>
                    <a:pt x="149572" y="70545"/>
                  </a:cubicBezTo>
                  <a:cubicBezTo>
                    <a:pt x="155987" y="66161"/>
                    <a:pt x="158714" y="57501"/>
                    <a:pt x="155880" y="49697"/>
                  </a:cubicBezTo>
                  <a:cubicBezTo>
                    <a:pt x="153528" y="43068"/>
                    <a:pt x="148878" y="38845"/>
                    <a:pt x="141875" y="37776"/>
                  </a:cubicBezTo>
                  <a:cubicBezTo>
                    <a:pt x="140968" y="37641"/>
                    <a:pt x="140087" y="37575"/>
                    <a:pt x="139233" y="37575"/>
                  </a:cubicBezTo>
                  <a:cubicBezTo>
                    <a:pt x="133641" y="37575"/>
                    <a:pt x="129169" y="40405"/>
                    <a:pt x="125784" y="45367"/>
                  </a:cubicBezTo>
                  <a:cubicBezTo>
                    <a:pt x="125357" y="46062"/>
                    <a:pt x="124822" y="46757"/>
                    <a:pt x="124394" y="47398"/>
                  </a:cubicBezTo>
                  <a:cubicBezTo>
                    <a:pt x="121240" y="47345"/>
                    <a:pt x="118247" y="47291"/>
                    <a:pt x="115253" y="47238"/>
                  </a:cubicBezTo>
                  <a:cubicBezTo>
                    <a:pt x="112955" y="34996"/>
                    <a:pt x="112687" y="22487"/>
                    <a:pt x="106433" y="10673"/>
                  </a:cubicBezTo>
                  <a:cubicBezTo>
                    <a:pt x="111672" y="10032"/>
                    <a:pt x="116109" y="9390"/>
                    <a:pt x="120599" y="8856"/>
                  </a:cubicBezTo>
                  <a:cubicBezTo>
                    <a:pt x="132947" y="7519"/>
                    <a:pt x="145242" y="6076"/>
                    <a:pt x="157591" y="4953"/>
                  </a:cubicBezTo>
                  <a:cubicBezTo>
                    <a:pt x="162435" y="4522"/>
                    <a:pt x="167287" y="4321"/>
                    <a:pt x="172140" y="4321"/>
                  </a:cubicBezTo>
                  <a:close/>
                  <a:moveTo>
                    <a:pt x="221525" y="99786"/>
                  </a:moveTo>
                  <a:cubicBezTo>
                    <a:pt x="221739" y="103795"/>
                    <a:pt x="222060" y="107804"/>
                    <a:pt x="222166" y="111867"/>
                  </a:cubicBezTo>
                  <a:cubicBezTo>
                    <a:pt x="222541" y="126247"/>
                    <a:pt x="222968" y="140680"/>
                    <a:pt x="223075" y="155113"/>
                  </a:cubicBezTo>
                  <a:cubicBezTo>
                    <a:pt x="223129" y="161261"/>
                    <a:pt x="222327" y="167355"/>
                    <a:pt x="222060" y="173449"/>
                  </a:cubicBezTo>
                  <a:cubicBezTo>
                    <a:pt x="221739" y="180559"/>
                    <a:pt x="217997" y="185156"/>
                    <a:pt x="211582" y="187668"/>
                  </a:cubicBezTo>
                  <a:cubicBezTo>
                    <a:pt x="205221" y="190181"/>
                    <a:pt x="198806" y="191784"/>
                    <a:pt x="191803" y="191838"/>
                  </a:cubicBezTo>
                  <a:cubicBezTo>
                    <a:pt x="172773" y="191998"/>
                    <a:pt x="153849" y="193602"/>
                    <a:pt x="134979" y="196168"/>
                  </a:cubicBezTo>
                  <a:cubicBezTo>
                    <a:pt x="129152" y="197023"/>
                    <a:pt x="123165" y="196970"/>
                    <a:pt x="117231" y="197184"/>
                  </a:cubicBezTo>
                  <a:cubicBezTo>
                    <a:pt x="117156" y="197186"/>
                    <a:pt x="117081" y="197188"/>
                    <a:pt x="117006" y="197188"/>
                  </a:cubicBezTo>
                  <a:cubicBezTo>
                    <a:pt x="115632" y="197188"/>
                    <a:pt x="114197" y="196742"/>
                    <a:pt x="112474" y="196489"/>
                  </a:cubicBezTo>
                  <a:cubicBezTo>
                    <a:pt x="112634" y="190501"/>
                    <a:pt x="112687" y="184942"/>
                    <a:pt x="112901" y="179382"/>
                  </a:cubicBezTo>
                  <a:cubicBezTo>
                    <a:pt x="113115" y="172487"/>
                    <a:pt x="113596" y="165537"/>
                    <a:pt x="113757" y="158641"/>
                  </a:cubicBezTo>
                  <a:cubicBezTo>
                    <a:pt x="113757" y="157839"/>
                    <a:pt x="112527" y="156343"/>
                    <a:pt x="111832" y="156343"/>
                  </a:cubicBezTo>
                  <a:cubicBezTo>
                    <a:pt x="111167" y="156336"/>
                    <a:pt x="110500" y="156333"/>
                    <a:pt x="109833" y="156333"/>
                  </a:cubicBezTo>
                  <a:cubicBezTo>
                    <a:pt x="105250" y="156333"/>
                    <a:pt x="100636" y="156490"/>
                    <a:pt x="96062" y="156770"/>
                  </a:cubicBezTo>
                  <a:cubicBezTo>
                    <a:pt x="95154" y="156824"/>
                    <a:pt x="94191" y="157946"/>
                    <a:pt x="93550" y="158802"/>
                  </a:cubicBezTo>
                  <a:cubicBezTo>
                    <a:pt x="90902" y="162432"/>
                    <a:pt x="86957" y="164493"/>
                    <a:pt x="82833" y="164493"/>
                  </a:cubicBezTo>
                  <a:cubicBezTo>
                    <a:pt x="81796" y="164493"/>
                    <a:pt x="80747" y="164362"/>
                    <a:pt x="79705" y="164094"/>
                  </a:cubicBezTo>
                  <a:cubicBezTo>
                    <a:pt x="74787" y="162757"/>
                    <a:pt x="71312" y="158481"/>
                    <a:pt x="70724" y="152868"/>
                  </a:cubicBezTo>
                  <a:cubicBezTo>
                    <a:pt x="70029" y="146079"/>
                    <a:pt x="74787" y="138649"/>
                    <a:pt x="81255" y="136457"/>
                  </a:cubicBezTo>
                  <a:cubicBezTo>
                    <a:pt x="82749" y="135954"/>
                    <a:pt x="84221" y="135698"/>
                    <a:pt x="85641" y="135698"/>
                  </a:cubicBezTo>
                  <a:cubicBezTo>
                    <a:pt x="89199" y="135698"/>
                    <a:pt x="92426" y="137302"/>
                    <a:pt x="94833" y="140626"/>
                  </a:cubicBezTo>
                  <a:cubicBezTo>
                    <a:pt x="96549" y="142991"/>
                    <a:pt x="98304" y="144069"/>
                    <a:pt x="100868" y="144069"/>
                  </a:cubicBezTo>
                  <a:cubicBezTo>
                    <a:pt x="101260" y="144069"/>
                    <a:pt x="101671" y="144044"/>
                    <a:pt x="102103" y="143994"/>
                  </a:cubicBezTo>
                  <a:cubicBezTo>
                    <a:pt x="105738" y="143513"/>
                    <a:pt x="109427" y="143406"/>
                    <a:pt x="113970" y="143139"/>
                  </a:cubicBezTo>
                  <a:lnTo>
                    <a:pt x="113970" y="143085"/>
                  </a:lnTo>
                  <a:cubicBezTo>
                    <a:pt x="112474" y="130095"/>
                    <a:pt x="112687" y="118121"/>
                    <a:pt x="114077" y="105719"/>
                  </a:cubicBezTo>
                  <a:cubicBezTo>
                    <a:pt x="126853" y="103634"/>
                    <a:pt x="139736" y="103955"/>
                    <a:pt x="152780" y="102619"/>
                  </a:cubicBezTo>
                  <a:lnTo>
                    <a:pt x="152780" y="102619"/>
                  </a:lnTo>
                  <a:cubicBezTo>
                    <a:pt x="154330" y="107269"/>
                    <a:pt x="155132" y="111546"/>
                    <a:pt x="152726" y="116304"/>
                  </a:cubicBezTo>
                  <a:cubicBezTo>
                    <a:pt x="148664" y="124269"/>
                    <a:pt x="151764" y="133463"/>
                    <a:pt x="159462" y="137793"/>
                  </a:cubicBezTo>
                  <a:cubicBezTo>
                    <a:pt x="162264" y="139402"/>
                    <a:pt x="165360" y="140168"/>
                    <a:pt x="168431" y="140168"/>
                  </a:cubicBezTo>
                  <a:cubicBezTo>
                    <a:pt x="174440" y="140168"/>
                    <a:pt x="180353" y="137238"/>
                    <a:pt x="183785" y="131966"/>
                  </a:cubicBezTo>
                  <a:cubicBezTo>
                    <a:pt x="188596" y="124536"/>
                    <a:pt x="186885" y="115288"/>
                    <a:pt x="179722" y="109675"/>
                  </a:cubicBezTo>
                  <a:cubicBezTo>
                    <a:pt x="178813" y="108980"/>
                    <a:pt x="177798" y="108339"/>
                    <a:pt x="176621" y="107483"/>
                  </a:cubicBezTo>
                  <a:cubicBezTo>
                    <a:pt x="176996" y="105666"/>
                    <a:pt x="177370" y="103902"/>
                    <a:pt x="177744" y="102138"/>
                  </a:cubicBezTo>
                  <a:cubicBezTo>
                    <a:pt x="192445" y="101336"/>
                    <a:pt x="206771" y="100587"/>
                    <a:pt x="221525" y="99786"/>
                  </a:cubicBezTo>
                  <a:close/>
                  <a:moveTo>
                    <a:pt x="53998" y="64404"/>
                  </a:moveTo>
                  <a:cubicBezTo>
                    <a:pt x="60859" y="64404"/>
                    <a:pt x="67705" y="69548"/>
                    <a:pt x="69174" y="76372"/>
                  </a:cubicBezTo>
                  <a:cubicBezTo>
                    <a:pt x="69815" y="79258"/>
                    <a:pt x="69762" y="82252"/>
                    <a:pt x="68051" y="84711"/>
                  </a:cubicBezTo>
                  <a:cubicBezTo>
                    <a:pt x="66073" y="87597"/>
                    <a:pt x="65806" y="90698"/>
                    <a:pt x="65966" y="93905"/>
                  </a:cubicBezTo>
                  <a:cubicBezTo>
                    <a:pt x="66073" y="96792"/>
                    <a:pt x="66073" y="99732"/>
                    <a:pt x="66394" y="102565"/>
                  </a:cubicBezTo>
                  <a:cubicBezTo>
                    <a:pt x="66784" y="106465"/>
                    <a:pt x="67841" y="107786"/>
                    <a:pt x="71226" y="107786"/>
                  </a:cubicBezTo>
                  <a:cubicBezTo>
                    <a:pt x="71553" y="107786"/>
                    <a:pt x="71902" y="107774"/>
                    <a:pt x="72274" y="107751"/>
                  </a:cubicBezTo>
                  <a:cubicBezTo>
                    <a:pt x="83447" y="107056"/>
                    <a:pt x="94619" y="106254"/>
                    <a:pt x="105738" y="105452"/>
                  </a:cubicBezTo>
                  <a:cubicBezTo>
                    <a:pt x="106124" y="105422"/>
                    <a:pt x="106472" y="105404"/>
                    <a:pt x="106784" y="105404"/>
                  </a:cubicBezTo>
                  <a:cubicBezTo>
                    <a:pt x="108675" y="105404"/>
                    <a:pt x="109266" y="106044"/>
                    <a:pt x="109266" y="108339"/>
                  </a:cubicBezTo>
                  <a:cubicBezTo>
                    <a:pt x="109213" y="111706"/>
                    <a:pt x="108785" y="115128"/>
                    <a:pt x="108678" y="118495"/>
                  </a:cubicBezTo>
                  <a:cubicBezTo>
                    <a:pt x="108464" y="125124"/>
                    <a:pt x="108357" y="131699"/>
                    <a:pt x="108250" y="138862"/>
                  </a:cubicBezTo>
                  <a:cubicBezTo>
                    <a:pt x="105578" y="139076"/>
                    <a:pt x="102798" y="139343"/>
                    <a:pt x="100072" y="139557"/>
                  </a:cubicBezTo>
                  <a:cubicBezTo>
                    <a:pt x="96343" y="134501"/>
                    <a:pt x="91883" y="131250"/>
                    <a:pt x="85758" y="131250"/>
                  </a:cubicBezTo>
                  <a:cubicBezTo>
                    <a:pt x="85472" y="131250"/>
                    <a:pt x="85183" y="131257"/>
                    <a:pt x="84890" y="131271"/>
                  </a:cubicBezTo>
                  <a:cubicBezTo>
                    <a:pt x="76765" y="131699"/>
                    <a:pt x="71205" y="136083"/>
                    <a:pt x="67998" y="143299"/>
                  </a:cubicBezTo>
                  <a:cubicBezTo>
                    <a:pt x="64897" y="150302"/>
                    <a:pt x="65378" y="157251"/>
                    <a:pt x="70457" y="163399"/>
                  </a:cubicBezTo>
                  <a:cubicBezTo>
                    <a:pt x="73605" y="167200"/>
                    <a:pt x="78063" y="169104"/>
                    <a:pt x="82705" y="169104"/>
                  </a:cubicBezTo>
                  <a:cubicBezTo>
                    <a:pt x="86810" y="169104"/>
                    <a:pt x="91059" y="167614"/>
                    <a:pt x="94673" y="164628"/>
                  </a:cubicBezTo>
                  <a:cubicBezTo>
                    <a:pt x="98013" y="161814"/>
                    <a:pt x="99983" y="160712"/>
                    <a:pt x="103227" y="160712"/>
                  </a:cubicBezTo>
                  <a:cubicBezTo>
                    <a:pt x="104605" y="160712"/>
                    <a:pt x="106212" y="160910"/>
                    <a:pt x="108250" y="161261"/>
                  </a:cubicBezTo>
                  <a:cubicBezTo>
                    <a:pt x="108518" y="162276"/>
                    <a:pt x="108999" y="163399"/>
                    <a:pt x="108999" y="164522"/>
                  </a:cubicBezTo>
                  <a:cubicBezTo>
                    <a:pt x="108571" y="175159"/>
                    <a:pt x="108037" y="185797"/>
                    <a:pt x="107502" y="196809"/>
                  </a:cubicBezTo>
                  <a:cubicBezTo>
                    <a:pt x="102691" y="197130"/>
                    <a:pt x="97987" y="197290"/>
                    <a:pt x="93283" y="197718"/>
                  </a:cubicBezTo>
                  <a:cubicBezTo>
                    <a:pt x="81629" y="198680"/>
                    <a:pt x="69976" y="199910"/>
                    <a:pt x="58269" y="200765"/>
                  </a:cubicBezTo>
                  <a:cubicBezTo>
                    <a:pt x="49341" y="201460"/>
                    <a:pt x="40361" y="201941"/>
                    <a:pt x="31380" y="202102"/>
                  </a:cubicBezTo>
                  <a:cubicBezTo>
                    <a:pt x="31227" y="202105"/>
                    <a:pt x="31074" y="202106"/>
                    <a:pt x="30923" y="202106"/>
                  </a:cubicBezTo>
                  <a:cubicBezTo>
                    <a:pt x="23727" y="202106"/>
                    <a:pt x="18468" y="198393"/>
                    <a:pt x="14541" y="192372"/>
                  </a:cubicBezTo>
                  <a:cubicBezTo>
                    <a:pt x="9890" y="185156"/>
                    <a:pt x="8340" y="176870"/>
                    <a:pt x="7324" y="168691"/>
                  </a:cubicBezTo>
                  <a:cubicBezTo>
                    <a:pt x="4919" y="149928"/>
                    <a:pt x="5133" y="131111"/>
                    <a:pt x="8340" y="112401"/>
                  </a:cubicBezTo>
                  <a:cubicBezTo>
                    <a:pt x="8500" y="111439"/>
                    <a:pt x="8875" y="110477"/>
                    <a:pt x="9249" y="109034"/>
                  </a:cubicBezTo>
                  <a:cubicBezTo>
                    <a:pt x="12403" y="108820"/>
                    <a:pt x="15610" y="108552"/>
                    <a:pt x="18818" y="108392"/>
                  </a:cubicBezTo>
                  <a:cubicBezTo>
                    <a:pt x="27959" y="107964"/>
                    <a:pt x="37100" y="107483"/>
                    <a:pt x="46241" y="107216"/>
                  </a:cubicBezTo>
                  <a:cubicBezTo>
                    <a:pt x="48967" y="107163"/>
                    <a:pt x="49929" y="105987"/>
                    <a:pt x="49822" y="103528"/>
                  </a:cubicBezTo>
                  <a:cubicBezTo>
                    <a:pt x="49662" y="99786"/>
                    <a:pt x="49716" y="96044"/>
                    <a:pt x="49181" y="92355"/>
                  </a:cubicBezTo>
                  <a:cubicBezTo>
                    <a:pt x="48914" y="90698"/>
                    <a:pt x="47631" y="89094"/>
                    <a:pt x="46615" y="87651"/>
                  </a:cubicBezTo>
                  <a:cubicBezTo>
                    <a:pt x="45546" y="86154"/>
                    <a:pt x="43942" y="84978"/>
                    <a:pt x="42980" y="83374"/>
                  </a:cubicBezTo>
                  <a:cubicBezTo>
                    <a:pt x="38169" y="75463"/>
                    <a:pt x="42232" y="66429"/>
                    <a:pt x="51373" y="64665"/>
                  </a:cubicBezTo>
                  <a:cubicBezTo>
                    <a:pt x="52241" y="64489"/>
                    <a:pt x="53119" y="64404"/>
                    <a:pt x="53998" y="64404"/>
                  </a:cubicBezTo>
                  <a:close/>
                  <a:moveTo>
                    <a:pt x="173206" y="1"/>
                  </a:moveTo>
                  <a:cubicBezTo>
                    <a:pt x="172331" y="1"/>
                    <a:pt x="171456" y="12"/>
                    <a:pt x="170581" y="35"/>
                  </a:cubicBezTo>
                  <a:cubicBezTo>
                    <a:pt x="158232" y="303"/>
                    <a:pt x="145884" y="2067"/>
                    <a:pt x="133535" y="3136"/>
                  </a:cubicBezTo>
                  <a:cubicBezTo>
                    <a:pt x="122951" y="4045"/>
                    <a:pt x="112313" y="5114"/>
                    <a:pt x="101622" y="5809"/>
                  </a:cubicBezTo>
                  <a:cubicBezTo>
                    <a:pt x="100379" y="5893"/>
                    <a:pt x="99133" y="5926"/>
                    <a:pt x="97883" y="5926"/>
                  </a:cubicBezTo>
                  <a:cubicBezTo>
                    <a:pt x="94401" y="5926"/>
                    <a:pt x="90889" y="5674"/>
                    <a:pt x="87349" y="5595"/>
                  </a:cubicBezTo>
                  <a:cubicBezTo>
                    <a:pt x="84177" y="5291"/>
                    <a:pt x="81019" y="5157"/>
                    <a:pt x="77874" y="5157"/>
                  </a:cubicBezTo>
                  <a:cubicBezTo>
                    <a:pt x="59444" y="5157"/>
                    <a:pt x="41413" y="9740"/>
                    <a:pt x="23148" y="11475"/>
                  </a:cubicBezTo>
                  <a:cubicBezTo>
                    <a:pt x="17909" y="11956"/>
                    <a:pt x="14006" y="15057"/>
                    <a:pt x="11013" y="19173"/>
                  </a:cubicBezTo>
                  <a:cubicBezTo>
                    <a:pt x="7645" y="23770"/>
                    <a:pt x="5079" y="28742"/>
                    <a:pt x="4598" y="34515"/>
                  </a:cubicBezTo>
                  <a:cubicBezTo>
                    <a:pt x="4117" y="41090"/>
                    <a:pt x="3422" y="47719"/>
                    <a:pt x="3529" y="54294"/>
                  </a:cubicBezTo>
                  <a:cubicBezTo>
                    <a:pt x="3636" y="64665"/>
                    <a:pt x="4438" y="74982"/>
                    <a:pt x="4812" y="85352"/>
                  </a:cubicBezTo>
                  <a:cubicBezTo>
                    <a:pt x="4972" y="88880"/>
                    <a:pt x="4331" y="92515"/>
                    <a:pt x="4812" y="95990"/>
                  </a:cubicBezTo>
                  <a:cubicBezTo>
                    <a:pt x="5347" y="100427"/>
                    <a:pt x="5293" y="104543"/>
                    <a:pt x="4438" y="108980"/>
                  </a:cubicBezTo>
                  <a:cubicBezTo>
                    <a:pt x="535" y="129454"/>
                    <a:pt x="1" y="150142"/>
                    <a:pt x="2994" y="170829"/>
                  </a:cubicBezTo>
                  <a:cubicBezTo>
                    <a:pt x="4224" y="179382"/>
                    <a:pt x="5935" y="187936"/>
                    <a:pt x="10959" y="195313"/>
                  </a:cubicBezTo>
                  <a:cubicBezTo>
                    <a:pt x="15664" y="202102"/>
                    <a:pt x="21758" y="206111"/>
                    <a:pt x="30364" y="206699"/>
                  </a:cubicBezTo>
                  <a:cubicBezTo>
                    <a:pt x="32436" y="206832"/>
                    <a:pt x="34502" y="206890"/>
                    <a:pt x="36563" y="206890"/>
                  </a:cubicBezTo>
                  <a:cubicBezTo>
                    <a:pt x="48598" y="206890"/>
                    <a:pt x="60485" y="204893"/>
                    <a:pt x="72488" y="204026"/>
                  </a:cubicBezTo>
                  <a:cubicBezTo>
                    <a:pt x="85127" y="203094"/>
                    <a:pt x="97767" y="201509"/>
                    <a:pt x="110406" y="201509"/>
                  </a:cubicBezTo>
                  <a:cubicBezTo>
                    <a:pt x="110810" y="201509"/>
                    <a:pt x="111214" y="201510"/>
                    <a:pt x="111618" y="201514"/>
                  </a:cubicBezTo>
                  <a:cubicBezTo>
                    <a:pt x="111884" y="201515"/>
                    <a:pt x="112150" y="201515"/>
                    <a:pt x="112416" y="201515"/>
                  </a:cubicBezTo>
                  <a:cubicBezTo>
                    <a:pt x="123692" y="201515"/>
                    <a:pt x="134869" y="200423"/>
                    <a:pt x="146098" y="199536"/>
                  </a:cubicBezTo>
                  <a:cubicBezTo>
                    <a:pt x="160638" y="198360"/>
                    <a:pt x="175232" y="197184"/>
                    <a:pt x="189772" y="196596"/>
                  </a:cubicBezTo>
                  <a:cubicBezTo>
                    <a:pt x="198592" y="196275"/>
                    <a:pt x="206985" y="194938"/>
                    <a:pt x="214950" y="191196"/>
                  </a:cubicBezTo>
                  <a:cubicBezTo>
                    <a:pt x="221739" y="187936"/>
                    <a:pt x="225695" y="182857"/>
                    <a:pt x="226443" y="175052"/>
                  </a:cubicBezTo>
                  <a:cubicBezTo>
                    <a:pt x="227673" y="162330"/>
                    <a:pt x="227993" y="149661"/>
                    <a:pt x="227459" y="136884"/>
                  </a:cubicBezTo>
                  <a:cubicBezTo>
                    <a:pt x="226871" y="124001"/>
                    <a:pt x="226550" y="111118"/>
                    <a:pt x="226122" y="98235"/>
                  </a:cubicBezTo>
                  <a:cubicBezTo>
                    <a:pt x="226069" y="96739"/>
                    <a:pt x="226443" y="95188"/>
                    <a:pt x="226550" y="93691"/>
                  </a:cubicBezTo>
                  <a:cubicBezTo>
                    <a:pt x="226871" y="88132"/>
                    <a:pt x="227833" y="82466"/>
                    <a:pt x="227352" y="76960"/>
                  </a:cubicBezTo>
                  <a:cubicBezTo>
                    <a:pt x="226390" y="66856"/>
                    <a:pt x="226122" y="56699"/>
                    <a:pt x="223717" y="46703"/>
                  </a:cubicBezTo>
                  <a:cubicBezTo>
                    <a:pt x="221418" y="37188"/>
                    <a:pt x="220082" y="27352"/>
                    <a:pt x="218425" y="17676"/>
                  </a:cubicBezTo>
                  <a:cubicBezTo>
                    <a:pt x="217409" y="11636"/>
                    <a:pt x="214148" y="7412"/>
                    <a:pt x="208589" y="5007"/>
                  </a:cubicBezTo>
                  <a:cubicBezTo>
                    <a:pt x="205916" y="3884"/>
                    <a:pt x="203243" y="2388"/>
                    <a:pt x="200463" y="2120"/>
                  </a:cubicBezTo>
                  <a:cubicBezTo>
                    <a:pt x="191395" y="1194"/>
                    <a:pt x="182282" y="1"/>
                    <a:pt x="173206" y="1"/>
                  </a:cubicBezTo>
                  <a:close/>
                </a:path>
              </a:pathLst>
            </a:cu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6"/>
            <p:cNvSpPr/>
            <p:nvPr/>
          </p:nvSpPr>
          <p:spPr>
            <a:xfrm>
              <a:off x="2693425" y="2733200"/>
              <a:ext cx="3827500" cy="2435100"/>
            </a:xfrm>
            <a:custGeom>
              <a:rect b="b" l="l" r="r" t="t"/>
              <a:pathLst>
                <a:path extrusionOk="0" h="97404" w="153100">
                  <a:moveTo>
                    <a:pt x="151496" y="1"/>
                  </a:moveTo>
                  <a:cubicBezTo>
                    <a:pt x="136795" y="802"/>
                    <a:pt x="122416" y="1604"/>
                    <a:pt x="107715" y="2406"/>
                  </a:cubicBezTo>
                  <a:cubicBezTo>
                    <a:pt x="107341" y="4117"/>
                    <a:pt x="106967" y="5881"/>
                    <a:pt x="106592" y="7698"/>
                  </a:cubicBezTo>
                  <a:cubicBezTo>
                    <a:pt x="107822" y="8554"/>
                    <a:pt x="108784" y="9195"/>
                    <a:pt x="109693" y="9943"/>
                  </a:cubicBezTo>
                  <a:cubicBezTo>
                    <a:pt x="116910" y="15503"/>
                    <a:pt x="118567" y="24804"/>
                    <a:pt x="113756" y="32235"/>
                  </a:cubicBezTo>
                  <a:cubicBezTo>
                    <a:pt x="110353" y="37481"/>
                    <a:pt x="104411" y="40400"/>
                    <a:pt x="98379" y="40400"/>
                  </a:cubicBezTo>
                  <a:cubicBezTo>
                    <a:pt x="95313" y="40400"/>
                    <a:pt x="92224" y="39647"/>
                    <a:pt x="89433" y="38062"/>
                  </a:cubicBezTo>
                  <a:cubicBezTo>
                    <a:pt x="81789" y="33678"/>
                    <a:pt x="78635" y="24484"/>
                    <a:pt x="82697" y="16519"/>
                  </a:cubicBezTo>
                  <a:cubicBezTo>
                    <a:pt x="85103" y="11761"/>
                    <a:pt x="84301" y="7484"/>
                    <a:pt x="82804" y="2834"/>
                  </a:cubicBezTo>
                  <a:lnTo>
                    <a:pt x="82804" y="2834"/>
                  </a:lnTo>
                  <a:cubicBezTo>
                    <a:pt x="69707" y="4170"/>
                    <a:pt x="56824" y="3849"/>
                    <a:pt x="44102" y="5988"/>
                  </a:cubicBezTo>
                  <a:cubicBezTo>
                    <a:pt x="42712" y="18336"/>
                    <a:pt x="42498" y="30364"/>
                    <a:pt x="43941" y="43354"/>
                  </a:cubicBezTo>
                  <a:lnTo>
                    <a:pt x="43995" y="43354"/>
                  </a:lnTo>
                  <a:cubicBezTo>
                    <a:pt x="39398" y="43675"/>
                    <a:pt x="35709" y="43728"/>
                    <a:pt x="32074" y="44209"/>
                  </a:cubicBezTo>
                  <a:cubicBezTo>
                    <a:pt x="31610" y="44270"/>
                    <a:pt x="31172" y="44301"/>
                    <a:pt x="30755" y="44301"/>
                  </a:cubicBezTo>
                  <a:cubicBezTo>
                    <a:pt x="28237" y="44301"/>
                    <a:pt x="26501" y="43188"/>
                    <a:pt x="24804" y="40895"/>
                  </a:cubicBezTo>
                  <a:cubicBezTo>
                    <a:pt x="22435" y="37570"/>
                    <a:pt x="19192" y="35967"/>
                    <a:pt x="15621" y="35967"/>
                  </a:cubicBezTo>
                  <a:cubicBezTo>
                    <a:pt x="14197" y="35967"/>
                    <a:pt x="12720" y="36222"/>
                    <a:pt x="11226" y="36725"/>
                  </a:cubicBezTo>
                  <a:cubicBezTo>
                    <a:pt x="4758" y="38917"/>
                    <a:pt x="0" y="46294"/>
                    <a:pt x="748" y="53136"/>
                  </a:cubicBezTo>
                  <a:cubicBezTo>
                    <a:pt x="1336" y="58696"/>
                    <a:pt x="4758" y="63026"/>
                    <a:pt x="9729" y="64309"/>
                  </a:cubicBezTo>
                  <a:cubicBezTo>
                    <a:pt x="10787" y="64595"/>
                    <a:pt x="11855" y="64734"/>
                    <a:pt x="12911" y="64734"/>
                  </a:cubicBezTo>
                  <a:cubicBezTo>
                    <a:pt x="16979" y="64734"/>
                    <a:pt x="20890" y="62677"/>
                    <a:pt x="23521" y="59070"/>
                  </a:cubicBezTo>
                  <a:cubicBezTo>
                    <a:pt x="24162" y="58161"/>
                    <a:pt x="25178" y="57092"/>
                    <a:pt x="26033" y="56985"/>
                  </a:cubicBezTo>
                  <a:cubicBezTo>
                    <a:pt x="30607" y="56705"/>
                    <a:pt x="35221" y="56548"/>
                    <a:pt x="39804" y="56548"/>
                  </a:cubicBezTo>
                  <a:cubicBezTo>
                    <a:pt x="40471" y="56548"/>
                    <a:pt x="41138" y="56551"/>
                    <a:pt x="41803" y="56558"/>
                  </a:cubicBezTo>
                  <a:cubicBezTo>
                    <a:pt x="42498" y="56558"/>
                    <a:pt x="43781" y="58054"/>
                    <a:pt x="43728" y="58856"/>
                  </a:cubicBezTo>
                  <a:cubicBezTo>
                    <a:pt x="43567" y="65806"/>
                    <a:pt x="43139" y="72702"/>
                    <a:pt x="42872" y="79651"/>
                  </a:cubicBezTo>
                  <a:cubicBezTo>
                    <a:pt x="42658" y="85210"/>
                    <a:pt x="42605" y="90770"/>
                    <a:pt x="42498" y="96704"/>
                  </a:cubicBezTo>
                  <a:cubicBezTo>
                    <a:pt x="44161" y="97006"/>
                    <a:pt x="45586" y="97403"/>
                    <a:pt x="46952" y="97403"/>
                  </a:cubicBezTo>
                  <a:cubicBezTo>
                    <a:pt x="47036" y="97403"/>
                    <a:pt x="47119" y="97402"/>
                    <a:pt x="47202" y="97399"/>
                  </a:cubicBezTo>
                  <a:cubicBezTo>
                    <a:pt x="53136" y="97185"/>
                    <a:pt x="59123" y="97238"/>
                    <a:pt x="65003" y="96436"/>
                  </a:cubicBezTo>
                  <a:cubicBezTo>
                    <a:pt x="83820" y="93817"/>
                    <a:pt x="102797" y="92267"/>
                    <a:pt x="121774" y="92106"/>
                  </a:cubicBezTo>
                  <a:cubicBezTo>
                    <a:pt x="128777" y="91999"/>
                    <a:pt x="135245" y="90396"/>
                    <a:pt x="141553" y="87883"/>
                  </a:cubicBezTo>
                  <a:cubicBezTo>
                    <a:pt x="148021" y="85424"/>
                    <a:pt x="151710" y="80774"/>
                    <a:pt x="152031" y="73664"/>
                  </a:cubicBezTo>
                  <a:cubicBezTo>
                    <a:pt x="152298" y="67570"/>
                    <a:pt x="153100" y="61476"/>
                    <a:pt x="153046" y="55382"/>
                  </a:cubicBezTo>
                  <a:cubicBezTo>
                    <a:pt x="152939" y="40948"/>
                    <a:pt x="152512" y="26515"/>
                    <a:pt x="152137" y="12082"/>
                  </a:cubicBezTo>
                  <a:cubicBezTo>
                    <a:pt x="152031" y="8072"/>
                    <a:pt x="151710" y="4010"/>
                    <a:pt x="151496" y="1"/>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6"/>
            <p:cNvSpPr/>
            <p:nvPr/>
          </p:nvSpPr>
          <p:spPr>
            <a:xfrm>
              <a:off x="3603500" y="347325"/>
              <a:ext cx="2906750" cy="3281850"/>
            </a:xfrm>
            <a:custGeom>
              <a:rect b="b" l="l" r="r" t="t"/>
              <a:pathLst>
                <a:path extrusionOk="0" h="131274" w="116270">
                  <a:moveTo>
                    <a:pt x="65688" y="1"/>
                  </a:moveTo>
                  <a:cubicBezTo>
                    <a:pt x="60850" y="1"/>
                    <a:pt x="56008" y="207"/>
                    <a:pt x="51159" y="657"/>
                  </a:cubicBezTo>
                  <a:cubicBezTo>
                    <a:pt x="38810" y="1780"/>
                    <a:pt x="26515" y="3223"/>
                    <a:pt x="14167" y="4559"/>
                  </a:cubicBezTo>
                  <a:cubicBezTo>
                    <a:pt x="9677" y="5040"/>
                    <a:pt x="5240" y="5682"/>
                    <a:pt x="1" y="6377"/>
                  </a:cubicBezTo>
                  <a:cubicBezTo>
                    <a:pt x="6255" y="18191"/>
                    <a:pt x="6523" y="30700"/>
                    <a:pt x="8821" y="42888"/>
                  </a:cubicBezTo>
                  <a:cubicBezTo>
                    <a:pt x="11815" y="42995"/>
                    <a:pt x="14808" y="43048"/>
                    <a:pt x="17962" y="43101"/>
                  </a:cubicBezTo>
                  <a:cubicBezTo>
                    <a:pt x="18390" y="42407"/>
                    <a:pt x="18925" y="41712"/>
                    <a:pt x="19352" y="41070"/>
                  </a:cubicBezTo>
                  <a:cubicBezTo>
                    <a:pt x="22723" y="36129"/>
                    <a:pt x="27171" y="33262"/>
                    <a:pt x="32730" y="33262"/>
                  </a:cubicBezTo>
                  <a:cubicBezTo>
                    <a:pt x="33607" y="33262"/>
                    <a:pt x="34511" y="33334"/>
                    <a:pt x="35443" y="33479"/>
                  </a:cubicBezTo>
                  <a:cubicBezTo>
                    <a:pt x="42446" y="34495"/>
                    <a:pt x="47096" y="38772"/>
                    <a:pt x="49448" y="45400"/>
                  </a:cubicBezTo>
                  <a:cubicBezTo>
                    <a:pt x="52282" y="53205"/>
                    <a:pt x="49555" y="61865"/>
                    <a:pt x="43140" y="66248"/>
                  </a:cubicBezTo>
                  <a:cubicBezTo>
                    <a:pt x="40329" y="68172"/>
                    <a:pt x="37097" y="69162"/>
                    <a:pt x="33874" y="69162"/>
                  </a:cubicBezTo>
                  <a:cubicBezTo>
                    <a:pt x="30111" y="69162"/>
                    <a:pt x="26360" y="67812"/>
                    <a:pt x="23308" y="65019"/>
                  </a:cubicBezTo>
                  <a:cubicBezTo>
                    <a:pt x="20983" y="62900"/>
                    <a:pt x="18682" y="62230"/>
                    <a:pt x="16328" y="62230"/>
                  </a:cubicBezTo>
                  <a:cubicBezTo>
                    <a:pt x="13812" y="62230"/>
                    <a:pt x="11235" y="62995"/>
                    <a:pt x="8501" y="63575"/>
                  </a:cubicBezTo>
                  <a:cubicBezTo>
                    <a:pt x="10692" y="74587"/>
                    <a:pt x="9249" y="85065"/>
                    <a:pt x="7806" y="96077"/>
                  </a:cubicBezTo>
                  <a:lnTo>
                    <a:pt x="7806" y="96130"/>
                  </a:lnTo>
                  <a:cubicBezTo>
                    <a:pt x="9195" y="96130"/>
                    <a:pt x="9837" y="96184"/>
                    <a:pt x="10478" y="96184"/>
                  </a:cubicBezTo>
                  <a:cubicBezTo>
                    <a:pt x="21811" y="95382"/>
                    <a:pt x="33144" y="94580"/>
                    <a:pt x="44477" y="93671"/>
                  </a:cubicBezTo>
                  <a:cubicBezTo>
                    <a:pt x="44990" y="93639"/>
                    <a:pt x="45510" y="93614"/>
                    <a:pt x="46019" y="93614"/>
                  </a:cubicBezTo>
                  <a:cubicBezTo>
                    <a:pt x="48056" y="93614"/>
                    <a:pt x="49929" y="94024"/>
                    <a:pt x="50571" y="96077"/>
                  </a:cubicBezTo>
                  <a:cubicBezTo>
                    <a:pt x="52228" y="101530"/>
                    <a:pt x="54206" y="107036"/>
                    <a:pt x="50999" y="112809"/>
                  </a:cubicBezTo>
                  <a:cubicBezTo>
                    <a:pt x="47470" y="119063"/>
                    <a:pt x="49128" y="125692"/>
                    <a:pt x="54847" y="129274"/>
                  </a:cubicBezTo>
                  <a:cubicBezTo>
                    <a:pt x="57041" y="130625"/>
                    <a:pt x="59529" y="131273"/>
                    <a:pt x="62001" y="131273"/>
                  </a:cubicBezTo>
                  <a:cubicBezTo>
                    <a:pt x="66276" y="131273"/>
                    <a:pt x="70502" y="129336"/>
                    <a:pt x="73076" y="125745"/>
                  </a:cubicBezTo>
                  <a:cubicBezTo>
                    <a:pt x="77032" y="120239"/>
                    <a:pt x="76016" y="113611"/>
                    <a:pt x="70457" y="109014"/>
                  </a:cubicBezTo>
                  <a:cubicBezTo>
                    <a:pt x="69655" y="108372"/>
                    <a:pt x="68746" y="107837"/>
                    <a:pt x="68105" y="107036"/>
                  </a:cubicBezTo>
                  <a:cubicBezTo>
                    <a:pt x="67249" y="105913"/>
                    <a:pt x="65913" y="104523"/>
                    <a:pt x="65913" y="103294"/>
                  </a:cubicBezTo>
                  <a:cubicBezTo>
                    <a:pt x="66020" y="99819"/>
                    <a:pt x="66073" y="96184"/>
                    <a:pt x="68051" y="93083"/>
                  </a:cubicBezTo>
                  <a:cubicBezTo>
                    <a:pt x="74199" y="92870"/>
                    <a:pt x="80132" y="92816"/>
                    <a:pt x="86013" y="92495"/>
                  </a:cubicBezTo>
                  <a:cubicBezTo>
                    <a:pt x="94138" y="92014"/>
                    <a:pt x="102263" y="91533"/>
                    <a:pt x="110389" y="90838"/>
                  </a:cubicBezTo>
                  <a:cubicBezTo>
                    <a:pt x="114398" y="90518"/>
                    <a:pt x="115628" y="89662"/>
                    <a:pt x="115841" y="86722"/>
                  </a:cubicBezTo>
                  <a:cubicBezTo>
                    <a:pt x="116216" y="81483"/>
                    <a:pt x="116269" y="76191"/>
                    <a:pt x="116216" y="70952"/>
                  </a:cubicBezTo>
                  <a:cubicBezTo>
                    <a:pt x="116109" y="67264"/>
                    <a:pt x="115574" y="63522"/>
                    <a:pt x="115146" y="59833"/>
                  </a:cubicBezTo>
                  <a:cubicBezTo>
                    <a:pt x="114772" y="56305"/>
                    <a:pt x="114345" y="52777"/>
                    <a:pt x="113810" y="49249"/>
                  </a:cubicBezTo>
                  <a:cubicBezTo>
                    <a:pt x="113382" y="46416"/>
                    <a:pt x="112741" y="43583"/>
                    <a:pt x="112260" y="40749"/>
                  </a:cubicBezTo>
                  <a:cubicBezTo>
                    <a:pt x="110763" y="32571"/>
                    <a:pt x="109052" y="24392"/>
                    <a:pt x="107983" y="16159"/>
                  </a:cubicBezTo>
                  <a:cubicBezTo>
                    <a:pt x="107021" y="8622"/>
                    <a:pt x="102317" y="4987"/>
                    <a:pt x="95742" y="2849"/>
                  </a:cubicBezTo>
                  <a:cubicBezTo>
                    <a:pt x="94138" y="2368"/>
                    <a:pt x="92481" y="1886"/>
                    <a:pt x="90824" y="1673"/>
                  </a:cubicBezTo>
                  <a:cubicBezTo>
                    <a:pt x="82450" y="622"/>
                    <a:pt x="74076" y="1"/>
                    <a:pt x="65688" y="1"/>
                  </a:cubicBezTo>
                  <a:close/>
                </a:path>
              </a:pathLst>
            </a:custGeom>
            <a:solidFill>
              <a:srgbClr val="B00E6A">
                <a:alpha val="3608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6"/>
            <p:cNvSpPr/>
            <p:nvPr/>
          </p:nvSpPr>
          <p:spPr>
            <a:xfrm>
              <a:off x="1064325" y="1848675"/>
              <a:ext cx="2609850" cy="3442575"/>
            </a:xfrm>
            <a:custGeom>
              <a:rect b="b" l="l" r="r" t="t"/>
              <a:pathLst>
                <a:path extrusionOk="0" h="137703" w="104394">
                  <a:moveTo>
                    <a:pt x="49094" y="0"/>
                  </a:moveTo>
                  <a:cubicBezTo>
                    <a:pt x="48212" y="0"/>
                    <a:pt x="47328" y="85"/>
                    <a:pt x="46454" y="261"/>
                  </a:cubicBezTo>
                  <a:cubicBezTo>
                    <a:pt x="37313" y="2025"/>
                    <a:pt x="33250" y="11059"/>
                    <a:pt x="38115" y="18970"/>
                  </a:cubicBezTo>
                  <a:cubicBezTo>
                    <a:pt x="39024" y="20574"/>
                    <a:pt x="40627" y="21750"/>
                    <a:pt x="41697" y="23247"/>
                  </a:cubicBezTo>
                  <a:cubicBezTo>
                    <a:pt x="42712" y="24690"/>
                    <a:pt x="44049" y="26294"/>
                    <a:pt x="44262" y="27951"/>
                  </a:cubicBezTo>
                  <a:cubicBezTo>
                    <a:pt x="44797" y="31640"/>
                    <a:pt x="44744" y="35382"/>
                    <a:pt x="44957" y="39124"/>
                  </a:cubicBezTo>
                  <a:cubicBezTo>
                    <a:pt x="45064" y="41583"/>
                    <a:pt x="44049" y="42759"/>
                    <a:pt x="41322" y="42812"/>
                  </a:cubicBezTo>
                  <a:cubicBezTo>
                    <a:pt x="32181" y="43079"/>
                    <a:pt x="23040" y="43560"/>
                    <a:pt x="13899" y="43988"/>
                  </a:cubicBezTo>
                  <a:cubicBezTo>
                    <a:pt x="10692" y="44148"/>
                    <a:pt x="7538" y="44416"/>
                    <a:pt x="4384" y="44630"/>
                  </a:cubicBezTo>
                  <a:cubicBezTo>
                    <a:pt x="3956" y="46073"/>
                    <a:pt x="3582" y="47035"/>
                    <a:pt x="3422" y="47997"/>
                  </a:cubicBezTo>
                  <a:cubicBezTo>
                    <a:pt x="214" y="66707"/>
                    <a:pt x="0" y="85524"/>
                    <a:pt x="2406" y="104287"/>
                  </a:cubicBezTo>
                  <a:cubicBezTo>
                    <a:pt x="3422" y="112466"/>
                    <a:pt x="4972" y="120752"/>
                    <a:pt x="9676" y="127968"/>
                  </a:cubicBezTo>
                  <a:cubicBezTo>
                    <a:pt x="13603" y="133989"/>
                    <a:pt x="18811" y="137702"/>
                    <a:pt x="26004" y="137702"/>
                  </a:cubicBezTo>
                  <a:cubicBezTo>
                    <a:pt x="26156" y="137702"/>
                    <a:pt x="26308" y="137701"/>
                    <a:pt x="26461" y="137698"/>
                  </a:cubicBezTo>
                  <a:cubicBezTo>
                    <a:pt x="35442" y="137537"/>
                    <a:pt x="44423" y="137056"/>
                    <a:pt x="53404" y="136361"/>
                  </a:cubicBezTo>
                  <a:cubicBezTo>
                    <a:pt x="65057" y="135506"/>
                    <a:pt x="76711" y="134276"/>
                    <a:pt x="88364" y="133314"/>
                  </a:cubicBezTo>
                  <a:cubicBezTo>
                    <a:pt x="93068" y="132940"/>
                    <a:pt x="97773" y="132726"/>
                    <a:pt x="102637" y="132405"/>
                  </a:cubicBezTo>
                  <a:lnTo>
                    <a:pt x="102584" y="132405"/>
                  </a:lnTo>
                  <a:cubicBezTo>
                    <a:pt x="103118" y="121393"/>
                    <a:pt x="103653" y="110755"/>
                    <a:pt x="104080" y="100118"/>
                  </a:cubicBezTo>
                  <a:cubicBezTo>
                    <a:pt x="104134" y="98995"/>
                    <a:pt x="103599" y="97872"/>
                    <a:pt x="103332" y="96857"/>
                  </a:cubicBezTo>
                  <a:cubicBezTo>
                    <a:pt x="101293" y="96506"/>
                    <a:pt x="99686" y="96308"/>
                    <a:pt x="98309" y="96308"/>
                  </a:cubicBezTo>
                  <a:cubicBezTo>
                    <a:pt x="95064" y="96308"/>
                    <a:pt x="93094" y="97410"/>
                    <a:pt x="89754" y="100224"/>
                  </a:cubicBezTo>
                  <a:cubicBezTo>
                    <a:pt x="86166" y="103210"/>
                    <a:pt x="81930" y="104700"/>
                    <a:pt x="77826" y="104700"/>
                  </a:cubicBezTo>
                  <a:cubicBezTo>
                    <a:pt x="73187" y="104700"/>
                    <a:pt x="68715" y="102796"/>
                    <a:pt x="65538" y="98995"/>
                  </a:cubicBezTo>
                  <a:cubicBezTo>
                    <a:pt x="60460" y="92847"/>
                    <a:pt x="59979" y="85898"/>
                    <a:pt x="63079" y="78895"/>
                  </a:cubicBezTo>
                  <a:cubicBezTo>
                    <a:pt x="66287" y="71732"/>
                    <a:pt x="71846" y="67295"/>
                    <a:pt x="80025" y="66867"/>
                  </a:cubicBezTo>
                  <a:cubicBezTo>
                    <a:pt x="80318" y="66853"/>
                    <a:pt x="80607" y="66846"/>
                    <a:pt x="80893" y="66846"/>
                  </a:cubicBezTo>
                  <a:cubicBezTo>
                    <a:pt x="87018" y="66846"/>
                    <a:pt x="91476" y="70097"/>
                    <a:pt x="95153" y="75153"/>
                  </a:cubicBezTo>
                  <a:cubicBezTo>
                    <a:pt x="97933" y="74939"/>
                    <a:pt x="100713" y="74672"/>
                    <a:pt x="103332" y="74458"/>
                  </a:cubicBezTo>
                  <a:cubicBezTo>
                    <a:pt x="103492" y="67295"/>
                    <a:pt x="103599" y="60720"/>
                    <a:pt x="103760" y="54091"/>
                  </a:cubicBezTo>
                  <a:cubicBezTo>
                    <a:pt x="103867" y="50724"/>
                    <a:pt x="104294" y="47302"/>
                    <a:pt x="104348" y="43935"/>
                  </a:cubicBezTo>
                  <a:cubicBezTo>
                    <a:pt x="104394" y="41640"/>
                    <a:pt x="103770" y="41000"/>
                    <a:pt x="101902" y="41000"/>
                  </a:cubicBezTo>
                  <a:cubicBezTo>
                    <a:pt x="101594" y="41000"/>
                    <a:pt x="101252" y="41018"/>
                    <a:pt x="100873" y="41048"/>
                  </a:cubicBezTo>
                  <a:cubicBezTo>
                    <a:pt x="89701" y="41850"/>
                    <a:pt x="78528" y="42652"/>
                    <a:pt x="67356" y="43347"/>
                  </a:cubicBezTo>
                  <a:cubicBezTo>
                    <a:pt x="66984" y="43370"/>
                    <a:pt x="66635" y="43382"/>
                    <a:pt x="66307" y="43382"/>
                  </a:cubicBezTo>
                  <a:cubicBezTo>
                    <a:pt x="62922" y="43382"/>
                    <a:pt x="61865" y="42061"/>
                    <a:pt x="61476" y="38161"/>
                  </a:cubicBezTo>
                  <a:cubicBezTo>
                    <a:pt x="61155" y="35328"/>
                    <a:pt x="61155" y="32388"/>
                    <a:pt x="61048" y="29501"/>
                  </a:cubicBezTo>
                  <a:cubicBezTo>
                    <a:pt x="60941" y="26294"/>
                    <a:pt x="61208" y="23193"/>
                    <a:pt x="63133" y="20307"/>
                  </a:cubicBezTo>
                  <a:cubicBezTo>
                    <a:pt x="64843" y="17848"/>
                    <a:pt x="64950" y="14854"/>
                    <a:pt x="64309" y="11968"/>
                  </a:cubicBezTo>
                  <a:cubicBezTo>
                    <a:pt x="62792" y="5144"/>
                    <a:pt x="55983" y="0"/>
                    <a:pt x="49094" y="0"/>
                  </a:cubicBezTo>
                  <a:close/>
                </a:path>
              </a:pathLst>
            </a:custGeom>
            <a:solidFill>
              <a:srgbClr val="009B99">
                <a:alpha val="373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6"/>
            <p:cNvSpPr/>
            <p:nvPr/>
          </p:nvSpPr>
          <p:spPr>
            <a:xfrm>
              <a:off x="1143175" y="483825"/>
              <a:ext cx="3627050" cy="2358975"/>
            </a:xfrm>
            <a:custGeom>
              <a:rect b="b" l="l" r="r" t="t"/>
              <a:pathLst>
                <a:path extrusionOk="0" h="94359" w="145082">
                  <a:moveTo>
                    <a:pt x="76150" y="1"/>
                  </a:moveTo>
                  <a:cubicBezTo>
                    <a:pt x="70279" y="1"/>
                    <a:pt x="64400" y="98"/>
                    <a:pt x="58535" y="596"/>
                  </a:cubicBezTo>
                  <a:cubicBezTo>
                    <a:pt x="44369" y="1772"/>
                    <a:pt x="30257" y="4071"/>
                    <a:pt x="16144" y="5995"/>
                  </a:cubicBezTo>
                  <a:cubicBezTo>
                    <a:pt x="12028" y="6583"/>
                    <a:pt x="8607" y="8721"/>
                    <a:pt x="6629" y="12250"/>
                  </a:cubicBezTo>
                  <a:cubicBezTo>
                    <a:pt x="4384" y="16205"/>
                    <a:pt x="2139" y="20428"/>
                    <a:pt x="1283" y="24758"/>
                  </a:cubicBezTo>
                  <a:cubicBezTo>
                    <a:pt x="161" y="30532"/>
                    <a:pt x="0" y="36572"/>
                    <a:pt x="54" y="42506"/>
                  </a:cubicBezTo>
                  <a:cubicBezTo>
                    <a:pt x="268" y="56619"/>
                    <a:pt x="856" y="70678"/>
                    <a:pt x="1390" y="84790"/>
                  </a:cubicBezTo>
                  <a:cubicBezTo>
                    <a:pt x="1497" y="87944"/>
                    <a:pt x="2192" y="91045"/>
                    <a:pt x="2673" y="94359"/>
                  </a:cubicBezTo>
                  <a:cubicBezTo>
                    <a:pt x="14327" y="93931"/>
                    <a:pt x="25446" y="93504"/>
                    <a:pt x="36939" y="93076"/>
                  </a:cubicBezTo>
                  <a:cubicBezTo>
                    <a:pt x="36832" y="87517"/>
                    <a:pt x="37473" y="82973"/>
                    <a:pt x="33143" y="78589"/>
                  </a:cubicBezTo>
                  <a:cubicBezTo>
                    <a:pt x="26141" y="71586"/>
                    <a:pt x="26889" y="60628"/>
                    <a:pt x="33838" y="54427"/>
                  </a:cubicBezTo>
                  <a:cubicBezTo>
                    <a:pt x="37122" y="51520"/>
                    <a:pt x="41408" y="50063"/>
                    <a:pt x="45811" y="50063"/>
                  </a:cubicBezTo>
                  <a:cubicBezTo>
                    <a:pt x="50152" y="50063"/>
                    <a:pt x="54606" y="51480"/>
                    <a:pt x="58322" y="54320"/>
                  </a:cubicBezTo>
                  <a:cubicBezTo>
                    <a:pt x="65645" y="59879"/>
                    <a:pt x="68104" y="69021"/>
                    <a:pt x="64148" y="76986"/>
                  </a:cubicBezTo>
                  <a:cubicBezTo>
                    <a:pt x="61475" y="82331"/>
                    <a:pt x="62919" y="87730"/>
                    <a:pt x="62919" y="93290"/>
                  </a:cubicBezTo>
                  <a:cubicBezTo>
                    <a:pt x="73076" y="92862"/>
                    <a:pt x="82537" y="92541"/>
                    <a:pt x="92053" y="92060"/>
                  </a:cubicBezTo>
                  <a:cubicBezTo>
                    <a:pt x="94405" y="91900"/>
                    <a:pt x="96703" y="91152"/>
                    <a:pt x="99055" y="90724"/>
                  </a:cubicBezTo>
                  <a:cubicBezTo>
                    <a:pt x="100766" y="90403"/>
                    <a:pt x="101782" y="89548"/>
                    <a:pt x="101996" y="87784"/>
                  </a:cubicBezTo>
                  <a:cubicBezTo>
                    <a:pt x="103065" y="78643"/>
                    <a:pt x="104401" y="69555"/>
                    <a:pt x="102690" y="60361"/>
                  </a:cubicBezTo>
                  <a:cubicBezTo>
                    <a:pt x="102370" y="58596"/>
                    <a:pt x="102423" y="56779"/>
                    <a:pt x="102316" y="55336"/>
                  </a:cubicBezTo>
                  <a:cubicBezTo>
                    <a:pt x="106807" y="52502"/>
                    <a:pt x="111244" y="52609"/>
                    <a:pt x="115627" y="52235"/>
                  </a:cubicBezTo>
                  <a:cubicBezTo>
                    <a:pt x="116017" y="52195"/>
                    <a:pt x="116396" y="52175"/>
                    <a:pt x="116766" y="52175"/>
                  </a:cubicBezTo>
                  <a:cubicBezTo>
                    <a:pt x="119343" y="52175"/>
                    <a:pt x="121475" y="53145"/>
                    <a:pt x="123485" y="55015"/>
                  </a:cubicBezTo>
                  <a:cubicBezTo>
                    <a:pt x="126434" y="57732"/>
                    <a:pt x="129486" y="59053"/>
                    <a:pt x="132488" y="59053"/>
                  </a:cubicBezTo>
                  <a:cubicBezTo>
                    <a:pt x="134329" y="59053"/>
                    <a:pt x="136151" y="58556"/>
                    <a:pt x="137918" y="57581"/>
                  </a:cubicBezTo>
                  <a:cubicBezTo>
                    <a:pt x="142623" y="55015"/>
                    <a:pt x="145082" y="49509"/>
                    <a:pt x="144119" y="43629"/>
                  </a:cubicBezTo>
                  <a:cubicBezTo>
                    <a:pt x="143264" y="38069"/>
                    <a:pt x="138827" y="33472"/>
                    <a:pt x="133481" y="32617"/>
                  </a:cubicBezTo>
                  <a:cubicBezTo>
                    <a:pt x="132794" y="32509"/>
                    <a:pt x="132121" y="32455"/>
                    <a:pt x="131466" y="32455"/>
                  </a:cubicBezTo>
                  <a:cubicBezTo>
                    <a:pt x="126923" y="32455"/>
                    <a:pt x="123188" y="35022"/>
                    <a:pt x="120759" y="39833"/>
                  </a:cubicBezTo>
                  <a:cubicBezTo>
                    <a:pt x="120117" y="41116"/>
                    <a:pt x="119369" y="42399"/>
                    <a:pt x="119102" y="42934"/>
                  </a:cubicBezTo>
                  <a:cubicBezTo>
                    <a:pt x="114184" y="42827"/>
                    <a:pt x="110174" y="42720"/>
                    <a:pt x="106165" y="42666"/>
                  </a:cubicBezTo>
                  <a:cubicBezTo>
                    <a:pt x="103225" y="42613"/>
                    <a:pt x="101461" y="41758"/>
                    <a:pt x="101782" y="39673"/>
                  </a:cubicBezTo>
                  <a:cubicBezTo>
                    <a:pt x="102744" y="33418"/>
                    <a:pt x="100606" y="27592"/>
                    <a:pt x="100018" y="21551"/>
                  </a:cubicBezTo>
                  <a:cubicBezTo>
                    <a:pt x="99216" y="14174"/>
                    <a:pt x="96810" y="7385"/>
                    <a:pt x="92534" y="61"/>
                  </a:cubicBezTo>
                  <a:lnTo>
                    <a:pt x="92534" y="8"/>
                  </a:lnTo>
                  <a:cubicBezTo>
                    <a:pt x="90823" y="32"/>
                    <a:pt x="89110" y="41"/>
                    <a:pt x="87395" y="41"/>
                  </a:cubicBezTo>
                  <a:cubicBezTo>
                    <a:pt x="83654" y="41"/>
                    <a:pt x="79904" y="1"/>
                    <a:pt x="76150" y="1"/>
                  </a:cubicBezTo>
                  <a:close/>
                </a:path>
              </a:pathLst>
            </a:cu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7" name="Google Shape;577;p96"/>
          <p:cNvGrpSpPr/>
          <p:nvPr/>
        </p:nvGrpSpPr>
        <p:grpSpPr>
          <a:xfrm>
            <a:off x="568374" y="3038789"/>
            <a:ext cx="510678" cy="433233"/>
            <a:chOff x="1037950" y="238175"/>
            <a:chExt cx="5705900" cy="5200875"/>
          </a:xfrm>
        </p:grpSpPr>
        <p:sp>
          <p:nvSpPr>
            <p:cNvPr id="578" name="Google Shape;578;p96"/>
            <p:cNvSpPr/>
            <p:nvPr/>
          </p:nvSpPr>
          <p:spPr>
            <a:xfrm>
              <a:off x="1037950" y="238175"/>
              <a:ext cx="5705900" cy="5200875"/>
            </a:xfrm>
            <a:custGeom>
              <a:rect b="b" l="l" r="r" t="t"/>
              <a:pathLst>
                <a:path extrusionOk="0" h="208035" w="228236">
                  <a:moveTo>
                    <a:pt x="114092" y="5896"/>
                  </a:moveTo>
                  <a:cubicBezTo>
                    <a:pt x="138152" y="8192"/>
                    <a:pt x="158455" y="17221"/>
                    <a:pt x="175678" y="33088"/>
                  </a:cubicBezTo>
                  <a:cubicBezTo>
                    <a:pt x="196711" y="52346"/>
                    <a:pt x="207985" y="76407"/>
                    <a:pt x="209707" y="105895"/>
                  </a:cubicBezTo>
                  <a:cubicBezTo>
                    <a:pt x="206456" y="105895"/>
                    <a:pt x="203342" y="105861"/>
                    <a:pt x="200296" y="105861"/>
                  </a:cubicBezTo>
                  <a:cubicBezTo>
                    <a:pt x="198011" y="105861"/>
                    <a:pt x="195764" y="105880"/>
                    <a:pt x="193528" y="105947"/>
                  </a:cubicBezTo>
                  <a:cubicBezTo>
                    <a:pt x="193473" y="105949"/>
                    <a:pt x="193418" y="105949"/>
                    <a:pt x="193363" y="105949"/>
                  </a:cubicBezTo>
                  <a:cubicBezTo>
                    <a:pt x="192543" y="105949"/>
                    <a:pt x="191567" y="105822"/>
                    <a:pt x="190655" y="105822"/>
                  </a:cubicBezTo>
                  <a:cubicBezTo>
                    <a:pt x="189061" y="105822"/>
                    <a:pt x="187662" y="106211"/>
                    <a:pt x="187630" y="108348"/>
                  </a:cubicBezTo>
                  <a:cubicBezTo>
                    <a:pt x="187564" y="110894"/>
                    <a:pt x="189090" y="111324"/>
                    <a:pt x="190814" y="111324"/>
                  </a:cubicBezTo>
                  <a:cubicBezTo>
                    <a:pt x="191695" y="111324"/>
                    <a:pt x="192627" y="111212"/>
                    <a:pt x="193426" y="111212"/>
                  </a:cubicBezTo>
                  <a:cubicBezTo>
                    <a:pt x="193532" y="111212"/>
                    <a:pt x="193636" y="111214"/>
                    <a:pt x="193736" y="111219"/>
                  </a:cubicBezTo>
                  <a:cubicBezTo>
                    <a:pt x="195929" y="111286"/>
                    <a:pt x="198111" y="111305"/>
                    <a:pt x="200288" y="111305"/>
                  </a:cubicBezTo>
                  <a:cubicBezTo>
                    <a:pt x="203191" y="111305"/>
                    <a:pt x="206084" y="111271"/>
                    <a:pt x="208976" y="111271"/>
                  </a:cubicBezTo>
                  <a:cubicBezTo>
                    <a:pt x="209627" y="161936"/>
                    <a:pt x="165512" y="201529"/>
                    <a:pt x="118014" y="201529"/>
                  </a:cubicBezTo>
                  <a:cubicBezTo>
                    <a:pt x="115946" y="201529"/>
                    <a:pt x="113872" y="201454"/>
                    <a:pt x="111795" y="201302"/>
                  </a:cubicBezTo>
                  <a:lnTo>
                    <a:pt x="111743" y="201302"/>
                  </a:lnTo>
                  <a:cubicBezTo>
                    <a:pt x="111743" y="197179"/>
                    <a:pt x="111795" y="193316"/>
                    <a:pt x="111743" y="189454"/>
                  </a:cubicBezTo>
                  <a:cubicBezTo>
                    <a:pt x="111743" y="188254"/>
                    <a:pt x="111795" y="187001"/>
                    <a:pt x="111639" y="185801"/>
                  </a:cubicBezTo>
                  <a:cubicBezTo>
                    <a:pt x="111500" y="184324"/>
                    <a:pt x="111158" y="182520"/>
                    <a:pt x="109636" y="182520"/>
                  </a:cubicBezTo>
                  <a:cubicBezTo>
                    <a:pt x="109437" y="182520"/>
                    <a:pt x="109218" y="182551"/>
                    <a:pt x="108977" y="182617"/>
                  </a:cubicBezTo>
                  <a:cubicBezTo>
                    <a:pt x="107881" y="182930"/>
                    <a:pt x="106681" y="184809"/>
                    <a:pt x="106472" y="186114"/>
                  </a:cubicBezTo>
                  <a:cubicBezTo>
                    <a:pt x="106106" y="188723"/>
                    <a:pt x="106367" y="191437"/>
                    <a:pt x="106367" y="194099"/>
                  </a:cubicBezTo>
                  <a:lnTo>
                    <a:pt x="106367" y="201354"/>
                  </a:lnTo>
                  <a:cubicBezTo>
                    <a:pt x="81263" y="198901"/>
                    <a:pt x="60125" y="188984"/>
                    <a:pt x="42537" y="171605"/>
                  </a:cubicBezTo>
                  <a:cubicBezTo>
                    <a:pt x="26044" y="155373"/>
                    <a:pt x="15971" y="135749"/>
                    <a:pt x="12422" y="111949"/>
                  </a:cubicBezTo>
                  <a:lnTo>
                    <a:pt x="19312" y="111949"/>
                  </a:lnTo>
                  <a:cubicBezTo>
                    <a:pt x="21347" y="111949"/>
                    <a:pt x="23382" y="111949"/>
                    <a:pt x="25470" y="111897"/>
                  </a:cubicBezTo>
                  <a:cubicBezTo>
                    <a:pt x="27401" y="111897"/>
                    <a:pt x="29437" y="111636"/>
                    <a:pt x="29593" y="109288"/>
                  </a:cubicBezTo>
                  <a:cubicBezTo>
                    <a:pt x="29750" y="106678"/>
                    <a:pt x="27506" y="106626"/>
                    <a:pt x="25679" y="106574"/>
                  </a:cubicBezTo>
                  <a:cubicBezTo>
                    <a:pt x="25161" y="106563"/>
                    <a:pt x="24640" y="106559"/>
                    <a:pt x="24118" y="106559"/>
                  </a:cubicBezTo>
                  <a:cubicBezTo>
                    <a:pt x="22691" y="106559"/>
                    <a:pt x="21255" y="106589"/>
                    <a:pt x="19829" y="106589"/>
                  </a:cubicBezTo>
                  <a:cubicBezTo>
                    <a:pt x="19307" y="106589"/>
                    <a:pt x="18786" y="106585"/>
                    <a:pt x="18268" y="106574"/>
                  </a:cubicBezTo>
                  <a:cubicBezTo>
                    <a:pt x="16284" y="106521"/>
                    <a:pt x="14249" y="106365"/>
                    <a:pt x="12370" y="106208"/>
                  </a:cubicBezTo>
                  <a:cubicBezTo>
                    <a:pt x="6145" y="49488"/>
                    <a:pt x="54269" y="6051"/>
                    <a:pt x="100511" y="6051"/>
                  </a:cubicBezTo>
                  <a:cubicBezTo>
                    <a:pt x="103116" y="6051"/>
                    <a:pt x="105715" y="6189"/>
                    <a:pt x="108299" y="6470"/>
                  </a:cubicBezTo>
                  <a:cubicBezTo>
                    <a:pt x="108299" y="11063"/>
                    <a:pt x="108194" y="15708"/>
                    <a:pt x="108299" y="20353"/>
                  </a:cubicBezTo>
                  <a:cubicBezTo>
                    <a:pt x="108403" y="22440"/>
                    <a:pt x="107568" y="25676"/>
                    <a:pt x="110752" y="25729"/>
                  </a:cubicBezTo>
                  <a:cubicBezTo>
                    <a:pt x="110807" y="25730"/>
                    <a:pt x="110861" y="25731"/>
                    <a:pt x="110914" y="25731"/>
                  </a:cubicBezTo>
                  <a:cubicBezTo>
                    <a:pt x="114428" y="25731"/>
                    <a:pt x="113467" y="22355"/>
                    <a:pt x="113570" y="20144"/>
                  </a:cubicBezTo>
                  <a:cubicBezTo>
                    <a:pt x="113831" y="15656"/>
                    <a:pt x="113935" y="11219"/>
                    <a:pt x="114092" y="5896"/>
                  </a:cubicBezTo>
                  <a:close/>
                  <a:moveTo>
                    <a:pt x="104968" y="1"/>
                  </a:moveTo>
                  <a:cubicBezTo>
                    <a:pt x="87299" y="1"/>
                    <a:pt x="70427" y="4225"/>
                    <a:pt x="54959" y="13516"/>
                  </a:cubicBezTo>
                  <a:cubicBezTo>
                    <a:pt x="17641" y="35958"/>
                    <a:pt x="1" y="75363"/>
                    <a:pt x="7986" y="118526"/>
                  </a:cubicBezTo>
                  <a:cubicBezTo>
                    <a:pt x="17224" y="168317"/>
                    <a:pt x="62631" y="206521"/>
                    <a:pt x="112422" y="208034"/>
                  </a:cubicBezTo>
                  <a:cubicBezTo>
                    <a:pt x="121138" y="206938"/>
                    <a:pt x="130010" y="206625"/>
                    <a:pt x="138518" y="204642"/>
                  </a:cubicBezTo>
                  <a:cubicBezTo>
                    <a:pt x="195929" y="191437"/>
                    <a:pt x="228235" y="133505"/>
                    <a:pt x="210072" y="76824"/>
                  </a:cubicBezTo>
                  <a:cubicBezTo>
                    <a:pt x="196450" y="34184"/>
                    <a:pt x="157933" y="3599"/>
                    <a:pt x="113361" y="311"/>
                  </a:cubicBezTo>
                  <a:cubicBezTo>
                    <a:pt x="110545" y="105"/>
                    <a:pt x="107747" y="1"/>
                    <a:pt x="104968" y="1"/>
                  </a:cubicBezTo>
                  <a:close/>
                </a:path>
              </a:pathLst>
            </a:custGeom>
            <a:solidFill>
              <a:srgbClr val="009B99">
                <a:alpha val="373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96"/>
            <p:cNvSpPr/>
            <p:nvPr/>
          </p:nvSpPr>
          <p:spPr>
            <a:xfrm>
              <a:off x="1191550" y="386850"/>
              <a:ext cx="5089100" cy="4890875"/>
            </a:xfrm>
            <a:custGeom>
              <a:rect b="b" l="l" r="r" t="t"/>
              <a:pathLst>
                <a:path extrusionOk="0" h="195635" w="203564">
                  <a:moveTo>
                    <a:pt x="138288" y="44429"/>
                  </a:moveTo>
                  <a:cubicBezTo>
                    <a:pt x="139800" y="44429"/>
                    <a:pt x="140857" y="46014"/>
                    <a:pt x="140515" y="47809"/>
                  </a:cubicBezTo>
                  <a:cubicBezTo>
                    <a:pt x="139524" y="53028"/>
                    <a:pt x="138428" y="58247"/>
                    <a:pt x="136966" y="63362"/>
                  </a:cubicBezTo>
                  <a:cubicBezTo>
                    <a:pt x="136562" y="64872"/>
                    <a:pt x="136046" y="65602"/>
                    <a:pt x="135023" y="65602"/>
                  </a:cubicBezTo>
                  <a:cubicBezTo>
                    <a:pt x="134065" y="65602"/>
                    <a:pt x="132664" y="64963"/>
                    <a:pt x="130495" y="63727"/>
                  </a:cubicBezTo>
                  <a:cubicBezTo>
                    <a:pt x="123866" y="73748"/>
                    <a:pt x="117134" y="83716"/>
                    <a:pt x="110610" y="93789"/>
                  </a:cubicBezTo>
                  <a:cubicBezTo>
                    <a:pt x="109931" y="94886"/>
                    <a:pt x="109879" y="96503"/>
                    <a:pt x="109931" y="97860"/>
                  </a:cubicBezTo>
                  <a:cubicBezTo>
                    <a:pt x="109983" y="101670"/>
                    <a:pt x="108261" y="104123"/>
                    <a:pt x="104816" y="105428"/>
                  </a:cubicBezTo>
                  <a:cubicBezTo>
                    <a:pt x="103094" y="106055"/>
                    <a:pt x="101633" y="106524"/>
                    <a:pt x="100902" y="108716"/>
                  </a:cubicBezTo>
                  <a:cubicBezTo>
                    <a:pt x="97927" y="117798"/>
                    <a:pt x="94639" y="126827"/>
                    <a:pt x="91507" y="135856"/>
                  </a:cubicBezTo>
                  <a:cubicBezTo>
                    <a:pt x="91768" y="136117"/>
                    <a:pt x="92029" y="136430"/>
                    <a:pt x="92290" y="136691"/>
                  </a:cubicBezTo>
                  <a:cubicBezTo>
                    <a:pt x="93125" y="136117"/>
                    <a:pt x="93856" y="135282"/>
                    <a:pt x="94743" y="135125"/>
                  </a:cubicBezTo>
                  <a:cubicBezTo>
                    <a:pt x="95185" y="135029"/>
                    <a:pt x="95648" y="134997"/>
                    <a:pt x="96122" y="134997"/>
                  </a:cubicBezTo>
                  <a:cubicBezTo>
                    <a:pt x="96936" y="134997"/>
                    <a:pt x="97781" y="135092"/>
                    <a:pt x="98605" y="135125"/>
                  </a:cubicBezTo>
                  <a:cubicBezTo>
                    <a:pt x="98292" y="136587"/>
                    <a:pt x="98501" y="138413"/>
                    <a:pt x="97718" y="139405"/>
                  </a:cubicBezTo>
                  <a:cubicBezTo>
                    <a:pt x="95631" y="141910"/>
                    <a:pt x="93073" y="144050"/>
                    <a:pt x="90672" y="146242"/>
                  </a:cubicBezTo>
                  <a:cubicBezTo>
                    <a:pt x="89315" y="147495"/>
                    <a:pt x="87906" y="148695"/>
                    <a:pt x="86340" y="149687"/>
                  </a:cubicBezTo>
                  <a:cubicBezTo>
                    <a:pt x="85453" y="150226"/>
                    <a:pt x="84572" y="150487"/>
                    <a:pt x="83781" y="150487"/>
                  </a:cubicBezTo>
                  <a:cubicBezTo>
                    <a:pt x="82200" y="150487"/>
                    <a:pt x="80982" y="149443"/>
                    <a:pt x="80808" y="147495"/>
                  </a:cubicBezTo>
                  <a:cubicBezTo>
                    <a:pt x="80338" y="142171"/>
                    <a:pt x="80338" y="136848"/>
                    <a:pt x="80391" y="131576"/>
                  </a:cubicBezTo>
                  <a:cubicBezTo>
                    <a:pt x="80391" y="130585"/>
                    <a:pt x="81591" y="128810"/>
                    <a:pt x="82217" y="128810"/>
                  </a:cubicBezTo>
                  <a:cubicBezTo>
                    <a:pt x="83313" y="128810"/>
                    <a:pt x="84462" y="129906"/>
                    <a:pt x="85505" y="130585"/>
                  </a:cubicBezTo>
                  <a:cubicBezTo>
                    <a:pt x="85923" y="130846"/>
                    <a:pt x="86184" y="131315"/>
                    <a:pt x="87019" y="132203"/>
                  </a:cubicBezTo>
                  <a:cubicBezTo>
                    <a:pt x="90203" y="123017"/>
                    <a:pt x="93282" y="114405"/>
                    <a:pt x="96205" y="105689"/>
                  </a:cubicBezTo>
                  <a:cubicBezTo>
                    <a:pt x="96622" y="104437"/>
                    <a:pt x="96466" y="102871"/>
                    <a:pt x="96257" y="101514"/>
                  </a:cubicBezTo>
                  <a:cubicBezTo>
                    <a:pt x="95021" y="93409"/>
                    <a:pt x="96547" y="91107"/>
                    <a:pt x="104379" y="91107"/>
                  </a:cubicBezTo>
                  <a:cubicBezTo>
                    <a:pt x="104818" y="91107"/>
                    <a:pt x="105276" y="91114"/>
                    <a:pt x="105756" y="91128"/>
                  </a:cubicBezTo>
                  <a:cubicBezTo>
                    <a:pt x="113271" y="79750"/>
                    <a:pt x="120944" y="68216"/>
                    <a:pt x="129346" y="55585"/>
                  </a:cubicBezTo>
                  <a:lnTo>
                    <a:pt x="129346" y="55585"/>
                  </a:lnTo>
                  <a:cubicBezTo>
                    <a:pt x="126685" y="56420"/>
                    <a:pt x="125275" y="57046"/>
                    <a:pt x="123814" y="57203"/>
                  </a:cubicBezTo>
                  <a:cubicBezTo>
                    <a:pt x="123730" y="57213"/>
                    <a:pt x="123640" y="57218"/>
                    <a:pt x="123546" y="57218"/>
                  </a:cubicBezTo>
                  <a:cubicBezTo>
                    <a:pt x="122651" y="57218"/>
                    <a:pt x="121393" y="56788"/>
                    <a:pt x="121205" y="56316"/>
                  </a:cubicBezTo>
                  <a:cubicBezTo>
                    <a:pt x="120944" y="55324"/>
                    <a:pt x="121048" y="53445"/>
                    <a:pt x="121674" y="53080"/>
                  </a:cubicBezTo>
                  <a:cubicBezTo>
                    <a:pt x="126737" y="50105"/>
                    <a:pt x="131904" y="47130"/>
                    <a:pt x="137227" y="44677"/>
                  </a:cubicBezTo>
                  <a:cubicBezTo>
                    <a:pt x="137596" y="44507"/>
                    <a:pt x="137953" y="44429"/>
                    <a:pt x="138288" y="44429"/>
                  </a:cubicBezTo>
                  <a:close/>
                  <a:moveTo>
                    <a:pt x="107948" y="1"/>
                  </a:moveTo>
                  <a:cubicBezTo>
                    <a:pt x="107791" y="5272"/>
                    <a:pt x="107687" y="9761"/>
                    <a:pt x="107426" y="14197"/>
                  </a:cubicBezTo>
                  <a:cubicBezTo>
                    <a:pt x="107323" y="16408"/>
                    <a:pt x="108284" y="19784"/>
                    <a:pt x="104770" y="19784"/>
                  </a:cubicBezTo>
                  <a:cubicBezTo>
                    <a:pt x="104717" y="19784"/>
                    <a:pt x="104663" y="19783"/>
                    <a:pt x="104608" y="19782"/>
                  </a:cubicBezTo>
                  <a:cubicBezTo>
                    <a:pt x="101424" y="19729"/>
                    <a:pt x="102259" y="16493"/>
                    <a:pt x="102207" y="14406"/>
                  </a:cubicBezTo>
                  <a:cubicBezTo>
                    <a:pt x="102050" y="9813"/>
                    <a:pt x="102155" y="5168"/>
                    <a:pt x="102155" y="575"/>
                  </a:cubicBezTo>
                  <a:cubicBezTo>
                    <a:pt x="99571" y="294"/>
                    <a:pt x="96972" y="156"/>
                    <a:pt x="94367" y="156"/>
                  </a:cubicBezTo>
                  <a:cubicBezTo>
                    <a:pt x="48125" y="156"/>
                    <a:pt x="1" y="43593"/>
                    <a:pt x="6226" y="100313"/>
                  </a:cubicBezTo>
                  <a:cubicBezTo>
                    <a:pt x="8157" y="100418"/>
                    <a:pt x="10140" y="100574"/>
                    <a:pt x="12124" y="100627"/>
                  </a:cubicBezTo>
                  <a:cubicBezTo>
                    <a:pt x="12691" y="100638"/>
                    <a:pt x="13256" y="100642"/>
                    <a:pt x="13819" y="100642"/>
                  </a:cubicBezTo>
                  <a:cubicBezTo>
                    <a:pt x="14823" y="100642"/>
                    <a:pt x="15820" y="100630"/>
                    <a:pt x="16814" y="100630"/>
                  </a:cubicBezTo>
                  <a:cubicBezTo>
                    <a:pt x="17723" y="100630"/>
                    <a:pt x="18629" y="100640"/>
                    <a:pt x="19535" y="100679"/>
                  </a:cubicBezTo>
                  <a:cubicBezTo>
                    <a:pt x="21362" y="100731"/>
                    <a:pt x="23606" y="100731"/>
                    <a:pt x="23449" y="103341"/>
                  </a:cubicBezTo>
                  <a:cubicBezTo>
                    <a:pt x="23293" y="105689"/>
                    <a:pt x="21257" y="105950"/>
                    <a:pt x="19326" y="106002"/>
                  </a:cubicBezTo>
                  <a:lnTo>
                    <a:pt x="6278" y="106002"/>
                  </a:lnTo>
                  <a:cubicBezTo>
                    <a:pt x="9879" y="129854"/>
                    <a:pt x="19900" y="149426"/>
                    <a:pt x="36393" y="165710"/>
                  </a:cubicBezTo>
                  <a:cubicBezTo>
                    <a:pt x="53981" y="183037"/>
                    <a:pt x="75119" y="192954"/>
                    <a:pt x="100223" y="195459"/>
                  </a:cubicBezTo>
                  <a:lnTo>
                    <a:pt x="100223" y="188152"/>
                  </a:lnTo>
                  <a:cubicBezTo>
                    <a:pt x="100223" y="185490"/>
                    <a:pt x="99962" y="182776"/>
                    <a:pt x="100328" y="180167"/>
                  </a:cubicBezTo>
                  <a:cubicBezTo>
                    <a:pt x="100537" y="178862"/>
                    <a:pt x="101737" y="176983"/>
                    <a:pt x="102833" y="176670"/>
                  </a:cubicBezTo>
                  <a:cubicBezTo>
                    <a:pt x="103074" y="176604"/>
                    <a:pt x="103293" y="176573"/>
                    <a:pt x="103492" y="176573"/>
                  </a:cubicBezTo>
                  <a:cubicBezTo>
                    <a:pt x="105014" y="176573"/>
                    <a:pt x="105356" y="178377"/>
                    <a:pt x="105495" y="179854"/>
                  </a:cubicBezTo>
                  <a:cubicBezTo>
                    <a:pt x="105651" y="181054"/>
                    <a:pt x="105651" y="182307"/>
                    <a:pt x="105651" y="183559"/>
                  </a:cubicBezTo>
                  <a:lnTo>
                    <a:pt x="105651" y="195355"/>
                  </a:lnTo>
                  <a:lnTo>
                    <a:pt x="105651" y="195407"/>
                  </a:lnTo>
                  <a:cubicBezTo>
                    <a:pt x="107728" y="195559"/>
                    <a:pt x="109802" y="195634"/>
                    <a:pt x="111870" y="195634"/>
                  </a:cubicBezTo>
                  <a:cubicBezTo>
                    <a:pt x="159368" y="195634"/>
                    <a:pt x="203483" y="156039"/>
                    <a:pt x="202832" y="105324"/>
                  </a:cubicBezTo>
                  <a:cubicBezTo>
                    <a:pt x="199795" y="105324"/>
                    <a:pt x="196757" y="105380"/>
                    <a:pt x="193720" y="105380"/>
                  </a:cubicBezTo>
                  <a:cubicBezTo>
                    <a:pt x="191695" y="105380"/>
                    <a:pt x="189670" y="105355"/>
                    <a:pt x="187645" y="105272"/>
                  </a:cubicBezTo>
                  <a:cubicBezTo>
                    <a:pt x="187592" y="105271"/>
                    <a:pt x="187538" y="105270"/>
                    <a:pt x="187484" y="105270"/>
                  </a:cubicBezTo>
                  <a:cubicBezTo>
                    <a:pt x="186631" y="105270"/>
                    <a:pt x="185618" y="105403"/>
                    <a:pt x="184670" y="105403"/>
                  </a:cubicBezTo>
                  <a:cubicBezTo>
                    <a:pt x="182938" y="105403"/>
                    <a:pt x="181420" y="104960"/>
                    <a:pt x="181486" y="102453"/>
                  </a:cubicBezTo>
                  <a:cubicBezTo>
                    <a:pt x="181519" y="100271"/>
                    <a:pt x="182934" y="99877"/>
                    <a:pt x="184539" y="99877"/>
                  </a:cubicBezTo>
                  <a:cubicBezTo>
                    <a:pt x="185443" y="99877"/>
                    <a:pt x="186407" y="100002"/>
                    <a:pt x="187219" y="100002"/>
                  </a:cubicBezTo>
                  <a:cubicBezTo>
                    <a:pt x="187274" y="100002"/>
                    <a:pt x="187329" y="100002"/>
                    <a:pt x="187384" y="100000"/>
                  </a:cubicBezTo>
                  <a:cubicBezTo>
                    <a:pt x="189643" y="99933"/>
                    <a:pt x="191892" y="99914"/>
                    <a:pt x="194173" y="99914"/>
                  </a:cubicBezTo>
                  <a:cubicBezTo>
                    <a:pt x="197215" y="99914"/>
                    <a:pt x="200312" y="99948"/>
                    <a:pt x="203563" y="99948"/>
                  </a:cubicBezTo>
                  <a:cubicBezTo>
                    <a:pt x="201841" y="70460"/>
                    <a:pt x="190567" y="46452"/>
                    <a:pt x="169534" y="27141"/>
                  </a:cubicBezTo>
                  <a:cubicBezTo>
                    <a:pt x="152311" y="11326"/>
                    <a:pt x="132060" y="2245"/>
                    <a:pt x="107948" y="1"/>
                  </a:cubicBezTo>
                  <a:close/>
                </a:path>
              </a:pathLst>
            </a:custGeom>
            <a:solidFill>
              <a:srgbClr val="009B99">
                <a:alpha val="373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96"/>
            <p:cNvSpPr/>
            <p:nvPr/>
          </p:nvSpPr>
          <p:spPr>
            <a:xfrm>
              <a:off x="3198700" y="1497575"/>
              <a:ext cx="1513225" cy="2651475"/>
            </a:xfrm>
            <a:custGeom>
              <a:rect b="b" l="l" r="r" t="t"/>
              <a:pathLst>
                <a:path extrusionOk="0" h="106059" w="60529">
                  <a:moveTo>
                    <a:pt x="57979" y="0"/>
                  </a:moveTo>
                  <a:cubicBezTo>
                    <a:pt x="57650" y="0"/>
                    <a:pt x="57301" y="78"/>
                    <a:pt x="56941" y="248"/>
                  </a:cubicBezTo>
                  <a:cubicBezTo>
                    <a:pt x="51566" y="2701"/>
                    <a:pt x="46451" y="5676"/>
                    <a:pt x="41336" y="8651"/>
                  </a:cubicBezTo>
                  <a:cubicBezTo>
                    <a:pt x="40762" y="9016"/>
                    <a:pt x="40605" y="10895"/>
                    <a:pt x="40919" y="11887"/>
                  </a:cubicBezTo>
                  <a:cubicBezTo>
                    <a:pt x="41066" y="12379"/>
                    <a:pt x="42467" y="12778"/>
                    <a:pt x="43371" y="12778"/>
                  </a:cubicBezTo>
                  <a:cubicBezTo>
                    <a:pt x="43425" y="12778"/>
                    <a:pt x="43478" y="12777"/>
                    <a:pt x="43528" y="12774"/>
                  </a:cubicBezTo>
                  <a:cubicBezTo>
                    <a:pt x="44989" y="12617"/>
                    <a:pt x="46399" y="11991"/>
                    <a:pt x="49060" y="11156"/>
                  </a:cubicBezTo>
                  <a:lnTo>
                    <a:pt x="49060" y="11156"/>
                  </a:lnTo>
                  <a:cubicBezTo>
                    <a:pt x="40658" y="23787"/>
                    <a:pt x="32985" y="35321"/>
                    <a:pt x="25418" y="46699"/>
                  </a:cubicBezTo>
                  <a:cubicBezTo>
                    <a:pt x="24941" y="46685"/>
                    <a:pt x="24485" y="46678"/>
                    <a:pt x="24048" y="46678"/>
                  </a:cubicBezTo>
                  <a:cubicBezTo>
                    <a:pt x="16261" y="46678"/>
                    <a:pt x="14735" y="48980"/>
                    <a:pt x="15971" y="57085"/>
                  </a:cubicBezTo>
                  <a:cubicBezTo>
                    <a:pt x="16180" y="58442"/>
                    <a:pt x="16336" y="60008"/>
                    <a:pt x="15866" y="61260"/>
                  </a:cubicBezTo>
                  <a:cubicBezTo>
                    <a:pt x="12996" y="69976"/>
                    <a:pt x="9917" y="78588"/>
                    <a:pt x="6681" y="87774"/>
                  </a:cubicBezTo>
                  <a:cubicBezTo>
                    <a:pt x="5898" y="86886"/>
                    <a:pt x="5637" y="86417"/>
                    <a:pt x="5219" y="86156"/>
                  </a:cubicBezTo>
                  <a:cubicBezTo>
                    <a:pt x="4123" y="85477"/>
                    <a:pt x="3027" y="84381"/>
                    <a:pt x="1931" y="84381"/>
                  </a:cubicBezTo>
                  <a:cubicBezTo>
                    <a:pt x="1253" y="84381"/>
                    <a:pt x="105" y="86156"/>
                    <a:pt x="52" y="87147"/>
                  </a:cubicBezTo>
                  <a:cubicBezTo>
                    <a:pt x="0" y="92419"/>
                    <a:pt x="0" y="97742"/>
                    <a:pt x="522" y="103066"/>
                  </a:cubicBezTo>
                  <a:cubicBezTo>
                    <a:pt x="696" y="105014"/>
                    <a:pt x="1891" y="106058"/>
                    <a:pt x="3472" y="106058"/>
                  </a:cubicBezTo>
                  <a:cubicBezTo>
                    <a:pt x="4262" y="106058"/>
                    <a:pt x="5150" y="105797"/>
                    <a:pt x="6054" y="105258"/>
                  </a:cubicBezTo>
                  <a:cubicBezTo>
                    <a:pt x="7620" y="104266"/>
                    <a:pt x="9029" y="103066"/>
                    <a:pt x="10386" y="101813"/>
                  </a:cubicBezTo>
                  <a:cubicBezTo>
                    <a:pt x="12787" y="99621"/>
                    <a:pt x="15292" y="97481"/>
                    <a:pt x="17380" y="94976"/>
                  </a:cubicBezTo>
                  <a:cubicBezTo>
                    <a:pt x="18215" y="93984"/>
                    <a:pt x="18006" y="92158"/>
                    <a:pt x="18267" y="90696"/>
                  </a:cubicBezTo>
                  <a:cubicBezTo>
                    <a:pt x="17476" y="90663"/>
                    <a:pt x="16643" y="90568"/>
                    <a:pt x="15834" y="90568"/>
                  </a:cubicBezTo>
                  <a:cubicBezTo>
                    <a:pt x="15362" y="90568"/>
                    <a:pt x="14899" y="90600"/>
                    <a:pt x="14457" y="90696"/>
                  </a:cubicBezTo>
                  <a:cubicBezTo>
                    <a:pt x="13570" y="90853"/>
                    <a:pt x="12787" y="91688"/>
                    <a:pt x="12004" y="92262"/>
                  </a:cubicBezTo>
                  <a:cubicBezTo>
                    <a:pt x="11743" y="92001"/>
                    <a:pt x="11482" y="91688"/>
                    <a:pt x="11169" y="91427"/>
                  </a:cubicBezTo>
                  <a:cubicBezTo>
                    <a:pt x="14353" y="82398"/>
                    <a:pt x="17589" y="73369"/>
                    <a:pt x="20616" y="64287"/>
                  </a:cubicBezTo>
                  <a:cubicBezTo>
                    <a:pt x="21294" y="62095"/>
                    <a:pt x="22756" y="61626"/>
                    <a:pt x="24530" y="60999"/>
                  </a:cubicBezTo>
                  <a:cubicBezTo>
                    <a:pt x="27975" y="59694"/>
                    <a:pt x="29697" y="57241"/>
                    <a:pt x="29593" y="53431"/>
                  </a:cubicBezTo>
                  <a:cubicBezTo>
                    <a:pt x="29593" y="52074"/>
                    <a:pt x="29593" y="50457"/>
                    <a:pt x="30271" y="49360"/>
                  </a:cubicBezTo>
                  <a:cubicBezTo>
                    <a:pt x="36848" y="39287"/>
                    <a:pt x="43528" y="29319"/>
                    <a:pt x="50209" y="19298"/>
                  </a:cubicBezTo>
                  <a:cubicBezTo>
                    <a:pt x="52378" y="20534"/>
                    <a:pt x="53767" y="21173"/>
                    <a:pt x="54718" y="21173"/>
                  </a:cubicBezTo>
                  <a:cubicBezTo>
                    <a:pt x="55734" y="21173"/>
                    <a:pt x="56249" y="20443"/>
                    <a:pt x="56680" y="18933"/>
                  </a:cubicBezTo>
                  <a:cubicBezTo>
                    <a:pt x="58090" y="13818"/>
                    <a:pt x="59238" y="8599"/>
                    <a:pt x="60229" y="3380"/>
                  </a:cubicBezTo>
                  <a:cubicBezTo>
                    <a:pt x="60529" y="1585"/>
                    <a:pt x="59463" y="0"/>
                    <a:pt x="57979" y="0"/>
                  </a:cubicBezTo>
                  <a:close/>
                </a:path>
              </a:pathLst>
            </a:custGeom>
            <a:solidFill>
              <a:srgbClr val="009B99">
                <a:alpha val="37340"/>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96"/>
          <p:cNvGrpSpPr/>
          <p:nvPr/>
        </p:nvGrpSpPr>
        <p:grpSpPr>
          <a:xfrm>
            <a:off x="569974" y="3862086"/>
            <a:ext cx="507496" cy="618607"/>
            <a:chOff x="1688525" y="238500"/>
            <a:chExt cx="4264675" cy="5198375"/>
          </a:xfrm>
        </p:grpSpPr>
        <p:sp>
          <p:nvSpPr>
            <p:cNvPr id="582" name="Google Shape;582;p96"/>
            <p:cNvSpPr/>
            <p:nvPr/>
          </p:nvSpPr>
          <p:spPr>
            <a:xfrm>
              <a:off x="1688525" y="238500"/>
              <a:ext cx="4264675" cy="5198375"/>
            </a:xfrm>
            <a:custGeom>
              <a:rect b="b" l="l" r="r" t="t"/>
              <a:pathLst>
                <a:path extrusionOk="0" h="207935" w="170587">
                  <a:moveTo>
                    <a:pt x="98593" y="4019"/>
                  </a:moveTo>
                  <a:cubicBezTo>
                    <a:pt x="106686" y="4019"/>
                    <a:pt x="115046" y="5661"/>
                    <a:pt x="123276" y="9188"/>
                  </a:cubicBezTo>
                  <a:cubicBezTo>
                    <a:pt x="148101" y="19807"/>
                    <a:pt x="163959" y="43877"/>
                    <a:pt x="163392" y="70873"/>
                  </a:cubicBezTo>
                  <a:cubicBezTo>
                    <a:pt x="162650" y="103939"/>
                    <a:pt x="136318" y="128273"/>
                    <a:pt x="104936" y="128273"/>
                  </a:cubicBezTo>
                  <a:cubicBezTo>
                    <a:pt x="102410" y="128273"/>
                    <a:pt x="99852" y="128115"/>
                    <a:pt x="97271" y="127792"/>
                  </a:cubicBezTo>
                  <a:cubicBezTo>
                    <a:pt x="67160" y="124063"/>
                    <a:pt x="44459" y="101362"/>
                    <a:pt x="40022" y="71392"/>
                  </a:cubicBezTo>
                  <a:cubicBezTo>
                    <a:pt x="39598" y="68655"/>
                    <a:pt x="39645" y="65871"/>
                    <a:pt x="39551" y="64455"/>
                  </a:cubicBezTo>
                  <a:cubicBezTo>
                    <a:pt x="39551" y="28961"/>
                    <a:pt x="67049" y="4019"/>
                    <a:pt x="98593" y="4019"/>
                  </a:cubicBezTo>
                  <a:close/>
                  <a:moveTo>
                    <a:pt x="56399" y="113161"/>
                  </a:moveTo>
                  <a:cubicBezTo>
                    <a:pt x="62063" y="117220"/>
                    <a:pt x="67302" y="120995"/>
                    <a:pt x="72824" y="125007"/>
                  </a:cubicBezTo>
                  <a:cubicBezTo>
                    <a:pt x="71172" y="128594"/>
                    <a:pt x="69567" y="132417"/>
                    <a:pt x="67679" y="136051"/>
                  </a:cubicBezTo>
                  <a:cubicBezTo>
                    <a:pt x="57013" y="156723"/>
                    <a:pt x="43657" y="175507"/>
                    <a:pt x="26855" y="191695"/>
                  </a:cubicBezTo>
                  <a:cubicBezTo>
                    <a:pt x="23787" y="194668"/>
                    <a:pt x="20342" y="197358"/>
                    <a:pt x="16897" y="199907"/>
                  </a:cubicBezTo>
                  <a:cubicBezTo>
                    <a:pt x="14961" y="201323"/>
                    <a:pt x="12696" y="202456"/>
                    <a:pt x="10431" y="203352"/>
                  </a:cubicBezTo>
                  <a:cubicBezTo>
                    <a:pt x="9339" y="203760"/>
                    <a:pt x="8369" y="203964"/>
                    <a:pt x="7534" y="203964"/>
                  </a:cubicBezTo>
                  <a:cubicBezTo>
                    <a:pt x="5083" y="203964"/>
                    <a:pt x="3789" y="202212"/>
                    <a:pt x="3965" y="198727"/>
                  </a:cubicBezTo>
                  <a:cubicBezTo>
                    <a:pt x="4154" y="195235"/>
                    <a:pt x="4814" y="191648"/>
                    <a:pt x="6041" y="188391"/>
                  </a:cubicBezTo>
                  <a:cubicBezTo>
                    <a:pt x="8684" y="181501"/>
                    <a:pt x="11422" y="174610"/>
                    <a:pt x="14867" y="168097"/>
                  </a:cubicBezTo>
                  <a:cubicBezTo>
                    <a:pt x="25817" y="147567"/>
                    <a:pt x="39409" y="129019"/>
                    <a:pt x="56399" y="113161"/>
                  </a:cubicBezTo>
                  <a:close/>
                  <a:moveTo>
                    <a:pt x="98338" y="0"/>
                  </a:moveTo>
                  <a:cubicBezTo>
                    <a:pt x="73810" y="0"/>
                    <a:pt x="51123" y="13661"/>
                    <a:pt x="41155" y="36656"/>
                  </a:cubicBezTo>
                  <a:cubicBezTo>
                    <a:pt x="30489" y="61340"/>
                    <a:pt x="34548" y="84560"/>
                    <a:pt x="50500" y="105893"/>
                  </a:cubicBezTo>
                  <a:cubicBezTo>
                    <a:pt x="51538" y="107261"/>
                    <a:pt x="52624" y="108536"/>
                    <a:pt x="53615" y="109810"/>
                  </a:cubicBezTo>
                  <a:cubicBezTo>
                    <a:pt x="53379" y="110188"/>
                    <a:pt x="53284" y="110518"/>
                    <a:pt x="53096" y="110707"/>
                  </a:cubicBezTo>
                  <a:cubicBezTo>
                    <a:pt x="33604" y="129160"/>
                    <a:pt x="18407" y="150729"/>
                    <a:pt x="6844" y="174893"/>
                  </a:cubicBezTo>
                  <a:cubicBezTo>
                    <a:pt x="3776" y="181312"/>
                    <a:pt x="1228" y="187966"/>
                    <a:pt x="331" y="195046"/>
                  </a:cubicBezTo>
                  <a:cubicBezTo>
                    <a:pt x="0" y="197594"/>
                    <a:pt x="95" y="200332"/>
                    <a:pt x="661" y="202833"/>
                  </a:cubicBezTo>
                  <a:cubicBezTo>
                    <a:pt x="1411" y="206083"/>
                    <a:pt x="3485" y="207935"/>
                    <a:pt x="6526" y="207935"/>
                  </a:cubicBezTo>
                  <a:cubicBezTo>
                    <a:pt x="6930" y="207935"/>
                    <a:pt x="7351" y="207902"/>
                    <a:pt x="7788" y="207836"/>
                  </a:cubicBezTo>
                  <a:cubicBezTo>
                    <a:pt x="10619" y="207458"/>
                    <a:pt x="13687" y="206656"/>
                    <a:pt x="16000" y="205051"/>
                  </a:cubicBezTo>
                  <a:cubicBezTo>
                    <a:pt x="21522" y="201181"/>
                    <a:pt x="27091" y="197217"/>
                    <a:pt x="31905" y="192497"/>
                  </a:cubicBezTo>
                  <a:cubicBezTo>
                    <a:pt x="48801" y="175743"/>
                    <a:pt x="62157" y="156345"/>
                    <a:pt x="72824" y="135107"/>
                  </a:cubicBezTo>
                  <a:cubicBezTo>
                    <a:pt x="74190" y="132374"/>
                    <a:pt x="75368" y="129548"/>
                    <a:pt x="76827" y="126439"/>
                  </a:cubicBezTo>
                  <a:lnTo>
                    <a:pt x="76827" y="126439"/>
                  </a:lnTo>
                  <a:cubicBezTo>
                    <a:pt x="84790" y="129780"/>
                    <a:pt x="92518" y="131710"/>
                    <a:pt x="100575" y="132181"/>
                  </a:cubicBezTo>
                  <a:cubicBezTo>
                    <a:pt x="101910" y="132260"/>
                    <a:pt x="103238" y="132300"/>
                    <a:pt x="104557" y="132300"/>
                  </a:cubicBezTo>
                  <a:cubicBezTo>
                    <a:pt x="140824" y="132300"/>
                    <a:pt x="170587" y="102619"/>
                    <a:pt x="167262" y="63228"/>
                  </a:cubicBezTo>
                  <a:cubicBezTo>
                    <a:pt x="164808" y="34627"/>
                    <a:pt x="144420" y="10510"/>
                    <a:pt x="116904" y="2628"/>
                  </a:cubicBezTo>
                  <a:cubicBezTo>
                    <a:pt x="110714" y="854"/>
                    <a:pt x="104468" y="0"/>
                    <a:pt x="98338" y="0"/>
                  </a:cubicBezTo>
                  <a:close/>
                </a:path>
              </a:pathLst>
            </a:custGeom>
            <a:solidFill>
              <a:srgbClr val="0099CC">
                <a:alpha val="31009"/>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96"/>
            <p:cNvSpPr/>
            <p:nvPr/>
          </p:nvSpPr>
          <p:spPr>
            <a:xfrm>
              <a:off x="2677275" y="338975"/>
              <a:ext cx="3110225" cy="3106350"/>
            </a:xfrm>
            <a:custGeom>
              <a:rect b="b" l="l" r="r" t="t"/>
              <a:pathLst>
                <a:path extrusionOk="0" h="124254" w="124409">
                  <a:moveTo>
                    <a:pt x="56745" y="6694"/>
                  </a:moveTo>
                  <a:cubicBezTo>
                    <a:pt x="62374" y="6694"/>
                    <a:pt x="68159" y="7742"/>
                    <a:pt x="73862" y="9936"/>
                  </a:cubicBezTo>
                  <a:cubicBezTo>
                    <a:pt x="95242" y="18101"/>
                    <a:pt x="107418" y="34195"/>
                    <a:pt x="111383" y="56613"/>
                  </a:cubicBezTo>
                  <a:cubicBezTo>
                    <a:pt x="112940" y="65344"/>
                    <a:pt x="111996" y="73887"/>
                    <a:pt x="109070" y="82146"/>
                  </a:cubicBezTo>
                  <a:cubicBezTo>
                    <a:pt x="102406" y="100984"/>
                    <a:pt x="85571" y="112208"/>
                    <a:pt x="66810" y="112208"/>
                  </a:cubicBezTo>
                  <a:cubicBezTo>
                    <a:pt x="60989" y="112208"/>
                    <a:pt x="54983" y="111127"/>
                    <a:pt x="49037" y="108859"/>
                  </a:cubicBezTo>
                  <a:cubicBezTo>
                    <a:pt x="27091" y="100458"/>
                    <a:pt x="11894" y="78229"/>
                    <a:pt x="11847" y="54536"/>
                  </a:cubicBezTo>
                  <a:cubicBezTo>
                    <a:pt x="11752" y="45569"/>
                    <a:pt x="13734" y="37074"/>
                    <a:pt x="18218" y="29286"/>
                  </a:cubicBezTo>
                  <a:cubicBezTo>
                    <a:pt x="26361" y="14950"/>
                    <a:pt x="40943" y="6694"/>
                    <a:pt x="56745" y="6694"/>
                  </a:cubicBezTo>
                  <a:close/>
                  <a:moveTo>
                    <a:pt x="59043" y="0"/>
                  </a:moveTo>
                  <a:cubicBezTo>
                    <a:pt x="27499" y="0"/>
                    <a:pt x="1" y="24942"/>
                    <a:pt x="1" y="60436"/>
                  </a:cubicBezTo>
                  <a:cubicBezTo>
                    <a:pt x="95" y="61852"/>
                    <a:pt x="48" y="64683"/>
                    <a:pt x="472" y="67373"/>
                  </a:cubicBezTo>
                  <a:cubicBezTo>
                    <a:pt x="4909" y="97390"/>
                    <a:pt x="27610" y="120044"/>
                    <a:pt x="57721" y="123773"/>
                  </a:cubicBezTo>
                  <a:cubicBezTo>
                    <a:pt x="60302" y="124096"/>
                    <a:pt x="62860" y="124254"/>
                    <a:pt x="65386" y="124254"/>
                  </a:cubicBezTo>
                  <a:cubicBezTo>
                    <a:pt x="96768" y="124254"/>
                    <a:pt x="123100" y="99920"/>
                    <a:pt x="123842" y="66854"/>
                  </a:cubicBezTo>
                  <a:cubicBezTo>
                    <a:pt x="124409" y="39858"/>
                    <a:pt x="108551" y="15788"/>
                    <a:pt x="83726" y="5169"/>
                  </a:cubicBezTo>
                  <a:cubicBezTo>
                    <a:pt x="75496" y="1642"/>
                    <a:pt x="67136" y="0"/>
                    <a:pt x="59043" y="0"/>
                  </a:cubicBezTo>
                  <a:close/>
                </a:path>
              </a:pathLst>
            </a:custGeom>
            <a:solidFill>
              <a:srgbClr val="0099CC">
                <a:alpha val="31009"/>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96"/>
            <p:cNvSpPr/>
            <p:nvPr/>
          </p:nvSpPr>
          <p:spPr>
            <a:xfrm>
              <a:off x="1783525" y="3067500"/>
              <a:ext cx="1725600" cy="2270100"/>
            </a:xfrm>
            <a:custGeom>
              <a:rect b="b" l="l" r="r" t="t"/>
              <a:pathLst>
                <a:path extrusionOk="0" h="90804" w="69024">
                  <a:moveTo>
                    <a:pt x="20365" y="59845"/>
                  </a:moveTo>
                  <a:cubicBezTo>
                    <a:pt x="23904" y="59893"/>
                    <a:pt x="26500" y="62347"/>
                    <a:pt x="26642" y="65886"/>
                  </a:cubicBezTo>
                  <a:cubicBezTo>
                    <a:pt x="26736" y="70040"/>
                    <a:pt x="23385" y="73579"/>
                    <a:pt x="19185" y="73674"/>
                  </a:cubicBezTo>
                  <a:cubicBezTo>
                    <a:pt x="19113" y="73676"/>
                    <a:pt x="19042" y="73677"/>
                    <a:pt x="18971" y="73677"/>
                  </a:cubicBezTo>
                  <a:cubicBezTo>
                    <a:pt x="15447" y="73677"/>
                    <a:pt x="12904" y="71387"/>
                    <a:pt x="12719" y="67963"/>
                  </a:cubicBezTo>
                  <a:cubicBezTo>
                    <a:pt x="12483" y="63668"/>
                    <a:pt x="16070" y="59845"/>
                    <a:pt x="20365" y="59845"/>
                  </a:cubicBezTo>
                  <a:close/>
                  <a:moveTo>
                    <a:pt x="52599" y="1"/>
                  </a:moveTo>
                  <a:cubicBezTo>
                    <a:pt x="35609" y="15859"/>
                    <a:pt x="22017" y="34407"/>
                    <a:pt x="11067" y="54937"/>
                  </a:cubicBezTo>
                  <a:cubicBezTo>
                    <a:pt x="7622" y="61450"/>
                    <a:pt x="4884" y="68341"/>
                    <a:pt x="2241" y="75231"/>
                  </a:cubicBezTo>
                  <a:cubicBezTo>
                    <a:pt x="1014" y="78488"/>
                    <a:pt x="354" y="82122"/>
                    <a:pt x="212" y="85567"/>
                  </a:cubicBezTo>
                  <a:cubicBezTo>
                    <a:pt x="1" y="89052"/>
                    <a:pt x="1286" y="90804"/>
                    <a:pt x="3734" y="90804"/>
                  </a:cubicBezTo>
                  <a:cubicBezTo>
                    <a:pt x="4569" y="90804"/>
                    <a:pt x="5539" y="90600"/>
                    <a:pt x="6631" y="90192"/>
                  </a:cubicBezTo>
                  <a:cubicBezTo>
                    <a:pt x="8896" y="89343"/>
                    <a:pt x="11161" y="88210"/>
                    <a:pt x="13097" y="86747"/>
                  </a:cubicBezTo>
                  <a:cubicBezTo>
                    <a:pt x="16589" y="84198"/>
                    <a:pt x="19987" y="81508"/>
                    <a:pt x="23055" y="78535"/>
                  </a:cubicBezTo>
                  <a:cubicBezTo>
                    <a:pt x="39857" y="62347"/>
                    <a:pt x="53213" y="43563"/>
                    <a:pt x="63879" y="22891"/>
                  </a:cubicBezTo>
                  <a:cubicBezTo>
                    <a:pt x="65767" y="19257"/>
                    <a:pt x="67372" y="15434"/>
                    <a:pt x="69024" y="11894"/>
                  </a:cubicBezTo>
                  <a:cubicBezTo>
                    <a:pt x="63502" y="7835"/>
                    <a:pt x="58263" y="4060"/>
                    <a:pt x="52599" y="1"/>
                  </a:cubicBezTo>
                  <a:close/>
                </a:path>
              </a:pathLst>
            </a:custGeom>
            <a:solidFill>
              <a:srgbClr val="0099CC">
                <a:alpha val="31009"/>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6"/>
            <p:cNvSpPr/>
            <p:nvPr/>
          </p:nvSpPr>
          <p:spPr>
            <a:xfrm>
              <a:off x="2971075" y="506475"/>
              <a:ext cx="2529725" cy="2637700"/>
            </a:xfrm>
            <a:custGeom>
              <a:rect b="b" l="l" r="r" t="t"/>
              <a:pathLst>
                <a:path extrusionOk="0" h="105508" w="101189">
                  <a:moveTo>
                    <a:pt x="45231" y="4149"/>
                  </a:moveTo>
                  <a:cubicBezTo>
                    <a:pt x="50116" y="4149"/>
                    <a:pt x="55167" y="4993"/>
                    <a:pt x="60222" y="6776"/>
                  </a:cubicBezTo>
                  <a:cubicBezTo>
                    <a:pt x="81130" y="14138"/>
                    <a:pt x="95761" y="34763"/>
                    <a:pt x="96233" y="57511"/>
                  </a:cubicBezTo>
                  <a:cubicBezTo>
                    <a:pt x="96705" y="78278"/>
                    <a:pt x="83678" y="95787"/>
                    <a:pt x="64423" y="100365"/>
                  </a:cubicBezTo>
                  <a:cubicBezTo>
                    <a:pt x="61283" y="101109"/>
                    <a:pt x="58157" y="101463"/>
                    <a:pt x="55050" y="101463"/>
                  </a:cubicBezTo>
                  <a:cubicBezTo>
                    <a:pt x="50078" y="101463"/>
                    <a:pt x="45156" y="100558"/>
                    <a:pt x="40306" y="98902"/>
                  </a:cubicBezTo>
                  <a:cubicBezTo>
                    <a:pt x="16000" y="90643"/>
                    <a:pt x="331" y="63977"/>
                    <a:pt x="4909" y="38680"/>
                  </a:cubicBezTo>
                  <a:cubicBezTo>
                    <a:pt x="8761" y="17683"/>
                    <a:pt x="25667" y="4149"/>
                    <a:pt x="45231" y="4149"/>
                  </a:cubicBezTo>
                  <a:close/>
                  <a:moveTo>
                    <a:pt x="45024" y="1"/>
                  </a:moveTo>
                  <a:cubicBezTo>
                    <a:pt x="29211" y="1"/>
                    <a:pt x="14614" y="8275"/>
                    <a:pt x="6466" y="22586"/>
                  </a:cubicBezTo>
                  <a:cubicBezTo>
                    <a:pt x="1982" y="30421"/>
                    <a:pt x="0" y="38869"/>
                    <a:pt x="95" y="47836"/>
                  </a:cubicBezTo>
                  <a:cubicBezTo>
                    <a:pt x="142" y="71529"/>
                    <a:pt x="15339" y="93758"/>
                    <a:pt x="37285" y="102159"/>
                  </a:cubicBezTo>
                  <a:cubicBezTo>
                    <a:pt x="43231" y="104427"/>
                    <a:pt x="49237" y="105508"/>
                    <a:pt x="55058" y="105508"/>
                  </a:cubicBezTo>
                  <a:cubicBezTo>
                    <a:pt x="73819" y="105508"/>
                    <a:pt x="90654" y="94284"/>
                    <a:pt x="97318" y="75446"/>
                  </a:cubicBezTo>
                  <a:cubicBezTo>
                    <a:pt x="100244" y="67187"/>
                    <a:pt x="101188" y="58644"/>
                    <a:pt x="99631" y="49913"/>
                  </a:cubicBezTo>
                  <a:cubicBezTo>
                    <a:pt x="95713" y="27495"/>
                    <a:pt x="83490" y="11448"/>
                    <a:pt x="62110" y="3236"/>
                  </a:cubicBezTo>
                  <a:cubicBezTo>
                    <a:pt x="56418" y="1046"/>
                    <a:pt x="50644" y="1"/>
                    <a:pt x="45024" y="1"/>
                  </a:cubicBezTo>
                  <a:close/>
                </a:path>
              </a:pathLst>
            </a:custGeom>
            <a:solidFill>
              <a:srgbClr val="0099CC">
                <a:alpha val="31009"/>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6"/>
            <p:cNvSpPr/>
            <p:nvPr/>
          </p:nvSpPr>
          <p:spPr>
            <a:xfrm>
              <a:off x="2095625" y="4564800"/>
              <a:ext cx="356325" cy="345725"/>
            </a:xfrm>
            <a:custGeom>
              <a:rect b="b" l="l" r="r" t="t"/>
              <a:pathLst>
                <a:path extrusionOk="0" h="13829" w="14253">
                  <a:moveTo>
                    <a:pt x="8530" y="4200"/>
                  </a:moveTo>
                  <a:cubicBezTo>
                    <a:pt x="8565" y="4200"/>
                    <a:pt x="8601" y="4200"/>
                    <a:pt x="8636" y="4201"/>
                  </a:cubicBezTo>
                  <a:cubicBezTo>
                    <a:pt x="8919" y="4720"/>
                    <a:pt x="9769" y="5475"/>
                    <a:pt x="9863" y="6325"/>
                  </a:cubicBezTo>
                  <a:cubicBezTo>
                    <a:pt x="10099" y="7929"/>
                    <a:pt x="8400" y="9629"/>
                    <a:pt x="6795" y="9723"/>
                  </a:cubicBezTo>
                  <a:cubicBezTo>
                    <a:pt x="6727" y="9727"/>
                    <a:pt x="6661" y="9729"/>
                    <a:pt x="6597" y="9729"/>
                  </a:cubicBezTo>
                  <a:cubicBezTo>
                    <a:pt x="5144" y="9729"/>
                    <a:pt x="4626" y="8719"/>
                    <a:pt x="4671" y="7363"/>
                  </a:cubicBezTo>
                  <a:cubicBezTo>
                    <a:pt x="4671" y="5690"/>
                    <a:pt x="6273" y="4200"/>
                    <a:pt x="8530" y="4200"/>
                  </a:cubicBezTo>
                  <a:close/>
                  <a:moveTo>
                    <a:pt x="7802" y="0"/>
                  </a:moveTo>
                  <a:cubicBezTo>
                    <a:pt x="3542" y="0"/>
                    <a:pt x="0" y="3802"/>
                    <a:pt x="235" y="8071"/>
                  </a:cubicBezTo>
                  <a:cubicBezTo>
                    <a:pt x="418" y="11464"/>
                    <a:pt x="2918" y="13788"/>
                    <a:pt x="6392" y="13788"/>
                  </a:cubicBezTo>
                  <a:cubicBezTo>
                    <a:pt x="6494" y="13788"/>
                    <a:pt x="6597" y="13786"/>
                    <a:pt x="6701" y="13782"/>
                  </a:cubicBezTo>
                  <a:lnTo>
                    <a:pt x="6748" y="13829"/>
                  </a:lnTo>
                  <a:cubicBezTo>
                    <a:pt x="10901" y="13687"/>
                    <a:pt x="14252" y="10148"/>
                    <a:pt x="14158" y="5994"/>
                  </a:cubicBezTo>
                  <a:cubicBezTo>
                    <a:pt x="14016" y="2502"/>
                    <a:pt x="11468" y="1"/>
                    <a:pt x="7881" y="1"/>
                  </a:cubicBezTo>
                  <a:cubicBezTo>
                    <a:pt x="7854" y="0"/>
                    <a:pt x="7828" y="0"/>
                    <a:pt x="7802" y="0"/>
                  </a:cubicBezTo>
                  <a:close/>
                </a:path>
              </a:pathLst>
            </a:custGeom>
            <a:solidFill>
              <a:srgbClr val="0099CC">
                <a:alpha val="31009"/>
              </a:srgbClr>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7" name="Google Shape;587;p96"/>
          <p:cNvGrpSpPr/>
          <p:nvPr/>
        </p:nvGrpSpPr>
        <p:grpSpPr>
          <a:xfrm>
            <a:off x="4883013" y="3761416"/>
            <a:ext cx="674309" cy="505185"/>
            <a:chOff x="559150" y="237800"/>
            <a:chExt cx="6471300" cy="5170775"/>
          </a:xfrm>
        </p:grpSpPr>
        <p:sp>
          <p:nvSpPr>
            <p:cNvPr id="588" name="Google Shape;588;p96"/>
            <p:cNvSpPr/>
            <p:nvPr/>
          </p:nvSpPr>
          <p:spPr>
            <a:xfrm>
              <a:off x="559150" y="1125325"/>
              <a:ext cx="6471300" cy="4283250"/>
            </a:xfrm>
            <a:custGeom>
              <a:rect b="b" l="l" r="r" t="t"/>
              <a:pathLst>
                <a:path extrusionOk="0" h="171330" w="258852">
                  <a:moveTo>
                    <a:pt x="237553" y="1"/>
                  </a:moveTo>
                  <a:cubicBezTo>
                    <a:pt x="232729" y="56"/>
                    <a:pt x="227960" y="500"/>
                    <a:pt x="223191" y="777"/>
                  </a:cubicBezTo>
                  <a:cubicBezTo>
                    <a:pt x="212323" y="1387"/>
                    <a:pt x="201454" y="2052"/>
                    <a:pt x="190586" y="2552"/>
                  </a:cubicBezTo>
                  <a:cubicBezTo>
                    <a:pt x="187148" y="2718"/>
                    <a:pt x="185263" y="3938"/>
                    <a:pt x="185152" y="7487"/>
                  </a:cubicBezTo>
                  <a:cubicBezTo>
                    <a:pt x="185096" y="9261"/>
                    <a:pt x="184819" y="10980"/>
                    <a:pt x="184764" y="12699"/>
                  </a:cubicBezTo>
                  <a:cubicBezTo>
                    <a:pt x="184265" y="29002"/>
                    <a:pt x="183710" y="45360"/>
                    <a:pt x="183211" y="61662"/>
                  </a:cubicBezTo>
                  <a:cubicBezTo>
                    <a:pt x="182268" y="93880"/>
                    <a:pt x="181381" y="126097"/>
                    <a:pt x="180438" y="158258"/>
                  </a:cubicBezTo>
                  <a:cubicBezTo>
                    <a:pt x="180383" y="159756"/>
                    <a:pt x="179995" y="161142"/>
                    <a:pt x="179718" y="162861"/>
                  </a:cubicBezTo>
                  <a:lnTo>
                    <a:pt x="159866" y="162861"/>
                  </a:lnTo>
                  <a:cubicBezTo>
                    <a:pt x="159700" y="160144"/>
                    <a:pt x="159478" y="157759"/>
                    <a:pt x="159478" y="155430"/>
                  </a:cubicBezTo>
                  <a:cubicBezTo>
                    <a:pt x="159034" y="117114"/>
                    <a:pt x="158646" y="78797"/>
                    <a:pt x="158258" y="40480"/>
                  </a:cubicBezTo>
                  <a:cubicBezTo>
                    <a:pt x="158203" y="35656"/>
                    <a:pt x="158203" y="30887"/>
                    <a:pt x="157981" y="26118"/>
                  </a:cubicBezTo>
                  <a:cubicBezTo>
                    <a:pt x="157787" y="21943"/>
                    <a:pt x="156997" y="20786"/>
                    <a:pt x="153528" y="20786"/>
                  </a:cubicBezTo>
                  <a:cubicBezTo>
                    <a:pt x="153035" y="20786"/>
                    <a:pt x="152488" y="20809"/>
                    <a:pt x="151881" y="20850"/>
                  </a:cubicBezTo>
                  <a:cubicBezTo>
                    <a:pt x="148443" y="21128"/>
                    <a:pt x="145005" y="21682"/>
                    <a:pt x="141512" y="22126"/>
                  </a:cubicBezTo>
                  <a:cubicBezTo>
                    <a:pt x="131364" y="23457"/>
                    <a:pt x="121217" y="24677"/>
                    <a:pt x="111069" y="26063"/>
                  </a:cubicBezTo>
                  <a:cubicBezTo>
                    <a:pt x="106245" y="26673"/>
                    <a:pt x="105801" y="27283"/>
                    <a:pt x="105524" y="32273"/>
                  </a:cubicBezTo>
                  <a:cubicBezTo>
                    <a:pt x="105469" y="33604"/>
                    <a:pt x="105469" y="34880"/>
                    <a:pt x="105469" y="36210"/>
                  </a:cubicBezTo>
                  <a:cubicBezTo>
                    <a:pt x="105025" y="75193"/>
                    <a:pt x="104581" y="114119"/>
                    <a:pt x="104138" y="153101"/>
                  </a:cubicBezTo>
                  <a:cubicBezTo>
                    <a:pt x="104082" y="156539"/>
                    <a:pt x="103861" y="159977"/>
                    <a:pt x="103694" y="163970"/>
                  </a:cubicBezTo>
                  <a:lnTo>
                    <a:pt x="76690" y="163970"/>
                  </a:lnTo>
                  <a:cubicBezTo>
                    <a:pt x="76523" y="161530"/>
                    <a:pt x="76191" y="159035"/>
                    <a:pt x="76135" y="156484"/>
                  </a:cubicBezTo>
                  <a:cubicBezTo>
                    <a:pt x="75192" y="130366"/>
                    <a:pt x="74250" y="104249"/>
                    <a:pt x="73363" y="78131"/>
                  </a:cubicBezTo>
                  <a:cubicBezTo>
                    <a:pt x="73138" y="72821"/>
                    <a:pt x="72766" y="71455"/>
                    <a:pt x="69107" y="71455"/>
                  </a:cubicBezTo>
                  <a:cubicBezTo>
                    <a:pt x="68257" y="71455"/>
                    <a:pt x="67231" y="71529"/>
                    <a:pt x="65988" y="71644"/>
                  </a:cubicBezTo>
                  <a:cubicBezTo>
                    <a:pt x="55840" y="72531"/>
                    <a:pt x="45637" y="73529"/>
                    <a:pt x="35490" y="74638"/>
                  </a:cubicBezTo>
                  <a:cubicBezTo>
                    <a:pt x="29501" y="75303"/>
                    <a:pt x="29002" y="75858"/>
                    <a:pt x="28835" y="81958"/>
                  </a:cubicBezTo>
                  <a:cubicBezTo>
                    <a:pt x="28170" y="105025"/>
                    <a:pt x="27671" y="128093"/>
                    <a:pt x="27061" y="151161"/>
                  </a:cubicBezTo>
                  <a:cubicBezTo>
                    <a:pt x="26950" y="155652"/>
                    <a:pt x="26673" y="160199"/>
                    <a:pt x="26451" y="165079"/>
                  </a:cubicBezTo>
                  <a:cubicBezTo>
                    <a:pt x="20240" y="165301"/>
                    <a:pt x="14640" y="165467"/>
                    <a:pt x="8984" y="165633"/>
                  </a:cubicBezTo>
                  <a:cubicBezTo>
                    <a:pt x="7265" y="165689"/>
                    <a:pt x="5490" y="165633"/>
                    <a:pt x="3772" y="165744"/>
                  </a:cubicBezTo>
                  <a:cubicBezTo>
                    <a:pt x="1886" y="165855"/>
                    <a:pt x="1" y="166521"/>
                    <a:pt x="444" y="168739"/>
                  </a:cubicBezTo>
                  <a:cubicBezTo>
                    <a:pt x="666" y="169737"/>
                    <a:pt x="2385" y="170790"/>
                    <a:pt x="3605" y="171123"/>
                  </a:cubicBezTo>
                  <a:cubicBezTo>
                    <a:pt x="4290" y="171283"/>
                    <a:pt x="4994" y="171330"/>
                    <a:pt x="5709" y="171330"/>
                  </a:cubicBezTo>
                  <a:cubicBezTo>
                    <a:pt x="6730" y="171330"/>
                    <a:pt x="7774" y="171234"/>
                    <a:pt x="8818" y="171234"/>
                  </a:cubicBezTo>
                  <a:cubicBezTo>
                    <a:pt x="36654" y="170790"/>
                    <a:pt x="64546" y="170347"/>
                    <a:pt x="92382" y="169959"/>
                  </a:cubicBezTo>
                  <a:cubicBezTo>
                    <a:pt x="137242" y="169349"/>
                    <a:pt x="182102" y="168739"/>
                    <a:pt x="226962" y="168129"/>
                  </a:cubicBezTo>
                  <a:cubicBezTo>
                    <a:pt x="235668" y="168018"/>
                    <a:pt x="244374" y="168018"/>
                    <a:pt x="253079" y="167851"/>
                  </a:cubicBezTo>
                  <a:cubicBezTo>
                    <a:pt x="253532" y="167851"/>
                    <a:pt x="254016" y="167866"/>
                    <a:pt x="254504" y="167866"/>
                  </a:cubicBezTo>
                  <a:cubicBezTo>
                    <a:pt x="256524" y="167866"/>
                    <a:pt x="258601" y="167614"/>
                    <a:pt x="258735" y="165023"/>
                  </a:cubicBezTo>
                  <a:cubicBezTo>
                    <a:pt x="258851" y="162244"/>
                    <a:pt x="257139" y="161883"/>
                    <a:pt x="255284" y="161883"/>
                  </a:cubicBezTo>
                  <a:cubicBezTo>
                    <a:pt x="254634" y="161883"/>
                    <a:pt x="253966" y="161928"/>
                    <a:pt x="253353" y="161928"/>
                  </a:cubicBezTo>
                  <a:cubicBezTo>
                    <a:pt x="253203" y="161928"/>
                    <a:pt x="253056" y="161925"/>
                    <a:pt x="252913" y="161918"/>
                  </a:cubicBezTo>
                  <a:cubicBezTo>
                    <a:pt x="251630" y="161847"/>
                    <a:pt x="250346" y="161827"/>
                    <a:pt x="249002" y="161827"/>
                  </a:cubicBezTo>
                  <a:cubicBezTo>
                    <a:pt x="247225" y="161827"/>
                    <a:pt x="245341" y="161862"/>
                    <a:pt x="243209" y="161863"/>
                  </a:cubicBezTo>
                  <a:lnTo>
                    <a:pt x="243209" y="161863"/>
                  </a:lnTo>
                  <a:lnTo>
                    <a:pt x="243209" y="153656"/>
                  </a:lnTo>
                  <a:cubicBezTo>
                    <a:pt x="243098" y="105802"/>
                    <a:pt x="243043" y="57892"/>
                    <a:pt x="242987" y="9982"/>
                  </a:cubicBezTo>
                  <a:cubicBezTo>
                    <a:pt x="242987" y="8429"/>
                    <a:pt x="243043" y="6932"/>
                    <a:pt x="242932" y="5380"/>
                  </a:cubicBezTo>
                  <a:cubicBezTo>
                    <a:pt x="242710" y="833"/>
                    <a:pt x="241989" y="1"/>
                    <a:pt x="23755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96"/>
            <p:cNvSpPr/>
            <p:nvPr/>
          </p:nvSpPr>
          <p:spPr>
            <a:xfrm>
              <a:off x="1130300" y="237800"/>
              <a:ext cx="5588100" cy="1999350"/>
            </a:xfrm>
            <a:custGeom>
              <a:rect b="b" l="l" r="r" t="t"/>
              <a:pathLst>
                <a:path extrusionOk="0" h="79974" w="223524">
                  <a:moveTo>
                    <a:pt x="191313" y="1"/>
                  </a:moveTo>
                  <a:cubicBezTo>
                    <a:pt x="190044" y="1"/>
                    <a:pt x="188922" y="568"/>
                    <a:pt x="188590" y="2342"/>
                  </a:cubicBezTo>
                  <a:cubicBezTo>
                    <a:pt x="188146" y="4560"/>
                    <a:pt x="189920" y="5281"/>
                    <a:pt x="191695" y="5780"/>
                  </a:cubicBezTo>
                  <a:cubicBezTo>
                    <a:pt x="195022" y="6723"/>
                    <a:pt x="198294" y="7665"/>
                    <a:pt x="201621" y="8552"/>
                  </a:cubicBezTo>
                  <a:cubicBezTo>
                    <a:pt x="201565" y="8996"/>
                    <a:pt x="201510" y="9384"/>
                    <a:pt x="201454" y="9772"/>
                  </a:cubicBezTo>
                  <a:cubicBezTo>
                    <a:pt x="200622" y="9883"/>
                    <a:pt x="199791" y="10050"/>
                    <a:pt x="199014" y="10105"/>
                  </a:cubicBezTo>
                  <a:cubicBezTo>
                    <a:pt x="178553" y="10715"/>
                    <a:pt x="158147" y="11325"/>
                    <a:pt x="137686" y="11935"/>
                  </a:cubicBezTo>
                  <a:cubicBezTo>
                    <a:pt x="131531" y="12101"/>
                    <a:pt x="131641" y="12212"/>
                    <a:pt x="131531" y="18146"/>
                  </a:cubicBezTo>
                  <a:cubicBezTo>
                    <a:pt x="131420" y="24412"/>
                    <a:pt x="130921" y="30678"/>
                    <a:pt x="130588" y="37054"/>
                  </a:cubicBezTo>
                  <a:cubicBezTo>
                    <a:pt x="127760" y="37387"/>
                    <a:pt x="125597" y="37720"/>
                    <a:pt x="123490" y="37886"/>
                  </a:cubicBezTo>
                  <a:cubicBezTo>
                    <a:pt x="101587" y="39661"/>
                    <a:pt x="79684" y="41380"/>
                    <a:pt x="57781" y="43154"/>
                  </a:cubicBezTo>
                  <a:cubicBezTo>
                    <a:pt x="51348" y="43709"/>
                    <a:pt x="51404" y="43709"/>
                    <a:pt x="51293" y="50085"/>
                  </a:cubicBezTo>
                  <a:cubicBezTo>
                    <a:pt x="51182" y="57405"/>
                    <a:pt x="50905" y="64725"/>
                    <a:pt x="50738" y="72210"/>
                  </a:cubicBezTo>
                  <a:cubicBezTo>
                    <a:pt x="49075" y="72432"/>
                    <a:pt x="48021" y="72709"/>
                    <a:pt x="46968" y="72765"/>
                  </a:cubicBezTo>
                  <a:cubicBezTo>
                    <a:pt x="34602" y="73209"/>
                    <a:pt x="22181" y="73652"/>
                    <a:pt x="9815" y="74096"/>
                  </a:cubicBezTo>
                  <a:cubicBezTo>
                    <a:pt x="7653" y="74207"/>
                    <a:pt x="5379" y="74096"/>
                    <a:pt x="3328" y="74595"/>
                  </a:cubicBezTo>
                  <a:cubicBezTo>
                    <a:pt x="2108" y="74872"/>
                    <a:pt x="444" y="76147"/>
                    <a:pt x="333" y="77201"/>
                  </a:cubicBezTo>
                  <a:cubicBezTo>
                    <a:pt x="1" y="79364"/>
                    <a:pt x="1886" y="79918"/>
                    <a:pt x="3771" y="79974"/>
                  </a:cubicBezTo>
                  <a:lnTo>
                    <a:pt x="4437" y="79974"/>
                  </a:lnTo>
                  <a:cubicBezTo>
                    <a:pt x="19908" y="79475"/>
                    <a:pt x="35323" y="79031"/>
                    <a:pt x="50738" y="78366"/>
                  </a:cubicBezTo>
                  <a:cubicBezTo>
                    <a:pt x="54842" y="78199"/>
                    <a:pt x="56394" y="76314"/>
                    <a:pt x="56727" y="72100"/>
                  </a:cubicBezTo>
                  <a:cubicBezTo>
                    <a:pt x="56893" y="69715"/>
                    <a:pt x="56838" y="67275"/>
                    <a:pt x="56838" y="64891"/>
                  </a:cubicBezTo>
                  <a:cubicBezTo>
                    <a:pt x="56838" y="59734"/>
                    <a:pt x="56838" y="54577"/>
                    <a:pt x="56838" y="49420"/>
                  </a:cubicBezTo>
                  <a:cubicBezTo>
                    <a:pt x="58557" y="48976"/>
                    <a:pt x="59333" y="48699"/>
                    <a:pt x="60165" y="48588"/>
                  </a:cubicBezTo>
                  <a:cubicBezTo>
                    <a:pt x="83399" y="46758"/>
                    <a:pt x="106578" y="44928"/>
                    <a:pt x="129756" y="43154"/>
                  </a:cubicBezTo>
                  <a:cubicBezTo>
                    <a:pt x="136244" y="42655"/>
                    <a:pt x="136244" y="42710"/>
                    <a:pt x="136521" y="36444"/>
                  </a:cubicBezTo>
                  <a:cubicBezTo>
                    <a:pt x="136743" y="30400"/>
                    <a:pt x="137131" y="24412"/>
                    <a:pt x="137408" y="18589"/>
                  </a:cubicBezTo>
                  <a:cubicBezTo>
                    <a:pt x="143454" y="17272"/>
                    <a:pt x="172084" y="16225"/>
                    <a:pt x="190522" y="16225"/>
                  </a:cubicBezTo>
                  <a:cubicBezTo>
                    <a:pt x="198468" y="16225"/>
                    <a:pt x="204520" y="16419"/>
                    <a:pt x="206057" y="16870"/>
                  </a:cubicBezTo>
                  <a:cubicBezTo>
                    <a:pt x="202452" y="18922"/>
                    <a:pt x="198959" y="20585"/>
                    <a:pt x="195743" y="22803"/>
                  </a:cubicBezTo>
                  <a:cubicBezTo>
                    <a:pt x="194634" y="23580"/>
                    <a:pt x="193414" y="25798"/>
                    <a:pt x="193747" y="26851"/>
                  </a:cubicBezTo>
                  <a:cubicBezTo>
                    <a:pt x="194187" y="28117"/>
                    <a:pt x="194955" y="28564"/>
                    <a:pt x="195833" y="28564"/>
                  </a:cubicBezTo>
                  <a:cubicBezTo>
                    <a:pt x="196726" y="28564"/>
                    <a:pt x="197732" y="28103"/>
                    <a:pt x="198626" y="27572"/>
                  </a:cubicBezTo>
                  <a:cubicBezTo>
                    <a:pt x="205779" y="23469"/>
                    <a:pt x="212988" y="19476"/>
                    <a:pt x="220086" y="15207"/>
                  </a:cubicBezTo>
                  <a:cubicBezTo>
                    <a:pt x="223524" y="13099"/>
                    <a:pt x="223468" y="10382"/>
                    <a:pt x="219809" y="9107"/>
                  </a:cubicBezTo>
                  <a:cubicBezTo>
                    <a:pt x="211047" y="5891"/>
                    <a:pt x="202120" y="3118"/>
                    <a:pt x="193248" y="346"/>
                  </a:cubicBezTo>
                  <a:cubicBezTo>
                    <a:pt x="192619" y="142"/>
                    <a:pt x="191947" y="1"/>
                    <a:pt x="1913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0" name="Google Shape;590;p96"/>
          <p:cNvSpPr txBox="1"/>
          <p:nvPr>
            <p:ph idx="1" type="body"/>
          </p:nvPr>
        </p:nvSpPr>
        <p:spPr>
          <a:xfrm>
            <a:off x="5437650" y="1152600"/>
            <a:ext cx="3603000" cy="399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1F2328"/>
              </a:buClr>
              <a:buSzPts val="1400"/>
              <a:buAutoNum type="arabicPeriod" startAt="5"/>
            </a:pPr>
            <a:r>
              <a:rPr b="1" lang="en-GB" sz="1400">
                <a:solidFill>
                  <a:srgbClr val="1F2328"/>
                </a:solidFill>
                <a:highlight>
                  <a:schemeClr val="lt1"/>
                </a:highlight>
              </a:rPr>
              <a:t>Enables preventative maintenance and prediction</a:t>
            </a:r>
            <a:r>
              <a:rPr lang="en-GB" sz="1400">
                <a:solidFill>
                  <a:srgbClr val="1F2328"/>
                </a:solidFill>
                <a:highlight>
                  <a:schemeClr val="lt1"/>
                </a:highlight>
              </a:rPr>
              <a:t> - because of the way in which the data model is structured. For example, the property component allows you to describe the construction type of different properties in your estate, so you can start to analyse damp and mould to see which property types are most susceptible and when. Or you could assess number of people in the property and see if this correlates.</a:t>
            </a:r>
            <a:endParaRPr sz="1400">
              <a:solidFill>
                <a:srgbClr val="1F2328"/>
              </a:solidFill>
              <a:highlight>
                <a:schemeClr val="lt1"/>
              </a:highlight>
            </a:endParaRPr>
          </a:p>
          <a:p>
            <a:pPr indent="-317500" lvl="0" marL="457200" rtl="0" algn="l">
              <a:spcBef>
                <a:spcPts val="1000"/>
              </a:spcBef>
              <a:spcAft>
                <a:spcPts val="0"/>
              </a:spcAft>
              <a:buClr>
                <a:schemeClr val="dk1"/>
              </a:buClr>
              <a:buSzPts val="1400"/>
              <a:buAutoNum type="arabicPeriod" startAt="5"/>
            </a:pPr>
            <a:r>
              <a:rPr b="1" lang="en-GB" sz="1400">
                <a:solidFill>
                  <a:srgbClr val="1F2328"/>
                </a:solidFill>
                <a:highlight>
                  <a:schemeClr val="lt1"/>
                </a:highlight>
              </a:rPr>
              <a:t>Future-proofed:</a:t>
            </a:r>
            <a:r>
              <a:rPr lang="en-GB" sz="1400">
                <a:solidFill>
                  <a:srgbClr val="1F2328"/>
                </a:solidFill>
                <a:highlight>
                  <a:schemeClr val="lt1"/>
                </a:highlight>
              </a:rPr>
              <a:t> The investigation component supports a process that can adapt to new hazards under the regulations</a:t>
            </a:r>
            <a:r>
              <a:rPr lang="en-GB" sz="1400">
                <a:solidFill>
                  <a:schemeClr val="dk1"/>
                </a:solidFill>
              </a:rPr>
              <a:t> at each stage</a:t>
            </a:r>
            <a:endParaRPr b="1" sz="1400">
              <a:solidFill>
                <a:schemeClr val="dk1"/>
              </a:solidFill>
            </a:endParaRPr>
          </a:p>
          <a:p>
            <a:pPr indent="0" lvl="0" marL="457200" rtl="0" algn="l">
              <a:spcBef>
                <a:spcPts val="1000"/>
              </a:spcBef>
              <a:spcAft>
                <a:spcPts val="1000"/>
              </a:spcAft>
              <a:buNone/>
            </a:pPr>
            <a:r>
              <a:t/>
            </a:r>
            <a:endParaRPr b="1" sz="1400">
              <a:solidFill>
                <a:srgbClr val="1F2328"/>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7"/>
          <p:cNvSpPr/>
          <p:nvPr/>
        </p:nvSpPr>
        <p:spPr>
          <a:xfrm>
            <a:off x="1843097" y="1347376"/>
            <a:ext cx="1364400" cy="377400"/>
          </a:xfrm>
          <a:prstGeom prst="homePlate">
            <a:avLst>
              <a:gd fmla="val 50000" name="adj"/>
            </a:avLst>
          </a:pr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Helvetica Neue"/>
                <a:ea typeface="Helvetica Neue"/>
                <a:cs typeface="Helvetica Neue"/>
                <a:sym typeface="Helvetica Neue"/>
              </a:rPr>
              <a:t>Raise </a:t>
            </a:r>
            <a:endParaRPr>
              <a:solidFill>
                <a:schemeClr val="lt1"/>
              </a:solidFill>
              <a:latin typeface="Helvetica Neue"/>
              <a:ea typeface="Helvetica Neue"/>
              <a:cs typeface="Helvetica Neue"/>
              <a:sym typeface="Helvetica Neue"/>
            </a:endParaRPr>
          </a:p>
        </p:txBody>
      </p:sp>
      <p:sp>
        <p:nvSpPr>
          <p:cNvPr id="596" name="Google Shape;596;p97"/>
          <p:cNvSpPr/>
          <p:nvPr/>
        </p:nvSpPr>
        <p:spPr>
          <a:xfrm>
            <a:off x="3207480" y="1347376"/>
            <a:ext cx="1364400" cy="377400"/>
          </a:xfrm>
          <a:prstGeom prst="chevron">
            <a:avLst>
              <a:gd fmla="val 50000" name="adj"/>
            </a:avLst>
          </a:prstGeom>
          <a:solidFill>
            <a:srgbClr val="3D3366">
              <a:alpha val="6863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Helvetica Neue"/>
                <a:ea typeface="Helvetica Neue"/>
                <a:cs typeface="Helvetica Neue"/>
                <a:sym typeface="Helvetica Neue"/>
              </a:rPr>
              <a:t>Assess</a:t>
            </a:r>
            <a:endParaRPr>
              <a:solidFill>
                <a:schemeClr val="lt1"/>
              </a:solidFill>
              <a:latin typeface="Helvetica Neue"/>
              <a:ea typeface="Helvetica Neue"/>
              <a:cs typeface="Helvetica Neue"/>
              <a:sym typeface="Helvetica Neue"/>
            </a:endParaRPr>
          </a:p>
        </p:txBody>
      </p:sp>
      <p:sp>
        <p:nvSpPr>
          <p:cNvPr id="597" name="Google Shape;597;p97"/>
          <p:cNvSpPr/>
          <p:nvPr/>
        </p:nvSpPr>
        <p:spPr>
          <a:xfrm>
            <a:off x="4571909" y="1347376"/>
            <a:ext cx="1364400" cy="377400"/>
          </a:xfrm>
          <a:prstGeom prst="chevron">
            <a:avLst>
              <a:gd fmla="val 50000" name="adj"/>
            </a:avLst>
          </a:prstGeom>
          <a:solidFill>
            <a:srgbClr val="3D3366">
              <a:alpha val="4902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Helvetica Neue"/>
                <a:ea typeface="Helvetica Neue"/>
                <a:cs typeface="Helvetica Neue"/>
                <a:sym typeface="Helvetica Neue"/>
              </a:rPr>
              <a:t>Response</a:t>
            </a:r>
            <a:endParaRPr>
              <a:solidFill>
                <a:schemeClr val="lt1"/>
              </a:solidFill>
              <a:latin typeface="Helvetica Neue"/>
              <a:ea typeface="Helvetica Neue"/>
              <a:cs typeface="Helvetica Neue"/>
              <a:sym typeface="Helvetica Neue"/>
            </a:endParaRPr>
          </a:p>
        </p:txBody>
      </p:sp>
      <p:sp>
        <p:nvSpPr>
          <p:cNvPr id="598" name="Google Shape;598;p97"/>
          <p:cNvSpPr/>
          <p:nvPr/>
        </p:nvSpPr>
        <p:spPr>
          <a:xfrm>
            <a:off x="5900367" y="1347376"/>
            <a:ext cx="1364400" cy="377400"/>
          </a:xfrm>
          <a:prstGeom prst="chevron">
            <a:avLst>
              <a:gd fmla="val 50000" name="adj"/>
            </a:avLst>
          </a:prstGeom>
          <a:solidFill>
            <a:srgbClr val="3D3366">
              <a:alpha val="3228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Helvetica Neue"/>
                <a:ea typeface="Helvetica Neue"/>
                <a:cs typeface="Helvetica Neue"/>
                <a:sym typeface="Helvetica Neue"/>
              </a:rPr>
              <a:t>Escalate</a:t>
            </a:r>
            <a:endParaRPr>
              <a:solidFill>
                <a:schemeClr val="lt1"/>
              </a:solidFill>
              <a:latin typeface="Helvetica Neue"/>
              <a:ea typeface="Helvetica Neue"/>
              <a:cs typeface="Helvetica Neue"/>
              <a:sym typeface="Helvetica Neue"/>
            </a:endParaRPr>
          </a:p>
        </p:txBody>
      </p:sp>
      <p:sp>
        <p:nvSpPr>
          <p:cNvPr id="599" name="Google Shape;599;p97"/>
          <p:cNvSpPr/>
          <p:nvPr/>
        </p:nvSpPr>
        <p:spPr>
          <a:xfrm>
            <a:off x="7264796" y="1347376"/>
            <a:ext cx="1364400" cy="377400"/>
          </a:xfrm>
          <a:prstGeom prst="chevron">
            <a:avLst>
              <a:gd fmla="val 50000" name="adj"/>
            </a:avLst>
          </a:prstGeom>
          <a:solidFill>
            <a:srgbClr val="3D3366">
              <a:alpha val="696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dk2"/>
                </a:solidFill>
                <a:latin typeface="Helvetica Neue"/>
                <a:ea typeface="Helvetica Neue"/>
                <a:cs typeface="Helvetica Neue"/>
                <a:sym typeface="Helvetica Neue"/>
              </a:rPr>
              <a:t>Close</a:t>
            </a:r>
            <a:endParaRPr>
              <a:solidFill>
                <a:schemeClr val="dk2"/>
              </a:solidFill>
              <a:latin typeface="Helvetica Neue"/>
              <a:ea typeface="Helvetica Neue"/>
              <a:cs typeface="Helvetica Neue"/>
              <a:sym typeface="Helvetica Neue"/>
            </a:endParaRPr>
          </a:p>
        </p:txBody>
      </p:sp>
      <p:sp>
        <p:nvSpPr>
          <p:cNvPr id="600" name="Google Shape;600;p97"/>
          <p:cNvSpPr txBox="1"/>
          <p:nvPr/>
        </p:nvSpPr>
        <p:spPr>
          <a:xfrm>
            <a:off x="688235" y="1870329"/>
            <a:ext cx="852000" cy="3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Tenant</a:t>
            </a:r>
            <a:endParaRPr sz="1200">
              <a:latin typeface="Helvetica Neue"/>
              <a:ea typeface="Helvetica Neue"/>
              <a:cs typeface="Helvetica Neue"/>
              <a:sym typeface="Helvetica Neue"/>
            </a:endParaRPr>
          </a:p>
        </p:txBody>
      </p:sp>
      <p:sp>
        <p:nvSpPr>
          <p:cNvPr id="601" name="Google Shape;601;p97"/>
          <p:cNvSpPr txBox="1"/>
          <p:nvPr/>
        </p:nvSpPr>
        <p:spPr>
          <a:xfrm>
            <a:off x="688235" y="2858191"/>
            <a:ext cx="852000" cy="3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Staff</a:t>
            </a:r>
            <a:endParaRPr sz="1200">
              <a:latin typeface="Helvetica Neue"/>
              <a:ea typeface="Helvetica Neue"/>
              <a:cs typeface="Helvetica Neue"/>
              <a:sym typeface="Helvetica Neue"/>
            </a:endParaRPr>
          </a:p>
        </p:txBody>
      </p:sp>
      <p:sp>
        <p:nvSpPr>
          <p:cNvPr id="602" name="Google Shape;602;p97"/>
          <p:cNvSpPr txBox="1"/>
          <p:nvPr/>
        </p:nvSpPr>
        <p:spPr>
          <a:xfrm>
            <a:off x="688235" y="4161453"/>
            <a:ext cx="852000" cy="320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Data collected</a:t>
            </a:r>
            <a:endParaRPr sz="1200">
              <a:latin typeface="Helvetica Neue"/>
              <a:ea typeface="Helvetica Neue"/>
              <a:cs typeface="Helvetica Neue"/>
              <a:sym typeface="Helvetica Neue"/>
            </a:endParaRPr>
          </a:p>
        </p:txBody>
      </p:sp>
      <p:pic>
        <p:nvPicPr>
          <p:cNvPr id="603" name="Google Shape;603;p97"/>
          <p:cNvPicPr preferRelativeResize="0"/>
          <p:nvPr/>
        </p:nvPicPr>
        <p:blipFill rotWithShape="1">
          <a:blip r:embed="rId3">
            <a:alphaModFix/>
          </a:blip>
          <a:srcRect b="74773" l="0" r="83171" t="0"/>
          <a:stretch/>
        </p:blipFill>
        <p:spPr>
          <a:xfrm>
            <a:off x="1214303" y="1744123"/>
            <a:ext cx="527544" cy="572424"/>
          </a:xfrm>
          <a:prstGeom prst="rect">
            <a:avLst/>
          </a:prstGeom>
          <a:noFill/>
          <a:ln>
            <a:noFill/>
          </a:ln>
        </p:spPr>
      </p:pic>
      <p:pic>
        <p:nvPicPr>
          <p:cNvPr id="604" name="Google Shape;604;p97"/>
          <p:cNvPicPr preferRelativeResize="0"/>
          <p:nvPr/>
        </p:nvPicPr>
        <p:blipFill rotWithShape="1">
          <a:blip r:embed="rId4">
            <a:alphaModFix/>
          </a:blip>
          <a:srcRect b="17390" l="1115" r="78885" t="61236"/>
          <a:stretch/>
        </p:blipFill>
        <p:spPr>
          <a:xfrm>
            <a:off x="1278861" y="2704329"/>
            <a:ext cx="600934" cy="464878"/>
          </a:xfrm>
          <a:prstGeom prst="rect">
            <a:avLst/>
          </a:prstGeom>
          <a:noFill/>
          <a:ln>
            <a:noFill/>
          </a:ln>
        </p:spPr>
      </p:pic>
      <p:pic>
        <p:nvPicPr>
          <p:cNvPr id="605" name="Google Shape;605;p97"/>
          <p:cNvPicPr preferRelativeResize="0"/>
          <p:nvPr/>
        </p:nvPicPr>
        <p:blipFill rotWithShape="1">
          <a:blip r:embed="rId5">
            <a:alphaModFix/>
          </a:blip>
          <a:srcRect b="59426" l="77329" r="12490" t="32024"/>
          <a:stretch/>
        </p:blipFill>
        <p:spPr>
          <a:xfrm>
            <a:off x="1361908" y="4194659"/>
            <a:ext cx="434847" cy="253603"/>
          </a:xfrm>
          <a:prstGeom prst="rect">
            <a:avLst/>
          </a:prstGeom>
          <a:noFill/>
          <a:ln>
            <a:noFill/>
          </a:ln>
        </p:spPr>
      </p:pic>
      <p:sp>
        <p:nvSpPr>
          <p:cNvPr id="606" name="Google Shape;606;p97"/>
          <p:cNvSpPr txBox="1"/>
          <p:nvPr/>
        </p:nvSpPr>
        <p:spPr>
          <a:xfrm>
            <a:off x="1843097" y="1922878"/>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Reports damp and mould</a:t>
            </a:r>
            <a:endParaRPr sz="1200">
              <a:latin typeface="Helvetica Neue"/>
              <a:ea typeface="Helvetica Neue"/>
              <a:cs typeface="Helvetica Neue"/>
              <a:sym typeface="Helvetica Neue"/>
            </a:endParaRPr>
          </a:p>
        </p:txBody>
      </p:sp>
      <p:sp>
        <p:nvSpPr>
          <p:cNvPr id="607" name="Google Shape;607;p97"/>
          <p:cNvSpPr txBox="1"/>
          <p:nvPr/>
        </p:nvSpPr>
        <p:spPr>
          <a:xfrm>
            <a:off x="1843097" y="2858203"/>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Capture hazard</a:t>
            </a:r>
            <a:endParaRPr sz="1200">
              <a:latin typeface="Helvetica Neue"/>
              <a:ea typeface="Helvetica Neue"/>
              <a:cs typeface="Helvetica Neue"/>
              <a:sym typeface="Helvetica Neue"/>
            </a:endParaRPr>
          </a:p>
        </p:txBody>
      </p:sp>
      <p:sp>
        <p:nvSpPr>
          <p:cNvPr id="608" name="Google Shape;608;p97"/>
          <p:cNvSpPr/>
          <p:nvPr/>
        </p:nvSpPr>
        <p:spPr>
          <a:xfrm>
            <a:off x="1929898" y="3648453"/>
            <a:ext cx="2528400" cy="799800"/>
          </a:xfrm>
          <a:prstGeom prst="roundRect">
            <a:avLst>
              <a:gd fmla="val 16667" name="adj"/>
            </a:avLst>
          </a:prstGeom>
          <a:solidFill>
            <a:srgbClr val="009B99">
              <a:alpha val="37340"/>
            </a:srgbClr>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2000">
                <a:solidFill>
                  <a:schemeClr val="lt1"/>
                </a:solidFill>
                <a:latin typeface="Helvetica Neue"/>
                <a:ea typeface="Helvetica Neue"/>
                <a:cs typeface="Helvetica Neue"/>
                <a:sym typeface="Helvetica Neue"/>
              </a:rPr>
              <a:t>Hazard report</a:t>
            </a:r>
            <a:endParaRPr sz="2000">
              <a:solidFill>
                <a:schemeClr val="lt1"/>
              </a:solidFill>
              <a:latin typeface="Helvetica Neue"/>
              <a:ea typeface="Helvetica Neue"/>
              <a:cs typeface="Helvetica Neue"/>
              <a:sym typeface="Helvetica Neue"/>
            </a:endParaRPr>
          </a:p>
        </p:txBody>
      </p:sp>
      <p:sp>
        <p:nvSpPr>
          <p:cNvPr id="609" name="Google Shape;609;p97"/>
          <p:cNvSpPr txBox="1"/>
          <p:nvPr/>
        </p:nvSpPr>
        <p:spPr>
          <a:xfrm>
            <a:off x="3207526" y="2858203"/>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Assess severity</a:t>
            </a:r>
            <a:endParaRPr sz="1200">
              <a:latin typeface="Helvetica Neue"/>
              <a:ea typeface="Helvetica Neue"/>
              <a:cs typeface="Helvetica Neue"/>
              <a:sym typeface="Helvetica Neue"/>
            </a:endParaRPr>
          </a:p>
        </p:txBody>
      </p:sp>
      <p:sp>
        <p:nvSpPr>
          <p:cNvPr id="610" name="Google Shape;610;p97"/>
          <p:cNvSpPr txBox="1"/>
          <p:nvPr/>
        </p:nvSpPr>
        <p:spPr>
          <a:xfrm>
            <a:off x="4571909" y="2858203"/>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Investigate hazard and fix</a:t>
            </a:r>
            <a:endParaRPr sz="1200">
              <a:latin typeface="Helvetica Neue"/>
              <a:ea typeface="Helvetica Neue"/>
              <a:cs typeface="Helvetica Neue"/>
              <a:sym typeface="Helvetica Neue"/>
            </a:endParaRPr>
          </a:p>
        </p:txBody>
      </p:sp>
      <p:sp>
        <p:nvSpPr>
          <p:cNvPr id="611" name="Google Shape;611;p97"/>
          <p:cNvSpPr txBox="1"/>
          <p:nvPr/>
        </p:nvSpPr>
        <p:spPr>
          <a:xfrm>
            <a:off x="5936301" y="2858200"/>
            <a:ext cx="13284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Provides alternative accommodation</a:t>
            </a:r>
            <a:endParaRPr sz="1200">
              <a:latin typeface="Helvetica Neue"/>
              <a:ea typeface="Helvetica Neue"/>
              <a:cs typeface="Helvetica Neue"/>
              <a:sym typeface="Helvetica Neue"/>
            </a:endParaRPr>
          </a:p>
        </p:txBody>
      </p:sp>
      <p:sp>
        <p:nvSpPr>
          <p:cNvPr id="612" name="Google Shape;612;p97"/>
          <p:cNvSpPr txBox="1"/>
          <p:nvPr/>
        </p:nvSpPr>
        <p:spPr>
          <a:xfrm>
            <a:off x="7300722" y="2858203"/>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latin typeface="Helvetica Neue"/>
              <a:ea typeface="Helvetica Neue"/>
              <a:cs typeface="Helvetica Neue"/>
              <a:sym typeface="Helvetica Neue"/>
            </a:endParaRPr>
          </a:p>
        </p:txBody>
      </p:sp>
      <p:sp>
        <p:nvSpPr>
          <p:cNvPr id="613" name="Google Shape;613;p97"/>
          <p:cNvSpPr txBox="1"/>
          <p:nvPr/>
        </p:nvSpPr>
        <p:spPr>
          <a:xfrm>
            <a:off x="4618698" y="1922878"/>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Gets written summary of investigation</a:t>
            </a:r>
            <a:endParaRPr sz="1200">
              <a:latin typeface="Helvetica Neue"/>
              <a:ea typeface="Helvetica Neue"/>
              <a:cs typeface="Helvetica Neue"/>
              <a:sym typeface="Helvetica Neue"/>
            </a:endParaRPr>
          </a:p>
        </p:txBody>
      </p:sp>
      <p:sp>
        <p:nvSpPr>
          <p:cNvPr id="614" name="Google Shape;614;p97"/>
          <p:cNvSpPr txBox="1"/>
          <p:nvPr/>
        </p:nvSpPr>
        <p:spPr>
          <a:xfrm>
            <a:off x="5983082" y="1922878"/>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Complains</a:t>
            </a:r>
            <a:endParaRPr sz="1200">
              <a:latin typeface="Helvetica Neue"/>
              <a:ea typeface="Helvetica Neue"/>
              <a:cs typeface="Helvetica Neue"/>
              <a:sym typeface="Helvetica Neue"/>
            </a:endParaRPr>
          </a:p>
        </p:txBody>
      </p:sp>
      <p:sp>
        <p:nvSpPr>
          <p:cNvPr id="615" name="Google Shape;615;p97"/>
          <p:cNvSpPr txBox="1"/>
          <p:nvPr/>
        </p:nvSpPr>
        <p:spPr>
          <a:xfrm>
            <a:off x="7347511" y="1922878"/>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200">
              <a:latin typeface="Helvetica Neue"/>
              <a:ea typeface="Helvetica Neue"/>
              <a:cs typeface="Helvetica Neue"/>
              <a:sym typeface="Helvetica Neue"/>
            </a:endParaRPr>
          </a:p>
        </p:txBody>
      </p:sp>
      <p:sp>
        <p:nvSpPr>
          <p:cNvPr id="616" name="Google Shape;616;p97"/>
          <p:cNvSpPr txBox="1"/>
          <p:nvPr/>
        </p:nvSpPr>
        <p:spPr>
          <a:xfrm>
            <a:off x="3230898" y="1922878"/>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sz="1200">
                <a:latin typeface="Helvetica Neue"/>
                <a:ea typeface="Helvetica Neue"/>
                <a:cs typeface="Helvetica Neue"/>
                <a:sym typeface="Helvetica Neue"/>
              </a:rPr>
              <a:t>Sends photo</a:t>
            </a:r>
            <a:endParaRPr sz="1200">
              <a:latin typeface="Helvetica Neue"/>
              <a:ea typeface="Helvetica Neue"/>
              <a:cs typeface="Helvetica Neue"/>
              <a:sym typeface="Helvetica Neue"/>
            </a:endParaRPr>
          </a:p>
        </p:txBody>
      </p:sp>
      <p:sp>
        <p:nvSpPr>
          <p:cNvPr id="617" name="Google Shape;617;p97"/>
          <p:cNvSpPr txBox="1"/>
          <p:nvPr/>
        </p:nvSpPr>
        <p:spPr>
          <a:xfrm>
            <a:off x="273650" y="1069138"/>
            <a:ext cx="1199100" cy="57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200">
                <a:latin typeface="Helvetica Neue"/>
                <a:ea typeface="Helvetica Neue"/>
                <a:cs typeface="Helvetica Neue"/>
                <a:sym typeface="Helvetica Neue"/>
              </a:rPr>
              <a:t>Awaab’s Law process for damp &amp; mould</a:t>
            </a:r>
            <a:endParaRPr b="1" sz="1200">
              <a:latin typeface="Helvetica Neue"/>
              <a:ea typeface="Helvetica Neue"/>
              <a:cs typeface="Helvetica Neue"/>
              <a:sym typeface="Helvetica Neue"/>
            </a:endParaRPr>
          </a:p>
        </p:txBody>
      </p:sp>
      <p:sp>
        <p:nvSpPr>
          <p:cNvPr id="618" name="Google Shape;618;p97"/>
          <p:cNvSpPr/>
          <p:nvPr/>
        </p:nvSpPr>
        <p:spPr>
          <a:xfrm>
            <a:off x="4741449" y="3648453"/>
            <a:ext cx="1128900" cy="799800"/>
          </a:xfrm>
          <a:prstGeom prst="roundRect">
            <a:avLst>
              <a:gd fmla="val 16667" name="adj"/>
            </a:avLst>
          </a:prstGeom>
          <a:solidFill>
            <a:schemeClr val="accent3"/>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endParaRPr sz="1200">
              <a:solidFill>
                <a:schemeClr val="lt1"/>
              </a:solidFill>
              <a:latin typeface="Helvetica Neue"/>
              <a:ea typeface="Helvetica Neue"/>
              <a:cs typeface="Helvetica Neue"/>
              <a:sym typeface="Helvetica Neue"/>
            </a:endParaRPr>
          </a:p>
        </p:txBody>
      </p:sp>
      <p:sp>
        <p:nvSpPr>
          <p:cNvPr id="619" name="Google Shape;619;p97"/>
          <p:cNvSpPr/>
          <p:nvPr/>
        </p:nvSpPr>
        <p:spPr>
          <a:xfrm>
            <a:off x="6069906" y="3648453"/>
            <a:ext cx="1128900" cy="799800"/>
          </a:xfrm>
          <a:prstGeom prst="roundRect">
            <a:avLst>
              <a:gd fmla="val 16667" name="adj"/>
            </a:avLst>
          </a:prstGeom>
          <a:solidFill>
            <a:schemeClr val="accent5"/>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chemeClr val="lt1"/>
                </a:solidFill>
                <a:latin typeface="Helvetica Neue"/>
                <a:ea typeface="Helvetica Neue"/>
                <a:cs typeface="Helvetica Neue"/>
                <a:sym typeface="Helvetica Neue"/>
              </a:rPr>
              <a:t>Escalation</a:t>
            </a:r>
            <a:endParaRPr>
              <a:solidFill>
                <a:schemeClr val="lt1"/>
              </a:solidFill>
              <a:latin typeface="Helvetica Neue"/>
              <a:ea typeface="Helvetica Neue"/>
              <a:cs typeface="Helvetica Neue"/>
              <a:sym typeface="Helvetica Neue"/>
            </a:endParaRPr>
          </a:p>
        </p:txBody>
      </p:sp>
      <p:pic>
        <p:nvPicPr>
          <p:cNvPr id="620" name="Google Shape;620;p97"/>
          <p:cNvPicPr preferRelativeResize="0"/>
          <p:nvPr/>
        </p:nvPicPr>
        <p:blipFill>
          <a:blip r:embed="rId6">
            <a:alphaModFix/>
          </a:blip>
          <a:stretch>
            <a:fillRect/>
          </a:stretch>
        </p:blipFill>
        <p:spPr>
          <a:xfrm>
            <a:off x="7791450" y="3914200"/>
            <a:ext cx="1352550" cy="1143000"/>
          </a:xfrm>
          <a:prstGeom prst="rect">
            <a:avLst/>
          </a:prstGeom>
          <a:noFill/>
          <a:ln>
            <a:noFill/>
          </a:ln>
        </p:spPr>
      </p:pic>
      <p:sp>
        <p:nvSpPr>
          <p:cNvPr id="621" name="Google Shape;621;p97"/>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How the model maps to the process flow</a:t>
            </a:r>
            <a:endParaRPr/>
          </a:p>
        </p:txBody>
      </p:sp>
      <p:sp>
        <p:nvSpPr>
          <p:cNvPr id="622" name="Google Shape;622;p97"/>
          <p:cNvSpPr/>
          <p:nvPr/>
        </p:nvSpPr>
        <p:spPr>
          <a:xfrm>
            <a:off x="4741450" y="4568826"/>
            <a:ext cx="1128900" cy="465000"/>
          </a:xfrm>
          <a:prstGeom prst="roundRect">
            <a:avLst>
              <a:gd fmla="val 16667" name="adj"/>
            </a:avLst>
          </a:prstGeom>
          <a:solidFill>
            <a:schemeClr val="accent4"/>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Work order</a:t>
            </a:r>
            <a:endParaRPr sz="1200">
              <a:solidFill>
                <a:schemeClr val="lt1"/>
              </a:solidFill>
              <a:latin typeface="Helvetica Neue"/>
              <a:ea typeface="Helvetica Neue"/>
              <a:cs typeface="Helvetica Neue"/>
              <a:sym typeface="Helvetica Neue"/>
            </a:endParaRPr>
          </a:p>
        </p:txBody>
      </p:sp>
      <p:sp>
        <p:nvSpPr>
          <p:cNvPr id="623" name="Google Shape;623;p97"/>
          <p:cNvSpPr/>
          <p:nvPr/>
        </p:nvSpPr>
        <p:spPr>
          <a:xfrm>
            <a:off x="1960850" y="4568826"/>
            <a:ext cx="1128900" cy="465000"/>
          </a:xfrm>
          <a:prstGeom prst="roundRect">
            <a:avLst>
              <a:gd fmla="val 16667" name="adj"/>
            </a:avLst>
          </a:prstGeom>
          <a:solidFill>
            <a:schemeClr val="accent2"/>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Property</a:t>
            </a:r>
            <a:endParaRPr sz="1200">
              <a:solidFill>
                <a:schemeClr val="lt1"/>
              </a:solidFill>
              <a:latin typeface="Helvetica Neue"/>
              <a:ea typeface="Helvetica Neue"/>
              <a:cs typeface="Helvetica Neue"/>
              <a:sym typeface="Helvetica Neue"/>
            </a:endParaRPr>
          </a:p>
        </p:txBody>
      </p:sp>
      <p:sp>
        <p:nvSpPr>
          <p:cNvPr id="624" name="Google Shape;624;p97"/>
          <p:cNvSpPr/>
          <p:nvPr/>
        </p:nvSpPr>
        <p:spPr>
          <a:xfrm>
            <a:off x="3242625" y="4568826"/>
            <a:ext cx="1128900" cy="465000"/>
          </a:xfrm>
          <a:prstGeom prst="roundRect">
            <a:avLst>
              <a:gd fmla="val 16667" name="adj"/>
            </a:avLst>
          </a:prstGeom>
          <a:solidFill>
            <a:schemeClr val="accent6"/>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Tenant</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98"/>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Module design: overview</a:t>
            </a:r>
            <a:endParaRPr/>
          </a:p>
        </p:txBody>
      </p:sp>
      <p:sp>
        <p:nvSpPr>
          <p:cNvPr id="630" name="Google Shape;630;p98"/>
          <p:cNvSpPr txBox="1"/>
          <p:nvPr>
            <p:ph idx="1" type="body"/>
          </p:nvPr>
        </p:nvSpPr>
        <p:spPr>
          <a:xfrm>
            <a:off x="315450" y="1791475"/>
            <a:ext cx="8076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a:p>
            <a:pPr indent="0" lvl="0" marL="0" rtl="0" algn="l">
              <a:spcBef>
                <a:spcPts val="1500"/>
              </a:spcBef>
              <a:spcAft>
                <a:spcPts val="0"/>
              </a:spcAft>
              <a:buNone/>
            </a:pPr>
            <a:r>
              <a:t/>
            </a:r>
            <a:endParaRPr sz="1400"/>
          </a:p>
          <a:p>
            <a:pPr indent="0" lvl="0" marL="0" rtl="0" algn="l">
              <a:spcBef>
                <a:spcPts val="1500"/>
              </a:spcBef>
              <a:spcAft>
                <a:spcPts val="1500"/>
              </a:spcAft>
              <a:buNone/>
            </a:pPr>
            <a:r>
              <a:t/>
            </a:r>
            <a:endParaRPr sz="1400"/>
          </a:p>
        </p:txBody>
      </p:sp>
      <p:sp>
        <p:nvSpPr>
          <p:cNvPr id="631" name="Google Shape;631;p98"/>
          <p:cNvSpPr/>
          <p:nvPr/>
        </p:nvSpPr>
        <p:spPr>
          <a:xfrm>
            <a:off x="3486738" y="1990038"/>
            <a:ext cx="19875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Damp &amp; Mould Module</a:t>
            </a:r>
            <a:endParaRPr sz="900">
              <a:latin typeface="Helvetica Neue"/>
              <a:ea typeface="Helvetica Neue"/>
              <a:cs typeface="Helvetica Neue"/>
              <a:sym typeface="Helvetica Neue"/>
            </a:endParaRPr>
          </a:p>
        </p:txBody>
      </p:sp>
      <p:sp>
        <p:nvSpPr>
          <p:cNvPr id="632" name="Google Shape;632;p98"/>
          <p:cNvSpPr/>
          <p:nvPr/>
        </p:nvSpPr>
        <p:spPr>
          <a:xfrm>
            <a:off x="3836971" y="3738121"/>
            <a:ext cx="9090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Investigation component</a:t>
            </a:r>
            <a:endParaRPr sz="900">
              <a:latin typeface="Helvetica Neue"/>
              <a:ea typeface="Helvetica Neue"/>
              <a:cs typeface="Helvetica Neue"/>
              <a:sym typeface="Helvetica Neue"/>
            </a:endParaRPr>
          </a:p>
        </p:txBody>
      </p:sp>
      <p:sp>
        <p:nvSpPr>
          <p:cNvPr id="633" name="Google Shape;633;p98"/>
          <p:cNvSpPr/>
          <p:nvPr/>
        </p:nvSpPr>
        <p:spPr>
          <a:xfrm>
            <a:off x="1590885" y="2040046"/>
            <a:ext cx="9090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Reactive repairs</a:t>
            </a:r>
            <a:endParaRPr sz="900">
              <a:latin typeface="Helvetica Neue"/>
              <a:ea typeface="Helvetica Neue"/>
              <a:cs typeface="Helvetica Neue"/>
              <a:sym typeface="Helvetica Neue"/>
            </a:endParaRPr>
          </a:p>
        </p:txBody>
      </p:sp>
      <p:sp>
        <p:nvSpPr>
          <p:cNvPr id="634" name="Google Shape;634;p98"/>
          <p:cNvSpPr/>
          <p:nvPr/>
        </p:nvSpPr>
        <p:spPr>
          <a:xfrm>
            <a:off x="6099850" y="2042896"/>
            <a:ext cx="9090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Property</a:t>
            </a:r>
            <a:endParaRPr sz="900">
              <a:latin typeface="Helvetica Neue"/>
              <a:ea typeface="Helvetica Neue"/>
              <a:cs typeface="Helvetica Neue"/>
              <a:sym typeface="Helvetica Neue"/>
            </a:endParaRPr>
          </a:p>
        </p:txBody>
      </p:sp>
      <p:cxnSp>
        <p:nvCxnSpPr>
          <p:cNvPr id="635" name="Google Shape;635;p98"/>
          <p:cNvCxnSpPr>
            <a:stCxn id="631" idx="2"/>
            <a:endCxn id="632" idx="0"/>
          </p:cNvCxnSpPr>
          <p:nvPr/>
        </p:nvCxnSpPr>
        <p:spPr>
          <a:xfrm rot="5400000">
            <a:off x="3802788" y="3060438"/>
            <a:ext cx="1166400" cy="189000"/>
          </a:xfrm>
          <a:prstGeom prst="bentConnector3">
            <a:avLst>
              <a:gd fmla="val 49999" name="adj1"/>
            </a:avLst>
          </a:prstGeom>
          <a:noFill/>
          <a:ln cap="flat" cmpd="sng" w="9525">
            <a:solidFill>
              <a:schemeClr val="dk2"/>
            </a:solidFill>
            <a:prstDash val="solid"/>
            <a:round/>
            <a:headEnd len="med" w="med" type="none"/>
            <a:tailEnd len="med" w="med" type="none"/>
          </a:ln>
        </p:spPr>
      </p:cxnSp>
      <p:sp>
        <p:nvSpPr>
          <p:cNvPr id="636" name="Google Shape;636;p98"/>
          <p:cNvSpPr/>
          <p:nvPr/>
        </p:nvSpPr>
        <p:spPr>
          <a:xfrm>
            <a:off x="1489346" y="3985271"/>
            <a:ext cx="9090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Work Order</a:t>
            </a:r>
            <a:endParaRPr sz="900">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lang="en-GB" sz="900">
                <a:solidFill>
                  <a:schemeClr val="dk1"/>
                </a:solidFill>
                <a:latin typeface="Helvetica Neue"/>
                <a:ea typeface="Helvetica Neue"/>
                <a:cs typeface="Helvetica Neue"/>
                <a:sym typeface="Helvetica Neue"/>
              </a:rPr>
              <a:t>component</a:t>
            </a:r>
            <a:endParaRPr sz="900">
              <a:latin typeface="Helvetica Neue"/>
              <a:ea typeface="Helvetica Neue"/>
              <a:cs typeface="Helvetica Neue"/>
              <a:sym typeface="Helvetica Neue"/>
            </a:endParaRPr>
          </a:p>
        </p:txBody>
      </p:sp>
      <p:cxnSp>
        <p:nvCxnSpPr>
          <p:cNvPr id="637" name="Google Shape;637;p98"/>
          <p:cNvCxnSpPr>
            <a:stCxn id="633" idx="2"/>
            <a:endCxn id="636" idx="0"/>
          </p:cNvCxnSpPr>
          <p:nvPr/>
        </p:nvCxnSpPr>
        <p:spPr>
          <a:xfrm rot="5400000">
            <a:off x="1312935" y="3252796"/>
            <a:ext cx="1363500" cy="101400"/>
          </a:xfrm>
          <a:prstGeom prst="bentConnector3">
            <a:avLst>
              <a:gd fmla="val 50001" name="adj1"/>
            </a:avLst>
          </a:prstGeom>
          <a:noFill/>
          <a:ln cap="flat" cmpd="sng" w="9525">
            <a:solidFill>
              <a:schemeClr val="dk2"/>
            </a:solidFill>
            <a:prstDash val="solid"/>
            <a:round/>
            <a:headEnd len="med" w="med" type="none"/>
            <a:tailEnd len="med" w="med" type="none"/>
          </a:ln>
        </p:spPr>
      </p:cxnSp>
      <p:sp>
        <p:nvSpPr>
          <p:cNvPr id="638" name="Google Shape;638;p98"/>
          <p:cNvSpPr/>
          <p:nvPr/>
        </p:nvSpPr>
        <p:spPr>
          <a:xfrm>
            <a:off x="7483225" y="1999771"/>
            <a:ext cx="9090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Core customer data</a:t>
            </a:r>
            <a:endParaRPr sz="900">
              <a:latin typeface="Helvetica Neue"/>
              <a:ea typeface="Helvetica Neue"/>
              <a:cs typeface="Helvetica Neue"/>
              <a:sym typeface="Helvetica Neue"/>
            </a:endParaRPr>
          </a:p>
        </p:txBody>
      </p:sp>
      <p:cxnSp>
        <p:nvCxnSpPr>
          <p:cNvPr id="639" name="Google Shape;639;p98"/>
          <p:cNvCxnSpPr>
            <a:stCxn id="632" idx="1"/>
            <a:endCxn id="636" idx="3"/>
          </p:cNvCxnSpPr>
          <p:nvPr/>
        </p:nvCxnSpPr>
        <p:spPr>
          <a:xfrm flipH="1">
            <a:off x="2398471" y="4028971"/>
            <a:ext cx="1438500" cy="247200"/>
          </a:xfrm>
          <a:prstGeom prst="bentConnector3">
            <a:avLst>
              <a:gd fmla="val 50004" name="adj1"/>
            </a:avLst>
          </a:prstGeom>
          <a:noFill/>
          <a:ln cap="flat" cmpd="sng" w="9525">
            <a:solidFill>
              <a:schemeClr val="dk2"/>
            </a:solidFill>
            <a:prstDash val="solid"/>
            <a:round/>
            <a:headEnd len="med" w="med" type="none"/>
            <a:tailEnd len="med" w="med" type="none"/>
          </a:ln>
        </p:spPr>
      </p:cxnSp>
      <p:sp>
        <p:nvSpPr>
          <p:cNvPr id="640" name="Google Shape;640;p98"/>
          <p:cNvSpPr/>
          <p:nvPr/>
        </p:nvSpPr>
        <p:spPr>
          <a:xfrm>
            <a:off x="6167510" y="3824196"/>
            <a:ext cx="9090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Property</a:t>
            </a:r>
            <a:endParaRPr sz="900">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lang="en-GB" sz="900">
                <a:solidFill>
                  <a:schemeClr val="dk1"/>
                </a:solidFill>
                <a:latin typeface="Helvetica Neue"/>
                <a:ea typeface="Helvetica Neue"/>
                <a:cs typeface="Helvetica Neue"/>
                <a:sym typeface="Helvetica Neue"/>
              </a:rPr>
              <a:t>component</a:t>
            </a:r>
            <a:endParaRPr sz="900">
              <a:latin typeface="Helvetica Neue"/>
              <a:ea typeface="Helvetica Neue"/>
              <a:cs typeface="Helvetica Neue"/>
              <a:sym typeface="Helvetica Neue"/>
            </a:endParaRPr>
          </a:p>
        </p:txBody>
      </p:sp>
      <p:sp>
        <p:nvSpPr>
          <p:cNvPr id="641" name="Google Shape;641;p98"/>
          <p:cNvSpPr/>
          <p:nvPr/>
        </p:nvSpPr>
        <p:spPr>
          <a:xfrm>
            <a:off x="7417735" y="3904746"/>
            <a:ext cx="9090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Tenant</a:t>
            </a:r>
            <a:endParaRPr sz="900">
              <a:latin typeface="Helvetica Neue"/>
              <a:ea typeface="Helvetica Neue"/>
              <a:cs typeface="Helvetica Neue"/>
              <a:sym typeface="Helvetica Neue"/>
            </a:endParaRPr>
          </a:p>
          <a:p>
            <a:pPr indent="0" lvl="0" marL="0" rtl="0" algn="ctr">
              <a:spcBef>
                <a:spcPts val="0"/>
              </a:spcBef>
              <a:spcAft>
                <a:spcPts val="0"/>
              </a:spcAft>
              <a:buClr>
                <a:schemeClr val="dk1"/>
              </a:buClr>
              <a:buSzPts val="1100"/>
              <a:buFont typeface="Arial"/>
              <a:buNone/>
            </a:pPr>
            <a:r>
              <a:rPr lang="en-GB" sz="900">
                <a:solidFill>
                  <a:schemeClr val="dk1"/>
                </a:solidFill>
                <a:latin typeface="Helvetica Neue"/>
                <a:ea typeface="Helvetica Neue"/>
                <a:cs typeface="Helvetica Neue"/>
                <a:sym typeface="Helvetica Neue"/>
              </a:rPr>
              <a:t>component</a:t>
            </a:r>
            <a:endParaRPr sz="900">
              <a:latin typeface="Helvetica Neue"/>
              <a:ea typeface="Helvetica Neue"/>
              <a:cs typeface="Helvetica Neue"/>
              <a:sym typeface="Helvetica Neue"/>
            </a:endParaRPr>
          </a:p>
        </p:txBody>
      </p:sp>
      <p:cxnSp>
        <p:nvCxnSpPr>
          <p:cNvPr id="642" name="Google Shape;642;p98"/>
          <p:cNvCxnSpPr>
            <a:stCxn id="632" idx="3"/>
            <a:endCxn id="640" idx="1"/>
          </p:cNvCxnSpPr>
          <p:nvPr/>
        </p:nvCxnSpPr>
        <p:spPr>
          <a:xfrm>
            <a:off x="4745971" y="4028971"/>
            <a:ext cx="1421400" cy="86100"/>
          </a:xfrm>
          <a:prstGeom prst="bentConnector3">
            <a:avLst>
              <a:gd fmla="val 50005" name="adj1"/>
            </a:avLst>
          </a:prstGeom>
          <a:noFill/>
          <a:ln cap="flat" cmpd="sng" w="9525">
            <a:solidFill>
              <a:schemeClr val="dk2"/>
            </a:solidFill>
            <a:prstDash val="solid"/>
            <a:round/>
            <a:headEnd len="med" w="med" type="none"/>
            <a:tailEnd len="med" w="med" type="none"/>
          </a:ln>
        </p:spPr>
      </p:cxnSp>
      <p:cxnSp>
        <p:nvCxnSpPr>
          <p:cNvPr id="643" name="Google Shape;643;p98"/>
          <p:cNvCxnSpPr>
            <a:stCxn id="632" idx="3"/>
            <a:endCxn id="641" idx="2"/>
          </p:cNvCxnSpPr>
          <p:nvPr/>
        </p:nvCxnSpPr>
        <p:spPr>
          <a:xfrm>
            <a:off x="4745971" y="4028971"/>
            <a:ext cx="3126300" cy="457500"/>
          </a:xfrm>
          <a:prstGeom prst="bentConnector4">
            <a:avLst>
              <a:gd fmla="val 22512" name="adj1"/>
              <a:gd fmla="val 152044" name="adj2"/>
            </a:avLst>
          </a:prstGeom>
          <a:noFill/>
          <a:ln cap="flat" cmpd="sng" w="9525">
            <a:solidFill>
              <a:schemeClr val="dk2"/>
            </a:solidFill>
            <a:prstDash val="solid"/>
            <a:round/>
            <a:headEnd len="med" w="med" type="none"/>
            <a:tailEnd len="med" w="med" type="none"/>
          </a:ln>
        </p:spPr>
      </p:cxnSp>
      <p:cxnSp>
        <p:nvCxnSpPr>
          <p:cNvPr id="644" name="Google Shape;644;p98"/>
          <p:cNvCxnSpPr>
            <a:stCxn id="634" idx="2"/>
            <a:endCxn id="640" idx="0"/>
          </p:cNvCxnSpPr>
          <p:nvPr/>
        </p:nvCxnSpPr>
        <p:spPr>
          <a:xfrm flipH="1" rot="-5400000">
            <a:off x="5988400" y="3190546"/>
            <a:ext cx="1199700" cy="67800"/>
          </a:xfrm>
          <a:prstGeom prst="bentConnector3">
            <a:avLst>
              <a:gd fmla="val 49996" name="adj1"/>
            </a:avLst>
          </a:prstGeom>
          <a:noFill/>
          <a:ln cap="flat" cmpd="sng" w="9525">
            <a:solidFill>
              <a:schemeClr val="dk2"/>
            </a:solidFill>
            <a:prstDash val="solid"/>
            <a:round/>
            <a:headEnd len="med" w="med" type="none"/>
            <a:tailEnd len="med" w="med" type="none"/>
          </a:ln>
        </p:spPr>
      </p:cxnSp>
      <p:cxnSp>
        <p:nvCxnSpPr>
          <p:cNvPr id="645" name="Google Shape;645;p98"/>
          <p:cNvCxnSpPr>
            <a:stCxn id="638" idx="2"/>
            <a:endCxn id="641" idx="0"/>
          </p:cNvCxnSpPr>
          <p:nvPr/>
        </p:nvCxnSpPr>
        <p:spPr>
          <a:xfrm rot="5400000">
            <a:off x="7243375" y="3210421"/>
            <a:ext cx="1323300" cy="65400"/>
          </a:xfrm>
          <a:prstGeom prst="bentConnector3">
            <a:avLst>
              <a:gd fmla="val 49999" name="adj1"/>
            </a:avLst>
          </a:prstGeom>
          <a:noFill/>
          <a:ln cap="flat" cmpd="sng" w="9525">
            <a:solidFill>
              <a:schemeClr val="dk2"/>
            </a:solidFill>
            <a:prstDash val="solid"/>
            <a:round/>
            <a:headEnd len="med" w="med" type="none"/>
            <a:tailEnd len="med" w="med" type="none"/>
          </a:ln>
        </p:spPr>
      </p:cxnSp>
      <p:sp>
        <p:nvSpPr>
          <p:cNvPr id="646" name="Google Shape;646;p98"/>
          <p:cNvSpPr/>
          <p:nvPr/>
        </p:nvSpPr>
        <p:spPr>
          <a:xfrm rot="5400000">
            <a:off x="5045650" y="1922100"/>
            <a:ext cx="259500" cy="16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47" name="Google Shape;647;p98"/>
          <p:cNvSpPr/>
          <p:nvPr/>
        </p:nvSpPr>
        <p:spPr>
          <a:xfrm rot="5400000">
            <a:off x="2112200" y="2009450"/>
            <a:ext cx="259500" cy="1632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48" name="Google Shape;648;p98"/>
          <p:cNvSpPr/>
          <p:nvPr/>
        </p:nvSpPr>
        <p:spPr>
          <a:xfrm rot="5400000">
            <a:off x="4434600" y="3638600"/>
            <a:ext cx="259500" cy="16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49" name="Google Shape;649;p98"/>
          <p:cNvSpPr/>
          <p:nvPr/>
        </p:nvSpPr>
        <p:spPr>
          <a:xfrm rot="5400000">
            <a:off x="2148375" y="3947375"/>
            <a:ext cx="259500" cy="16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50" name="Google Shape;650;p98"/>
          <p:cNvSpPr/>
          <p:nvPr/>
        </p:nvSpPr>
        <p:spPr>
          <a:xfrm rot="5400000">
            <a:off x="6833400" y="3786300"/>
            <a:ext cx="259500" cy="16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51" name="Google Shape;651;p98"/>
          <p:cNvSpPr/>
          <p:nvPr/>
        </p:nvSpPr>
        <p:spPr>
          <a:xfrm rot="5400000">
            <a:off x="8045700" y="3866850"/>
            <a:ext cx="259500" cy="16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52" name="Google Shape;652;p98"/>
          <p:cNvSpPr/>
          <p:nvPr/>
        </p:nvSpPr>
        <p:spPr>
          <a:xfrm rot="5400000">
            <a:off x="2045550" y="3947375"/>
            <a:ext cx="259500" cy="1632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53" name="Google Shape;653;p98"/>
          <p:cNvSpPr/>
          <p:nvPr/>
        </p:nvSpPr>
        <p:spPr>
          <a:xfrm rot="5400000">
            <a:off x="6701150" y="1965225"/>
            <a:ext cx="259500" cy="163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54" name="Google Shape;654;p98"/>
          <p:cNvSpPr/>
          <p:nvPr/>
        </p:nvSpPr>
        <p:spPr>
          <a:xfrm rot="5400000">
            <a:off x="6751800" y="3786300"/>
            <a:ext cx="259500" cy="163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55" name="Google Shape;655;p98"/>
          <p:cNvSpPr/>
          <p:nvPr/>
        </p:nvSpPr>
        <p:spPr>
          <a:xfrm rot="5400000">
            <a:off x="8140100" y="1922100"/>
            <a:ext cx="259500" cy="163200"/>
          </a:xfrm>
          <a:prstGeom prst="homePlat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56" name="Google Shape;656;p98"/>
          <p:cNvSpPr/>
          <p:nvPr/>
        </p:nvSpPr>
        <p:spPr>
          <a:xfrm rot="5400000">
            <a:off x="7964100" y="3866850"/>
            <a:ext cx="259500" cy="163200"/>
          </a:xfrm>
          <a:prstGeom prst="homePlat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57" name="Google Shape;657;p98"/>
          <p:cNvSpPr txBox="1"/>
          <p:nvPr/>
        </p:nvSpPr>
        <p:spPr>
          <a:xfrm>
            <a:off x="568650" y="1007000"/>
            <a:ext cx="7823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500"/>
              </a:spcAft>
              <a:buNone/>
            </a:pPr>
            <a:r>
              <a:rPr lang="en-GB">
                <a:solidFill>
                  <a:schemeClr val="dk1"/>
                </a:solidFill>
                <a:latin typeface="Helvetica Neue"/>
                <a:ea typeface="Helvetica Neue"/>
                <a:cs typeface="Helvetica Neue"/>
                <a:sym typeface="Helvetica Neue"/>
              </a:rPr>
              <a:t>The module is designed as a series of components, each relating to a sub-processes in Awaab’s Law (investigation, repairs) or key entities involved (tenant, property). The ‘core’ of the module is the Investigation component which is new. Other modules are updated.</a:t>
            </a:r>
            <a:endParaRPr/>
          </a:p>
        </p:txBody>
      </p:sp>
      <p:sp>
        <p:nvSpPr>
          <p:cNvPr id="658" name="Google Shape;658;p98"/>
          <p:cNvSpPr/>
          <p:nvPr/>
        </p:nvSpPr>
        <p:spPr>
          <a:xfrm>
            <a:off x="248210" y="2042896"/>
            <a:ext cx="909000" cy="581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Module level</a:t>
            </a:r>
            <a:endParaRPr sz="900">
              <a:latin typeface="Helvetica Neue"/>
              <a:ea typeface="Helvetica Neue"/>
              <a:cs typeface="Helvetica Neue"/>
              <a:sym typeface="Helvetica Neue"/>
            </a:endParaRPr>
          </a:p>
        </p:txBody>
      </p:sp>
      <p:sp>
        <p:nvSpPr>
          <p:cNvPr id="659" name="Google Shape;659;p98"/>
          <p:cNvSpPr/>
          <p:nvPr/>
        </p:nvSpPr>
        <p:spPr>
          <a:xfrm>
            <a:off x="256235" y="3738121"/>
            <a:ext cx="909000" cy="581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Damp &amp; mould component level</a:t>
            </a:r>
            <a:endParaRPr sz="900">
              <a:latin typeface="Helvetica Neue"/>
              <a:ea typeface="Helvetica Neue"/>
              <a:cs typeface="Helvetica Neue"/>
              <a:sym typeface="Helvetica Neue"/>
            </a:endParaRPr>
          </a:p>
        </p:txBody>
      </p:sp>
      <p:sp>
        <p:nvSpPr>
          <p:cNvPr id="660" name="Google Shape;660;p98"/>
          <p:cNvSpPr/>
          <p:nvPr/>
        </p:nvSpPr>
        <p:spPr>
          <a:xfrm rot="5400000">
            <a:off x="5733375" y="253900"/>
            <a:ext cx="259500" cy="163200"/>
          </a:xfrm>
          <a:prstGeom prst="homePlate">
            <a:avLst>
              <a:gd fmla="val 50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61" name="Google Shape;661;p98"/>
          <p:cNvSpPr/>
          <p:nvPr/>
        </p:nvSpPr>
        <p:spPr>
          <a:xfrm>
            <a:off x="6122775" y="205750"/>
            <a:ext cx="1585200" cy="25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Helvetica Neue"/>
                <a:ea typeface="Helvetica Neue"/>
                <a:cs typeface="Helvetica Neue"/>
                <a:sym typeface="Helvetica Neue"/>
              </a:rPr>
              <a:t>Damp and mould module</a:t>
            </a:r>
            <a:endParaRPr sz="900">
              <a:latin typeface="Helvetica Neue"/>
              <a:ea typeface="Helvetica Neue"/>
              <a:cs typeface="Helvetica Neue"/>
              <a:sym typeface="Helvetica Neue"/>
            </a:endParaRPr>
          </a:p>
        </p:txBody>
      </p:sp>
      <p:sp>
        <p:nvSpPr>
          <p:cNvPr id="662" name="Google Shape;662;p98"/>
          <p:cNvSpPr/>
          <p:nvPr/>
        </p:nvSpPr>
        <p:spPr>
          <a:xfrm rot="5400000">
            <a:off x="5733500" y="716875"/>
            <a:ext cx="259500" cy="163200"/>
          </a:xfrm>
          <a:prstGeom prst="homePlate">
            <a:avLst>
              <a:gd fmla="val 50000"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63" name="Google Shape;663;p98"/>
          <p:cNvSpPr/>
          <p:nvPr/>
        </p:nvSpPr>
        <p:spPr>
          <a:xfrm>
            <a:off x="6122900" y="668725"/>
            <a:ext cx="1585200" cy="259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Helvetica Neue"/>
                <a:ea typeface="Helvetica Neue"/>
                <a:cs typeface="Helvetica Neue"/>
                <a:sym typeface="Helvetica Neue"/>
              </a:rPr>
              <a:t>Reactive repairs</a:t>
            </a:r>
            <a:endParaRPr sz="900">
              <a:latin typeface="Helvetica Neue"/>
              <a:ea typeface="Helvetica Neue"/>
              <a:cs typeface="Helvetica Neue"/>
              <a:sym typeface="Helvetica Neue"/>
            </a:endParaRPr>
          </a:p>
        </p:txBody>
      </p:sp>
      <p:sp>
        <p:nvSpPr>
          <p:cNvPr id="664" name="Google Shape;664;p98"/>
          <p:cNvSpPr/>
          <p:nvPr/>
        </p:nvSpPr>
        <p:spPr>
          <a:xfrm rot="5400000">
            <a:off x="7644213" y="253900"/>
            <a:ext cx="259500" cy="163200"/>
          </a:xfrm>
          <a:prstGeom prst="homePlate">
            <a:avLst>
              <a:gd fmla="val 50000" name="adj"/>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65" name="Google Shape;665;p98"/>
          <p:cNvSpPr/>
          <p:nvPr/>
        </p:nvSpPr>
        <p:spPr>
          <a:xfrm>
            <a:off x="8033613" y="205750"/>
            <a:ext cx="15852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Helvetica Neue"/>
                <a:ea typeface="Helvetica Neue"/>
                <a:cs typeface="Helvetica Neue"/>
                <a:sym typeface="Helvetica Neue"/>
              </a:rPr>
              <a:t>Property</a:t>
            </a:r>
            <a:endParaRPr sz="900">
              <a:latin typeface="Helvetica Neue"/>
              <a:ea typeface="Helvetica Neue"/>
              <a:cs typeface="Helvetica Neue"/>
              <a:sym typeface="Helvetica Neue"/>
            </a:endParaRPr>
          </a:p>
        </p:txBody>
      </p:sp>
      <p:sp>
        <p:nvSpPr>
          <p:cNvPr id="666" name="Google Shape;666;p98"/>
          <p:cNvSpPr/>
          <p:nvPr/>
        </p:nvSpPr>
        <p:spPr>
          <a:xfrm rot="5400000">
            <a:off x="7644338" y="716875"/>
            <a:ext cx="259500" cy="163200"/>
          </a:xfrm>
          <a:prstGeom prst="homePlate">
            <a:avLst>
              <a:gd fmla="val 50000" name="adj"/>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667" name="Google Shape;667;p98"/>
          <p:cNvSpPr/>
          <p:nvPr/>
        </p:nvSpPr>
        <p:spPr>
          <a:xfrm>
            <a:off x="8033738" y="668725"/>
            <a:ext cx="15852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Helvetica Neue"/>
                <a:ea typeface="Helvetica Neue"/>
                <a:cs typeface="Helvetica Neue"/>
                <a:sym typeface="Helvetica Neue"/>
              </a:rPr>
              <a:t>Core customer</a:t>
            </a:r>
            <a:endParaRPr sz="900">
              <a:latin typeface="Helvetica Neue"/>
              <a:ea typeface="Helvetica Neue"/>
              <a:cs typeface="Helvetica Neue"/>
              <a:sym typeface="Helvetica Neue"/>
            </a:endParaRPr>
          </a:p>
        </p:txBody>
      </p:sp>
      <p:sp>
        <p:nvSpPr>
          <p:cNvPr id="668" name="Google Shape;668;p98"/>
          <p:cNvSpPr/>
          <p:nvPr/>
        </p:nvSpPr>
        <p:spPr>
          <a:xfrm>
            <a:off x="5027748" y="205750"/>
            <a:ext cx="1303500" cy="25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Helvetica Neue"/>
                <a:ea typeface="Helvetica Neue"/>
                <a:cs typeface="Helvetica Neue"/>
                <a:sym typeface="Helvetica Neue"/>
              </a:rPr>
              <a:t>KEY</a:t>
            </a:r>
            <a:endParaRPr sz="900">
              <a:latin typeface="Helvetica Neue"/>
              <a:ea typeface="Helvetica Neue"/>
              <a:cs typeface="Helvetica Neue"/>
              <a:sym typeface="Helvetica Neue"/>
            </a:endParaRPr>
          </a:p>
        </p:txBody>
      </p:sp>
      <p:sp>
        <p:nvSpPr>
          <p:cNvPr id="669" name="Google Shape;669;p98"/>
          <p:cNvSpPr/>
          <p:nvPr/>
        </p:nvSpPr>
        <p:spPr>
          <a:xfrm>
            <a:off x="5019925" y="77225"/>
            <a:ext cx="4015800" cy="939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pic>
        <p:nvPicPr>
          <p:cNvPr id="670" name="Google Shape;670;p98"/>
          <p:cNvPicPr preferRelativeResize="0"/>
          <p:nvPr/>
        </p:nvPicPr>
        <p:blipFill>
          <a:blip r:embed="rId3">
            <a:alphaModFix/>
          </a:blip>
          <a:stretch>
            <a:fillRect/>
          </a:stretch>
        </p:blipFill>
        <p:spPr>
          <a:xfrm>
            <a:off x="7288092" y="3564424"/>
            <a:ext cx="372625" cy="517455"/>
          </a:xfrm>
          <a:prstGeom prst="rect">
            <a:avLst/>
          </a:prstGeom>
          <a:noFill/>
          <a:ln>
            <a:noFill/>
          </a:ln>
        </p:spPr>
      </p:pic>
      <p:grpSp>
        <p:nvGrpSpPr>
          <p:cNvPr id="671" name="Google Shape;671;p98"/>
          <p:cNvGrpSpPr/>
          <p:nvPr/>
        </p:nvGrpSpPr>
        <p:grpSpPr>
          <a:xfrm>
            <a:off x="6103128" y="3447120"/>
            <a:ext cx="312024" cy="546171"/>
            <a:chOff x="2168824" y="-85295"/>
            <a:chExt cx="3287925" cy="5231525"/>
          </a:xfrm>
        </p:grpSpPr>
        <p:sp>
          <p:nvSpPr>
            <p:cNvPr id="672" name="Google Shape;672;p98"/>
            <p:cNvSpPr/>
            <p:nvPr/>
          </p:nvSpPr>
          <p:spPr>
            <a:xfrm>
              <a:off x="2168824" y="-85295"/>
              <a:ext cx="3287925" cy="5231525"/>
            </a:xfrm>
            <a:custGeom>
              <a:rect b="b" l="l" r="r" t="t"/>
              <a:pathLst>
                <a:path extrusionOk="0" h="209261" w="131517">
                  <a:moveTo>
                    <a:pt x="68269" y="0"/>
                  </a:moveTo>
                  <a:cubicBezTo>
                    <a:pt x="66283" y="0"/>
                    <a:pt x="64206" y="773"/>
                    <a:pt x="61957" y="2334"/>
                  </a:cubicBezTo>
                  <a:cubicBezTo>
                    <a:pt x="59964" y="3729"/>
                    <a:pt x="58144" y="5424"/>
                    <a:pt x="56375" y="7069"/>
                  </a:cubicBezTo>
                  <a:cubicBezTo>
                    <a:pt x="43913" y="18658"/>
                    <a:pt x="31527" y="30297"/>
                    <a:pt x="19041" y="41836"/>
                  </a:cubicBezTo>
                  <a:cubicBezTo>
                    <a:pt x="14281" y="46247"/>
                    <a:pt x="9570" y="50733"/>
                    <a:pt x="4486" y="54721"/>
                  </a:cubicBezTo>
                  <a:cubicBezTo>
                    <a:pt x="1794" y="56864"/>
                    <a:pt x="498" y="59132"/>
                    <a:pt x="474" y="62447"/>
                  </a:cubicBezTo>
                  <a:cubicBezTo>
                    <a:pt x="374" y="72466"/>
                    <a:pt x="150" y="82485"/>
                    <a:pt x="75" y="92504"/>
                  </a:cubicBezTo>
                  <a:cubicBezTo>
                    <a:pt x="0" y="101925"/>
                    <a:pt x="75" y="111345"/>
                    <a:pt x="100" y="120766"/>
                  </a:cubicBezTo>
                  <a:cubicBezTo>
                    <a:pt x="100" y="127744"/>
                    <a:pt x="50" y="134698"/>
                    <a:pt x="199" y="141676"/>
                  </a:cubicBezTo>
                  <a:cubicBezTo>
                    <a:pt x="474" y="153415"/>
                    <a:pt x="872" y="165153"/>
                    <a:pt x="1246" y="176867"/>
                  </a:cubicBezTo>
                  <a:cubicBezTo>
                    <a:pt x="1122" y="176892"/>
                    <a:pt x="997" y="176892"/>
                    <a:pt x="872" y="176917"/>
                  </a:cubicBezTo>
                  <a:cubicBezTo>
                    <a:pt x="1421" y="181902"/>
                    <a:pt x="1969" y="186861"/>
                    <a:pt x="2517" y="191846"/>
                  </a:cubicBezTo>
                  <a:cubicBezTo>
                    <a:pt x="3689" y="202263"/>
                    <a:pt x="9022" y="207971"/>
                    <a:pt x="19390" y="208893"/>
                  </a:cubicBezTo>
                  <a:cubicBezTo>
                    <a:pt x="22605" y="209167"/>
                    <a:pt x="25838" y="209260"/>
                    <a:pt x="29078" y="209260"/>
                  </a:cubicBezTo>
                  <a:cubicBezTo>
                    <a:pt x="32318" y="209260"/>
                    <a:pt x="35564" y="209167"/>
                    <a:pt x="38804" y="209067"/>
                  </a:cubicBezTo>
                  <a:cubicBezTo>
                    <a:pt x="48200" y="208743"/>
                    <a:pt x="57621" y="208295"/>
                    <a:pt x="67017" y="207522"/>
                  </a:cubicBezTo>
                  <a:cubicBezTo>
                    <a:pt x="73626" y="206979"/>
                    <a:pt x="80236" y="206825"/>
                    <a:pt x="86846" y="206825"/>
                  </a:cubicBezTo>
                  <a:cubicBezTo>
                    <a:pt x="92074" y="206825"/>
                    <a:pt x="97303" y="206922"/>
                    <a:pt x="102531" y="206999"/>
                  </a:cubicBezTo>
                  <a:cubicBezTo>
                    <a:pt x="108538" y="207073"/>
                    <a:pt x="114519" y="207522"/>
                    <a:pt x="120525" y="207672"/>
                  </a:cubicBezTo>
                  <a:cubicBezTo>
                    <a:pt x="120684" y="207676"/>
                    <a:pt x="120841" y="207678"/>
                    <a:pt x="120996" y="207678"/>
                  </a:cubicBezTo>
                  <a:cubicBezTo>
                    <a:pt x="126727" y="207678"/>
                    <a:pt x="130294" y="204551"/>
                    <a:pt x="131192" y="198824"/>
                  </a:cubicBezTo>
                  <a:cubicBezTo>
                    <a:pt x="131416" y="197379"/>
                    <a:pt x="131466" y="195908"/>
                    <a:pt x="131491" y="194438"/>
                  </a:cubicBezTo>
                  <a:cubicBezTo>
                    <a:pt x="131516" y="189304"/>
                    <a:pt x="131516" y="184169"/>
                    <a:pt x="131491" y="179035"/>
                  </a:cubicBezTo>
                  <a:cubicBezTo>
                    <a:pt x="131441" y="170462"/>
                    <a:pt x="131416" y="161914"/>
                    <a:pt x="131317" y="153340"/>
                  </a:cubicBezTo>
                  <a:cubicBezTo>
                    <a:pt x="131167" y="143197"/>
                    <a:pt x="130918" y="133053"/>
                    <a:pt x="130768" y="122909"/>
                  </a:cubicBezTo>
                  <a:cubicBezTo>
                    <a:pt x="130644" y="114585"/>
                    <a:pt x="130644" y="106261"/>
                    <a:pt x="130494" y="97962"/>
                  </a:cubicBezTo>
                  <a:cubicBezTo>
                    <a:pt x="130345" y="88790"/>
                    <a:pt x="130096" y="79619"/>
                    <a:pt x="129896" y="70447"/>
                  </a:cubicBezTo>
                  <a:cubicBezTo>
                    <a:pt x="129796" y="65986"/>
                    <a:pt x="128974" y="61799"/>
                    <a:pt x="126706" y="57811"/>
                  </a:cubicBezTo>
                  <a:cubicBezTo>
                    <a:pt x="124064" y="53151"/>
                    <a:pt x="120799" y="49088"/>
                    <a:pt x="117061" y="45375"/>
                  </a:cubicBezTo>
                  <a:cubicBezTo>
                    <a:pt x="110955" y="39344"/>
                    <a:pt x="104650" y="33562"/>
                    <a:pt x="98618" y="27505"/>
                  </a:cubicBezTo>
                  <a:cubicBezTo>
                    <a:pt x="90843" y="19680"/>
                    <a:pt x="83266" y="11704"/>
                    <a:pt x="75640" y="3779"/>
                  </a:cubicBezTo>
                  <a:cubicBezTo>
                    <a:pt x="73217" y="1272"/>
                    <a:pt x="70817" y="0"/>
                    <a:pt x="68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98"/>
            <p:cNvSpPr/>
            <p:nvPr/>
          </p:nvSpPr>
          <p:spPr>
            <a:xfrm>
              <a:off x="2654500" y="2452125"/>
              <a:ext cx="750200" cy="1328850"/>
            </a:xfrm>
            <a:custGeom>
              <a:rect b="b" l="l" r="r" t="t"/>
              <a:pathLst>
                <a:path extrusionOk="0" h="53154" w="30008">
                  <a:moveTo>
                    <a:pt x="23725" y="0"/>
                  </a:moveTo>
                  <a:cubicBezTo>
                    <a:pt x="23368" y="0"/>
                    <a:pt x="23002" y="22"/>
                    <a:pt x="22630" y="65"/>
                  </a:cubicBezTo>
                  <a:cubicBezTo>
                    <a:pt x="19316" y="464"/>
                    <a:pt x="15926" y="564"/>
                    <a:pt x="12611" y="1062"/>
                  </a:cubicBezTo>
                  <a:cubicBezTo>
                    <a:pt x="9745" y="1486"/>
                    <a:pt x="6829" y="2084"/>
                    <a:pt x="4088" y="2956"/>
                  </a:cubicBezTo>
                  <a:cubicBezTo>
                    <a:pt x="1621" y="3754"/>
                    <a:pt x="549" y="5772"/>
                    <a:pt x="175" y="8015"/>
                  </a:cubicBezTo>
                  <a:cubicBezTo>
                    <a:pt x="1" y="9012"/>
                    <a:pt x="51" y="10059"/>
                    <a:pt x="75" y="11081"/>
                  </a:cubicBezTo>
                  <a:cubicBezTo>
                    <a:pt x="100" y="14819"/>
                    <a:pt x="200" y="18533"/>
                    <a:pt x="200" y="22271"/>
                  </a:cubicBezTo>
                  <a:cubicBezTo>
                    <a:pt x="200" y="30371"/>
                    <a:pt x="150" y="38471"/>
                    <a:pt x="125" y="46596"/>
                  </a:cubicBezTo>
                  <a:cubicBezTo>
                    <a:pt x="125" y="47144"/>
                    <a:pt x="175" y="47692"/>
                    <a:pt x="275" y="48266"/>
                  </a:cubicBezTo>
                  <a:cubicBezTo>
                    <a:pt x="737" y="51717"/>
                    <a:pt x="2478" y="53153"/>
                    <a:pt x="6239" y="53153"/>
                  </a:cubicBezTo>
                  <a:cubicBezTo>
                    <a:pt x="6335" y="53153"/>
                    <a:pt x="6432" y="53152"/>
                    <a:pt x="6530" y="53150"/>
                  </a:cubicBezTo>
                  <a:cubicBezTo>
                    <a:pt x="12312" y="53026"/>
                    <a:pt x="18094" y="52876"/>
                    <a:pt x="23876" y="52702"/>
                  </a:cubicBezTo>
                  <a:cubicBezTo>
                    <a:pt x="28313" y="52577"/>
                    <a:pt x="29883" y="51057"/>
                    <a:pt x="29783" y="47144"/>
                  </a:cubicBezTo>
                  <a:cubicBezTo>
                    <a:pt x="29683" y="42683"/>
                    <a:pt x="29534" y="38197"/>
                    <a:pt x="29534" y="33736"/>
                  </a:cubicBezTo>
                  <a:cubicBezTo>
                    <a:pt x="29509" y="30197"/>
                    <a:pt x="29683" y="26633"/>
                    <a:pt x="29758" y="23094"/>
                  </a:cubicBezTo>
                  <a:cubicBezTo>
                    <a:pt x="29833" y="19928"/>
                    <a:pt x="30007" y="16763"/>
                    <a:pt x="29958" y="13598"/>
                  </a:cubicBezTo>
                  <a:cubicBezTo>
                    <a:pt x="29908" y="10433"/>
                    <a:pt x="29933" y="7243"/>
                    <a:pt x="29434" y="4152"/>
                  </a:cubicBezTo>
                  <a:cubicBezTo>
                    <a:pt x="28990" y="1443"/>
                    <a:pt x="26646" y="0"/>
                    <a:pt x="2372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98"/>
            <p:cNvSpPr/>
            <p:nvPr/>
          </p:nvSpPr>
          <p:spPr>
            <a:xfrm>
              <a:off x="3076950" y="3028150"/>
              <a:ext cx="208750" cy="239000"/>
            </a:xfrm>
            <a:custGeom>
              <a:rect b="b" l="l" r="r" t="t"/>
              <a:pathLst>
                <a:path extrusionOk="0" h="9560" w="8350">
                  <a:moveTo>
                    <a:pt x="1695" y="1822"/>
                  </a:moveTo>
                  <a:lnTo>
                    <a:pt x="1695" y="1822"/>
                  </a:lnTo>
                  <a:cubicBezTo>
                    <a:pt x="3390" y="1897"/>
                    <a:pt x="4735" y="1972"/>
                    <a:pt x="6181" y="2046"/>
                  </a:cubicBezTo>
                  <a:cubicBezTo>
                    <a:pt x="6256" y="2869"/>
                    <a:pt x="6330" y="3517"/>
                    <a:pt x="6355" y="4165"/>
                  </a:cubicBezTo>
                  <a:cubicBezTo>
                    <a:pt x="6456" y="6889"/>
                    <a:pt x="6298" y="7585"/>
                    <a:pt x="4460" y="7585"/>
                  </a:cubicBezTo>
                  <a:cubicBezTo>
                    <a:pt x="4011" y="7585"/>
                    <a:pt x="3462" y="7543"/>
                    <a:pt x="2791" y="7480"/>
                  </a:cubicBezTo>
                  <a:cubicBezTo>
                    <a:pt x="2692" y="7455"/>
                    <a:pt x="2617" y="7380"/>
                    <a:pt x="2318" y="7205"/>
                  </a:cubicBezTo>
                  <a:cubicBezTo>
                    <a:pt x="2119" y="5610"/>
                    <a:pt x="1919" y="3891"/>
                    <a:pt x="1695" y="1822"/>
                  </a:cubicBezTo>
                  <a:close/>
                  <a:moveTo>
                    <a:pt x="2182" y="0"/>
                  </a:moveTo>
                  <a:cubicBezTo>
                    <a:pt x="2086" y="0"/>
                    <a:pt x="1990" y="1"/>
                    <a:pt x="1894" y="3"/>
                  </a:cubicBezTo>
                  <a:cubicBezTo>
                    <a:pt x="449" y="28"/>
                    <a:pt x="0" y="601"/>
                    <a:pt x="25" y="2096"/>
                  </a:cubicBezTo>
                  <a:cubicBezTo>
                    <a:pt x="50" y="2869"/>
                    <a:pt x="50" y="3642"/>
                    <a:pt x="75" y="4414"/>
                  </a:cubicBezTo>
                  <a:lnTo>
                    <a:pt x="125" y="4414"/>
                  </a:lnTo>
                  <a:cubicBezTo>
                    <a:pt x="224" y="5461"/>
                    <a:pt x="274" y="6508"/>
                    <a:pt x="449" y="7529"/>
                  </a:cubicBezTo>
                  <a:cubicBezTo>
                    <a:pt x="703" y="8962"/>
                    <a:pt x="1321" y="9559"/>
                    <a:pt x="2622" y="9559"/>
                  </a:cubicBezTo>
                  <a:cubicBezTo>
                    <a:pt x="2724" y="9559"/>
                    <a:pt x="2830" y="9555"/>
                    <a:pt x="2941" y="9548"/>
                  </a:cubicBezTo>
                  <a:cubicBezTo>
                    <a:pt x="4187" y="9449"/>
                    <a:pt x="5433" y="9324"/>
                    <a:pt x="6630" y="9025"/>
                  </a:cubicBezTo>
                  <a:cubicBezTo>
                    <a:pt x="7950" y="8676"/>
                    <a:pt x="8349" y="8078"/>
                    <a:pt x="8324" y="6732"/>
                  </a:cubicBezTo>
                  <a:cubicBezTo>
                    <a:pt x="8274" y="5137"/>
                    <a:pt x="8125" y="3542"/>
                    <a:pt x="7975" y="1947"/>
                  </a:cubicBezTo>
                  <a:cubicBezTo>
                    <a:pt x="7876" y="925"/>
                    <a:pt x="7327" y="352"/>
                    <a:pt x="6306" y="277"/>
                  </a:cubicBezTo>
                  <a:cubicBezTo>
                    <a:pt x="4931" y="160"/>
                    <a:pt x="3556" y="0"/>
                    <a:pt x="2182"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98"/>
            <p:cNvSpPr/>
            <p:nvPr/>
          </p:nvSpPr>
          <p:spPr>
            <a:xfrm>
              <a:off x="2765400" y="3336500"/>
              <a:ext cx="211875" cy="266675"/>
            </a:xfrm>
            <a:custGeom>
              <a:rect b="b" l="l" r="r" t="t"/>
              <a:pathLst>
                <a:path extrusionOk="0" h="10667" w="8475">
                  <a:moveTo>
                    <a:pt x="1945" y="1725"/>
                  </a:moveTo>
                  <a:cubicBezTo>
                    <a:pt x="3415" y="1775"/>
                    <a:pt x="4736" y="1825"/>
                    <a:pt x="6132" y="1850"/>
                  </a:cubicBezTo>
                  <a:cubicBezTo>
                    <a:pt x="6755" y="4143"/>
                    <a:pt x="6531" y="6336"/>
                    <a:pt x="6755" y="8479"/>
                  </a:cubicBezTo>
                  <a:cubicBezTo>
                    <a:pt x="6035" y="8801"/>
                    <a:pt x="5352" y="8953"/>
                    <a:pt x="4684" y="8953"/>
                  </a:cubicBezTo>
                  <a:cubicBezTo>
                    <a:pt x="4266" y="8953"/>
                    <a:pt x="3853" y="8894"/>
                    <a:pt x="3440" y="8778"/>
                  </a:cubicBezTo>
                  <a:cubicBezTo>
                    <a:pt x="3091" y="8704"/>
                    <a:pt x="2593" y="8355"/>
                    <a:pt x="2518" y="8031"/>
                  </a:cubicBezTo>
                  <a:cubicBezTo>
                    <a:pt x="2094" y="6012"/>
                    <a:pt x="1870" y="3968"/>
                    <a:pt x="1945" y="1725"/>
                  </a:cubicBezTo>
                  <a:close/>
                  <a:moveTo>
                    <a:pt x="2132" y="1"/>
                  </a:moveTo>
                  <a:cubicBezTo>
                    <a:pt x="1929" y="1"/>
                    <a:pt x="1725" y="2"/>
                    <a:pt x="1521" y="6"/>
                  </a:cubicBezTo>
                  <a:cubicBezTo>
                    <a:pt x="425" y="55"/>
                    <a:pt x="1" y="529"/>
                    <a:pt x="76" y="1576"/>
                  </a:cubicBezTo>
                  <a:cubicBezTo>
                    <a:pt x="250" y="3794"/>
                    <a:pt x="450" y="5987"/>
                    <a:pt x="749" y="8180"/>
                  </a:cubicBezTo>
                  <a:cubicBezTo>
                    <a:pt x="948" y="9850"/>
                    <a:pt x="1496" y="10423"/>
                    <a:pt x="3141" y="10598"/>
                  </a:cubicBezTo>
                  <a:cubicBezTo>
                    <a:pt x="3536" y="10645"/>
                    <a:pt x="3942" y="10667"/>
                    <a:pt x="4352" y="10667"/>
                  </a:cubicBezTo>
                  <a:cubicBezTo>
                    <a:pt x="5028" y="10667"/>
                    <a:pt x="5714" y="10607"/>
                    <a:pt x="6381" y="10498"/>
                  </a:cubicBezTo>
                  <a:cubicBezTo>
                    <a:pt x="7901" y="10299"/>
                    <a:pt x="8400" y="9626"/>
                    <a:pt x="8450" y="8056"/>
                  </a:cubicBezTo>
                  <a:cubicBezTo>
                    <a:pt x="8475" y="7557"/>
                    <a:pt x="8450" y="7059"/>
                    <a:pt x="8425" y="6560"/>
                  </a:cubicBezTo>
                  <a:cubicBezTo>
                    <a:pt x="8450" y="6560"/>
                    <a:pt x="8475" y="6535"/>
                    <a:pt x="8475" y="6535"/>
                  </a:cubicBezTo>
                  <a:cubicBezTo>
                    <a:pt x="8250" y="4965"/>
                    <a:pt x="8001" y="3370"/>
                    <a:pt x="7802" y="1800"/>
                  </a:cubicBezTo>
                  <a:cubicBezTo>
                    <a:pt x="7652" y="753"/>
                    <a:pt x="7104" y="180"/>
                    <a:pt x="6082" y="130"/>
                  </a:cubicBezTo>
                  <a:cubicBezTo>
                    <a:pt x="4765" y="65"/>
                    <a:pt x="3449" y="1"/>
                    <a:pt x="2132"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98"/>
            <p:cNvSpPr/>
            <p:nvPr/>
          </p:nvSpPr>
          <p:spPr>
            <a:xfrm>
              <a:off x="2767900" y="3025950"/>
              <a:ext cx="214350" cy="241750"/>
            </a:xfrm>
            <a:custGeom>
              <a:rect b="b" l="l" r="r" t="t"/>
              <a:pathLst>
                <a:path extrusionOk="0" h="9670" w="8574">
                  <a:moveTo>
                    <a:pt x="6331" y="2110"/>
                  </a:moveTo>
                  <a:cubicBezTo>
                    <a:pt x="6381" y="3954"/>
                    <a:pt x="6431" y="5599"/>
                    <a:pt x="6456" y="7244"/>
                  </a:cubicBezTo>
                  <a:cubicBezTo>
                    <a:pt x="5313" y="7605"/>
                    <a:pt x="4540" y="7774"/>
                    <a:pt x="3776" y="7774"/>
                  </a:cubicBezTo>
                  <a:cubicBezTo>
                    <a:pt x="3223" y="7774"/>
                    <a:pt x="2675" y="7685"/>
                    <a:pt x="1994" y="7518"/>
                  </a:cubicBezTo>
                  <a:cubicBezTo>
                    <a:pt x="1596" y="5848"/>
                    <a:pt x="1521" y="4128"/>
                    <a:pt x="1820" y="2209"/>
                  </a:cubicBezTo>
                  <a:cubicBezTo>
                    <a:pt x="3365" y="2184"/>
                    <a:pt x="4836" y="2134"/>
                    <a:pt x="6331" y="2110"/>
                  </a:cubicBezTo>
                  <a:close/>
                  <a:moveTo>
                    <a:pt x="4195" y="0"/>
                  </a:moveTo>
                  <a:cubicBezTo>
                    <a:pt x="3264" y="0"/>
                    <a:pt x="2330" y="125"/>
                    <a:pt x="1396" y="340"/>
                  </a:cubicBezTo>
                  <a:cubicBezTo>
                    <a:pt x="624" y="515"/>
                    <a:pt x="250" y="1088"/>
                    <a:pt x="200" y="1885"/>
                  </a:cubicBezTo>
                  <a:cubicBezTo>
                    <a:pt x="150" y="3281"/>
                    <a:pt x="50" y="4652"/>
                    <a:pt x="1" y="5549"/>
                  </a:cubicBezTo>
                  <a:cubicBezTo>
                    <a:pt x="47" y="9103"/>
                    <a:pt x="375" y="9669"/>
                    <a:pt x="3063" y="9669"/>
                  </a:cubicBezTo>
                  <a:cubicBezTo>
                    <a:pt x="3259" y="9669"/>
                    <a:pt x="3467" y="9666"/>
                    <a:pt x="3689" y="9661"/>
                  </a:cubicBezTo>
                  <a:cubicBezTo>
                    <a:pt x="4561" y="9661"/>
                    <a:pt x="5434" y="9561"/>
                    <a:pt x="6306" y="9412"/>
                  </a:cubicBezTo>
                  <a:cubicBezTo>
                    <a:pt x="7727" y="9188"/>
                    <a:pt x="8574" y="8216"/>
                    <a:pt x="8474" y="6795"/>
                  </a:cubicBezTo>
                  <a:cubicBezTo>
                    <a:pt x="8350" y="4926"/>
                    <a:pt x="8075" y="3057"/>
                    <a:pt x="7752" y="1212"/>
                  </a:cubicBezTo>
                  <a:cubicBezTo>
                    <a:pt x="7702" y="888"/>
                    <a:pt x="7253" y="490"/>
                    <a:pt x="6904" y="390"/>
                  </a:cubicBezTo>
                  <a:cubicBezTo>
                    <a:pt x="6006" y="119"/>
                    <a:pt x="5102" y="0"/>
                    <a:pt x="4195"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98"/>
            <p:cNvSpPr/>
            <p:nvPr/>
          </p:nvSpPr>
          <p:spPr>
            <a:xfrm>
              <a:off x="3075700" y="3362775"/>
              <a:ext cx="215600" cy="223900"/>
            </a:xfrm>
            <a:custGeom>
              <a:rect b="b" l="l" r="r" t="t"/>
              <a:pathLst>
                <a:path extrusionOk="0" h="8956" w="8624">
                  <a:moveTo>
                    <a:pt x="6306" y="1995"/>
                  </a:moveTo>
                  <a:cubicBezTo>
                    <a:pt x="6331" y="3466"/>
                    <a:pt x="6380" y="4936"/>
                    <a:pt x="6405" y="6706"/>
                  </a:cubicBezTo>
                  <a:cubicBezTo>
                    <a:pt x="5159" y="6830"/>
                    <a:pt x="3988" y="6955"/>
                    <a:pt x="2742" y="7079"/>
                  </a:cubicBezTo>
                  <a:cubicBezTo>
                    <a:pt x="2243" y="5360"/>
                    <a:pt x="1919" y="3839"/>
                    <a:pt x="2094" y="2095"/>
                  </a:cubicBezTo>
                  <a:cubicBezTo>
                    <a:pt x="3514" y="2070"/>
                    <a:pt x="4835" y="2045"/>
                    <a:pt x="6306" y="1995"/>
                  </a:cubicBezTo>
                  <a:close/>
                  <a:moveTo>
                    <a:pt x="5508" y="0"/>
                  </a:moveTo>
                  <a:cubicBezTo>
                    <a:pt x="4287" y="0"/>
                    <a:pt x="3066" y="15"/>
                    <a:pt x="1845" y="151"/>
                  </a:cubicBezTo>
                  <a:cubicBezTo>
                    <a:pt x="449" y="300"/>
                    <a:pt x="0" y="973"/>
                    <a:pt x="100" y="2394"/>
                  </a:cubicBezTo>
                  <a:cubicBezTo>
                    <a:pt x="125" y="2892"/>
                    <a:pt x="200" y="3391"/>
                    <a:pt x="250" y="3889"/>
                  </a:cubicBezTo>
                  <a:cubicBezTo>
                    <a:pt x="324" y="4811"/>
                    <a:pt x="374" y="5758"/>
                    <a:pt x="549" y="6681"/>
                  </a:cubicBezTo>
                  <a:cubicBezTo>
                    <a:pt x="854" y="8370"/>
                    <a:pt x="1490" y="8955"/>
                    <a:pt x="3041" y="8955"/>
                  </a:cubicBezTo>
                  <a:cubicBezTo>
                    <a:pt x="3137" y="8955"/>
                    <a:pt x="3237" y="8953"/>
                    <a:pt x="3340" y="8949"/>
                  </a:cubicBezTo>
                  <a:cubicBezTo>
                    <a:pt x="4262" y="8924"/>
                    <a:pt x="5184" y="8924"/>
                    <a:pt x="6081" y="8774"/>
                  </a:cubicBezTo>
                  <a:cubicBezTo>
                    <a:pt x="7876" y="8475"/>
                    <a:pt x="8624" y="7503"/>
                    <a:pt x="8474" y="5659"/>
                  </a:cubicBezTo>
                  <a:cubicBezTo>
                    <a:pt x="8349" y="4238"/>
                    <a:pt x="8125" y="2818"/>
                    <a:pt x="8025" y="1397"/>
                  </a:cubicBezTo>
                  <a:cubicBezTo>
                    <a:pt x="7951" y="425"/>
                    <a:pt x="7427" y="1"/>
                    <a:pt x="6555" y="1"/>
                  </a:cubicBezTo>
                  <a:cubicBezTo>
                    <a:pt x="6206" y="1"/>
                    <a:pt x="5857" y="0"/>
                    <a:pt x="5508"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98"/>
            <p:cNvSpPr/>
            <p:nvPr/>
          </p:nvSpPr>
          <p:spPr>
            <a:xfrm>
              <a:off x="3057000" y="2705650"/>
              <a:ext cx="216225" cy="220400"/>
            </a:xfrm>
            <a:custGeom>
              <a:rect b="b" l="l" r="r" t="t"/>
              <a:pathLst>
                <a:path extrusionOk="0" h="8816" w="8649">
                  <a:moveTo>
                    <a:pt x="4154" y="1680"/>
                  </a:moveTo>
                  <a:cubicBezTo>
                    <a:pt x="4750" y="1680"/>
                    <a:pt x="5331" y="1733"/>
                    <a:pt x="5907" y="1812"/>
                  </a:cubicBezTo>
                  <a:cubicBezTo>
                    <a:pt x="6231" y="1862"/>
                    <a:pt x="6705" y="2311"/>
                    <a:pt x="6730" y="2610"/>
                  </a:cubicBezTo>
                  <a:cubicBezTo>
                    <a:pt x="6854" y="4005"/>
                    <a:pt x="6829" y="5426"/>
                    <a:pt x="6879" y="7046"/>
                  </a:cubicBezTo>
                  <a:cubicBezTo>
                    <a:pt x="5259" y="6896"/>
                    <a:pt x="3889" y="6797"/>
                    <a:pt x="2393" y="6647"/>
                  </a:cubicBezTo>
                  <a:cubicBezTo>
                    <a:pt x="2244" y="5052"/>
                    <a:pt x="2094" y="3557"/>
                    <a:pt x="1920" y="1962"/>
                  </a:cubicBezTo>
                  <a:cubicBezTo>
                    <a:pt x="2696" y="1757"/>
                    <a:pt x="3436" y="1680"/>
                    <a:pt x="4154" y="1680"/>
                  </a:cubicBezTo>
                  <a:close/>
                  <a:moveTo>
                    <a:pt x="3332" y="0"/>
                  </a:moveTo>
                  <a:cubicBezTo>
                    <a:pt x="2800" y="0"/>
                    <a:pt x="2270" y="20"/>
                    <a:pt x="1745" y="68"/>
                  </a:cubicBezTo>
                  <a:cubicBezTo>
                    <a:pt x="250" y="217"/>
                    <a:pt x="1" y="815"/>
                    <a:pt x="125" y="2361"/>
                  </a:cubicBezTo>
                  <a:cubicBezTo>
                    <a:pt x="250" y="3806"/>
                    <a:pt x="275" y="5227"/>
                    <a:pt x="350" y="6672"/>
                  </a:cubicBezTo>
                  <a:cubicBezTo>
                    <a:pt x="422" y="8323"/>
                    <a:pt x="874" y="8792"/>
                    <a:pt x="2418" y="8792"/>
                  </a:cubicBezTo>
                  <a:cubicBezTo>
                    <a:pt x="2459" y="8792"/>
                    <a:pt x="2500" y="8791"/>
                    <a:pt x="2543" y="8791"/>
                  </a:cubicBezTo>
                  <a:cubicBezTo>
                    <a:pt x="3141" y="8791"/>
                    <a:pt x="3739" y="8766"/>
                    <a:pt x="4337" y="8741"/>
                  </a:cubicBezTo>
                  <a:cubicBezTo>
                    <a:pt x="4337" y="8766"/>
                    <a:pt x="4337" y="8791"/>
                    <a:pt x="4337" y="8816"/>
                  </a:cubicBezTo>
                  <a:cubicBezTo>
                    <a:pt x="4628" y="8807"/>
                    <a:pt x="4919" y="8807"/>
                    <a:pt x="5209" y="8807"/>
                  </a:cubicBezTo>
                  <a:cubicBezTo>
                    <a:pt x="5788" y="8807"/>
                    <a:pt x="6364" y="8807"/>
                    <a:pt x="6929" y="8741"/>
                  </a:cubicBezTo>
                  <a:cubicBezTo>
                    <a:pt x="8051" y="8616"/>
                    <a:pt x="8649" y="7993"/>
                    <a:pt x="8599" y="6872"/>
                  </a:cubicBezTo>
                  <a:cubicBezTo>
                    <a:pt x="8574" y="5177"/>
                    <a:pt x="8400" y="3482"/>
                    <a:pt x="8225" y="1762"/>
                  </a:cubicBezTo>
                  <a:cubicBezTo>
                    <a:pt x="8150" y="915"/>
                    <a:pt x="7552" y="267"/>
                    <a:pt x="6755" y="192"/>
                  </a:cubicBezTo>
                  <a:cubicBezTo>
                    <a:pt x="5617" y="90"/>
                    <a:pt x="4469" y="0"/>
                    <a:pt x="3332"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98"/>
            <p:cNvSpPr/>
            <p:nvPr/>
          </p:nvSpPr>
          <p:spPr>
            <a:xfrm>
              <a:off x="2754200" y="2714700"/>
              <a:ext cx="212475" cy="222050"/>
            </a:xfrm>
            <a:custGeom>
              <a:rect b="b" l="l" r="r" t="t"/>
              <a:pathLst>
                <a:path extrusionOk="0" h="8882" w="8499">
                  <a:moveTo>
                    <a:pt x="4158" y="1702"/>
                  </a:moveTo>
                  <a:cubicBezTo>
                    <a:pt x="4891" y="1702"/>
                    <a:pt x="5592" y="1752"/>
                    <a:pt x="6281" y="1824"/>
                  </a:cubicBezTo>
                  <a:cubicBezTo>
                    <a:pt x="6331" y="3618"/>
                    <a:pt x="6380" y="5189"/>
                    <a:pt x="6405" y="6883"/>
                  </a:cubicBezTo>
                  <a:cubicBezTo>
                    <a:pt x="5109" y="6933"/>
                    <a:pt x="3888" y="6958"/>
                    <a:pt x="2468" y="6983"/>
                  </a:cubicBezTo>
                  <a:cubicBezTo>
                    <a:pt x="2218" y="5338"/>
                    <a:pt x="1969" y="3693"/>
                    <a:pt x="1695" y="1899"/>
                  </a:cubicBezTo>
                  <a:cubicBezTo>
                    <a:pt x="2568" y="1758"/>
                    <a:pt x="3381" y="1702"/>
                    <a:pt x="4158" y="1702"/>
                  </a:cubicBezTo>
                  <a:close/>
                  <a:moveTo>
                    <a:pt x="2701" y="1"/>
                  </a:moveTo>
                  <a:cubicBezTo>
                    <a:pt x="2557" y="1"/>
                    <a:pt x="2412" y="2"/>
                    <a:pt x="2268" y="5"/>
                  </a:cubicBezTo>
                  <a:cubicBezTo>
                    <a:pt x="549" y="55"/>
                    <a:pt x="0" y="777"/>
                    <a:pt x="125" y="2572"/>
                  </a:cubicBezTo>
                  <a:cubicBezTo>
                    <a:pt x="150" y="2971"/>
                    <a:pt x="200" y="3344"/>
                    <a:pt x="225" y="3743"/>
                  </a:cubicBezTo>
                  <a:lnTo>
                    <a:pt x="150" y="3743"/>
                  </a:lnTo>
                  <a:cubicBezTo>
                    <a:pt x="324" y="4890"/>
                    <a:pt x="424" y="6036"/>
                    <a:pt x="648" y="7182"/>
                  </a:cubicBezTo>
                  <a:cubicBezTo>
                    <a:pt x="898" y="8354"/>
                    <a:pt x="1446" y="8877"/>
                    <a:pt x="2567" y="8877"/>
                  </a:cubicBezTo>
                  <a:cubicBezTo>
                    <a:pt x="2742" y="8880"/>
                    <a:pt x="2917" y="8882"/>
                    <a:pt x="3092" y="8882"/>
                  </a:cubicBezTo>
                  <a:cubicBezTo>
                    <a:pt x="4318" y="8882"/>
                    <a:pt x="5561" y="8806"/>
                    <a:pt x="6804" y="8653"/>
                  </a:cubicBezTo>
                  <a:cubicBezTo>
                    <a:pt x="8050" y="8503"/>
                    <a:pt x="8499" y="7880"/>
                    <a:pt x="8449" y="6634"/>
                  </a:cubicBezTo>
                  <a:cubicBezTo>
                    <a:pt x="8374" y="5014"/>
                    <a:pt x="8250" y="3419"/>
                    <a:pt x="8075" y="1849"/>
                  </a:cubicBezTo>
                  <a:cubicBezTo>
                    <a:pt x="7976" y="827"/>
                    <a:pt x="7502" y="329"/>
                    <a:pt x="6505" y="229"/>
                  </a:cubicBezTo>
                  <a:cubicBezTo>
                    <a:pt x="5231" y="95"/>
                    <a:pt x="3957" y="1"/>
                    <a:pt x="270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98"/>
            <p:cNvSpPr/>
            <p:nvPr/>
          </p:nvSpPr>
          <p:spPr>
            <a:xfrm>
              <a:off x="4261375" y="2498750"/>
              <a:ext cx="767025" cy="1271175"/>
            </a:xfrm>
            <a:custGeom>
              <a:rect b="b" l="l" r="r" t="t"/>
              <a:pathLst>
                <a:path extrusionOk="0" h="50847" w="30681">
                  <a:moveTo>
                    <a:pt x="15372" y="0"/>
                  </a:moveTo>
                  <a:cubicBezTo>
                    <a:pt x="8463" y="0"/>
                    <a:pt x="699" y="572"/>
                    <a:pt x="449" y="2362"/>
                  </a:cubicBezTo>
                  <a:cubicBezTo>
                    <a:pt x="1" y="5478"/>
                    <a:pt x="101" y="8668"/>
                    <a:pt x="125" y="11833"/>
                  </a:cubicBezTo>
                  <a:cubicBezTo>
                    <a:pt x="150" y="14998"/>
                    <a:pt x="375" y="18163"/>
                    <a:pt x="524" y="21328"/>
                  </a:cubicBezTo>
                  <a:cubicBezTo>
                    <a:pt x="699" y="24867"/>
                    <a:pt x="923" y="28406"/>
                    <a:pt x="998" y="31945"/>
                  </a:cubicBezTo>
                  <a:cubicBezTo>
                    <a:pt x="1097" y="36407"/>
                    <a:pt x="1048" y="40893"/>
                    <a:pt x="1048" y="45354"/>
                  </a:cubicBezTo>
                  <a:cubicBezTo>
                    <a:pt x="1023" y="49292"/>
                    <a:pt x="2618" y="50737"/>
                    <a:pt x="7079" y="50787"/>
                  </a:cubicBezTo>
                  <a:cubicBezTo>
                    <a:pt x="11312" y="50823"/>
                    <a:pt x="15544" y="50847"/>
                    <a:pt x="19777" y="50847"/>
                  </a:cubicBezTo>
                  <a:cubicBezTo>
                    <a:pt x="21326" y="50847"/>
                    <a:pt x="22876" y="50844"/>
                    <a:pt x="24425" y="50837"/>
                  </a:cubicBezTo>
                  <a:cubicBezTo>
                    <a:pt x="28388" y="50837"/>
                    <a:pt x="30157" y="49366"/>
                    <a:pt x="30581" y="45827"/>
                  </a:cubicBezTo>
                  <a:cubicBezTo>
                    <a:pt x="30631" y="45254"/>
                    <a:pt x="30680" y="44706"/>
                    <a:pt x="30656" y="44133"/>
                  </a:cubicBezTo>
                  <a:cubicBezTo>
                    <a:pt x="30481" y="36033"/>
                    <a:pt x="30257" y="27933"/>
                    <a:pt x="30082" y="19833"/>
                  </a:cubicBezTo>
                  <a:cubicBezTo>
                    <a:pt x="29983" y="16095"/>
                    <a:pt x="30008" y="12381"/>
                    <a:pt x="29958" y="8643"/>
                  </a:cubicBezTo>
                  <a:cubicBezTo>
                    <a:pt x="29933" y="7621"/>
                    <a:pt x="29958" y="6574"/>
                    <a:pt x="29758" y="5577"/>
                  </a:cubicBezTo>
                  <a:cubicBezTo>
                    <a:pt x="29335" y="3359"/>
                    <a:pt x="28238" y="1340"/>
                    <a:pt x="25746" y="618"/>
                  </a:cubicBezTo>
                  <a:cubicBezTo>
                    <a:pt x="24608" y="279"/>
                    <a:pt x="20199" y="0"/>
                    <a:pt x="153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98"/>
            <p:cNvSpPr/>
            <p:nvPr/>
          </p:nvSpPr>
          <p:spPr>
            <a:xfrm>
              <a:off x="4695650" y="3019825"/>
              <a:ext cx="213125" cy="238300"/>
            </a:xfrm>
            <a:custGeom>
              <a:rect b="b" l="l" r="r" t="t"/>
              <a:pathLst>
                <a:path extrusionOk="0" h="9532" w="8525">
                  <a:moveTo>
                    <a:pt x="1721" y="1831"/>
                  </a:moveTo>
                  <a:cubicBezTo>
                    <a:pt x="3440" y="1881"/>
                    <a:pt x="4786" y="1906"/>
                    <a:pt x="6231" y="1956"/>
                  </a:cubicBezTo>
                  <a:cubicBezTo>
                    <a:pt x="6306" y="2778"/>
                    <a:pt x="6406" y="3426"/>
                    <a:pt x="6456" y="4074"/>
                  </a:cubicBezTo>
                  <a:cubicBezTo>
                    <a:pt x="6620" y="6843"/>
                    <a:pt x="6463" y="7519"/>
                    <a:pt x="4501" y="7519"/>
                  </a:cubicBezTo>
                  <a:cubicBezTo>
                    <a:pt x="4078" y="7519"/>
                    <a:pt x="3572" y="7487"/>
                    <a:pt x="2967" y="7439"/>
                  </a:cubicBezTo>
                  <a:cubicBezTo>
                    <a:pt x="2867" y="7439"/>
                    <a:pt x="2767" y="7364"/>
                    <a:pt x="2468" y="7190"/>
                  </a:cubicBezTo>
                  <a:cubicBezTo>
                    <a:pt x="2244" y="5619"/>
                    <a:pt x="2020" y="3900"/>
                    <a:pt x="1721" y="1831"/>
                  </a:cubicBezTo>
                  <a:close/>
                  <a:moveTo>
                    <a:pt x="2597" y="0"/>
                  </a:moveTo>
                  <a:cubicBezTo>
                    <a:pt x="2363" y="0"/>
                    <a:pt x="2129" y="4"/>
                    <a:pt x="1895" y="12"/>
                  </a:cubicBezTo>
                  <a:cubicBezTo>
                    <a:pt x="449" y="62"/>
                    <a:pt x="1" y="635"/>
                    <a:pt x="76" y="2130"/>
                  </a:cubicBezTo>
                  <a:cubicBezTo>
                    <a:pt x="101" y="2903"/>
                    <a:pt x="150" y="3675"/>
                    <a:pt x="175" y="4448"/>
                  </a:cubicBezTo>
                  <a:lnTo>
                    <a:pt x="225" y="4448"/>
                  </a:lnTo>
                  <a:cubicBezTo>
                    <a:pt x="350" y="5495"/>
                    <a:pt x="425" y="6542"/>
                    <a:pt x="624" y="7563"/>
                  </a:cubicBezTo>
                  <a:cubicBezTo>
                    <a:pt x="914" y="8947"/>
                    <a:pt x="1484" y="9531"/>
                    <a:pt x="2691" y="9531"/>
                  </a:cubicBezTo>
                  <a:cubicBezTo>
                    <a:pt x="2832" y="9531"/>
                    <a:pt x="2982" y="9523"/>
                    <a:pt x="3141" y="9507"/>
                  </a:cubicBezTo>
                  <a:cubicBezTo>
                    <a:pt x="4387" y="9408"/>
                    <a:pt x="5658" y="9258"/>
                    <a:pt x="6830" y="8909"/>
                  </a:cubicBezTo>
                  <a:cubicBezTo>
                    <a:pt x="8151" y="8535"/>
                    <a:pt x="8524" y="7937"/>
                    <a:pt x="8475" y="6591"/>
                  </a:cubicBezTo>
                  <a:cubicBezTo>
                    <a:pt x="8400" y="4996"/>
                    <a:pt x="8200" y="3401"/>
                    <a:pt x="8026" y="1806"/>
                  </a:cubicBezTo>
                  <a:cubicBezTo>
                    <a:pt x="7901" y="784"/>
                    <a:pt x="7328" y="211"/>
                    <a:pt x="6306" y="161"/>
                  </a:cubicBezTo>
                  <a:cubicBezTo>
                    <a:pt x="5070" y="98"/>
                    <a:pt x="3833" y="0"/>
                    <a:pt x="2597"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98"/>
            <p:cNvSpPr/>
            <p:nvPr/>
          </p:nvSpPr>
          <p:spPr>
            <a:xfrm>
              <a:off x="4390975" y="3334425"/>
              <a:ext cx="216225" cy="266150"/>
            </a:xfrm>
            <a:custGeom>
              <a:rect b="b" l="l" r="r" t="t"/>
              <a:pathLst>
                <a:path extrusionOk="0" h="10646" w="8649">
                  <a:moveTo>
                    <a:pt x="1995" y="1758"/>
                  </a:moveTo>
                  <a:cubicBezTo>
                    <a:pt x="3465" y="1758"/>
                    <a:pt x="4786" y="1783"/>
                    <a:pt x="6157" y="1783"/>
                  </a:cubicBezTo>
                  <a:cubicBezTo>
                    <a:pt x="6854" y="4076"/>
                    <a:pt x="6680" y="6269"/>
                    <a:pt x="6929" y="8413"/>
                  </a:cubicBezTo>
                  <a:cubicBezTo>
                    <a:pt x="6193" y="8749"/>
                    <a:pt x="5488" y="8910"/>
                    <a:pt x="4794" y="8910"/>
                  </a:cubicBezTo>
                  <a:cubicBezTo>
                    <a:pt x="4407" y="8910"/>
                    <a:pt x="4023" y="8860"/>
                    <a:pt x="3639" y="8762"/>
                  </a:cubicBezTo>
                  <a:cubicBezTo>
                    <a:pt x="3291" y="8687"/>
                    <a:pt x="2792" y="8338"/>
                    <a:pt x="2717" y="8039"/>
                  </a:cubicBezTo>
                  <a:cubicBezTo>
                    <a:pt x="2244" y="6020"/>
                    <a:pt x="1945" y="3976"/>
                    <a:pt x="1995" y="1758"/>
                  </a:cubicBezTo>
                  <a:close/>
                  <a:moveTo>
                    <a:pt x="3197" y="1"/>
                  </a:moveTo>
                  <a:cubicBezTo>
                    <a:pt x="2639" y="1"/>
                    <a:pt x="2080" y="11"/>
                    <a:pt x="1521" y="39"/>
                  </a:cubicBezTo>
                  <a:cubicBezTo>
                    <a:pt x="424" y="113"/>
                    <a:pt x="1" y="612"/>
                    <a:pt x="125" y="1659"/>
                  </a:cubicBezTo>
                  <a:cubicBezTo>
                    <a:pt x="350" y="3852"/>
                    <a:pt x="599" y="6045"/>
                    <a:pt x="923" y="8213"/>
                  </a:cubicBezTo>
                  <a:cubicBezTo>
                    <a:pt x="1172" y="9883"/>
                    <a:pt x="1720" y="10431"/>
                    <a:pt x="3365" y="10606"/>
                  </a:cubicBezTo>
                  <a:cubicBezTo>
                    <a:pt x="3658" y="10633"/>
                    <a:pt x="3955" y="10646"/>
                    <a:pt x="4253" y="10646"/>
                  </a:cubicBezTo>
                  <a:cubicBezTo>
                    <a:pt x="5044" y="10646"/>
                    <a:pt x="5845" y="10558"/>
                    <a:pt x="6605" y="10431"/>
                  </a:cubicBezTo>
                  <a:cubicBezTo>
                    <a:pt x="8125" y="10182"/>
                    <a:pt x="8624" y="9509"/>
                    <a:pt x="8649" y="7914"/>
                  </a:cubicBezTo>
                  <a:cubicBezTo>
                    <a:pt x="8649" y="7416"/>
                    <a:pt x="8599" y="6917"/>
                    <a:pt x="8574" y="6444"/>
                  </a:cubicBezTo>
                  <a:cubicBezTo>
                    <a:pt x="8599" y="6419"/>
                    <a:pt x="8624" y="6419"/>
                    <a:pt x="8624" y="6419"/>
                  </a:cubicBezTo>
                  <a:cubicBezTo>
                    <a:pt x="8375" y="4849"/>
                    <a:pt x="8076" y="3254"/>
                    <a:pt x="7826" y="1684"/>
                  </a:cubicBezTo>
                  <a:cubicBezTo>
                    <a:pt x="7677" y="662"/>
                    <a:pt x="7104" y="89"/>
                    <a:pt x="6082" y="64"/>
                  </a:cubicBezTo>
                  <a:cubicBezTo>
                    <a:pt x="5120" y="32"/>
                    <a:pt x="4159" y="1"/>
                    <a:pt x="3197"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98"/>
            <p:cNvSpPr/>
            <p:nvPr/>
          </p:nvSpPr>
          <p:spPr>
            <a:xfrm>
              <a:off x="4389725" y="3023075"/>
              <a:ext cx="216225" cy="242600"/>
            </a:xfrm>
            <a:custGeom>
              <a:rect b="b" l="l" r="r" t="t"/>
              <a:pathLst>
                <a:path extrusionOk="0" h="9704" w="8649">
                  <a:moveTo>
                    <a:pt x="6256" y="2075"/>
                  </a:moveTo>
                  <a:cubicBezTo>
                    <a:pt x="6356" y="3894"/>
                    <a:pt x="6431" y="5564"/>
                    <a:pt x="6506" y="7209"/>
                  </a:cubicBezTo>
                  <a:cubicBezTo>
                    <a:pt x="5296" y="7607"/>
                    <a:pt x="4500" y="7789"/>
                    <a:pt x="3690" y="7789"/>
                  </a:cubicBezTo>
                  <a:cubicBezTo>
                    <a:pt x="3183" y="7789"/>
                    <a:pt x="2669" y="7717"/>
                    <a:pt x="2045" y="7583"/>
                  </a:cubicBezTo>
                  <a:cubicBezTo>
                    <a:pt x="1621" y="5913"/>
                    <a:pt x="1496" y="4193"/>
                    <a:pt x="1745" y="2274"/>
                  </a:cubicBezTo>
                  <a:cubicBezTo>
                    <a:pt x="3291" y="2200"/>
                    <a:pt x="4761" y="2125"/>
                    <a:pt x="6256" y="2075"/>
                  </a:cubicBezTo>
                  <a:close/>
                  <a:moveTo>
                    <a:pt x="4282" y="0"/>
                  </a:moveTo>
                  <a:cubicBezTo>
                    <a:pt x="3285" y="0"/>
                    <a:pt x="2287" y="147"/>
                    <a:pt x="1297" y="405"/>
                  </a:cubicBezTo>
                  <a:cubicBezTo>
                    <a:pt x="524" y="605"/>
                    <a:pt x="150" y="1178"/>
                    <a:pt x="126" y="2000"/>
                  </a:cubicBezTo>
                  <a:cubicBezTo>
                    <a:pt x="101" y="3371"/>
                    <a:pt x="51" y="4742"/>
                    <a:pt x="1" y="5664"/>
                  </a:cubicBezTo>
                  <a:cubicBezTo>
                    <a:pt x="134" y="9048"/>
                    <a:pt x="443" y="9704"/>
                    <a:pt x="2794" y="9704"/>
                  </a:cubicBezTo>
                  <a:cubicBezTo>
                    <a:pt x="3092" y="9704"/>
                    <a:pt x="3422" y="9693"/>
                    <a:pt x="3789" y="9676"/>
                  </a:cubicBezTo>
                  <a:cubicBezTo>
                    <a:pt x="4661" y="9652"/>
                    <a:pt x="5534" y="9552"/>
                    <a:pt x="6381" y="9377"/>
                  </a:cubicBezTo>
                  <a:cubicBezTo>
                    <a:pt x="7802" y="9103"/>
                    <a:pt x="8649" y="8131"/>
                    <a:pt x="8499" y="6686"/>
                  </a:cubicBezTo>
                  <a:cubicBezTo>
                    <a:pt x="8325" y="4817"/>
                    <a:pt x="8001" y="2972"/>
                    <a:pt x="7652" y="1128"/>
                  </a:cubicBezTo>
                  <a:cubicBezTo>
                    <a:pt x="7602" y="804"/>
                    <a:pt x="7129" y="430"/>
                    <a:pt x="6780" y="330"/>
                  </a:cubicBezTo>
                  <a:cubicBezTo>
                    <a:pt x="5951" y="103"/>
                    <a:pt x="5117" y="0"/>
                    <a:pt x="4282"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98"/>
            <p:cNvSpPr/>
            <p:nvPr/>
          </p:nvSpPr>
          <p:spPr>
            <a:xfrm>
              <a:off x="4702525" y="3351550"/>
              <a:ext cx="218700" cy="225900"/>
            </a:xfrm>
            <a:custGeom>
              <a:rect b="b" l="l" r="r" t="t"/>
              <a:pathLst>
                <a:path extrusionOk="0" h="9036" w="8748">
                  <a:moveTo>
                    <a:pt x="6305" y="2020"/>
                  </a:moveTo>
                  <a:cubicBezTo>
                    <a:pt x="6380" y="3466"/>
                    <a:pt x="6455" y="4936"/>
                    <a:pt x="6530" y="6731"/>
                  </a:cubicBezTo>
                  <a:cubicBezTo>
                    <a:pt x="5284" y="6880"/>
                    <a:pt x="4112" y="7005"/>
                    <a:pt x="2866" y="7155"/>
                  </a:cubicBezTo>
                  <a:cubicBezTo>
                    <a:pt x="2343" y="5460"/>
                    <a:pt x="1969" y="3964"/>
                    <a:pt x="2118" y="2220"/>
                  </a:cubicBezTo>
                  <a:cubicBezTo>
                    <a:pt x="3539" y="2145"/>
                    <a:pt x="4860" y="2095"/>
                    <a:pt x="6305" y="2020"/>
                  </a:cubicBezTo>
                  <a:close/>
                  <a:moveTo>
                    <a:pt x="6601" y="1"/>
                  </a:moveTo>
                  <a:cubicBezTo>
                    <a:pt x="6578" y="1"/>
                    <a:pt x="6554" y="1"/>
                    <a:pt x="6530" y="2"/>
                  </a:cubicBezTo>
                  <a:cubicBezTo>
                    <a:pt x="4960" y="52"/>
                    <a:pt x="3365" y="76"/>
                    <a:pt x="1819" y="276"/>
                  </a:cubicBezTo>
                  <a:cubicBezTo>
                    <a:pt x="424" y="450"/>
                    <a:pt x="0" y="1123"/>
                    <a:pt x="125" y="2544"/>
                  </a:cubicBezTo>
                  <a:cubicBezTo>
                    <a:pt x="174" y="3042"/>
                    <a:pt x="249" y="3541"/>
                    <a:pt x="299" y="4039"/>
                  </a:cubicBezTo>
                  <a:cubicBezTo>
                    <a:pt x="424" y="4961"/>
                    <a:pt x="474" y="5908"/>
                    <a:pt x="648" y="6806"/>
                  </a:cubicBezTo>
                  <a:cubicBezTo>
                    <a:pt x="993" y="8462"/>
                    <a:pt x="1635" y="9035"/>
                    <a:pt x="3124" y="9035"/>
                  </a:cubicBezTo>
                  <a:cubicBezTo>
                    <a:pt x="3248" y="9035"/>
                    <a:pt x="3378" y="9031"/>
                    <a:pt x="3514" y="9024"/>
                  </a:cubicBezTo>
                  <a:cubicBezTo>
                    <a:pt x="4411" y="8974"/>
                    <a:pt x="5358" y="8974"/>
                    <a:pt x="6256" y="8799"/>
                  </a:cubicBezTo>
                  <a:cubicBezTo>
                    <a:pt x="8050" y="8450"/>
                    <a:pt x="8748" y="7454"/>
                    <a:pt x="8573" y="5634"/>
                  </a:cubicBezTo>
                  <a:cubicBezTo>
                    <a:pt x="8424" y="4214"/>
                    <a:pt x="8150" y="2793"/>
                    <a:pt x="8025" y="1372"/>
                  </a:cubicBezTo>
                  <a:cubicBezTo>
                    <a:pt x="7928" y="427"/>
                    <a:pt x="7431" y="1"/>
                    <a:pt x="6601"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98"/>
            <p:cNvSpPr/>
            <p:nvPr/>
          </p:nvSpPr>
          <p:spPr>
            <a:xfrm>
              <a:off x="4669500" y="2696775"/>
              <a:ext cx="219325" cy="220650"/>
            </a:xfrm>
            <a:custGeom>
              <a:rect b="b" l="l" r="r" t="t"/>
              <a:pathLst>
                <a:path extrusionOk="0" h="8826" w="8773">
                  <a:moveTo>
                    <a:pt x="4380" y="1670"/>
                  </a:moveTo>
                  <a:cubicBezTo>
                    <a:pt x="4896" y="1670"/>
                    <a:pt x="5403" y="1709"/>
                    <a:pt x="5907" y="1768"/>
                  </a:cubicBezTo>
                  <a:cubicBezTo>
                    <a:pt x="6231" y="1793"/>
                    <a:pt x="6729" y="2242"/>
                    <a:pt x="6754" y="2541"/>
                  </a:cubicBezTo>
                  <a:cubicBezTo>
                    <a:pt x="6904" y="3937"/>
                    <a:pt x="6929" y="5357"/>
                    <a:pt x="7003" y="6977"/>
                  </a:cubicBezTo>
                  <a:cubicBezTo>
                    <a:pt x="5383" y="6878"/>
                    <a:pt x="3988" y="6778"/>
                    <a:pt x="2492" y="6678"/>
                  </a:cubicBezTo>
                  <a:cubicBezTo>
                    <a:pt x="2318" y="5083"/>
                    <a:pt x="2119" y="3588"/>
                    <a:pt x="1944" y="2018"/>
                  </a:cubicBezTo>
                  <a:cubicBezTo>
                    <a:pt x="2787" y="1762"/>
                    <a:pt x="3593" y="1670"/>
                    <a:pt x="4380" y="1670"/>
                  </a:cubicBezTo>
                  <a:close/>
                  <a:moveTo>
                    <a:pt x="3932" y="0"/>
                  </a:moveTo>
                  <a:cubicBezTo>
                    <a:pt x="3184" y="0"/>
                    <a:pt x="2437" y="35"/>
                    <a:pt x="1695" y="124"/>
                  </a:cubicBezTo>
                  <a:cubicBezTo>
                    <a:pt x="224" y="298"/>
                    <a:pt x="0" y="896"/>
                    <a:pt x="150" y="2441"/>
                  </a:cubicBezTo>
                  <a:cubicBezTo>
                    <a:pt x="299" y="3862"/>
                    <a:pt x="374" y="5307"/>
                    <a:pt x="474" y="6728"/>
                  </a:cubicBezTo>
                  <a:cubicBezTo>
                    <a:pt x="569" y="8341"/>
                    <a:pt x="1002" y="8825"/>
                    <a:pt x="2462" y="8825"/>
                  </a:cubicBezTo>
                  <a:cubicBezTo>
                    <a:pt x="2536" y="8825"/>
                    <a:pt x="2612" y="8824"/>
                    <a:pt x="2692" y="8822"/>
                  </a:cubicBezTo>
                  <a:cubicBezTo>
                    <a:pt x="3290" y="8797"/>
                    <a:pt x="3888" y="8747"/>
                    <a:pt x="4486" y="8722"/>
                  </a:cubicBezTo>
                  <a:cubicBezTo>
                    <a:pt x="4486" y="8747"/>
                    <a:pt x="4486" y="8772"/>
                    <a:pt x="4486" y="8797"/>
                  </a:cubicBezTo>
                  <a:cubicBezTo>
                    <a:pt x="5358" y="8772"/>
                    <a:pt x="6231" y="8797"/>
                    <a:pt x="7103" y="8672"/>
                  </a:cubicBezTo>
                  <a:cubicBezTo>
                    <a:pt x="8200" y="8523"/>
                    <a:pt x="8773" y="7899"/>
                    <a:pt x="8723" y="6778"/>
                  </a:cubicBezTo>
                  <a:cubicBezTo>
                    <a:pt x="8648" y="5058"/>
                    <a:pt x="8449" y="3364"/>
                    <a:pt x="8225" y="1669"/>
                  </a:cubicBezTo>
                  <a:cubicBezTo>
                    <a:pt x="8125" y="821"/>
                    <a:pt x="7527" y="173"/>
                    <a:pt x="6729" y="124"/>
                  </a:cubicBezTo>
                  <a:cubicBezTo>
                    <a:pt x="5802" y="54"/>
                    <a:pt x="4866" y="0"/>
                    <a:pt x="3932" y="0"/>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98"/>
            <p:cNvSpPr/>
            <p:nvPr/>
          </p:nvSpPr>
          <p:spPr>
            <a:xfrm>
              <a:off x="4366675" y="2713150"/>
              <a:ext cx="216225" cy="222250"/>
            </a:xfrm>
            <a:custGeom>
              <a:rect b="b" l="l" r="r" t="t"/>
              <a:pathLst>
                <a:path extrusionOk="0" h="8890" w="8649">
                  <a:moveTo>
                    <a:pt x="4590" y="1658"/>
                  </a:moveTo>
                  <a:cubicBezTo>
                    <a:pt x="5172" y="1658"/>
                    <a:pt x="5739" y="1688"/>
                    <a:pt x="6306" y="1737"/>
                  </a:cubicBezTo>
                  <a:cubicBezTo>
                    <a:pt x="6381" y="3531"/>
                    <a:pt x="6456" y="5101"/>
                    <a:pt x="6530" y="6796"/>
                  </a:cubicBezTo>
                  <a:cubicBezTo>
                    <a:pt x="5234" y="6871"/>
                    <a:pt x="4038" y="6920"/>
                    <a:pt x="2593" y="6995"/>
                  </a:cubicBezTo>
                  <a:cubicBezTo>
                    <a:pt x="2319" y="5350"/>
                    <a:pt x="2019" y="3705"/>
                    <a:pt x="1720" y="1911"/>
                  </a:cubicBezTo>
                  <a:cubicBezTo>
                    <a:pt x="2750" y="1729"/>
                    <a:pt x="3688" y="1658"/>
                    <a:pt x="4590" y="1658"/>
                  </a:cubicBezTo>
                  <a:close/>
                  <a:moveTo>
                    <a:pt x="3165" y="1"/>
                  </a:moveTo>
                  <a:cubicBezTo>
                    <a:pt x="2857" y="1"/>
                    <a:pt x="2550" y="6"/>
                    <a:pt x="2244" y="17"/>
                  </a:cubicBezTo>
                  <a:cubicBezTo>
                    <a:pt x="524" y="92"/>
                    <a:pt x="1" y="839"/>
                    <a:pt x="150" y="2634"/>
                  </a:cubicBezTo>
                  <a:cubicBezTo>
                    <a:pt x="200" y="3008"/>
                    <a:pt x="250" y="3406"/>
                    <a:pt x="275" y="3780"/>
                  </a:cubicBezTo>
                  <a:cubicBezTo>
                    <a:pt x="250" y="3780"/>
                    <a:pt x="225" y="3805"/>
                    <a:pt x="200" y="3805"/>
                  </a:cubicBezTo>
                  <a:cubicBezTo>
                    <a:pt x="400" y="4952"/>
                    <a:pt x="524" y="6098"/>
                    <a:pt x="798" y="7220"/>
                  </a:cubicBezTo>
                  <a:cubicBezTo>
                    <a:pt x="1072" y="8391"/>
                    <a:pt x="1621" y="8889"/>
                    <a:pt x="2742" y="8889"/>
                  </a:cubicBezTo>
                  <a:cubicBezTo>
                    <a:pt x="4138" y="8889"/>
                    <a:pt x="5558" y="8790"/>
                    <a:pt x="6954" y="8565"/>
                  </a:cubicBezTo>
                  <a:cubicBezTo>
                    <a:pt x="8200" y="8366"/>
                    <a:pt x="8649" y="7768"/>
                    <a:pt x="8549" y="6497"/>
                  </a:cubicBezTo>
                  <a:cubicBezTo>
                    <a:pt x="8450" y="4902"/>
                    <a:pt x="8300" y="3307"/>
                    <a:pt x="8101" y="1712"/>
                  </a:cubicBezTo>
                  <a:cubicBezTo>
                    <a:pt x="7951" y="715"/>
                    <a:pt x="7478" y="241"/>
                    <a:pt x="6481" y="141"/>
                  </a:cubicBezTo>
                  <a:cubicBezTo>
                    <a:pt x="5371" y="64"/>
                    <a:pt x="4262" y="1"/>
                    <a:pt x="3165" y="1"/>
                  </a:cubicBezTo>
                  <a:close/>
                </a:path>
              </a:pathLst>
            </a:custGeom>
            <a:solidFill>
              <a:srgbClr val="14141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98"/>
            <p:cNvSpPr/>
            <p:nvPr/>
          </p:nvSpPr>
          <p:spPr>
            <a:xfrm>
              <a:off x="3318700" y="962675"/>
              <a:ext cx="988125" cy="952125"/>
            </a:xfrm>
            <a:custGeom>
              <a:rect b="b" l="l" r="r" t="t"/>
              <a:pathLst>
                <a:path extrusionOk="0" h="38085" w="39525">
                  <a:moveTo>
                    <a:pt x="22153" y="3946"/>
                  </a:moveTo>
                  <a:cubicBezTo>
                    <a:pt x="27815" y="3946"/>
                    <a:pt x="35379" y="10872"/>
                    <a:pt x="35814" y="18197"/>
                  </a:cubicBezTo>
                  <a:lnTo>
                    <a:pt x="22181" y="18197"/>
                  </a:lnTo>
                  <a:cubicBezTo>
                    <a:pt x="21982" y="13436"/>
                    <a:pt x="21807" y="8701"/>
                    <a:pt x="21633" y="3966"/>
                  </a:cubicBezTo>
                  <a:cubicBezTo>
                    <a:pt x="21804" y="3952"/>
                    <a:pt x="21978" y="3946"/>
                    <a:pt x="22153" y="3946"/>
                  </a:cubicBezTo>
                  <a:close/>
                  <a:moveTo>
                    <a:pt x="17781" y="3630"/>
                  </a:moveTo>
                  <a:cubicBezTo>
                    <a:pt x="18095" y="3630"/>
                    <a:pt x="18407" y="3650"/>
                    <a:pt x="18717" y="3692"/>
                  </a:cubicBezTo>
                  <a:cubicBezTo>
                    <a:pt x="18792" y="8552"/>
                    <a:pt x="19340" y="13412"/>
                    <a:pt x="18767" y="18446"/>
                  </a:cubicBezTo>
                  <a:cubicBezTo>
                    <a:pt x="14106" y="18670"/>
                    <a:pt x="9620" y="18870"/>
                    <a:pt x="4985" y="19094"/>
                  </a:cubicBezTo>
                  <a:cubicBezTo>
                    <a:pt x="3172" y="13679"/>
                    <a:pt x="10788" y="3630"/>
                    <a:pt x="17781" y="3630"/>
                  </a:cubicBezTo>
                  <a:close/>
                  <a:moveTo>
                    <a:pt x="35764" y="21711"/>
                  </a:moveTo>
                  <a:cubicBezTo>
                    <a:pt x="35091" y="28141"/>
                    <a:pt x="28736" y="34172"/>
                    <a:pt x="22356" y="34421"/>
                  </a:cubicBezTo>
                  <a:lnTo>
                    <a:pt x="22356" y="21711"/>
                  </a:lnTo>
                  <a:close/>
                  <a:moveTo>
                    <a:pt x="18717" y="21885"/>
                  </a:moveTo>
                  <a:lnTo>
                    <a:pt x="18717" y="28340"/>
                  </a:lnTo>
                  <a:lnTo>
                    <a:pt x="18717" y="34546"/>
                  </a:lnTo>
                  <a:cubicBezTo>
                    <a:pt x="18427" y="34579"/>
                    <a:pt x="18135" y="34596"/>
                    <a:pt x="17841" y="34596"/>
                  </a:cubicBezTo>
                  <a:cubicBezTo>
                    <a:pt x="12192" y="34596"/>
                    <a:pt x="5921" y="28589"/>
                    <a:pt x="5234" y="21885"/>
                  </a:cubicBezTo>
                  <a:close/>
                  <a:moveTo>
                    <a:pt x="19650" y="0"/>
                  </a:moveTo>
                  <a:cubicBezTo>
                    <a:pt x="19539" y="0"/>
                    <a:pt x="19427" y="1"/>
                    <a:pt x="19315" y="3"/>
                  </a:cubicBezTo>
                  <a:cubicBezTo>
                    <a:pt x="17795" y="202"/>
                    <a:pt x="16275" y="352"/>
                    <a:pt x="14754" y="626"/>
                  </a:cubicBezTo>
                  <a:cubicBezTo>
                    <a:pt x="11190" y="1274"/>
                    <a:pt x="8798" y="3741"/>
                    <a:pt x="6480" y="6234"/>
                  </a:cubicBezTo>
                  <a:cubicBezTo>
                    <a:pt x="1745" y="11268"/>
                    <a:pt x="0" y="17100"/>
                    <a:pt x="1994" y="23904"/>
                  </a:cubicBezTo>
                  <a:cubicBezTo>
                    <a:pt x="4531" y="32510"/>
                    <a:pt x="11177" y="38085"/>
                    <a:pt x="19633" y="38085"/>
                  </a:cubicBezTo>
                  <a:cubicBezTo>
                    <a:pt x="21144" y="38085"/>
                    <a:pt x="22712" y="37907"/>
                    <a:pt x="24324" y="37537"/>
                  </a:cubicBezTo>
                  <a:cubicBezTo>
                    <a:pt x="33446" y="35418"/>
                    <a:pt x="38954" y="26645"/>
                    <a:pt x="39203" y="19592"/>
                  </a:cubicBezTo>
                  <a:cubicBezTo>
                    <a:pt x="39524" y="10310"/>
                    <a:pt x="31335" y="0"/>
                    <a:pt x="1965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98"/>
            <p:cNvSpPr/>
            <p:nvPr/>
          </p:nvSpPr>
          <p:spPr>
            <a:xfrm>
              <a:off x="3355131" y="3691758"/>
              <a:ext cx="915300" cy="1377650"/>
            </a:xfrm>
            <a:custGeom>
              <a:rect b="b" l="l" r="r" t="t"/>
              <a:pathLst>
                <a:path extrusionOk="0" h="55106" w="36612">
                  <a:moveTo>
                    <a:pt x="21869" y="3714"/>
                  </a:moveTo>
                  <a:cubicBezTo>
                    <a:pt x="24000" y="3714"/>
                    <a:pt x="25794" y="4982"/>
                    <a:pt x="27340" y="7462"/>
                  </a:cubicBezTo>
                  <a:cubicBezTo>
                    <a:pt x="29533" y="11001"/>
                    <a:pt x="30705" y="14889"/>
                    <a:pt x="31178" y="18951"/>
                  </a:cubicBezTo>
                  <a:cubicBezTo>
                    <a:pt x="32300" y="28521"/>
                    <a:pt x="32848" y="38142"/>
                    <a:pt x="32325" y="47787"/>
                  </a:cubicBezTo>
                  <a:cubicBezTo>
                    <a:pt x="32275" y="48808"/>
                    <a:pt x="32100" y="49805"/>
                    <a:pt x="32001" y="50727"/>
                  </a:cubicBezTo>
                  <a:cubicBezTo>
                    <a:pt x="22455" y="51101"/>
                    <a:pt x="13134" y="51450"/>
                    <a:pt x="3489" y="51824"/>
                  </a:cubicBezTo>
                  <a:cubicBezTo>
                    <a:pt x="3489" y="49407"/>
                    <a:pt x="3315" y="47164"/>
                    <a:pt x="3539" y="44970"/>
                  </a:cubicBezTo>
                  <a:cubicBezTo>
                    <a:pt x="4486" y="35849"/>
                    <a:pt x="5857" y="26802"/>
                    <a:pt x="8648" y="18029"/>
                  </a:cubicBezTo>
                  <a:cubicBezTo>
                    <a:pt x="9969" y="13917"/>
                    <a:pt x="12113" y="10278"/>
                    <a:pt x="15128" y="7163"/>
                  </a:cubicBezTo>
                  <a:cubicBezTo>
                    <a:pt x="15652" y="6614"/>
                    <a:pt x="16200" y="6066"/>
                    <a:pt x="16798" y="5642"/>
                  </a:cubicBezTo>
                  <a:cubicBezTo>
                    <a:pt x="18679" y="4350"/>
                    <a:pt x="20358" y="3714"/>
                    <a:pt x="21869" y="3714"/>
                  </a:cubicBezTo>
                  <a:close/>
                  <a:moveTo>
                    <a:pt x="21897" y="0"/>
                  </a:moveTo>
                  <a:cubicBezTo>
                    <a:pt x="19751" y="0"/>
                    <a:pt x="17461" y="798"/>
                    <a:pt x="15103" y="2402"/>
                  </a:cubicBezTo>
                  <a:cubicBezTo>
                    <a:pt x="14480" y="2826"/>
                    <a:pt x="13907" y="3325"/>
                    <a:pt x="13359" y="3848"/>
                  </a:cubicBezTo>
                  <a:cubicBezTo>
                    <a:pt x="10667" y="6440"/>
                    <a:pt x="8673" y="9530"/>
                    <a:pt x="7253" y="12970"/>
                  </a:cubicBezTo>
                  <a:cubicBezTo>
                    <a:pt x="4785" y="18951"/>
                    <a:pt x="3514" y="25256"/>
                    <a:pt x="2318" y="31587"/>
                  </a:cubicBezTo>
                  <a:cubicBezTo>
                    <a:pt x="1097" y="38017"/>
                    <a:pt x="0" y="44422"/>
                    <a:pt x="399" y="51027"/>
                  </a:cubicBezTo>
                  <a:cubicBezTo>
                    <a:pt x="524" y="52896"/>
                    <a:pt x="1321" y="54092"/>
                    <a:pt x="2866" y="54790"/>
                  </a:cubicBezTo>
                  <a:cubicBezTo>
                    <a:pt x="3426" y="55052"/>
                    <a:pt x="4109" y="55106"/>
                    <a:pt x="4786" y="55106"/>
                  </a:cubicBezTo>
                  <a:cubicBezTo>
                    <a:pt x="5073" y="55106"/>
                    <a:pt x="5358" y="55096"/>
                    <a:pt x="5633" y="55089"/>
                  </a:cubicBezTo>
                  <a:cubicBezTo>
                    <a:pt x="14057" y="54939"/>
                    <a:pt x="22480" y="54740"/>
                    <a:pt x="30879" y="54566"/>
                  </a:cubicBezTo>
                  <a:cubicBezTo>
                    <a:pt x="34418" y="54491"/>
                    <a:pt x="35963" y="53220"/>
                    <a:pt x="36188" y="49681"/>
                  </a:cubicBezTo>
                  <a:cubicBezTo>
                    <a:pt x="36387" y="46864"/>
                    <a:pt x="36238" y="44023"/>
                    <a:pt x="36238" y="41182"/>
                  </a:cubicBezTo>
                  <a:cubicBezTo>
                    <a:pt x="36362" y="41182"/>
                    <a:pt x="36487" y="41157"/>
                    <a:pt x="36611" y="41157"/>
                  </a:cubicBezTo>
                  <a:cubicBezTo>
                    <a:pt x="36138" y="34478"/>
                    <a:pt x="35789" y="27749"/>
                    <a:pt x="35191" y="21069"/>
                  </a:cubicBezTo>
                  <a:cubicBezTo>
                    <a:pt x="34692" y="15562"/>
                    <a:pt x="33421" y="10228"/>
                    <a:pt x="30381" y="5468"/>
                  </a:cubicBezTo>
                  <a:cubicBezTo>
                    <a:pt x="28068" y="1834"/>
                    <a:pt x="25149" y="0"/>
                    <a:pt x="2189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8"/>
            <p:cNvSpPr/>
            <p:nvPr/>
          </p:nvSpPr>
          <p:spPr>
            <a:xfrm>
              <a:off x="4015275" y="4766975"/>
              <a:ext cx="92850" cy="210825"/>
            </a:xfrm>
            <a:custGeom>
              <a:rect b="b" l="l" r="r" t="t"/>
              <a:pathLst>
                <a:path extrusionOk="0" h="8433" w="3714">
                  <a:moveTo>
                    <a:pt x="2272" y="0"/>
                  </a:moveTo>
                  <a:cubicBezTo>
                    <a:pt x="2244" y="0"/>
                    <a:pt x="2217" y="3"/>
                    <a:pt x="2194" y="9"/>
                  </a:cubicBezTo>
                  <a:cubicBezTo>
                    <a:pt x="1720" y="109"/>
                    <a:pt x="1172" y="508"/>
                    <a:pt x="948" y="956"/>
                  </a:cubicBezTo>
                  <a:cubicBezTo>
                    <a:pt x="0" y="2626"/>
                    <a:pt x="648" y="6638"/>
                    <a:pt x="2194" y="8433"/>
                  </a:cubicBezTo>
                  <a:cubicBezTo>
                    <a:pt x="3714" y="7461"/>
                    <a:pt x="3589" y="6040"/>
                    <a:pt x="3614" y="4794"/>
                  </a:cubicBezTo>
                  <a:cubicBezTo>
                    <a:pt x="3664" y="3399"/>
                    <a:pt x="3490" y="2003"/>
                    <a:pt x="3265" y="632"/>
                  </a:cubicBezTo>
                  <a:cubicBezTo>
                    <a:pt x="3219" y="380"/>
                    <a:pt x="2603" y="0"/>
                    <a:pt x="22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0" name="Google Shape;690;p98"/>
          <p:cNvGrpSpPr/>
          <p:nvPr/>
        </p:nvGrpSpPr>
        <p:grpSpPr>
          <a:xfrm>
            <a:off x="3747571" y="3491743"/>
            <a:ext cx="355247" cy="456937"/>
            <a:chOff x="1688525" y="238500"/>
            <a:chExt cx="4264675" cy="5198375"/>
          </a:xfrm>
        </p:grpSpPr>
        <p:sp>
          <p:nvSpPr>
            <p:cNvPr id="691" name="Google Shape;691;p98"/>
            <p:cNvSpPr/>
            <p:nvPr/>
          </p:nvSpPr>
          <p:spPr>
            <a:xfrm>
              <a:off x="1688525" y="238500"/>
              <a:ext cx="4264675" cy="5198375"/>
            </a:xfrm>
            <a:custGeom>
              <a:rect b="b" l="l" r="r" t="t"/>
              <a:pathLst>
                <a:path extrusionOk="0" h="207935" w="170587">
                  <a:moveTo>
                    <a:pt x="98593" y="4019"/>
                  </a:moveTo>
                  <a:cubicBezTo>
                    <a:pt x="106686" y="4019"/>
                    <a:pt x="115046" y="5661"/>
                    <a:pt x="123276" y="9188"/>
                  </a:cubicBezTo>
                  <a:cubicBezTo>
                    <a:pt x="148101" y="19807"/>
                    <a:pt x="163959" y="43877"/>
                    <a:pt x="163392" y="70873"/>
                  </a:cubicBezTo>
                  <a:cubicBezTo>
                    <a:pt x="162650" y="103939"/>
                    <a:pt x="136318" y="128273"/>
                    <a:pt x="104936" y="128273"/>
                  </a:cubicBezTo>
                  <a:cubicBezTo>
                    <a:pt x="102410" y="128273"/>
                    <a:pt x="99852" y="128115"/>
                    <a:pt x="97271" y="127792"/>
                  </a:cubicBezTo>
                  <a:cubicBezTo>
                    <a:pt x="67160" y="124063"/>
                    <a:pt x="44459" y="101362"/>
                    <a:pt x="40022" y="71392"/>
                  </a:cubicBezTo>
                  <a:cubicBezTo>
                    <a:pt x="39598" y="68655"/>
                    <a:pt x="39645" y="65871"/>
                    <a:pt x="39551" y="64455"/>
                  </a:cubicBezTo>
                  <a:cubicBezTo>
                    <a:pt x="39551" y="28961"/>
                    <a:pt x="67049" y="4019"/>
                    <a:pt x="98593" y="4019"/>
                  </a:cubicBezTo>
                  <a:close/>
                  <a:moveTo>
                    <a:pt x="56399" y="113161"/>
                  </a:moveTo>
                  <a:cubicBezTo>
                    <a:pt x="62063" y="117220"/>
                    <a:pt x="67302" y="120995"/>
                    <a:pt x="72824" y="125007"/>
                  </a:cubicBezTo>
                  <a:cubicBezTo>
                    <a:pt x="71172" y="128594"/>
                    <a:pt x="69567" y="132417"/>
                    <a:pt x="67679" y="136051"/>
                  </a:cubicBezTo>
                  <a:cubicBezTo>
                    <a:pt x="57013" y="156723"/>
                    <a:pt x="43657" y="175507"/>
                    <a:pt x="26855" y="191695"/>
                  </a:cubicBezTo>
                  <a:cubicBezTo>
                    <a:pt x="23787" y="194668"/>
                    <a:pt x="20342" y="197358"/>
                    <a:pt x="16897" y="199907"/>
                  </a:cubicBezTo>
                  <a:cubicBezTo>
                    <a:pt x="14961" y="201323"/>
                    <a:pt x="12696" y="202456"/>
                    <a:pt x="10431" y="203352"/>
                  </a:cubicBezTo>
                  <a:cubicBezTo>
                    <a:pt x="9339" y="203760"/>
                    <a:pt x="8369" y="203964"/>
                    <a:pt x="7534" y="203964"/>
                  </a:cubicBezTo>
                  <a:cubicBezTo>
                    <a:pt x="5083" y="203964"/>
                    <a:pt x="3789" y="202212"/>
                    <a:pt x="3965" y="198727"/>
                  </a:cubicBezTo>
                  <a:cubicBezTo>
                    <a:pt x="4154" y="195235"/>
                    <a:pt x="4814" y="191648"/>
                    <a:pt x="6041" y="188391"/>
                  </a:cubicBezTo>
                  <a:cubicBezTo>
                    <a:pt x="8684" y="181501"/>
                    <a:pt x="11422" y="174610"/>
                    <a:pt x="14867" y="168097"/>
                  </a:cubicBezTo>
                  <a:cubicBezTo>
                    <a:pt x="25817" y="147567"/>
                    <a:pt x="39409" y="129019"/>
                    <a:pt x="56399" y="113161"/>
                  </a:cubicBezTo>
                  <a:close/>
                  <a:moveTo>
                    <a:pt x="98338" y="0"/>
                  </a:moveTo>
                  <a:cubicBezTo>
                    <a:pt x="73810" y="0"/>
                    <a:pt x="51123" y="13661"/>
                    <a:pt x="41155" y="36656"/>
                  </a:cubicBezTo>
                  <a:cubicBezTo>
                    <a:pt x="30489" y="61340"/>
                    <a:pt x="34548" y="84560"/>
                    <a:pt x="50500" y="105893"/>
                  </a:cubicBezTo>
                  <a:cubicBezTo>
                    <a:pt x="51538" y="107261"/>
                    <a:pt x="52624" y="108536"/>
                    <a:pt x="53615" y="109810"/>
                  </a:cubicBezTo>
                  <a:cubicBezTo>
                    <a:pt x="53379" y="110188"/>
                    <a:pt x="53284" y="110518"/>
                    <a:pt x="53096" y="110707"/>
                  </a:cubicBezTo>
                  <a:cubicBezTo>
                    <a:pt x="33604" y="129160"/>
                    <a:pt x="18407" y="150729"/>
                    <a:pt x="6844" y="174893"/>
                  </a:cubicBezTo>
                  <a:cubicBezTo>
                    <a:pt x="3776" y="181312"/>
                    <a:pt x="1228" y="187966"/>
                    <a:pt x="331" y="195046"/>
                  </a:cubicBezTo>
                  <a:cubicBezTo>
                    <a:pt x="0" y="197594"/>
                    <a:pt x="95" y="200332"/>
                    <a:pt x="661" y="202833"/>
                  </a:cubicBezTo>
                  <a:cubicBezTo>
                    <a:pt x="1411" y="206083"/>
                    <a:pt x="3485" y="207935"/>
                    <a:pt x="6526" y="207935"/>
                  </a:cubicBezTo>
                  <a:cubicBezTo>
                    <a:pt x="6930" y="207935"/>
                    <a:pt x="7351" y="207902"/>
                    <a:pt x="7788" y="207836"/>
                  </a:cubicBezTo>
                  <a:cubicBezTo>
                    <a:pt x="10619" y="207458"/>
                    <a:pt x="13687" y="206656"/>
                    <a:pt x="16000" y="205051"/>
                  </a:cubicBezTo>
                  <a:cubicBezTo>
                    <a:pt x="21522" y="201181"/>
                    <a:pt x="27091" y="197217"/>
                    <a:pt x="31905" y="192497"/>
                  </a:cubicBezTo>
                  <a:cubicBezTo>
                    <a:pt x="48801" y="175743"/>
                    <a:pt x="62157" y="156345"/>
                    <a:pt x="72824" y="135107"/>
                  </a:cubicBezTo>
                  <a:cubicBezTo>
                    <a:pt x="74190" y="132374"/>
                    <a:pt x="75368" y="129548"/>
                    <a:pt x="76827" y="126439"/>
                  </a:cubicBezTo>
                  <a:lnTo>
                    <a:pt x="76827" y="126439"/>
                  </a:lnTo>
                  <a:cubicBezTo>
                    <a:pt x="84790" y="129780"/>
                    <a:pt x="92518" y="131710"/>
                    <a:pt x="100575" y="132181"/>
                  </a:cubicBezTo>
                  <a:cubicBezTo>
                    <a:pt x="101910" y="132260"/>
                    <a:pt x="103238" y="132300"/>
                    <a:pt x="104557" y="132300"/>
                  </a:cubicBezTo>
                  <a:cubicBezTo>
                    <a:pt x="140824" y="132300"/>
                    <a:pt x="170587" y="102619"/>
                    <a:pt x="167262" y="63228"/>
                  </a:cubicBezTo>
                  <a:cubicBezTo>
                    <a:pt x="164808" y="34627"/>
                    <a:pt x="144420" y="10510"/>
                    <a:pt x="116904" y="2628"/>
                  </a:cubicBezTo>
                  <a:cubicBezTo>
                    <a:pt x="110714" y="854"/>
                    <a:pt x="104468" y="0"/>
                    <a:pt x="9833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98"/>
            <p:cNvSpPr/>
            <p:nvPr/>
          </p:nvSpPr>
          <p:spPr>
            <a:xfrm>
              <a:off x="2677275" y="338975"/>
              <a:ext cx="3110225" cy="3106350"/>
            </a:xfrm>
            <a:custGeom>
              <a:rect b="b" l="l" r="r" t="t"/>
              <a:pathLst>
                <a:path extrusionOk="0" h="124254" w="124409">
                  <a:moveTo>
                    <a:pt x="56745" y="6694"/>
                  </a:moveTo>
                  <a:cubicBezTo>
                    <a:pt x="62374" y="6694"/>
                    <a:pt x="68159" y="7742"/>
                    <a:pt x="73862" y="9936"/>
                  </a:cubicBezTo>
                  <a:cubicBezTo>
                    <a:pt x="95242" y="18101"/>
                    <a:pt x="107418" y="34195"/>
                    <a:pt x="111383" y="56613"/>
                  </a:cubicBezTo>
                  <a:cubicBezTo>
                    <a:pt x="112940" y="65344"/>
                    <a:pt x="111996" y="73887"/>
                    <a:pt x="109070" y="82146"/>
                  </a:cubicBezTo>
                  <a:cubicBezTo>
                    <a:pt x="102406" y="100984"/>
                    <a:pt x="85571" y="112208"/>
                    <a:pt x="66810" y="112208"/>
                  </a:cubicBezTo>
                  <a:cubicBezTo>
                    <a:pt x="60989" y="112208"/>
                    <a:pt x="54983" y="111127"/>
                    <a:pt x="49037" y="108859"/>
                  </a:cubicBezTo>
                  <a:cubicBezTo>
                    <a:pt x="27091" y="100458"/>
                    <a:pt x="11894" y="78229"/>
                    <a:pt x="11847" y="54536"/>
                  </a:cubicBezTo>
                  <a:cubicBezTo>
                    <a:pt x="11752" y="45569"/>
                    <a:pt x="13734" y="37074"/>
                    <a:pt x="18218" y="29286"/>
                  </a:cubicBezTo>
                  <a:cubicBezTo>
                    <a:pt x="26361" y="14950"/>
                    <a:pt x="40943" y="6694"/>
                    <a:pt x="56745" y="6694"/>
                  </a:cubicBezTo>
                  <a:close/>
                  <a:moveTo>
                    <a:pt x="59043" y="0"/>
                  </a:moveTo>
                  <a:cubicBezTo>
                    <a:pt x="27499" y="0"/>
                    <a:pt x="1" y="24942"/>
                    <a:pt x="1" y="60436"/>
                  </a:cubicBezTo>
                  <a:cubicBezTo>
                    <a:pt x="95" y="61852"/>
                    <a:pt x="48" y="64683"/>
                    <a:pt x="472" y="67373"/>
                  </a:cubicBezTo>
                  <a:cubicBezTo>
                    <a:pt x="4909" y="97390"/>
                    <a:pt x="27610" y="120044"/>
                    <a:pt x="57721" y="123773"/>
                  </a:cubicBezTo>
                  <a:cubicBezTo>
                    <a:pt x="60302" y="124096"/>
                    <a:pt x="62860" y="124254"/>
                    <a:pt x="65386" y="124254"/>
                  </a:cubicBezTo>
                  <a:cubicBezTo>
                    <a:pt x="96768" y="124254"/>
                    <a:pt x="123100" y="99920"/>
                    <a:pt x="123842" y="66854"/>
                  </a:cubicBezTo>
                  <a:cubicBezTo>
                    <a:pt x="124409" y="39858"/>
                    <a:pt x="108551" y="15788"/>
                    <a:pt x="83726" y="5169"/>
                  </a:cubicBezTo>
                  <a:cubicBezTo>
                    <a:pt x="75496" y="1642"/>
                    <a:pt x="67136" y="0"/>
                    <a:pt x="5904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98"/>
            <p:cNvSpPr/>
            <p:nvPr/>
          </p:nvSpPr>
          <p:spPr>
            <a:xfrm>
              <a:off x="1783525" y="3067500"/>
              <a:ext cx="1725600" cy="2270100"/>
            </a:xfrm>
            <a:custGeom>
              <a:rect b="b" l="l" r="r" t="t"/>
              <a:pathLst>
                <a:path extrusionOk="0" h="90804" w="69024">
                  <a:moveTo>
                    <a:pt x="20365" y="59845"/>
                  </a:moveTo>
                  <a:cubicBezTo>
                    <a:pt x="23904" y="59893"/>
                    <a:pt x="26500" y="62347"/>
                    <a:pt x="26642" y="65886"/>
                  </a:cubicBezTo>
                  <a:cubicBezTo>
                    <a:pt x="26736" y="70040"/>
                    <a:pt x="23385" y="73579"/>
                    <a:pt x="19185" y="73674"/>
                  </a:cubicBezTo>
                  <a:cubicBezTo>
                    <a:pt x="19113" y="73676"/>
                    <a:pt x="19042" y="73677"/>
                    <a:pt x="18971" y="73677"/>
                  </a:cubicBezTo>
                  <a:cubicBezTo>
                    <a:pt x="15447" y="73677"/>
                    <a:pt x="12904" y="71387"/>
                    <a:pt x="12719" y="67963"/>
                  </a:cubicBezTo>
                  <a:cubicBezTo>
                    <a:pt x="12483" y="63668"/>
                    <a:pt x="16070" y="59845"/>
                    <a:pt x="20365" y="59845"/>
                  </a:cubicBezTo>
                  <a:close/>
                  <a:moveTo>
                    <a:pt x="52599" y="1"/>
                  </a:moveTo>
                  <a:cubicBezTo>
                    <a:pt x="35609" y="15859"/>
                    <a:pt x="22017" y="34407"/>
                    <a:pt x="11067" y="54937"/>
                  </a:cubicBezTo>
                  <a:cubicBezTo>
                    <a:pt x="7622" y="61450"/>
                    <a:pt x="4884" y="68341"/>
                    <a:pt x="2241" y="75231"/>
                  </a:cubicBezTo>
                  <a:cubicBezTo>
                    <a:pt x="1014" y="78488"/>
                    <a:pt x="354" y="82122"/>
                    <a:pt x="212" y="85567"/>
                  </a:cubicBezTo>
                  <a:cubicBezTo>
                    <a:pt x="1" y="89052"/>
                    <a:pt x="1286" y="90804"/>
                    <a:pt x="3734" y="90804"/>
                  </a:cubicBezTo>
                  <a:cubicBezTo>
                    <a:pt x="4569" y="90804"/>
                    <a:pt x="5539" y="90600"/>
                    <a:pt x="6631" y="90192"/>
                  </a:cubicBezTo>
                  <a:cubicBezTo>
                    <a:pt x="8896" y="89343"/>
                    <a:pt x="11161" y="88210"/>
                    <a:pt x="13097" y="86747"/>
                  </a:cubicBezTo>
                  <a:cubicBezTo>
                    <a:pt x="16589" y="84198"/>
                    <a:pt x="19987" y="81508"/>
                    <a:pt x="23055" y="78535"/>
                  </a:cubicBezTo>
                  <a:cubicBezTo>
                    <a:pt x="39857" y="62347"/>
                    <a:pt x="53213" y="43563"/>
                    <a:pt x="63879" y="22891"/>
                  </a:cubicBezTo>
                  <a:cubicBezTo>
                    <a:pt x="65767" y="19257"/>
                    <a:pt x="67372" y="15434"/>
                    <a:pt x="69024" y="11894"/>
                  </a:cubicBezTo>
                  <a:cubicBezTo>
                    <a:pt x="63502" y="7835"/>
                    <a:pt x="58263" y="4060"/>
                    <a:pt x="525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98"/>
            <p:cNvSpPr/>
            <p:nvPr/>
          </p:nvSpPr>
          <p:spPr>
            <a:xfrm>
              <a:off x="2971075" y="506475"/>
              <a:ext cx="2529725" cy="2637700"/>
            </a:xfrm>
            <a:custGeom>
              <a:rect b="b" l="l" r="r" t="t"/>
              <a:pathLst>
                <a:path extrusionOk="0" h="105508" w="101189">
                  <a:moveTo>
                    <a:pt x="45231" y="4149"/>
                  </a:moveTo>
                  <a:cubicBezTo>
                    <a:pt x="50116" y="4149"/>
                    <a:pt x="55167" y="4993"/>
                    <a:pt x="60222" y="6776"/>
                  </a:cubicBezTo>
                  <a:cubicBezTo>
                    <a:pt x="81130" y="14138"/>
                    <a:pt x="95761" y="34763"/>
                    <a:pt x="96233" y="57511"/>
                  </a:cubicBezTo>
                  <a:cubicBezTo>
                    <a:pt x="96705" y="78278"/>
                    <a:pt x="83678" y="95787"/>
                    <a:pt x="64423" y="100365"/>
                  </a:cubicBezTo>
                  <a:cubicBezTo>
                    <a:pt x="61283" y="101109"/>
                    <a:pt x="58157" y="101463"/>
                    <a:pt x="55050" y="101463"/>
                  </a:cubicBezTo>
                  <a:cubicBezTo>
                    <a:pt x="50078" y="101463"/>
                    <a:pt x="45156" y="100558"/>
                    <a:pt x="40306" y="98902"/>
                  </a:cubicBezTo>
                  <a:cubicBezTo>
                    <a:pt x="16000" y="90643"/>
                    <a:pt x="331" y="63977"/>
                    <a:pt x="4909" y="38680"/>
                  </a:cubicBezTo>
                  <a:cubicBezTo>
                    <a:pt x="8761" y="17683"/>
                    <a:pt x="25667" y="4149"/>
                    <a:pt x="45231" y="4149"/>
                  </a:cubicBezTo>
                  <a:close/>
                  <a:moveTo>
                    <a:pt x="45024" y="1"/>
                  </a:moveTo>
                  <a:cubicBezTo>
                    <a:pt x="29211" y="1"/>
                    <a:pt x="14614" y="8275"/>
                    <a:pt x="6466" y="22586"/>
                  </a:cubicBezTo>
                  <a:cubicBezTo>
                    <a:pt x="1982" y="30421"/>
                    <a:pt x="0" y="38869"/>
                    <a:pt x="95" y="47836"/>
                  </a:cubicBezTo>
                  <a:cubicBezTo>
                    <a:pt x="142" y="71529"/>
                    <a:pt x="15339" y="93758"/>
                    <a:pt x="37285" y="102159"/>
                  </a:cubicBezTo>
                  <a:cubicBezTo>
                    <a:pt x="43231" y="104427"/>
                    <a:pt x="49237" y="105508"/>
                    <a:pt x="55058" y="105508"/>
                  </a:cubicBezTo>
                  <a:cubicBezTo>
                    <a:pt x="73819" y="105508"/>
                    <a:pt x="90654" y="94284"/>
                    <a:pt x="97318" y="75446"/>
                  </a:cubicBezTo>
                  <a:cubicBezTo>
                    <a:pt x="100244" y="67187"/>
                    <a:pt x="101188" y="58644"/>
                    <a:pt x="99631" y="49913"/>
                  </a:cubicBezTo>
                  <a:cubicBezTo>
                    <a:pt x="95713" y="27495"/>
                    <a:pt x="83490" y="11448"/>
                    <a:pt x="62110" y="3236"/>
                  </a:cubicBezTo>
                  <a:cubicBezTo>
                    <a:pt x="56418" y="1046"/>
                    <a:pt x="50644" y="1"/>
                    <a:pt x="4502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98"/>
            <p:cNvSpPr/>
            <p:nvPr/>
          </p:nvSpPr>
          <p:spPr>
            <a:xfrm>
              <a:off x="2095625" y="4564800"/>
              <a:ext cx="356325" cy="345725"/>
            </a:xfrm>
            <a:custGeom>
              <a:rect b="b" l="l" r="r" t="t"/>
              <a:pathLst>
                <a:path extrusionOk="0" h="13829" w="14253">
                  <a:moveTo>
                    <a:pt x="8530" y="4200"/>
                  </a:moveTo>
                  <a:cubicBezTo>
                    <a:pt x="8565" y="4200"/>
                    <a:pt x="8601" y="4200"/>
                    <a:pt x="8636" y="4201"/>
                  </a:cubicBezTo>
                  <a:cubicBezTo>
                    <a:pt x="8919" y="4720"/>
                    <a:pt x="9769" y="5475"/>
                    <a:pt x="9863" y="6325"/>
                  </a:cubicBezTo>
                  <a:cubicBezTo>
                    <a:pt x="10099" y="7929"/>
                    <a:pt x="8400" y="9629"/>
                    <a:pt x="6795" y="9723"/>
                  </a:cubicBezTo>
                  <a:cubicBezTo>
                    <a:pt x="6727" y="9727"/>
                    <a:pt x="6661" y="9729"/>
                    <a:pt x="6597" y="9729"/>
                  </a:cubicBezTo>
                  <a:cubicBezTo>
                    <a:pt x="5144" y="9729"/>
                    <a:pt x="4626" y="8719"/>
                    <a:pt x="4671" y="7363"/>
                  </a:cubicBezTo>
                  <a:cubicBezTo>
                    <a:pt x="4671" y="5690"/>
                    <a:pt x="6273" y="4200"/>
                    <a:pt x="8530" y="4200"/>
                  </a:cubicBezTo>
                  <a:close/>
                  <a:moveTo>
                    <a:pt x="7802" y="0"/>
                  </a:moveTo>
                  <a:cubicBezTo>
                    <a:pt x="3542" y="0"/>
                    <a:pt x="0" y="3802"/>
                    <a:pt x="235" y="8071"/>
                  </a:cubicBezTo>
                  <a:cubicBezTo>
                    <a:pt x="418" y="11464"/>
                    <a:pt x="2918" y="13788"/>
                    <a:pt x="6392" y="13788"/>
                  </a:cubicBezTo>
                  <a:cubicBezTo>
                    <a:pt x="6494" y="13788"/>
                    <a:pt x="6597" y="13786"/>
                    <a:pt x="6701" y="13782"/>
                  </a:cubicBezTo>
                  <a:lnTo>
                    <a:pt x="6748" y="13829"/>
                  </a:lnTo>
                  <a:cubicBezTo>
                    <a:pt x="10901" y="13687"/>
                    <a:pt x="14252" y="10148"/>
                    <a:pt x="14158" y="5994"/>
                  </a:cubicBezTo>
                  <a:cubicBezTo>
                    <a:pt x="14016" y="2502"/>
                    <a:pt x="11468" y="1"/>
                    <a:pt x="7881" y="1"/>
                  </a:cubicBezTo>
                  <a:cubicBezTo>
                    <a:pt x="7854" y="0"/>
                    <a:pt x="7828" y="0"/>
                    <a:pt x="7802"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98"/>
          <p:cNvGrpSpPr/>
          <p:nvPr/>
        </p:nvGrpSpPr>
        <p:grpSpPr>
          <a:xfrm>
            <a:off x="1320695" y="3556408"/>
            <a:ext cx="362200" cy="622992"/>
            <a:chOff x="2273475" y="238150"/>
            <a:chExt cx="3043700" cy="5235225"/>
          </a:xfrm>
        </p:grpSpPr>
        <p:sp>
          <p:nvSpPr>
            <p:cNvPr id="697" name="Google Shape;697;p98"/>
            <p:cNvSpPr/>
            <p:nvPr/>
          </p:nvSpPr>
          <p:spPr>
            <a:xfrm>
              <a:off x="2273475" y="238150"/>
              <a:ext cx="3043700" cy="5235225"/>
            </a:xfrm>
            <a:custGeom>
              <a:rect b="b" l="l" r="r" t="t"/>
              <a:pathLst>
                <a:path extrusionOk="0" h="209409" w="121748">
                  <a:moveTo>
                    <a:pt x="64185" y="3877"/>
                  </a:moveTo>
                  <a:cubicBezTo>
                    <a:pt x="68937" y="3877"/>
                    <a:pt x="73711" y="4105"/>
                    <a:pt x="78452" y="4105"/>
                  </a:cubicBezTo>
                  <a:cubicBezTo>
                    <a:pt x="79344" y="4111"/>
                    <a:pt x="80237" y="4113"/>
                    <a:pt x="81129" y="4113"/>
                  </a:cubicBezTo>
                  <a:cubicBezTo>
                    <a:pt x="82913" y="4113"/>
                    <a:pt x="84697" y="4105"/>
                    <a:pt x="86481" y="4105"/>
                  </a:cubicBezTo>
                  <a:cubicBezTo>
                    <a:pt x="89157" y="4105"/>
                    <a:pt x="91833" y="4123"/>
                    <a:pt x="94510" y="4215"/>
                  </a:cubicBezTo>
                  <a:cubicBezTo>
                    <a:pt x="105214" y="4582"/>
                    <a:pt x="110530" y="8651"/>
                    <a:pt x="113793" y="18879"/>
                  </a:cubicBezTo>
                  <a:cubicBezTo>
                    <a:pt x="116872" y="28521"/>
                    <a:pt x="118375" y="38382"/>
                    <a:pt x="117605" y="48537"/>
                  </a:cubicBezTo>
                  <a:cubicBezTo>
                    <a:pt x="117495" y="50150"/>
                    <a:pt x="117422" y="51837"/>
                    <a:pt x="117349" y="53450"/>
                  </a:cubicBezTo>
                  <a:lnTo>
                    <a:pt x="117092" y="53450"/>
                  </a:lnTo>
                  <a:cubicBezTo>
                    <a:pt x="117129" y="59939"/>
                    <a:pt x="117385" y="66391"/>
                    <a:pt x="117239" y="72843"/>
                  </a:cubicBezTo>
                  <a:cubicBezTo>
                    <a:pt x="117092" y="80395"/>
                    <a:pt x="116615" y="87947"/>
                    <a:pt x="116359" y="95499"/>
                  </a:cubicBezTo>
                  <a:cubicBezTo>
                    <a:pt x="115699" y="112106"/>
                    <a:pt x="115112" y="128713"/>
                    <a:pt x="114453" y="145320"/>
                  </a:cubicBezTo>
                  <a:cubicBezTo>
                    <a:pt x="114306" y="149316"/>
                    <a:pt x="114049" y="153276"/>
                    <a:pt x="113646" y="157235"/>
                  </a:cubicBezTo>
                  <a:cubicBezTo>
                    <a:pt x="112876" y="164897"/>
                    <a:pt x="112106" y="172559"/>
                    <a:pt x="111080" y="180147"/>
                  </a:cubicBezTo>
                  <a:cubicBezTo>
                    <a:pt x="110347" y="185500"/>
                    <a:pt x="108477" y="190522"/>
                    <a:pt x="105764" y="195215"/>
                  </a:cubicBezTo>
                  <a:cubicBezTo>
                    <a:pt x="104591" y="197195"/>
                    <a:pt x="102978" y="198478"/>
                    <a:pt x="101035" y="199651"/>
                  </a:cubicBezTo>
                  <a:cubicBezTo>
                    <a:pt x="94096" y="203958"/>
                    <a:pt x="86520" y="204982"/>
                    <a:pt x="78634" y="204982"/>
                  </a:cubicBezTo>
                  <a:cubicBezTo>
                    <a:pt x="78062" y="204982"/>
                    <a:pt x="77488" y="204976"/>
                    <a:pt x="76913" y="204966"/>
                  </a:cubicBezTo>
                  <a:cubicBezTo>
                    <a:pt x="75574" y="204945"/>
                    <a:pt x="74235" y="204933"/>
                    <a:pt x="72894" y="204933"/>
                  </a:cubicBezTo>
                  <a:cubicBezTo>
                    <a:pt x="67369" y="204933"/>
                    <a:pt x="61834" y="205132"/>
                    <a:pt x="56346" y="205663"/>
                  </a:cubicBezTo>
                  <a:cubicBezTo>
                    <a:pt x="54493" y="205844"/>
                    <a:pt x="52653" y="205927"/>
                    <a:pt x="50823" y="205927"/>
                  </a:cubicBezTo>
                  <a:cubicBezTo>
                    <a:pt x="45233" y="205927"/>
                    <a:pt x="39737" y="205155"/>
                    <a:pt x="34240" y="204050"/>
                  </a:cubicBezTo>
                  <a:cubicBezTo>
                    <a:pt x="29951" y="203207"/>
                    <a:pt x="25625" y="202364"/>
                    <a:pt x="21373" y="201227"/>
                  </a:cubicBezTo>
                  <a:cubicBezTo>
                    <a:pt x="12831" y="198881"/>
                    <a:pt x="8065" y="193235"/>
                    <a:pt x="6672" y="184363"/>
                  </a:cubicBezTo>
                  <a:cubicBezTo>
                    <a:pt x="5022" y="173989"/>
                    <a:pt x="5462" y="163540"/>
                    <a:pt x="5132" y="153129"/>
                  </a:cubicBezTo>
                  <a:cubicBezTo>
                    <a:pt x="4729" y="141031"/>
                    <a:pt x="4363" y="128933"/>
                    <a:pt x="4143" y="116872"/>
                  </a:cubicBezTo>
                  <a:cubicBezTo>
                    <a:pt x="3739" y="95169"/>
                    <a:pt x="3043" y="73429"/>
                    <a:pt x="4949" y="51763"/>
                  </a:cubicBezTo>
                  <a:cubicBezTo>
                    <a:pt x="5866" y="41388"/>
                    <a:pt x="7222" y="31014"/>
                    <a:pt x="8945" y="20712"/>
                  </a:cubicBezTo>
                  <a:cubicBezTo>
                    <a:pt x="10155" y="13380"/>
                    <a:pt x="11585" y="11767"/>
                    <a:pt x="19247" y="9677"/>
                  </a:cubicBezTo>
                  <a:cubicBezTo>
                    <a:pt x="31638" y="6305"/>
                    <a:pt x="44359" y="5058"/>
                    <a:pt x="57080" y="4105"/>
                  </a:cubicBezTo>
                  <a:cubicBezTo>
                    <a:pt x="59438" y="3934"/>
                    <a:pt x="61809" y="3877"/>
                    <a:pt x="64185" y="3877"/>
                  </a:cubicBezTo>
                  <a:close/>
                  <a:moveTo>
                    <a:pt x="74711" y="0"/>
                  </a:moveTo>
                  <a:cubicBezTo>
                    <a:pt x="71484" y="0"/>
                    <a:pt x="68258" y="46"/>
                    <a:pt x="65035" y="146"/>
                  </a:cubicBezTo>
                  <a:cubicBezTo>
                    <a:pt x="48978" y="586"/>
                    <a:pt x="32994" y="2235"/>
                    <a:pt x="17377" y="6268"/>
                  </a:cubicBezTo>
                  <a:cubicBezTo>
                    <a:pt x="11145" y="7881"/>
                    <a:pt x="6709" y="11400"/>
                    <a:pt x="5572" y="17963"/>
                  </a:cubicBezTo>
                  <a:cubicBezTo>
                    <a:pt x="2640" y="35449"/>
                    <a:pt x="697" y="53046"/>
                    <a:pt x="0" y="70790"/>
                  </a:cubicBezTo>
                  <a:lnTo>
                    <a:pt x="0" y="70827"/>
                  </a:lnTo>
                  <a:cubicBezTo>
                    <a:pt x="110" y="84684"/>
                    <a:pt x="147" y="98542"/>
                    <a:pt x="367" y="112436"/>
                  </a:cubicBezTo>
                  <a:cubicBezTo>
                    <a:pt x="440" y="120538"/>
                    <a:pt x="807" y="128603"/>
                    <a:pt x="1063" y="136705"/>
                  </a:cubicBezTo>
                  <a:cubicBezTo>
                    <a:pt x="1430" y="150856"/>
                    <a:pt x="1650" y="165007"/>
                    <a:pt x="2310" y="179121"/>
                  </a:cubicBezTo>
                  <a:cubicBezTo>
                    <a:pt x="2493" y="183300"/>
                    <a:pt x="3373" y="187626"/>
                    <a:pt x="4839" y="191549"/>
                  </a:cubicBezTo>
                  <a:cubicBezTo>
                    <a:pt x="7699" y="199284"/>
                    <a:pt x="13967" y="203427"/>
                    <a:pt x="21739" y="205186"/>
                  </a:cubicBezTo>
                  <a:cubicBezTo>
                    <a:pt x="28412" y="206726"/>
                    <a:pt x="35157" y="208193"/>
                    <a:pt x="41976" y="209036"/>
                  </a:cubicBezTo>
                  <a:cubicBezTo>
                    <a:pt x="44284" y="209324"/>
                    <a:pt x="46623" y="209409"/>
                    <a:pt x="48972" y="209409"/>
                  </a:cubicBezTo>
                  <a:cubicBezTo>
                    <a:pt x="51697" y="209409"/>
                    <a:pt x="54436" y="209295"/>
                    <a:pt x="57153" y="209256"/>
                  </a:cubicBezTo>
                  <a:cubicBezTo>
                    <a:pt x="61809" y="209182"/>
                    <a:pt x="66465" y="208816"/>
                    <a:pt x="71157" y="208669"/>
                  </a:cubicBezTo>
                  <a:cubicBezTo>
                    <a:pt x="75960" y="208559"/>
                    <a:pt x="80762" y="208559"/>
                    <a:pt x="85564" y="208486"/>
                  </a:cubicBezTo>
                  <a:cubicBezTo>
                    <a:pt x="91980" y="208449"/>
                    <a:pt x="97479" y="205553"/>
                    <a:pt x="103015" y="202804"/>
                  </a:cubicBezTo>
                  <a:cubicBezTo>
                    <a:pt x="105434" y="201594"/>
                    <a:pt x="107267" y="199907"/>
                    <a:pt x="108660" y="197598"/>
                  </a:cubicBezTo>
                  <a:cubicBezTo>
                    <a:pt x="111446" y="192942"/>
                    <a:pt x="113536" y="187993"/>
                    <a:pt x="114343" y="182640"/>
                  </a:cubicBezTo>
                  <a:cubicBezTo>
                    <a:pt x="115442" y="175052"/>
                    <a:pt x="116579" y="167426"/>
                    <a:pt x="117019" y="159764"/>
                  </a:cubicBezTo>
                  <a:cubicBezTo>
                    <a:pt x="117935" y="144294"/>
                    <a:pt x="118448" y="128786"/>
                    <a:pt x="118998" y="113279"/>
                  </a:cubicBezTo>
                  <a:cubicBezTo>
                    <a:pt x="119878" y="90220"/>
                    <a:pt x="120685" y="67161"/>
                    <a:pt x="121418" y="44101"/>
                  </a:cubicBezTo>
                  <a:cubicBezTo>
                    <a:pt x="121748" y="33506"/>
                    <a:pt x="119658" y="23315"/>
                    <a:pt x="115699" y="13527"/>
                  </a:cubicBezTo>
                  <a:cubicBezTo>
                    <a:pt x="112326" y="5278"/>
                    <a:pt x="105727" y="1099"/>
                    <a:pt x="97149" y="659"/>
                  </a:cubicBezTo>
                  <a:cubicBezTo>
                    <a:pt x="89693" y="249"/>
                    <a:pt x="82201" y="0"/>
                    <a:pt x="7471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98"/>
            <p:cNvSpPr/>
            <p:nvPr/>
          </p:nvSpPr>
          <p:spPr>
            <a:xfrm>
              <a:off x="2349525" y="335050"/>
              <a:ext cx="2883350" cy="5051275"/>
            </a:xfrm>
            <a:custGeom>
              <a:rect b="b" l="l" r="r" t="t"/>
              <a:pathLst>
                <a:path extrusionOk="0" h="202051" w="115334">
                  <a:moveTo>
                    <a:pt x="40596" y="6534"/>
                  </a:moveTo>
                  <a:cubicBezTo>
                    <a:pt x="42012" y="6534"/>
                    <a:pt x="43449" y="6606"/>
                    <a:pt x="44909" y="6754"/>
                  </a:cubicBezTo>
                  <a:cubicBezTo>
                    <a:pt x="46655" y="6928"/>
                    <a:pt x="48413" y="6987"/>
                    <a:pt x="50178" y="6987"/>
                  </a:cubicBezTo>
                  <a:cubicBezTo>
                    <a:pt x="54014" y="6987"/>
                    <a:pt x="57884" y="6707"/>
                    <a:pt x="61734" y="6707"/>
                  </a:cubicBezTo>
                  <a:cubicBezTo>
                    <a:pt x="62849" y="6707"/>
                    <a:pt x="63962" y="6730"/>
                    <a:pt x="65072" y="6791"/>
                  </a:cubicBezTo>
                  <a:cubicBezTo>
                    <a:pt x="74201" y="7304"/>
                    <a:pt x="83439" y="7634"/>
                    <a:pt x="92201" y="11044"/>
                  </a:cubicBezTo>
                  <a:cubicBezTo>
                    <a:pt x="95940" y="12473"/>
                    <a:pt x="98653" y="14820"/>
                    <a:pt x="99899" y="18486"/>
                  </a:cubicBezTo>
                  <a:cubicBezTo>
                    <a:pt x="101072" y="21858"/>
                    <a:pt x="101989" y="25341"/>
                    <a:pt x="102539" y="28824"/>
                  </a:cubicBezTo>
                  <a:cubicBezTo>
                    <a:pt x="104592" y="42205"/>
                    <a:pt x="104115" y="55659"/>
                    <a:pt x="102795" y="69077"/>
                  </a:cubicBezTo>
                  <a:cubicBezTo>
                    <a:pt x="102026" y="76739"/>
                    <a:pt x="101439" y="84401"/>
                    <a:pt x="100779" y="92063"/>
                  </a:cubicBezTo>
                  <a:lnTo>
                    <a:pt x="100376" y="92063"/>
                  </a:lnTo>
                  <a:cubicBezTo>
                    <a:pt x="99643" y="106470"/>
                    <a:pt x="98909" y="120841"/>
                    <a:pt x="98140" y="135249"/>
                  </a:cubicBezTo>
                  <a:cubicBezTo>
                    <a:pt x="97700" y="143717"/>
                    <a:pt x="94584" y="151269"/>
                    <a:pt x="90258" y="158418"/>
                  </a:cubicBezTo>
                  <a:cubicBezTo>
                    <a:pt x="87288" y="163330"/>
                    <a:pt x="82486" y="165567"/>
                    <a:pt x="77427" y="167546"/>
                  </a:cubicBezTo>
                  <a:cubicBezTo>
                    <a:pt x="69573" y="170598"/>
                    <a:pt x="61570" y="171712"/>
                    <a:pt x="53490" y="171712"/>
                  </a:cubicBezTo>
                  <a:cubicBezTo>
                    <a:pt x="47691" y="171712"/>
                    <a:pt x="41852" y="171138"/>
                    <a:pt x="36001" y="170296"/>
                  </a:cubicBezTo>
                  <a:cubicBezTo>
                    <a:pt x="25809" y="168829"/>
                    <a:pt x="19284" y="162597"/>
                    <a:pt x="15325" y="153395"/>
                  </a:cubicBezTo>
                  <a:cubicBezTo>
                    <a:pt x="12172" y="145990"/>
                    <a:pt x="10669" y="138218"/>
                    <a:pt x="10669" y="130153"/>
                  </a:cubicBezTo>
                  <a:cubicBezTo>
                    <a:pt x="10669" y="115599"/>
                    <a:pt x="10192" y="101008"/>
                    <a:pt x="10596" y="86491"/>
                  </a:cubicBezTo>
                  <a:cubicBezTo>
                    <a:pt x="11035" y="68380"/>
                    <a:pt x="10999" y="50234"/>
                    <a:pt x="12978" y="32160"/>
                  </a:cubicBezTo>
                  <a:cubicBezTo>
                    <a:pt x="13308" y="29154"/>
                    <a:pt x="13308" y="26148"/>
                    <a:pt x="13492" y="23105"/>
                  </a:cubicBezTo>
                  <a:cubicBezTo>
                    <a:pt x="13785" y="17386"/>
                    <a:pt x="16388" y="13280"/>
                    <a:pt x="21740" y="10860"/>
                  </a:cubicBezTo>
                  <a:cubicBezTo>
                    <a:pt x="27810" y="8112"/>
                    <a:pt x="33979" y="6534"/>
                    <a:pt x="40596" y="6534"/>
                  </a:cubicBezTo>
                  <a:close/>
                  <a:moveTo>
                    <a:pt x="56259" y="177998"/>
                  </a:moveTo>
                  <a:cubicBezTo>
                    <a:pt x="56543" y="177998"/>
                    <a:pt x="56830" y="178009"/>
                    <a:pt x="57117" y="178031"/>
                  </a:cubicBezTo>
                  <a:cubicBezTo>
                    <a:pt x="62543" y="178434"/>
                    <a:pt x="66429" y="182687"/>
                    <a:pt x="66135" y="187856"/>
                  </a:cubicBezTo>
                  <a:lnTo>
                    <a:pt x="66135" y="187819"/>
                  </a:lnTo>
                  <a:cubicBezTo>
                    <a:pt x="65818" y="193349"/>
                    <a:pt x="61001" y="197593"/>
                    <a:pt x="55195" y="197593"/>
                  </a:cubicBezTo>
                  <a:cubicBezTo>
                    <a:pt x="54957" y="197593"/>
                    <a:pt x="54718" y="197586"/>
                    <a:pt x="54478" y="197571"/>
                  </a:cubicBezTo>
                  <a:cubicBezTo>
                    <a:pt x="48942" y="197278"/>
                    <a:pt x="45019" y="193245"/>
                    <a:pt x="45203" y="188076"/>
                  </a:cubicBezTo>
                  <a:cubicBezTo>
                    <a:pt x="45412" y="182521"/>
                    <a:pt x="50483" y="177998"/>
                    <a:pt x="56259" y="177998"/>
                  </a:cubicBezTo>
                  <a:close/>
                  <a:moveTo>
                    <a:pt x="61143" y="1"/>
                  </a:moveTo>
                  <a:cubicBezTo>
                    <a:pt x="58767" y="1"/>
                    <a:pt x="56396" y="58"/>
                    <a:pt x="54038" y="229"/>
                  </a:cubicBezTo>
                  <a:cubicBezTo>
                    <a:pt x="41317" y="1182"/>
                    <a:pt x="28596" y="2429"/>
                    <a:pt x="16205" y="5801"/>
                  </a:cubicBezTo>
                  <a:cubicBezTo>
                    <a:pt x="8543" y="7928"/>
                    <a:pt x="7113" y="9504"/>
                    <a:pt x="5903" y="16836"/>
                  </a:cubicBezTo>
                  <a:cubicBezTo>
                    <a:pt x="4180" y="27138"/>
                    <a:pt x="2824" y="37512"/>
                    <a:pt x="1907" y="47887"/>
                  </a:cubicBezTo>
                  <a:cubicBezTo>
                    <a:pt x="1" y="69553"/>
                    <a:pt x="697" y="91293"/>
                    <a:pt x="1101" y="112996"/>
                  </a:cubicBezTo>
                  <a:cubicBezTo>
                    <a:pt x="1321" y="125057"/>
                    <a:pt x="1687" y="137155"/>
                    <a:pt x="2090" y="149253"/>
                  </a:cubicBezTo>
                  <a:cubicBezTo>
                    <a:pt x="2420" y="159664"/>
                    <a:pt x="1980" y="170113"/>
                    <a:pt x="3630" y="180487"/>
                  </a:cubicBezTo>
                  <a:cubicBezTo>
                    <a:pt x="5023" y="189359"/>
                    <a:pt x="9789" y="195005"/>
                    <a:pt x="18331" y="197351"/>
                  </a:cubicBezTo>
                  <a:cubicBezTo>
                    <a:pt x="22583" y="198488"/>
                    <a:pt x="26909" y="199331"/>
                    <a:pt x="31198" y="200174"/>
                  </a:cubicBezTo>
                  <a:cubicBezTo>
                    <a:pt x="36695" y="201279"/>
                    <a:pt x="42191" y="202051"/>
                    <a:pt x="47781" y="202051"/>
                  </a:cubicBezTo>
                  <a:cubicBezTo>
                    <a:pt x="49611" y="202051"/>
                    <a:pt x="51451" y="201968"/>
                    <a:pt x="53304" y="201787"/>
                  </a:cubicBezTo>
                  <a:cubicBezTo>
                    <a:pt x="58792" y="201256"/>
                    <a:pt x="64327" y="201057"/>
                    <a:pt x="69852" y="201057"/>
                  </a:cubicBezTo>
                  <a:cubicBezTo>
                    <a:pt x="71193" y="201057"/>
                    <a:pt x="72532" y="201069"/>
                    <a:pt x="73871" y="201090"/>
                  </a:cubicBezTo>
                  <a:cubicBezTo>
                    <a:pt x="74446" y="201100"/>
                    <a:pt x="75020" y="201106"/>
                    <a:pt x="75592" y="201106"/>
                  </a:cubicBezTo>
                  <a:cubicBezTo>
                    <a:pt x="83478" y="201106"/>
                    <a:pt x="91054" y="200082"/>
                    <a:pt x="97993" y="195775"/>
                  </a:cubicBezTo>
                  <a:cubicBezTo>
                    <a:pt x="99936" y="194602"/>
                    <a:pt x="101549" y="193319"/>
                    <a:pt x="102722" y="191339"/>
                  </a:cubicBezTo>
                  <a:cubicBezTo>
                    <a:pt x="105435" y="186646"/>
                    <a:pt x="107305" y="181624"/>
                    <a:pt x="108038" y="176271"/>
                  </a:cubicBezTo>
                  <a:cubicBezTo>
                    <a:pt x="109064" y="168683"/>
                    <a:pt x="109834" y="161021"/>
                    <a:pt x="110604" y="153359"/>
                  </a:cubicBezTo>
                  <a:cubicBezTo>
                    <a:pt x="111007" y="149400"/>
                    <a:pt x="111264" y="145440"/>
                    <a:pt x="111411" y="141444"/>
                  </a:cubicBezTo>
                  <a:cubicBezTo>
                    <a:pt x="112070" y="124837"/>
                    <a:pt x="112657" y="108230"/>
                    <a:pt x="113317" y="91623"/>
                  </a:cubicBezTo>
                  <a:cubicBezTo>
                    <a:pt x="113610" y="84034"/>
                    <a:pt x="114050" y="76519"/>
                    <a:pt x="114197" y="68967"/>
                  </a:cubicBezTo>
                  <a:cubicBezTo>
                    <a:pt x="114343" y="62515"/>
                    <a:pt x="114123" y="56026"/>
                    <a:pt x="114050" y="49574"/>
                  </a:cubicBezTo>
                  <a:lnTo>
                    <a:pt x="114307" y="49574"/>
                  </a:lnTo>
                  <a:cubicBezTo>
                    <a:pt x="114380" y="47961"/>
                    <a:pt x="114453" y="46274"/>
                    <a:pt x="114563" y="44661"/>
                  </a:cubicBezTo>
                  <a:cubicBezTo>
                    <a:pt x="115333" y="34506"/>
                    <a:pt x="113793" y="24645"/>
                    <a:pt x="110751" y="15003"/>
                  </a:cubicBezTo>
                  <a:cubicBezTo>
                    <a:pt x="107488" y="4775"/>
                    <a:pt x="102172" y="706"/>
                    <a:pt x="91468" y="339"/>
                  </a:cubicBezTo>
                  <a:cubicBezTo>
                    <a:pt x="88791" y="247"/>
                    <a:pt x="86115" y="229"/>
                    <a:pt x="83439" y="229"/>
                  </a:cubicBezTo>
                  <a:cubicBezTo>
                    <a:pt x="81655" y="229"/>
                    <a:pt x="79871" y="237"/>
                    <a:pt x="78087" y="237"/>
                  </a:cubicBezTo>
                  <a:cubicBezTo>
                    <a:pt x="77195" y="237"/>
                    <a:pt x="76302" y="235"/>
                    <a:pt x="75410" y="229"/>
                  </a:cubicBezTo>
                  <a:cubicBezTo>
                    <a:pt x="70669" y="229"/>
                    <a:pt x="65895" y="1"/>
                    <a:pt x="611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98"/>
            <p:cNvSpPr/>
            <p:nvPr/>
          </p:nvSpPr>
          <p:spPr>
            <a:xfrm>
              <a:off x="2604325" y="498375"/>
              <a:ext cx="2360000" cy="4129775"/>
            </a:xfrm>
            <a:custGeom>
              <a:rect b="b" l="l" r="r" t="t"/>
              <a:pathLst>
                <a:path extrusionOk="0" h="165191" w="94400">
                  <a:moveTo>
                    <a:pt x="30467" y="3652"/>
                  </a:moveTo>
                  <a:cubicBezTo>
                    <a:pt x="31923" y="3652"/>
                    <a:pt x="33398" y="3750"/>
                    <a:pt x="34901" y="3961"/>
                  </a:cubicBezTo>
                  <a:cubicBezTo>
                    <a:pt x="36774" y="4224"/>
                    <a:pt x="38685" y="4317"/>
                    <a:pt x="40602" y="4317"/>
                  </a:cubicBezTo>
                  <a:cubicBezTo>
                    <a:pt x="42962" y="4317"/>
                    <a:pt x="45332" y="4176"/>
                    <a:pt x="47658" y="4034"/>
                  </a:cubicBezTo>
                  <a:cubicBezTo>
                    <a:pt x="49174" y="3943"/>
                    <a:pt x="50685" y="3901"/>
                    <a:pt x="52193" y="3901"/>
                  </a:cubicBezTo>
                  <a:cubicBezTo>
                    <a:pt x="59768" y="3901"/>
                    <a:pt x="67259" y="4956"/>
                    <a:pt x="74750" y="6087"/>
                  </a:cubicBezTo>
                  <a:cubicBezTo>
                    <a:pt x="82852" y="7297"/>
                    <a:pt x="87214" y="11953"/>
                    <a:pt x="88351" y="20165"/>
                  </a:cubicBezTo>
                  <a:cubicBezTo>
                    <a:pt x="90184" y="33289"/>
                    <a:pt x="90660" y="46413"/>
                    <a:pt x="89084" y="59611"/>
                  </a:cubicBezTo>
                  <a:cubicBezTo>
                    <a:pt x="88717" y="62727"/>
                    <a:pt x="88461" y="65880"/>
                    <a:pt x="88131" y="69033"/>
                  </a:cubicBezTo>
                  <a:lnTo>
                    <a:pt x="87911" y="69033"/>
                  </a:lnTo>
                  <a:cubicBezTo>
                    <a:pt x="87544" y="76438"/>
                    <a:pt x="87214" y="83844"/>
                    <a:pt x="86738" y="91249"/>
                  </a:cubicBezTo>
                  <a:cubicBezTo>
                    <a:pt x="86005" y="103603"/>
                    <a:pt x="85161" y="115921"/>
                    <a:pt x="84355" y="128276"/>
                  </a:cubicBezTo>
                  <a:cubicBezTo>
                    <a:pt x="83842" y="136414"/>
                    <a:pt x="80872" y="143746"/>
                    <a:pt x="76473" y="150529"/>
                  </a:cubicBezTo>
                  <a:cubicBezTo>
                    <a:pt x="73907" y="154488"/>
                    <a:pt x="69764" y="156028"/>
                    <a:pt x="65622" y="157604"/>
                  </a:cubicBezTo>
                  <a:cubicBezTo>
                    <a:pt x="58920" y="160157"/>
                    <a:pt x="52080" y="161349"/>
                    <a:pt x="44980" y="161349"/>
                  </a:cubicBezTo>
                  <a:cubicBezTo>
                    <a:pt x="43924" y="161349"/>
                    <a:pt x="42861" y="161322"/>
                    <a:pt x="41793" y="161270"/>
                  </a:cubicBezTo>
                  <a:cubicBezTo>
                    <a:pt x="35780" y="161013"/>
                    <a:pt x="29732" y="161087"/>
                    <a:pt x="23829" y="159584"/>
                  </a:cubicBezTo>
                  <a:cubicBezTo>
                    <a:pt x="18000" y="158117"/>
                    <a:pt x="13711" y="154598"/>
                    <a:pt x="10742" y="149612"/>
                  </a:cubicBezTo>
                  <a:cubicBezTo>
                    <a:pt x="6709" y="142757"/>
                    <a:pt x="4436" y="135205"/>
                    <a:pt x="4326" y="127249"/>
                  </a:cubicBezTo>
                  <a:cubicBezTo>
                    <a:pt x="4070" y="111632"/>
                    <a:pt x="3776" y="95941"/>
                    <a:pt x="4180" y="80324"/>
                  </a:cubicBezTo>
                  <a:cubicBezTo>
                    <a:pt x="4766" y="59574"/>
                    <a:pt x="6086" y="38861"/>
                    <a:pt x="6966" y="18148"/>
                  </a:cubicBezTo>
                  <a:cubicBezTo>
                    <a:pt x="7222" y="12209"/>
                    <a:pt x="9898" y="8580"/>
                    <a:pt x="15544" y="6600"/>
                  </a:cubicBezTo>
                  <a:cubicBezTo>
                    <a:pt x="20481" y="4860"/>
                    <a:pt x="25352" y="3652"/>
                    <a:pt x="30467" y="3652"/>
                  </a:cubicBezTo>
                  <a:close/>
                  <a:moveTo>
                    <a:pt x="30420" y="1"/>
                  </a:moveTo>
                  <a:cubicBezTo>
                    <a:pt x="23823" y="1"/>
                    <a:pt x="17648" y="1579"/>
                    <a:pt x="11548" y="4327"/>
                  </a:cubicBezTo>
                  <a:cubicBezTo>
                    <a:pt x="6196" y="6747"/>
                    <a:pt x="3593" y="10853"/>
                    <a:pt x="3300" y="16572"/>
                  </a:cubicBezTo>
                  <a:cubicBezTo>
                    <a:pt x="3116" y="19615"/>
                    <a:pt x="3116" y="22658"/>
                    <a:pt x="2786" y="25627"/>
                  </a:cubicBezTo>
                  <a:cubicBezTo>
                    <a:pt x="807" y="43701"/>
                    <a:pt x="880" y="61847"/>
                    <a:pt x="404" y="79958"/>
                  </a:cubicBezTo>
                  <a:cubicBezTo>
                    <a:pt x="0" y="94512"/>
                    <a:pt x="477" y="109066"/>
                    <a:pt x="477" y="123620"/>
                  </a:cubicBezTo>
                  <a:cubicBezTo>
                    <a:pt x="477" y="131685"/>
                    <a:pt x="1980" y="139457"/>
                    <a:pt x="5133" y="146862"/>
                  </a:cubicBezTo>
                  <a:cubicBezTo>
                    <a:pt x="9092" y="156064"/>
                    <a:pt x="15617" y="162333"/>
                    <a:pt x="25809" y="163763"/>
                  </a:cubicBezTo>
                  <a:cubicBezTo>
                    <a:pt x="31685" y="164609"/>
                    <a:pt x="37547" y="165190"/>
                    <a:pt x="43370" y="165190"/>
                  </a:cubicBezTo>
                  <a:cubicBezTo>
                    <a:pt x="51425" y="165190"/>
                    <a:pt x="59404" y="164078"/>
                    <a:pt x="67235" y="161013"/>
                  </a:cubicBezTo>
                  <a:cubicBezTo>
                    <a:pt x="72294" y="159034"/>
                    <a:pt x="77096" y="156797"/>
                    <a:pt x="80066" y="151885"/>
                  </a:cubicBezTo>
                  <a:cubicBezTo>
                    <a:pt x="84392" y="144736"/>
                    <a:pt x="87508" y="137184"/>
                    <a:pt x="87948" y="128716"/>
                  </a:cubicBezTo>
                  <a:cubicBezTo>
                    <a:pt x="88717" y="114345"/>
                    <a:pt x="89451" y="99937"/>
                    <a:pt x="90184" y="85530"/>
                  </a:cubicBezTo>
                  <a:cubicBezTo>
                    <a:pt x="90331" y="85530"/>
                    <a:pt x="90441" y="85567"/>
                    <a:pt x="90587" y="85567"/>
                  </a:cubicBezTo>
                  <a:cubicBezTo>
                    <a:pt x="91247" y="77905"/>
                    <a:pt x="91834" y="70206"/>
                    <a:pt x="92603" y="62581"/>
                  </a:cubicBezTo>
                  <a:cubicBezTo>
                    <a:pt x="93923" y="49126"/>
                    <a:pt x="94400" y="35709"/>
                    <a:pt x="92347" y="22291"/>
                  </a:cubicBezTo>
                  <a:cubicBezTo>
                    <a:pt x="91797" y="18808"/>
                    <a:pt x="90880" y="15325"/>
                    <a:pt x="89707" y="11953"/>
                  </a:cubicBezTo>
                  <a:cubicBezTo>
                    <a:pt x="88461" y="8287"/>
                    <a:pt x="85748" y="5940"/>
                    <a:pt x="82009" y="4511"/>
                  </a:cubicBezTo>
                  <a:cubicBezTo>
                    <a:pt x="73247" y="1101"/>
                    <a:pt x="64009" y="771"/>
                    <a:pt x="54880" y="295"/>
                  </a:cubicBezTo>
                  <a:cubicBezTo>
                    <a:pt x="53709" y="224"/>
                    <a:pt x="52533" y="198"/>
                    <a:pt x="51357" y="198"/>
                  </a:cubicBezTo>
                  <a:cubicBezTo>
                    <a:pt x="47599" y="198"/>
                    <a:pt x="43823" y="471"/>
                    <a:pt x="40080" y="471"/>
                  </a:cubicBezTo>
                  <a:cubicBezTo>
                    <a:pt x="38283" y="471"/>
                    <a:pt x="36494" y="408"/>
                    <a:pt x="34717" y="221"/>
                  </a:cubicBezTo>
                  <a:cubicBezTo>
                    <a:pt x="33263" y="73"/>
                    <a:pt x="31832" y="1"/>
                    <a:pt x="3042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98"/>
            <p:cNvSpPr/>
            <p:nvPr/>
          </p:nvSpPr>
          <p:spPr>
            <a:xfrm>
              <a:off x="3475000" y="4784975"/>
              <a:ext cx="535250" cy="489900"/>
            </a:xfrm>
            <a:custGeom>
              <a:rect b="b" l="l" r="r" t="t"/>
              <a:pathLst>
                <a:path extrusionOk="0" h="19596" w="21410">
                  <a:moveTo>
                    <a:pt x="11340" y="3815"/>
                  </a:moveTo>
                  <a:cubicBezTo>
                    <a:pt x="11568" y="3815"/>
                    <a:pt x="11796" y="3825"/>
                    <a:pt x="12025" y="3847"/>
                  </a:cubicBezTo>
                  <a:cubicBezTo>
                    <a:pt x="15397" y="4177"/>
                    <a:pt x="17744" y="6816"/>
                    <a:pt x="17414" y="9896"/>
                  </a:cubicBezTo>
                  <a:cubicBezTo>
                    <a:pt x="17038" y="13240"/>
                    <a:pt x="13741" y="15917"/>
                    <a:pt x="10124" y="15917"/>
                  </a:cubicBezTo>
                  <a:cubicBezTo>
                    <a:pt x="9854" y="15917"/>
                    <a:pt x="9584" y="15902"/>
                    <a:pt x="9312" y="15871"/>
                  </a:cubicBezTo>
                  <a:cubicBezTo>
                    <a:pt x="5939" y="15505"/>
                    <a:pt x="3556" y="12865"/>
                    <a:pt x="3886" y="9822"/>
                  </a:cubicBezTo>
                  <a:cubicBezTo>
                    <a:pt x="4231" y="6510"/>
                    <a:pt x="7694" y="3815"/>
                    <a:pt x="11340" y="3815"/>
                  </a:cubicBezTo>
                  <a:close/>
                  <a:moveTo>
                    <a:pt x="11240" y="1"/>
                  </a:moveTo>
                  <a:cubicBezTo>
                    <a:pt x="5468" y="1"/>
                    <a:pt x="428" y="4524"/>
                    <a:pt x="184" y="10079"/>
                  </a:cubicBezTo>
                  <a:cubicBezTo>
                    <a:pt x="0" y="15248"/>
                    <a:pt x="3923" y="19281"/>
                    <a:pt x="9459" y="19574"/>
                  </a:cubicBezTo>
                  <a:cubicBezTo>
                    <a:pt x="9699" y="19589"/>
                    <a:pt x="9938" y="19596"/>
                    <a:pt x="10176" y="19596"/>
                  </a:cubicBezTo>
                  <a:cubicBezTo>
                    <a:pt x="15983" y="19596"/>
                    <a:pt x="20799" y="15353"/>
                    <a:pt x="21116" y="9859"/>
                  </a:cubicBezTo>
                  <a:cubicBezTo>
                    <a:pt x="21410" y="4690"/>
                    <a:pt x="17524" y="474"/>
                    <a:pt x="12098" y="34"/>
                  </a:cubicBezTo>
                  <a:cubicBezTo>
                    <a:pt x="11811" y="12"/>
                    <a:pt x="11524" y="1"/>
                    <a:pt x="1124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98"/>
            <p:cNvSpPr/>
            <p:nvPr/>
          </p:nvSpPr>
          <p:spPr>
            <a:xfrm>
              <a:off x="2698725" y="589100"/>
              <a:ext cx="2172125" cy="3942750"/>
            </a:xfrm>
            <a:custGeom>
              <a:rect b="b" l="l" r="r" t="t"/>
              <a:pathLst>
                <a:path extrusionOk="0" h="157710" w="86885">
                  <a:moveTo>
                    <a:pt x="46283" y="8459"/>
                  </a:moveTo>
                  <a:cubicBezTo>
                    <a:pt x="46435" y="8459"/>
                    <a:pt x="46588" y="8463"/>
                    <a:pt x="46742" y="8470"/>
                  </a:cubicBezTo>
                  <a:cubicBezTo>
                    <a:pt x="50958" y="8654"/>
                    <a:pt x="54257" y="11880"/>
                    <a:pt x="54110" y="15729"/>
                  </a:cubicBezTo>
                  <a:cubicBezTo>
                    <a:pt x="53969" y="19800"/>
                    <a:pt x="50512" y="22743"/>
                    <a:pt x="46050" y="22743"/>
                  </a:cubicBezTo>
                  <a:cubicBezTo>
                    <a:pt x="45891" y="22743"/>
                    <a:pt x="45730" y="22739"/>
                    <a:pt x="45569" y="22731"/>
                  </a:cubicBezTo>
                  <a:cubicBezTo>
                    <a:pt x="41096" y="22511"/>
                    <a:pt x="38090" y="19578"/>
                    <a:pt x="38237" y="15546"/>
                  </a:cubicBezTo>
                  <a:cubicBezTo>
                    <a:pt x="38378" y="11506"/>
                    <a:pt x="41877" y="8459"/>
                    <a:pt x="46283" y="8459"/>
                  </a:cubicBezTo>
                  <a:close/>
                  <a:moveTo>
                    <a:pt x="72984" y="9745"/>
                  </a:moveTo>
                  <a:cubicBezTo>
                    <a:pt x="73119" y="9745"/>
                    <a:pt x="73256" y="9748"/>
                    <a:pt x="73394" y="9754"/>
                  </a:cubicBezTo>
                  <a:cubicBezTo>
                    <a:pt x="77463" y="9937"/>
                    <a:pt x="80432" y="12833"/>
                    <a:pt x="80249" y="16389"/>
                  </a:cubicBezTo>
                  <a:cubicBezTo>
                    <a:pt x="80034" y="19969"/>
                    <a:pt x="76463" y="22920"/>
                    <a:pt x="72438" y="22920"/>
                  </a:cubicBezTo>
                  <a:cubicBezTo>
                    <a:pt x="72341" y="22920"/>
                    <a:pt x="72244" y="22918"/>
                    <a:pt x="72147" y="22915"/>
                  </a:cubicBezTo>
                  <a:cubicBezTo>
                    <a:pt x="68078" y="22731"/>
                    <a:pt x="65218" y="19908"/>
                    <a:pt x="65402" y="16242"/>
                  </a:cubicBezTo>
                  <a:cubicBezTo>
                    <a:pt x="65615" y="12443"/>
                    <a:pt x="68819" y="9745"/>
                    <a:pt x="72984" y="9745"/>
                  </a:cubicBezTo>
                  <a:close/>
                  <a:moveTo>
                    <a:pt x="19178" y="10631"/>
                  </a:moveTo>
                  <a:cubicBezTo>
                    <a:pt x="19238" y="10631"/>
                    <a:pt x="19297" y="10632"/>
                    <a:pt x="19357" y="10633"/>
                  </a:cubicBezTo>
                  <a:cubicBezTo>
                    <a:pt x="23829" y="10780"/>
                    <a:pt x="26322" y="13383"/>
                    <a:pt x="26102" y="17599"/>
                  </a:cubicBezTo>
                  <a:cubicBezTo>
                    <a:pt x="25854" y="21504"/>
                    <a:pt x="22374" y="24721"/>
                    <a:pt x="18459" y="24721"/>
                  </a:cubicBezTo>
                  <a:cubicBezTo>
                    <a:pt x="18331" y="24721"/>
                    <a:pt x="18202" y="24718"/>
                    <a:pt x="18074" y="24711"/>
                  </a:cubicBezTo>
                  <a:cubicBezTo>
                    <a:pt x="14188" y="24491"/>
                    <a:pt x="11475" y="21485"/>
                    <a:pt x="11695" y="17709"/>
                  </a:cubicBezTo>
                  <a:cubicBezTo>
                    <a:pt x="11911" y="13957"/>
                    <a:pt x="15501" y="10631"/>
                    <a:pt x="19178" y="10631"/>
                  </a:cubicBezTo>
                  <a:close/>
                  <a:moveTo>
                    <a:pt x="69416" y="35259"/>
                  </a:moveTo>
                  <a:cubicBezTo>
                    <a:pt x="69569" y="35259"/>
                    <a:pt x="69733" y="35274"/>
                    <a:pt x="69911" y="35306"/>
                  </a:cubicBezTo>
                  <a:cubicBezTo>
                    <a:pt x="72074" y="35709"/>
                    <a:pt x="71451" y="37909"/>
                    <a:pt x="71451" y="39448"/>
                  </a:cubicBezTo>
                  <a:cubicBezTo>
                    <a:pt x="71524" y="50850"/>
                    <a:pt x="71524" y="62251"/>
                    <a:pt x="71671" y="73652"/>
                  </a:cubicBezTo>
                  <a:cubicBezTo>
                    <a:pt x="71707" y="77428"/>
                    <a:pt x="72184" y="81168"/>
                    <a:pt x="73137" y="84980"/>
                  </a:cubicBezTo>
                  <a:cubicBezTo>
                    <a:pt x="73687" y="83367"/>
                    <a:pt x="74053" y="81608"/>
                    <a:pt x="74860" y="80105"/>
                  </a:cubicBezTo>
                  <a:cubicBezTo>
                    <a:pt x="75373" y="79188"/>
                    <a:pt x="76546" y="78601"/>
                    <a:pt x="77426" y="77832"/>
                  </a:cubicBezTo>
                  <a:cubicBezTo>
                    <a:pt x="78086" y="78748"/>
                    <a:pt x="79149" y="79555"/>
                    <a:pt x="79369" y="80581"/>
                  </a:cubicBezTo>
                  <a:cubicBezTo>
                    <a:pt x="79919" y="82854"/>
                    <a:pt x="80066" y="85200"/>
                    <a:pt x="80322" y="87510"/>
                  </a:cubicBezTo>
                  <a:cubicBezTo>
                    <a:pt x="80499" y="89303"/>
                    <a:pt x="80189" y="90122"/>
                    <a:pt x="79175" y="90122"/>
                  </a:cubicBezTo>
                  <a:cubicBezTo>
                    <a:pt x="78717" y="90122"/>
                    <a:pt x="78117" y="89955"/>
                    <a:pt x="77353" y="89636"/>
                  </a:cubicBezTo>
                  <a:cubicBezTo>
                    <a:pt x="76986" y="89490"/>
                    <a:pt x="76656" y="89306"/>
                    <a:pt x="76106" y="89050"/>
                  </a:cubicBezTo>
                  <a:cubicBezTo>
                    <a:pt x="75483" y="91543"/>
                    <a:pt x="74933" y="93925"/>
                    <a:pt x="74237" y="96308"/>
                  </a:cubicBezTo>
                  <a:cubicBezTo>
                    <a:pt x="73878" y="97563"/>
                    <a:pt x="73520" y="99097"/>
                    <a:pt x="71826" y="99097"/>
                  </a:cubicBezTo>
                  <a:cubicBezTo>
                    <a:pt x="71787" y="99097"/>
                    <a:pt x="71748" y="99096"/>
                    <a:pt x="71707" y="99095"/>
                  </a:cubicBezTo>
                  <a:cubicBezTo>
                    <a:pt x="69911" y="99021"/>
                    <a:pt x="69654" y="97518"/>
                    <a:pt x="69544" y="96125"/>
                  </a:cubicBezTo>
                  <a:cubicBezTo>
                    <a:pt x="69214" y="92422"/>
                    <a:pt x="68811" y="88720"/>
                    <a:pt x="68664" y="85017"/>
                  </a:cubicBezTo>
                  <a:cubicBezTo>
                    <a:pt x="68151" y="74605"/>
                    <a:pt x="67748" y="64194"/>
                    <a:pt x="67308" y="52976"/>
                  </a:cubicBezTo>
                  <a:cubicBezTo>
                    <a:pt x="66685" y="54442"/>
                    <a:pt x="66135" y="55212"/>
                    <a:pt x="66025" y="56019"/>
                  </a:cubicBezTo>
                  <a:cubicBezTo>
                    <a:pt x="64339" y="66064"/>
                    <a:pt x="62726" y="76072"/>
                    <a:pt x="61076" y="86117"/>
                  </a:cubicBezTo>
                  <a:cubicBezTo>
                    <a:pt x="60746" y="88133"/>
                    <a:pt x="60416" y="90186"/>
                    <a:pt x="60013" y="92202"/>
                  </a:cubicBezTo>
                  <a:cubicBezTo>
                    <a:pt x="59689" y="93751"/>
                    <a:pt x="59612" y="95724"/>
                    <a:pt x="57455" y="95724"/>
                  </a:cubicBezTo>
                  <a:cubicBezTo>
                    <a:pt x="57416" y="95724"/>
                    <a:pt x="57377" y="95723"/>
                    <a:pt x="57336" y="95722"/>
                  </a:cubicBezTo>
                  <a:cubicBezTo>
                    <a:pt x="55357" y="95648"/>
                    <a:pt x="55320" y="93779"/>
                    <a:pt x="54990" y="92349"/>
                  </a:cubicBezTo>
                  <a:cubicBezTo>
                    <a:pt x="54477" y="89929"/>
                    <a:pt x="53964" y="87547"/>
                    <a:pt x="53304" y="84320"/>
                  </a:cubicBezTo>
                  <a:cubicBezTo>
                    <a:pt x="52607" y="85604"/>
                    <a:pt x="52167" y="86190"/>
                    <a:pt x="51984" y="86850"/>
                  </a:cubicBezTo>
                  <a:cubicBezTo>
                    <a:pt x="50994" y="90259"/>
                    <a:pt x="50151" y="93742"/>
                    <a:pt x="49088" y="97152"/>
                  </a:cubicBezTo>
                  <a:cubicBezTo>
                    <a:pt x="48795" y="98031"/>
                    <a:pt x="47915" y="99168"/>
                    <a:pt x="47108" y="99315"/>
                  </a:cubicBezTo>
                  <a:cubicBezTo>
                    <a:pt x="46973" y="99340"/>
                    <a:pt x="46846" y="99352"/>
                    <a:pt x="46727" y="99352"/>
                  </a:cubicBezTo>
                  <a:cubicBezTo>
                    <a:pt x="45459" y="99352"/>
                    <a:pt x="45086" y="97998"/>
                    <a:pt x="45019" y="96858"/>
                  </a:cubicBezTo>
                  <a:cubicBezTo>
                    <a:pt x="44725" y="90149"/>
                    <a:pt x="44542" y="83441"/>
                    <a:pt x="44286" y="76695"/>
                  </a:cubicBezTo>
                  <a:cubicBezTo>
                    <a:pt x="43992" y="68923"/>
                    <a:pt x="43699" y="61115"/>
                    <a:pt x="42782" y="53159"/>
                  </a:cubicBezTo>
                  <a:cubicBezTo>
                    <a:pt x="42526" y="53929"/>
                    <a:pt x="42159" y="54736"/>
                    <a:pt x="41976" y="55542"/>
                  </a:cubicBezTo>
                  <a:cubicBezTo>
                    <a:pt x="39116" y="66980"/>
                    <a:pt x="36294" y="78455"/>
                    <a:pt x="33324" y="89893"/>
                  </a:cubicBezTo>
                  <a:cubicBezTo>
                    <a:pt x="32921" y="91433"/>
                    <a:pt x="33178" y="93999"/>
                    <a:pt x="30795" y="94072"/>
                  </a:cubicBezTo>
                  <a:cubicBezTo>
                    <a:pt x="30722" y="94076"/>
                    <a:pt x="30651" y="94078"/>
                    <a:pt x="30582" y="94078"/>
                  </a:cubicBezTo>
                  <a:cubicBezTo>
                    <a:pt x="28131" y="94078"/>
                    <a:pt x="27700" y="91600"/>
                    <a:pt x="27165" y="89746"/>
                  </a:cubicBezTo>
                  <a:cubicBezTo>
                    <a:pt x="25516" y="84394"/>
                    <a:pt x="24049" y="78968"/>
                    <a:pt x="22253" y="72626"/>
                  </a:cubicBezTo>
                  <a:cubicBezTo>
                    <a:pt x="21080" y="76548"/>
                    <a:pt x="20053" y="79701"/>
                    <a:pt x="19173" y="82891"/>
                  </a:cubicBezTo>
                  <a:cubicBezTo>
                    <a:pt x="18440" y="85420"/>
                    <a:pt x="17964" y="87986"/>
                    <a:pt x="17157" y="90443"/>
                  </a:cubicBezTo>
                  <a:cubicBezTo>
                    <a:pt x="16901" y="91213"/>
                    <a:pt x="15911" y="92166"/>
                    <a:pt x="15251" y="92166"/>
                  </a:cubicBezTo>
                  <a:cubicBezTo>
                    <a:pt x="14518" y="92166"/>
                    <a:pt x="13528" y="91323"/>
                    <a:pt x="13161" y="90589"/>
                  </a:cubicBezTo>
                  <a:cubicBezTo>
                    <a:pt x="12575" y="89380"/>
                    <a:pt x="12355" y="87986"/>
                    <a:pt x="11988" y="86667"/>
                  </a:cubicBezTo>
                  <a:cubicBezTo>
                    <a:pt x="11585" y="85237"/>
                    <a:pt x="11182" y="83771"/>
                    <a:pt x="10778" y="82304"/>
                  </a:cubicBezTo>
                  <a:cubicBezTo>
                    <a:pt x="9570" y="82805"/>
                    <a:pt x="9167" y="84753"/>
                    <a:pt x="7931" y="84753"/>
                  </a:cubicBezTo>
                  <a:cubicBezTo>
                    <a:pt x="7630" y="84753"/>
                    <a:pt x="7279" y="84637"/>
                    <a:pt x="6856" y="84357"/>
                  </a:cubicBezTo>
                  <a:cubicBezTo>
                    <a:pt x="5133" y="83221"/>
                    <a:pt x="6416" y="81644"/>
                    <a:pt x="6819" y="80288"/>
                  </a:cubicBezTo>
                  <a:cubicBezTo>
                    <a:pt x="7479" y="78162"/>
                    <a:pt x="8065" y="76035"/>
                    <a:pt x="8945" y="74056"/>
                  </a:cubicBezTo>
                  <a:cubicBezTo>
                    <a:pt x="9312" y="73176"/>
                    <a:pt x="10338" y="72589"/>
                    <a:pt x="11108" y="71893"/>
                  </a:cubicBezTo>
                  <a:cubicBezTo>
                    <a:pt x="11731" y="72699"/>
                    <a:pt x="12685" y="73396"/>
                    <a:pt x="12941" y="74276"/>
                  </a:cubicBezTo>
                  <a:cubicBezTo>
                    <a:pt x="13638" y="76768"/>
                    <a:pt x="14041" y="79298"/>
                    <a:pt x="15214" y="81938"/>
                  </a:cubicBezTo>
                  <a:cubicBezTo>
                    <a:pt x="15471" y="81278"/>
                    <a:pt x="15801" y="80654"/>
                    <a:pt x="16021" y="79995"/>
                  </a:cubicBezTo>
                  <a:cubicBezTo>
                    <a:pt x="17414" y="75669"/>
                    <a:pt x="18734" y="71343"/>
                    <a:pt x="20127" y="67017"/>
                  </a:cubicBezTo>
                  <a:cubicBezTo>
                    <a:pt x="20493" y="65990"/>
                    <a:pt x="20860" y="64927"/>
                    <a:pt x="21483" y="64011"/>
                  </a:cubicBezTo>
                  <a:cubicBezTo>
                    <a:pt x="21970" y="63306"/>
                    <a:pt x="22611" y="62962"/>
                    <a:pt x="23222" y="62962"/>
                  </a:cubicBezTo>
                  <a:cubicBezTo>
                    <a:pt x="23945" y="62962"/>
                    <a:pt x="24628" y="63443"/>
                    <a:pt x="24966" y="64377"/>
                  </a:cubicBezTo>
                  <a:cubicBezTo>
                    <a:pt x="25406" y="65660"/>
                    <a:pt x="25516" y="67053"/>
                    <a:pt x="25736" y="68410"/>
                  </a:cubicBezTo>
                  <a:cubicBezTo>
                    <a:pt x="26579" y="74276"/>
                    <a:pt x="27715" y="80031"/>
                    <a:pt x="29951" y="85530"/>
                  </a:cubicBezTo>
                  <a:cubicBezTo>
                    <a:pt x="30245" y="85530"/>
                    <a:pt x="30538" y="85567"/>
                    <a:pt x="30795" y="85567"/>
                  </a:cubicBezTo>
                  <a:lnTo>
                    <a:pt x="30831" y="85567"/>
                  </a:lnTo>
                  <a:cubicBezTo>
                    <a:pt x="31711" y="82011"/>
                    <a:pt x="32554" y="78418"/>
                    <a:pt x="33434" y="74862"/>
                  </a:cubicBezTo>
                  <a:cubicBezTo>
                    <a:pt x="35964" y="64597"/>
                    <a:pt x="38420" y="54296"/>
                    <a:pt x="40986" y="44031"/>
                  </a:cubicBezTo>
                  <a:cubicBezTo>
                    <a:pt x="41353" y="42454"/>
                    <a:pt x="41939" y="40878"/>
                    <a:pt x="42489" y="39338"/>
                  </a:cubicBezTo>
                  <a:cubicBezTo>
                    <a:pt x="42859" y="38353"/>
                    <a:pt x="43435" y="37186"/>
                    <a:pt x="44436" y="37186"/>
                  </a:cubicBezTo>
                  <a:cubicBezTo>
                    <a:pt x="44627" y="37186"/>
                    <a:pt x="44833" y="37228"/>
                    <a:pt x="45055" y="37322"/>
                  </a:cubicBezTo>
                  <a:cubicBezTo>
                    <a:pt x="45899" y="37689"/>
                    <a:pt x="46668" y="39155"/>
                    <a:pt x="46778" y="40182"/>
                  </a:cubicBezTo>
                  <a:cubicBezTo>
                    <a:pt x="47072" y="43334"/>
                    <a:pt x="47035" y="46524"/>
                    <a:pt x="47145" y="49677"/>
                  </a:cubicBezTo>
                  <a:cubicBezTo>
                    <a:pt x="47475" y="59135"/>
                    <a:pt x="47768" y="68630"/>
                    <a:pt x="48062" y="78088"/>
                  </a:cubicBezTo>
                  <a:cubicBezTo>
                    <a:pt x="48135" y="80068"/>
                    <a:pt x="48098" y="82084"/>
                    <a:pt x="48648" y="84174"/>
                  </a:cubicBezTo>
                  <a:cubicBezTo>
                    <a:pt x="49125" y="82487"/>
                    <a:pt x="49601" y="80838"/>
                    <a:pt x="50114" y="79188"/>
                  </a:cubicBezTo>
                  <a:cubicBezTo>
                    <a:pt x="50444" y="78125"/>
                    <a:pt x="50664" y="76952"/>
                    <a:pt x="51288" y="76145"/>
                  </a:cubicBezTo>
                  <a:cubicBezTo>
                    <a:pt x="51874" y="75339"/>
                    <a:pt x="52937" y="74605"/>
                    <a:pt x="53817" y="74532"/>
                  </a:cubicBezTo>
                  <a:cubicBezTo>
                    <a:pt x="53825" y="74532"/>
                    <a:pt x="53834" y="74531"/>
                    <a:pt x="53842" y="74531"/>
                  </a:cubicBezTo>
                  <a:cubicBezTo>
                    <a:pt x="54394" y="74531"/>
                    <a:pt x="55288" y="75717"/>
                    <a:pt x="55577" y="76512"/>
                  </a:cubicBezTo>
                  <a:cubicBezTo>
                    <a:pt x="56053" y="77905"/>
                    <a:pt x="56090" y="79445"/>
                    <a:pt x="56420" y="80948"/>
                  </a:cubicBezTo>
                  <a:cubicBezTo>
                    <a:pt x="56567" y="81681"/>
                    <a:pt x="56897" y="82377"/>
                    <a:pt x="57630" y="83037"/>
                  </a:cubicBezTo>
                  <a:cubicBezTo>
                    <a:pt x="58583" y="77318"/>
                    <a:pt x="59609" y="71599"/>
                    <a:pt x="60453" y="65844"/>
                  </a:cubicBezTo>
                  <a:cubicBezTo>
                    <a:pt x="61846" y="56569"/>
                    <a:pt x="64119" y="47550"/>
                    <a:pt x="67015" y="38642"/>
                  </a:cubicBezTo>
                  <a:cubicBezTo>
                    <a:pt x="67453" y="37292"/>
                    <a:pt x="67644" y="35259"/>
                    <a:pt x="69416" y="35259"/>
                  </a:cubicBezTo>
                  <a:close/>
                  <a:moveTo>
                    <a:pt x="34941" y="110061"/>
                  </a:moveTo>
                  <a:cubicBezTo>
                    <a:pt x="35282" y="110061"/>
                    <a:pt x="35623" y="110070"/>
                    <a:pt x="35964" y="110093"/>
                  </a:cubicBezTo>
                  <a:cubicBezTo>
                    <a:pt x="37100" y="110166"/>
                    <a:pt x="38347" y="110533"/>
                    <a:pt x="38053" y="111926"/>
                  </a:cubicBezTo>
                  <a:cubicBezTo>
                    <a:pt x="37907" y="112586"/>
                    <a:pt x="36844" y="113465"/>
                    <a:pt x="36147" y="113539"/>
                  </a:cubicBezTo>
                  <a:cubicBezTo>
                    <a:pt x="33691" y="113832"/>
                    <a:pt x="31235" y="113869"/>
                    <a:pt x="28778" y="113905"/>
                  </a:cubicBezTo>
                  <a:cubicBezTo>
                    <a:pt x="22326" y="114052"/>
                    <a:pt x="15911" y="114162"/>
                    <a:pt x="9459" y="114272"/>
                  </a:cubicBezTo>
                  <a:cubicBezTo>
                    <a:pt x="8923" y="114284"/>
                    <a:pt x="8310" y="114356"/>
                    <a:pt x="7731" y="114356"/>
                  </a:cubicBezTo>
                  <a:cubicBezTo>
                    <a:pt x="6607" y="114356"/>
                    <a:pt x="5608" y="114086"/>
                    <a:pt x="5536" y="112586"/>
                  </a:cubicBezTo>
                  <a:cubicBezTo>
                    <a:pt x="5476" y="110716"/>
                    <a:pt x="6954" y="110607"/>
                    <a:pt x="8378" y="110607"/>
                  </a:cubicBezTo>
                  <a:cubicBezTo>
                    <a:pt x="8564" y="110607"/>
                    <a:pt x="8750" y="110609"/>
                    <a:pt x="8931" y="110609"/>
                  </a:cubicBezTo>
                  <a:cubicBezTo>
                    <a:pt x="9048" y="110609"/>
                    <a:pt x="9163" y="110608"/>
                    <a:pt x="9275" y="110606"/>
                  </a:cubicBezTo>
                  <a:cubicBezTo>
                    <a:pt x="17084" y="110423"/>
                    <a:pt x="24892" y="110276"/>
                    <a:pt x="32664" y="110093"/>
                  </a:cubicBezTo>
                  <a:lnTo>
                    <a:pt x="32664" y="110129"/>
                  </a:lnTo>
                  <a:cubicBezTo>
                    <a:pt x="33423" y="110104"/>
                    <a:pt x="34182" y="110061"/>
                    <a:pt x="34941" y="110061"/>
                  </a:cubicBezTo>
                  <a:close/>
                  <a:moveTo>
                    <a:pt x="54453" y="107191"/>
                  </a:moveTo>
                  <a:cubicBezTo>
                    <a:pt x="54805" y="107191"/>
                    <a:pt x="55179" y="107205"/>
                    <a:pt x="55577" y="107233"/>
                  </a:cubicBezTo>
                  <a:cubicBezTo>
                    <a:pt x="57960" y="107416"/>
                    <a:pt x="58546" y="108150"/>
                    <a:pt x="58400" y="110679"/>
                  </a:cubicBezTo>
                  <a:cubicBezTo>
                    <a:pt x="58133" y="114441"/>
                    <a:pt x="57504" y="115361"/>
                    <a:pt x="54453" y="115361"/>
                  </a:cubicBezTo>
                  <a:cubicBezTo>
                    <a:pt x="54144" y="115361"/>
                    <a:pt x="53811" y="115352"/>
                    <a:pt x="53451" y="115335"/>
                  </a:cubicBezTo>
                  <a:lnTo>
                    <a:pt x="53451" y="115372"/>
                  </a:lnTo>
                  <a:cubicBezTo>
                    <a:pt x="50224" y="115225"/>
                    <a:pt x="49565" y="114602"/>
                    <a:pt x="49675" y="111926"/>
                  </a:cubicBezTo>
                  <a:cubicBezTo>
                    <a:pt x="49807" y="108506"/>
                    <a:pt x="51083" y="107191"/>
                    <a:pt x="54453" y="107191"/>
                  </a:cubicBezTo>
                  <a:close/>
                  <a:moveTo>
                    <a:pt x="68839" y="106988"/>
                  </a:moveTo>
                  <a:cubicBezTo>
                    <a:pt x="69563" y="106988"/>
                    <a:pt x="70287" y="107059"/>
                    <a:pt x="71011" y="107086"/>
                  </a:cubicBezTo>
                  <a:cubicBezTo>
                    <a:pt x="74603" y="107233"/>
                    <a:pt x="75557" y="108260"/>
                    <a:pt x="75373" y="111816"/>
                  </a:cubicBezTo>
                  <a:cubicBezTo>
                    <a:pt x="75227" y="115152"/>
                    <a:pt x="74237" y="115812"/>
                    <a:pt x="69434" y="116105"/>
                  </a:cubicBezTo>
                  <a:cubicBezTo>
                    <a:pt x="68225" y="115408"/>
                    <a:pt x="66135" y="114895"/>
                    <a:pt x="65952" y="114015"/>
                  </a:cubicBezTo>
                  <a:cubicBezTo>
                    <a:pt x="65585" y="111999"/>
                    <a:pt x="66098" y="109799"/>
                    <a:pt x="66428" y="107710"/>
                  </a:cubicBezTo>
                  <a:cubicBezTo>
                    <a:pt x="66465" y="107380"/>
                    <a:pt x="67528" y="107086"/>
                    <a:pt x="68151" y="107013"/>
                  </a:cubicBezTo>
                  <a:cubicBezTo>
                    <a:pt x="68380" y="106996"/>
                    <a:pt x="68610" y="106988"/>
                    <a:pt x="68839" y="106988"/>
                  </a:cubicBezTo>
                  <a:close/>
                  <a:moveTo>
                    <a:pt x="36381" y="122087"/>
                  </a:moveTo>
                  <a:cubicBezTo>
                    <a:pt x="36630" y="122087"/>
                    <a:pt x="36864" y="122121"/>
                    <a:pt x="37064" y="122227"/>
                  </a:cubicBezTo>
                  <a:cubicBezTo>
                    <a:pt x="37797" y="122630"/>
                    <a:pt x="38310" y="123400"/>
                    <a:pt x="38933" y="124024"/>
                  </a:cubicBezTo>
                  <a:cubicBezTo>
                    <a:pt x="38310" y="124647"/>
                    <a:pt x="37723" y="125307"/>
                    <a:pt x="36990" y="125820"/>
                  </a:cubicBezTo>
                  <a:cubicBezTo>
                    <a:pt x="36862" y="125930"/>
                    <a:pt x="36669" y="125957"/>
                    <a:pt x="36454" y="125957"/>
                  </a:cubicBezTo>
                  <a:cubicBezTo>
                    <a:pt x="36239" y="125957"/>
                    <a:pt x="36000" y="125930"/>
                    <a:pt x="35780" y="125930"/>
                  </a:cubicBezTo>
                  <a:cubicBezTo>
                    <a:pt x="27312" y="126040"/>
                    <a:pt x="18843" y="126186"/>
                    <a:pt x="10338" y="126333"/>
                  </a:cubicBezTo>
                  <a:cubicBezTo>
                    <a:pt x="9627" y="126333"/>
                    <a:pt x="8890" y="126397"/>
                    <a:pt x="8165" y="126397"/>
                  </a:cubicBezTo>
                  <a:cubicBezTo>
                    <a:pt x="7657" y="126397"/>
                    <a:pt x="7155" y="126365"/>
                    <a:pt x="6672" y="126260"/>
                  </a:cubicBezTo>
                  <a:cubicBezTo>
                    <a:pt x="5903" y="126113"/>
                    <a:pt x="4803" y="125380"/>
                    <a:pt x="4693" y="124757"/>
                  </a:cubicBezTo>
                  <a:cubicBezTo>
                    <a:pt x="4399" y="123400"/>
                    <a:pt x="5499" y="122887"/>
                    <a:pt x="6746" y="122814"/>
                  </a:cubicBezTo>
                  <a:cubicBezTo>
                    <a:pt x="9459" y="122704"/>
                    <a:pt x="12208" y="122557"/>
                    <a:pt x="14921" y="122520"/>
                  </a:cubicBezTo>
                  <a:cubicBezTo>
                    <a:pt x="21630" y="122374"/>
                    <a:pt x="28338" y="122300"/>
                    <a:pt x="35047" y="122191"/>
                  </a:cubicBezTo>
                  <a:cubicBezTo>
                    <a:pt x="35467" y="122191"/>
                    <a:pt x="35946" y="122087"/>
                    <a:pt x="36381" y="122087"/>
                  </a:cubicBezTo>
                  <a:close/>
                  <a:moveTo>
                    <a:pt x="70603" y="120136"/>
                  </a:moveTo>
                  <a:cubicBezTo>
                    <a:pt x="70874" y="120136"/>
                    <a:pt x="71145" y="120138"/>
                    <a:pt x="71414" y="120138"/>
                  </a:cubicBezTo>
                  <a:cubicBezTo>
                    <a:pt x="74640" y="120174"/>
                    <a:pt x="75227" y="120834"/>
                    <a:pt x="75117" y="124060"/>
                  </a:cubicBezTo>
                  <a:cubicBezTo>
                    <a:pt x="75023" y="127148"/>
                    <a:pt x="74478" y="128060"/>
                    <a:pt x="72466" y="128060"/>
                  </a:cubicBezTo>
                  <a:cubicBezTo>
                    <a:pt x="72113" y="128060"/>
                    <a:pt x="71716" y="128032"/>
                    <a:pt x="71267" y="127983"/>
                  </a:cubicBezTo>
                  <a:cubicBezTo>
                    <a:pt x="70094" y="127800"/>
                    <a:pt x="69544" y="127763"/>
                    <a:pt x="68994" y="127653"/>
                  </a:cubicBezTo>
                  <a:cubicBezTo>
                    <a:pt x="65658" y="127140"/>
                    <a:pt x="64229" y="124463"/>
                    <a:pt x="65842" y="121531"/>
                  </a:cubicBezTo>
                  <a:cubicBezTo>
                    <a:pt x="66172" y="120944"/>
                    <a:pt x="67051" y="120467"/>
                    <a:pt x="67785" y="120357"/>
                  </a:cubicBezTo>
                  <a:cubicBezTo>
                    <a:pt x="68697" y="120158"/>
                    <a:pt x="69654" y="120136"/>
                    <a:pt x="70603" y="120136"/>
                  </a:cubicBezTo>
                  <a:close/>
                  <a:moveTo>
                    <a:pt x="50793" y="120964"/>
                  </a:moveTo>
                  <a:cubicBezTo>
                    <a:pt x="51323" y="120964"/>
                    <a:pt x="51978" y="121004"/>
                    <a:pt x="52791" y="121054"/>
                  </a:cubicBezTo>
                  <a:cubicBezTo>
                    <a:pt x="57373" y="121347"/>
                    <a:pt x="57630" y="121567"/>
                    <a:pt x="57410" y="125270"/>
                  </a:cubicBezTo>
                  <a:cubicBezTo>
                    <a:pt x="57189" y="128677"/>
                    <a:pt x="56480" y="129668"/>
                    <a:pt x="53460" y="129668"/>
                  </a:cubicBezTo>
                  <a:cubicBezTo>
                    <a:pt x="52970" y="129668"/>
                    <a:pt x="52420" y="129642"/>
                    <a:pt x="51801" y="129596"/>
                  </a:cubicBezTo>
                  <a:cubicBezTo>
                    <a:pt x="48318" y="129303"/>
                    <a:pt x="47988" y="128936"/>
                    <a:pt x="48281" y="125197"/>
                  </a:cubicBezTo>
                  <a:cubicBezTo>
                    <a:pt x="48547" y="121653"/>
                    <a:pt x="48599" y="120964"/>
                    <a:pt x="50793" y="120964"/>
                  </a:cubicBezTo>
                  <a:close/>
                  <a:moveTo>
                    <a:pt x="68036" y="130411"/>
                  </a:moveTo>
                  <a:cubicBezTo>
                    <a:pt x="68268" y="130411"/>
                    <a:pt x="68514" y="130421"/>
                    <a:pt x="68774" y="130439"/>
                  </a:cubicBezTo>
                  <a:cubicBezTo>
                    <a:pt x="72734" y="130696"/>
                    <a:pt x="74163" y="132162"/>
                    <a:pt x="74017" y="135681"/>
                  </a:cubicBezTo>
                  <a:cubicBezTo>
                    <a:pt x="73890" y="138114"/>
                    <a:pt x="72539" y="139131"/>
                    <a:pt x="69117" y="139131"/>
                  </a:cubicBezTo>
                  <a:cubicBezTo>
                    <a:pt x="68569" y="139131"/>
                    <a:pt x="67967" y="139105"/>
                    <a:pt x="67308" y="139054"/>
                  </a:cubicBezTo>
                  <a:cubicBezTo>
                    <a:pt x="64705" y="138871"/>
                    <a:pt x="64192" y="138101"/>
                    <a:pt x="64375" y="134838"/>
                  </a:cubicBezTo>
                  <a:cubicBezTo>
                    <a:pt x="64543" y="131576"/>
                    <a:pt x="65452" y="130411"/>
                    <a:pt x="68036" y="130411"/>
                  </a:cubicBezTo>
                  <a:close/>
                  <a:moveTo>
                    <a:pt x="35013" y="135075"/>
                  </a:moveTo>
                  <a:cubicBezTo>
                    <a:pt x="35570" y="135075"/>
                    <a:pt x="36121" y="135111"/>
                    <a:pt x="36624" y="135278"/>
                  </a:cubicBezTo>
                  <a:cubicBezTo>
                    <a:pt x="37247" y="135498"/>
                    <a:pt x="38053" y="136268"/>
                    <a:pt x="38090" y="136855"/>
                  </a:cubicBezTo>
                  <a:cubicBezTo>
                    <a:pt x="38163" y="137405"/>
                    <a:pt x="37320" y="138101"/>
                    <a:pt x="36770" y="138541"/>
                  </a:cubicBezTo>
                  <a:cubicBezTo>
                    <a:pt x="36367" y="138834"/>
                    <a:pt x="35707" y="138834"/>
                    <a:pt x="35157" y="138834"/>
                  </a:cubicBezTo>
                  <a:cubicBezTo>
                    <a:pt x="26689" y="138981"/>
                    <a:pt x="18220" y="139128"/>
                    <a:pt x="8945" y="139238"/>
                  </a:cubicBezTo>
                  <a:lnTo>
                    <a:pt x="8909" y="139238"/>
                  </a:lnTo>
                  <a:cubicBezTo>
                    <a:pt x="8615" y="138908"/>
                    <a:pt x="7919" y="138101"/>
                    <a:pt x="7222" y="137331"/>
                  </a:cubicBezTo>
                  <a:cubicBezTo>
                    <a:pt x="7992" y="136708"/>
                    <a:pt x="8762" y="135645"/>
                    <a:pt x="9605" y="135571"/>
                  </a:cubicBezTo>
                  <a:cubicBezTo>
                    <a:pt x="13968" y="135352"/>
                    <a:pt x="18330" y="135352"/>
                    <a:pt x="22693" y="135278"/>
                  </a:cubicBezTo>
                  <a:cubicBezTo>
                    <a:pt x="26395" y="135205"/>
                    <a:pt x="30098" y="135132"/>
                    <a:pt x="33764" y="135095"/>
                  </a:cubicBezTo>
                  <a:cubicBezTo>
                    <a:pt x="34173" y="135095"/>
                    <a:pt x="34595" y="135075"/>
                    <a:pt x="35013" y="135075"/>
                  </a:cubicBezTo>
                  <a:close/>
                  <a:moveTo>
                    <a:pt x="47915" y="132455"/>
                  </a:moveTo>
                  <a:cubicBezTo>
                    <a:pt x="50114" y="132565"/>
                    <a:pt x="51874" y="132639"/>
                    <a:pt x="53634" y="132749"/>
                  </a:cubicBezTo>
                  <a:cubicBezTo>
                    <a:pt x="55210" y="132822"/>
                    <a:pt x="56200" y="133482"/>
                    <a:pt x="56310" y="135205"/>
                  </a:cubicBezTo>
                  <a:cubicBezTo>
                    <a:pt x="56493" y="137588"/>
                    <a:pt x="55687" y="139531"/>
                    <a:pt x="54147" y="140044"/>
                  </a:cubicBezTo>
                  <a:cubicBezTo>
                    <a:pt x="54000" y="140081"/>
                    <a:pt x="53890" y="140081"/>
                    <a:pt x="53744" y="140081"/>
                  </a:cubicBezTo>
                  <a:cubicBezTo>
                    <a:pt x="52662" y="140081"/>
                    <a:pt x="51466" y="140356"/>
                    <a:pt x="50360" y="140356"/>
                  </a:cubicBezTo>
                  <a:cubicBezTo>
                    <a:pt x="49291" y="140356"/>
                    <a:pt x="48305" y="140099"/>
                    <a:pt x="47585" y="139091"/>
                  </a:cubicBezTo>
                  <a:cubicBezTo>
                    <a:pt x="46155" y="137111"/>
                    <a:pt x="46815" y="134728"/>
                    <a:pt x="47915" y="132455"/>
                  </a:cubicBezTo>
                  <a:close/>
                  <a:moveTo>
                    <a:pt x="26757" y="1"/>
                  </a:moveTo>
                  <a:cubicBezTo>
                    <a:pt x="21608" y="1"/>
                    <a:pt x="16729" y="1188"/>
                    <a:pt x="11805" y="2935"/>
                  </a:cubicBezTo>
                  <a:cubicBezTo>
                    <a:pt x="6122" y="4951"/>
                    <a:pt x="3446" y="8580"/>
                    <a:pt x="3190" y="14519"/>
                  </a:cubicBezTo>
                  <a:cubicBezTo>
                    <a:pt x="2346" y="35232"/>
                    <a:pt x="990" y="55945"/>
                    <a:pt x="440" y="76658"/>
                  </a:cubicBezTo>
                  <a:cubicBezTo>
                    <a:pt x="0" y="92312"/>
                    <a:pt x="294" y="107966"/>
                    <a:pt x="550" y="123620"/>
                  </a:cubicBezTo>
                  <a:cubicBezTo>
                    <a:pt x="660" y="131576"/>
                    <a:pt x="2933" y="139128"/>
                    <a:pt x="7002" y="145983"/>
                  </a:cubicBezTo>
                  <a:cubicBezTo>
                    <a:pt x="9935" y="150969"/>
                    <a:pt x="14224" y="154452"/>
                    <a:pt x="20053" y="155955"/>
                  </a:cubicBezTo>
                  <a:cubicBezTo>
                    <a:pt x="25992" y="157458"/>
                    <a:pt x="32004" y="157384"/>
                    <a:pt x="38017" y="157641"/>
                  </a:cubicBezTo>
                  <a:cubicBezTo>
                    <a:pt x="39037" y="157686"/>
                    <a:pt x="40050" y="157709"/>
                    <a:pt x="41059" y="157709"/>
                  </a:cubicBezTo>
                  <a:cubicBezTo>
                    <a:pt x="48239" y="157709"/>
                    <a:pt x="55127" y="156547"/>
                    <a:pt x="61846" y="153975"/>
                  </a:cubicBezTo>
                  <a:cubicBezTo>
                    <a:pt x="65988" y="152399"/>
                    <a:pt x="70131" y="150822"/>
                    <a:pt x="72697" y="146900"/>
                  </a:cubicBezTo>
                  <a:cubicBezTo>
                    <a:pt x="77096" y="140117"/>
                    <a:pt x="80066" y="132785"/>
                    <a:pt x="80579" y="124610"/>
                  </a:cubicBezTo>
                  <a:cubicBezTo>
                    <a:pt x="81422" y="112292"/>
                    <a:pt x="82229" y="99938"/>
                    <a:pt x="82999" y="87620"/>
                  </a:cubicBezTo>
                  <a:cubicBezTo>
                    <a:pt x="83438" y="80215"/>
                    <a:pt x="83768" y="72809"/>
                    <a:pt x="84172" y="65404"/>
                  </a:cubicBezTo>
                  <a:lnTo>
                    <a:pt x="84172" y="65367"/>
                  </a:lnTo>
                  <a:cubicBezTo>
                    <a:pt x="84245" y="65404"/>
                    <a:pt x="84282" y="65404"/>
                    <a:pt x="84355" y="65404"/>
                  </a:cubicBezTo>
                  <a:cubicBezTo>
                    <a:pt x="84685" y="62251"/>
                    <a:pt x="84978" y="59098"/>
                    <a:pt x="85345" y="55945"/>
                  </a:cubicBezTo>
                  <a:cubicBezTo>
                    <a:pt x="86884" y="42784"/>
                    <a:pt x="86408" y="29660"/>
                    <a:pt x="84612" y="16536"/>
                  </a:cubicBezTo>
                  <a:cubicBezTo>
                    <a:pt x="83475" y="8287"/>
                    <a:pt x="79076" y="3668"/>
                    <a:pt x="70974" y="2421"/>
                  </a:cubicBezTo>
                  <a:cubicBezTo>
                    <a:pt x="63409" y="1310"/>
                    <a:pt x="55871" y="250"/>
                    <a:pt x="48226" y="250"/>
                  </a:cubicBezTo>
                  <a:cubicBezTo>
                    <a:pt x="46795" y="250"/>
                    <a:pt x="45359" y="288"/>
                    <a:pt x="43919" y="368"/>
                  </a:cubicBezTo>
                  <a:cubicBezTo>
                    <a:pt x="41573" y="510"/>
                    <a:pt x="39205" y="652"/>
                    <a:pt x="36851" y="652"/>
                  </a:cubicBezTo>
                  <a:cubicBezTo>
                    <a:pt x="34938" y="652"/>
                    <a:pt x="33035" y="558"/>
                    <a:pt x="31161" y="295"/>
                  </a:cubicBezTo>
                  <a:cubicBezTo>
                    <a:pt x="29667" y="94"/>
                    <a:pt x="28202" y="1"/>
                    <a:pt x="2675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98"/>
            <p:cNvSpPr/>
            <p:nvPr/>
          </p:nvSpPr>
          <p:spPr>
            <a:xfrm>
              <a:off x="3563900" y="4880325"/>
              <a:ext cx="354700" cy="302575"/>
            </a:xfrm>
            <a:custGeom>
              <a:rect b="b" l="l" r="r" t="t"/>
              <a:pathLst>
                <a:path extrusionOk="0" h="12103" w="14188">
                  <a:moveTo>
                    <a:pt x="7784" y="1"/>
                  </a:moveTo>
                  <a:cubicBezTo>
                    <a:pt x="4138" y="1"/>
                    <a:pt x="675" y="2696"/>
                    <a:pt x="330" y="6008"/>
                  </a:cubicBezTo>
                  <a:cubicBezTo>
                    <a:pt x="0" y="9051"/>
                    <a:pt x="2383" y="11691"/>
                    <a:pt x="5756" y="12057"/>
                  </a:cubicBezTo>
                  <a:cubicBezTo>
                    <a:pt x="6028" y="12088"/>
                    <a:pt x="6299" y="12103"/>
                    <a:pt x="6568" y="12103"/>
                  </a:cubicBezTo>
                  <a:cubicBezTo>
                    <a:pt x="10190" y="12103"/>
                    <a:pt x="13517" y="9426"/>
                    <a:pt x="13858" y="6082"/>
                  </a:cubicBezTo>
                  <a:cubicBezTo>
                    <a:pt x="14188" y="3002"/>
                    <a:pt x="11841" y="363"/>
                    <a:pt x="8469" y="33"/>
                  </a:cubicBezTo>
                  <a:cubicBezTo>
                    <a:pt x="8240" y="11"/>
                    <a:pt x="8012" y="1"/>
                    <a:pt x="77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98"/>
            <p:cNvSpPr/>
            <p:nvPr/>
          </p:nvSpPr>
          <p:spPr>
            <a:xfrm>
              <a:off x="2827025" y="1470550"/>
              <a:ext cx="1884200" cy="1602350"/>
            </a:xfrm>
            <a:custGeom>
              <a:rect b="b" l="l" r="r" t="t"/>
              <a:pathLst>
                <a:path extrusionOk="0" h="64094" w="75368">
                  <a:moveTo>
                    <a:pt x="64255" y="1"/>
                  </a:moveTo>
                  <a:cubicBezTo>
                    <a:pt x="62511" y="1"/>
                    <a:pt x="62319" y="2034"/>
                    <a:pt x="61846" y="3384"/>
                  </a:cubicBezTo>
                  <a:cubicBezTo>
                    <a:pt x="58987" y="12292"/>
                    <a:pt x="56677" y="21311"/>
                    <a:pt x="55321" y="30586"/>
                  </a:cubicBezTo>
                  <a:cubicBezTo>
                    <a:pt x="54477" y="36341"/>
                    <a:pt x="53451" y="42060"/>
                    <a:pt x="52461" y="47779"/>
                  </a:cubicBezTo>
                  <a:cubicBezTo>
                    <a:pt x="51728" y="47119"/>
                    <a:pt x="51435" y="46423"/>
                    <a:pt x="51288" y="45690"/>
                  </a:cubicBezTo>
                  <a:cubicBezTo>
                    <a:pt x="50958" y="44223"/>
                    <a:pt x="50885" y="42647"/>
                    <a:pt x="50408" y="41254"/>
                  </a:cubicBezTo>
                  <a:cubicBezTo>
                    <a:pt x="50155" y="40459"/>
                    <a:pt x="49262" y="39273"/>
                    <a:pt x="48710" y="39273"/>
                  </a:cubicBezTo>
                  <a:cubicBezTo>
                    <a:pt x="48702" y="39273"/>
                    <a:pt x="48693" y="39274"/>
                    <a:pt x="48685" y="39274"/>
                  </a:cubicBezTo>
                  <a:cubicBezTo>
                    <a:pt x="47805" y="39347"/>
                    <a:pt x="46742" y="40117"/>
                    <a:pt x="46156" y="40887"/>
                  </a:cubicBezTo>
                  <a:cubicBezTo>
                    <a:pt x="45532" y="41694"/>
                    <a:pt x="45312" y="42867"/>
                    <a:pt x="44982" y="43930"/>
                  </a:cubicBezTo>
                  <a:cubicBezTo>
                    <a:pt x="44469" y="45580"/>
                    <a:pt x="43993" y="47266"/>
                    <a:pt x="43479" y="48916"/>
                  </a:cubicBezTo>
                  <a:cubicBezTo>
                    <a:pt x="42966" y="46826"/>
                    <a:pt x="42966" y="44810"/>
                    <a:pt x="42930" y="42830"/>
                  </a:cubicBezTo>
                  <a:cubicBezTo>
                    <a:pt x="42636" y="33372"/>
                    <a:pt x="42306" y="23877"/>
                    <a:pt x="42013" y="14419"/>
                  </a:cubicBezTo>
                  <a:cubicBezTo>
                    <a:pt x="41903" y="11266"/>
                    <a:pt x="41940" y="8076"/>
                    <a:pt x="41646" y="4924"/>
                  </a:cubicBezTo>
                  <a:cubicBezTo>
                    <a:pt x="41536" y="3897"/>
                    <a:pt x="40767" y="2431"/>
                    <a:pt x="39923" y="2064"/>
                  </a:cubicBezTo>
                  <a:cubicBezTo>
                    <a:pt x="39701" y="1970"/>
                    <a:pt x="39495" y="1928"/>
                    <a:pt x="39304" y="1928"/>
                  </a:cubicBezTo>
                  <a:cubicBezTo>
                    <a:pt x="38303" y="1928"/>
                    <a:pt x="37727" y="3095"/>
                    <a:pt x="37357" y="4080"/>
                  </a:cubicBezTo>
                  <a:cubicBezTo>
                    <a:pt x="36807" y="5620"/>
                    <a:pt x="36221" y="7196"/>
                    <a:pt x="35817" y="8773"/>
                  </a:cubicBezTo>
                  <a:cubicBezTo>
                    <a:pt x="33288" y="19038"/>
                    <a:pt x="30795" y="29339"/>
                    <a:pt x="28302" y="39604"/>
                  </a:cubicBezTo>
                  <a:cubicBezTo>
                    <a:pt x="27422" y="43160"/>
                    <a:pt x="26542" y="46753"/>
                    <a:pt x="25663" y="50309"/>
                  </a:cubicBezTo>
                  <a:cubicBezTo>
                    <a:pt x="25369" y="50309"/>
                    <a:pt x="25076" y="50272"/>
                    <a:pt x="24783" y="50272"/>
                  </a:cubicBezTo>
                  <a:cubicBezTo>
                    <a:pt x="22547" y="44773"/>
                    <a:pt x="21447" y="39018"/>
                    <a:pt x="20604" y="33152"/>
                  </a:cubicBezTo>
                  <a:cubicBezTo>
                    <a:pt x="20384" y="31795"/>
                    <a:pt x="20274" y="30402"/>
                    <a:pt x="19797" y="29119"/>
                  </a:cubicBezTo>
                  <a:cubicBezTo>
                    <a:pt x="19459" y="28185"/>
                    <a:pt x="18788" y="27704"/>
                    <a:pt x="18074" y="27704"/>
                  </a:cubicBezTo>
                  <a:cubicBezTo>
                    <a:pt x="17471" y="27704"/>
                    <a:pt x="16838" y="28048"/>
                    <a:pt x="16351" y="28753"/>
                  </a:cubicBezTo>
                  <a:cubicBezTo>
                    <a:pt x="15728" y="29669"/>
                    <a:pt x="15325" y="30732"/>
                    <a:pt x="14995" y="31759"/>
                  </a:cubicBezTo>
                  <a:cubicBezTo>
                    <a:pt x="13602" y="36085"/>
                    <a:pt x="12282" y="40411"/>
                    <a:pt x="10889" y="44737"/>
                  </a:cubicBezTo>
                  <a:cubicBezTo>
                    <a:pt x="10669" y="45396"/>
                    <a:pt x="10339" y="46020"/>
                    <a:pt x="10082" y="46680"/>
                  </a:cubicBezTo>
                  <a:cubicBezTo>
                    <a:pt x="8909" y="44040"/>
                    <a:pt x="8469" y="41510"/>
                    <a:pt x="7773" y="39018"/>
                  </a:cubicBezTo>
                  <a:cubicBezTo>
                    <a:pt x="7553" y="38138"/>
                    <a:pt x="6599" y="37441"/>
                    <a:pt x="5940" y="36635"/>
                  </a:cubicBezTo>
                  <a:cubicBezTo>
                    <a:pt x="5206" y="37368"/>
                    <a:pt x="4180" y="37918"/>
                    <a:pt x="3813" y="38798"/>
                  </a:cubicBezTo>
                  <a:cubicBezTo>
                    <a:pt x="2933" y="40777"/>
                    <a:pt x="2310" y="42904"/>
                    <a:pt x="1687" y="45030"/>
                  </a:cubicBezTo>
                  <a:cubicBezTo>
                    <a:pt x="1284" y="46386"/>
                    <a:pt x="1" y="47963"/>
                    <a:pt x="1724" y="49099"/>
                  </a:cubicBezTo>
                  <a:cubicBezTo>
                    <a:pt x="2147" y="49379"/>
                    <a:pt x="2498" y="49495"/>
                    <a:pt x="2799" y="49495"/>
                  </a:cubicBezTo>
                  <a:cubicBezTo>
                    <a:pt x="4035" y="49495"/>
                    <a:pt x="4438" y="47547"/>
                    <a:pt x="5646" y="47046"/>
                  </a:cubicBezTo>
                  <a:cubicBezTo>
                    <a:pt x="6050" y="48513"/>
                    <a:pt x="6453" y="49979"/>
                    <a:pt x="6856" y="51409"/>
                  </a:cubicBezTo>
                  <a:cubicBezTo>
                    <a:pt x="7223" y="52728"/>
                    <a:pt x="7406" y="54122"/>
                    <a:pt x="8029" y="55331"/>
                  </a:cubicBezTo>
                  <a:cubicBezTo>
                    <a:pt x="8396" y="56065"/>
                    <a:pt x="9386" y="56908"/>
                    <a:pt x="10119" y="56908"/>
                  </a:cubicBezTo>
                  <a:cubicBezTo>
                    <a:pt x="10779" y="56908"/>
                    <a:pt x="11769" y="55955"/>
                    <a:pt x="11988" y="55185"/>
                  </a:cubicBezTo>
                  <a:cubicBezTo>
                    <a:pt x="12832" y="52728"/>
                    <a:pt x="13308" y="50162"/>
                    <a:pt x="14005" y="47633"/>
                  </a:cubicBezTo>
                  <a:cubicBezTo>
                    <a:pt x="14921" y="44443"/>
                    <a:pt x="15948" y="41254"/>
                    <a:pt x="17121" y="37368"/>
                  </a:cubicBezTo>
                  <a:cubicBezTo>
                    <a:pt x="18917" y="43710"/>
                    <a:pt x="20384" y="49136"/>
                    <a:pt x="21997" y="54488"/>
                  </a:cubicBezTo>
                  <a:cubicBezTo>
                    <a:pt x="22567" y="56342"/>
                    <a:pt x="22999" y="58820"/>
                    <a:pt x="25450" y="58820"/>
                  </a:cubicBezTo>
                  <a:cubicBezTo>
                    <a:pt x="25519" y="58820"/>
                    <a:pt x="25590" y="58818"/>
                    <a:pt x="25663" y="58814"/>
                  </a:cubicBezTo>
                  <a:cubicBezTo>
                    <a:pt x="28009" y="58741"/>
                    <a:pt x="27789" y="56175"/>
                    <a:pt x="28192" y="54635"/>
                  </a:cubicBezTo>
                  <a:cubicBezTo>
                    <a:pt x="31162" y="43197"/>
                    <a:pt x="33948" y="31722"/>
                    <a:pt x="36844" y="20284"/>
                  </a:cubicBezTo>
                  <a:cubicBezTo>
                    <a:pt x="37027" y="19478"/>
                    <a:pt x="37357" y="18671"/>
                    <a:pt x="37650" y="17901"/>
                  </a:cubicBezTo>
                  <a:cubicBezTo>
                    <a:pt x="38530" y="25857"/>
                    <a:pt x="38860" y="33665"/>
                    <a:pt x="39154" y="41437"/>
                  </a:cubicBezTo>
                  <a:cubicBezTo>
                    <a:pt x="39373" y="48183"/>
                    <a:pt x="39593" y="54891"/>
                    <a:pt x="39887" y="61600"/>
                  </a:cubicBezTo>
                  <a:cubicBezTo>
                    <a:pt x="39954" y="62740"/>
                    <a:pt x="40327" y="64094"/>
                    <a:pt x="41595" y="64094"/>
                  </a:cubicBezTo>
                  <a:cubicBezTo>
                    <a:pt x="41714" y="64094"/>
                    <a:pt x="41841" y="64082"/>
                    <a:pt x="41976" y="64057"/>
                  </a:cubicBezTo>
                  <a:cubicBezTo>
                    <a:pt x="42746" y="63910"/>
                    <a:pt x="43663" y="62773"/>
                    <a:pt x="43919" y="61894"/>
                  </a:cubicBezTo>
                  <a:cubicBezTo>
                    <a:pt x="45019" y="58484"/>
                    <a:pt x="45862" y="55001"/>
                    <a:pt x="46852" y="51592"/>
                  </a:cubicBezTo>
                  <a:cubicBezTo>
                    <a:pt x="47035" y="50932"/>
                    <a:pt x="47475" y="50346"/>
                    <a:pt x="48135" y="49062"/>
                  </a:cubicBezTo>
                  <a:cubicBezTo>
                    <a:pt x="48832" y="52289"/>
                    <a:pt x="49345" y="54671"/>
                    <a:pt x="49858" y="57091"/>
                  </a:cubicBezTo>
                  <a:cubicBezTo>
                    <a:pt x="50188" y="58521"/>
                    <a:pt x="50225" y="60390"/>
                    <a:pt x="52204" y="60464"/>
                  </a:cubicBezTo>
                  <a:cubicBezTo>
                    <a:pt x="52244" y="60465"/>
                    <a:pt x="52283" y="60466"/>
                    <a:pt x="52321" y="60466"/>
                  </a:cubicBezTo>
                  <a:cubicBezTo>
                    <a:pt x="54445" y="60466"/>
                    <a:pt x="54557" y="58493"/>
                    <a:pt x="54881" y="56944"/>
                  </a:cubicBezTo>
                  <a:cubicBezTo>
                    <a:pt x="55284" y="54928"/>
                    <a:pt x="55614" y="52875"/>
                    <a:pt x="55944" y="50859"/>
                  </a:cubicBezTo>
                  <a:cubicBezTo>
                    <a:pt x="57594" y="40814"/>
                    <a:pt x="59207" y="30806"/>
                    <a:pt x="60893" y="20761"/>
                  </a:cubicBezTo>
                  <a:cubicBezTo>
                    <a:pt x="61003" y="19954"/>
                    <a:pt x="61553" y="19184"/>
                    <a:pt x="62139" y="17718"/>
                  </a:cubicBezTo>
                  <a:cubicBezTo>
                    <a:pt x="62616" y="28936"/>
                    <a:pt x="63019" y="39347"/>
                    <a:pt x="63496" y="49759"/>
                  </a:cubicBezTo>
                  <a:cubicBezTo>
                    <a:pt x="63679" y="53462"/>
                    <a:pt x="64082" y="57164"/>
                    <a:pt x="64412" y="60867"/>
                  </a:cubicBezTo>
                  <a:cubicBezTo>
                    <a:pt x="64522" y="62260"/>
                    <a:pt x="64779" y="63763"/>
                    <a:pt x="66575" y="63837"/>
                  </a:cubicBezTo>
                  <a:cubicBezTo>
                    <a:pt x="66616" y="63838"/>
                    <a:pt x="66655" y="63839"/>
                    <a:pt x="66694" y="63839"/>
                  </a:cubicBezTo>
                  <a:cubicBezTo>
                    <a:pt x="68388" y="63839"/>
                    <a:pt x="68746" y="62305"/>
                    <a:pt x="69105" y="61050"/>
                  </a:cubicBezTo>
                  <a:cubicBezTo>
                    <a:pt x="69801" y="58704"/>
                    <a:pt x="70351" y="56285"/>
                    <a:pt x="70974" y="53792"/>
                  </a:cubicBezTo>
                  <a:cubicBezTo>
                    <a:pt x="71524" y="54048"/>
                    <a:pt x="71854" y="54232"/>
                    <a:pt x="72221" y="54378"/>
                  </a:cubicBezTo>
                  <a:cubicBezTo>
                    <a:pt x="72985" y="54697"/>
                    <a:pt x="73585" y="54864"/>
                    <a:pt x="74043" y="54864"/>
                  </a:cubicBezTo>
                  <a:cubicBezTo>
                    <a:pt x="75057" y="54864"/>
                    <a:pt x="75367" y="54045"/>
                    <a:pt x="75190" y="52252"/>
                  </a:cubicBezTo>
                  <a:cubicBezTo>
                    <a:pt x="74934" y="49942"/>
                    <a:pt x="74787" y="47596"/>
                    <a:pt x="74237" y="45323"/>
                  </a:cubicBezTo>
                  <a:cubicBezTo>
                    <a:pt x="74017" y="44297"/>
                    <a:pt x="72954" y="43490"/>
                    <a:pt x="72294" y="42574"/>
                  </a:cubicBezTo>
                  <a:cubicBezTo>
                    <a:pt x="71414" y="43343"/>
                    <a:pt x="70205" y="43930"/>
                    <a:pt x="69691" y="44847"/>
                  </a:cubicBezTo>
                  <a:cubicBezTo>
                    <a:pt x="68885" y="46350"/>
                    <a:pt x="68555" y="48109"/>
                    <a:pt x="68005" y="49722"/>
                  </a:cubicBezTo>
                  <a:cubicBezTo>
                    <a:pt x="67052" y="45910"/>
                    <a:pt x="66575" y="42170"/>
                    <a:pt x="66539" y="38394"/>
                  </a:cubicBezTo>
                  <a:cubicBezTo>
                    <a:pt x="66392" y="26993"/>
                    <a:pt x="66392" y="15592"/>
                    <a:pt x="66319" y="4190"/>
                  </a:cubicBezTo>
                  <a:cubicBezTo>
                    <a:pt x="66319" y="2651"/>
                    <a:pt x="66905" y="451"/>
                    <a:pt x="64742" y="48"/>
                  </a:cubicBezTo>
                  <a:cubicBezTo>
                    <a:pt x="64567" y="16"/>
                    <a:pt x="64405" y="1"/>
                    <a:pt x="6425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98"/>
            <p:cNvSpPr/>
            <p:nvPr/>
          </p:nvSpPr>
          <p:spPr>
            <a:xfrm>
              <a:off x="3650950" y="800650"/>
              <a:ext cx="404225" cy="357025"/>
            </a:xfrm>
            <a:custGeom>
              <a:rect b="b" l="l" r="r" t="t"/>
              <a:pathLst>
                <a:path extrusionOk="0" h="14281" w="16169">
                  <a:moveTo>
                    <a:pt x="8213" y="3858"/>
                  </a:moveTo>
                  <a:cubicBezTo>
                    <a:pt x="10449" y="3858"/>
                    <a:pt x="12245" y="5251"/>
                    <a:pt x="12355" y="6974"/>
                  </a:cubicBezTo>
                  <a:cubicBezTo>
                    <a:pt x="12427" y="8843"/>
                    <a:pt x="10243" y="10642"/>
                    <a:pt x="7877" y="10642"/>
                  </a:cubicBezTo>
                  <a:cubicBezTo>
                    <a:pt x="7830" y="10642"/>
                    <a:pt x="7783" y="10641"/>
                    <a:pt x="7736" y="10640"/>
                  </a:cubicBezTo>
                  <a:cubicBezTo>
                    <a:pt x="5573" y="10567"/>
                    <a:pt x="3740" y="8990"/>
                    <a:pt x="3814" y="7304"/>
                  </a:cubicBezTo>
                  <a:cubicBezTo>
                    <a:pt x="3887" y="5544"/>
                    <a:pt x="6013" y="3858"/>
                    <a:pt x="8213" y="3858"/>
                  </a:cubicBezTo>
                  <a:close/>
                  <a:moveTo>
                    <a:pt x="8266" y="1"/>
                  </a:moveTo>
                  <a:cubicBezTo>
                    <a:pt x="3827" y="1"/>
                    <a:pt x="290" y="3057"/>
                    <a:pt x="148" y="7084"/>
                  </a:cubicBezTo>
                  <a:cubicBezTo>
                    <a:pt x="1" y="11116"/>
                    <a:pt x="3007" y="14049"/>
                    <a:pt x="7480" y="14269"/>
                  </a:cubicBezTo>
                  <a:cubicBezTo>
                    <a:pt x="7641" y="14277"/>
                    <a:pt x="7802" y="14281"/>
                    <a:pt x="7961" y="14281"/>
                  </a:cubicBezTo>
                  <a:cubicBezTo>
                    <a:pt x="12421" y="14281"/>
                    <a:pt x="15844" y="11339"/>
                    <a:pt x="16021" y="7304"/>
                  </a:cubicBezTo>
                  <a:cubicBezTo>
                    <a:pt x="16168" y="3454"/>
                    <a:pt x="12869" y="192"/>
                    <a:pt x="8653" y="8"/>
                  </a:cubicBezTo>
                  <a:cubicBezTo>
                    <a:pt x="8523" y="3"/>
                    <a:pt x="8394" y="1"/>
                    <a:pt x="82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8"/>
            <p:cNvSpPr/>
            <p:nvPr/>
          </p:nvSpPr>
          <p:spPr>
            <a:xfrm>
              <a:off x="4329175" y="832700"/>
              <a:ext cx="380375" cy="329400"/>
            </a:xfrm>
            <a:custGeom>
              <a:rect b="b" l="l" r="r" t="t"/>
              <a:pathLst>
                <a:path extrusionOk="0" h="13176" w="15215">
                  <a:moveTo>
                    <a:pt x="7908" y="3707"/>
                  </a:moveTo>
                  <a:cubicBezTo>
                    <a:pt x="7973" y="3707"/>
                    <a:pt x="8038" y="3709"/>
                    <a:pt x="8102" y="3712"/>
                  </a:cubicBezTo>
                  <a:cubicBezTo>
                    <a:pt x="9825" y="3822"/>
                    <a:pt x="11182" y="4995"/>
                    <a:pt x="11145" y="6388"/>
                  </a:cubicBezTo>
                  <a:cubicBezTo>
                    <a:pt x="11075" y="8030"/>
                    <a:pt x="9242" y="9405"/>
                    <a:pt x="7262" y="9405"/>
                  </a:cubicBezTo>
                  <a:cubicBezTo>
                    <a:pt x="7164" y="9405"/>
                    <a:pt x="7065" y="9401"/>
                    <a:pt x="6966" y="9395"/>
                  </a:cubicBezTo>
                  <a:cubicBezTo>
                    <a:pt x="5279" y="9285"/>
                    <a:pt x="3813" y="8038"/>
                    <a:pt x="3850" y="6755"/>
                  </a:cubicBezTo>
                  <a:cubicBezTo>
                    <a:pt x="3885" y="5231"/>
                    <a:pt x="6011" y="3707"/>
                    <a:pt x="7908" y="3707"/>
                  </a:cubicBezTo>
                  <a:close/>
                  <a:moveTo>
                    <a:pt x="7766" y="1"/>
                  </a:moveTo>
                  <a:cubicBezTo>
                    <a:pt x="3601" y="1"/>
                    <a:pt x="397" y="2699"/>
                    <a:pt x="184" y="6498"/>
                  </a:cubicBezTo>
                  <a:cubicBezTo>
                    <a:pt x="0" y="10164"/>
                    <a:pt x="2860" y="12987"/>
                    <a:pt x="6929" y="13171"/>
                  </a:cubicBezTo>
                  <a:cubicBezTo>
                    <a:pt x="7026" y="13174"/>
                    <a:pt x="7123" y="13176"/>
                    <a:pt x="7220" y="13176"/>
                  </a:cubicBezTo>
                  <a:cubicBezTo>
                    <a:pt x="11245" y="13176"/>
                    <a:pt x="14816" y="10225"/>
                    <a:pt x="15031" y="6645"/>
                  </a:cubicBezTo>
                  <a:cubicBezTo>
                    <a:pt x="15214" y="3089"/>
                    <a:pt x="12245" y="193"/>
                    <a:pt x="8176" y="10"/>
                  </a:cubicBezTo>
                  <a:cubicBezTo>
                    <a:pt x="8038" y="4"/>
                    <a:pt x="7901" y="1"/>
                    <a:pt x="7766"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98"/>
            <p:cNvSpPr/>
            <p:nvPr/>
          </p:nvSpPr>
          <p:spPr>
            <a:xfrm>
              <a:off x="2985575" y="854850"/>
              <a:ext cx="372125" cy="352375"/>
            </a:xfrm>
            <a:custGeom>
              <a:rect b="b" l="l" r="r" t="t"/>
              <a:pathLst>
                <a:path extrusionOk="0" h="14095" w="14885">
                  <a:moveTo>
                    <a:pt x="8072" y="3845"/>
                  </a:moveTo>
                  <a:cubicBezTo>
                    <a:pt x="8144" y="3845"/>
                    <a:pt x="8215" y="3847"/>
                    <a:pt x="8286" y="3853"/>
                  </a:cubicBezTo>
                  <a:cubicBezTo>
                    <a:pt x="10009" y="3963"/>
                    <a:pt x="11109" y="5172"/>
                    <a:pt x="10962" y="6785"/>
                  </a:cubicBezTo>
                  <a:cubicBezTo>
                    <a:pt x="10857" y="8637"/>
                    <a:pt x="8856" y="10354"/>
                    <a:pt x="6955" y="10354"/>
                  </a:cubicBezTo>
                  <a:cubicBezTo>
                    <a:pt x="6861" y="10354"/>
                    <a:pt x="6767" y="10350"/>
                    <a:pt x="6673" y="10342"/>
                  </a:cubicBezTo>
                  <a:cubicBezTo>
                    <a:pt x="5097" y="10195"/>
                    <a:pt x="3813" y="8838"/>
                    <a:pt x="3887" y="7335"/>
                  </a:cubicBezTo>
                  <a:cubicBezTo>
                    <a:pt x="3957" y="5675"/>
                    <a:pt x="6172" y="3845"/>
                    <a:pt x="8072" y="3845"/>
                  </a:cubicBezTo>
                  <a:close/>
                  <a:moveTo>
                    <a:pt x="7704" y="1"/>
                  </a:moveTo>
                  <a:cubicBezTo>
                    <a:pt x="4027" y="1"/>
                    <a:pt x="437" y="3327"/>
                    <a:pt x="221" y="7079"/>
                  </a:cubicBezTo>
                  <a:cubicBezTo>
                    <a:pt x="1" y="10855"/>
                    <a:pt x="2714" y="13898"/>
                    <a:pt x="6600" y="14081"/>
                  </a:cubicBezTo>
                  <a:cubicBezTo>
                    <a:pt x="6747" y="14090"/>
                    <a:pt x="6894" y="14095"/>
                    <a:pt x="7040" y="14095"/>
                  </a:cubicBezTo>
                  <a:cubicBezTo>
                    <a:pt x="10933" y="14095"/>
                    <a:pt x="14381" y="10855"/>
                    <a:pt x="14628" y="6969"/>
                  </a:cubicBezTo>
                  <a:cubicBezTo>
                    <a:pt x="14885" y="2753"/>
                    <a:pt x="12355" y="150"/>
                    <a:pt x="7883" y="3"/>
                  </a:cubicBezTo>
                  <a:cubicBezTo>
                    <a:pt x="7823" y="2"/>
                    <a:pt x="7764" y="1"/>
                    <a:pt x="7704"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98"/>
            <p:cNvSpPr/>
            <p:nvPr/>
          </p:nvSpPr>
          <p:spPr>
            <a:xfrm>
              <a:off x="2808700" y="3641250"/>
              <a:ext cx="863375" cy="107775"/>
            </a:xfrm>
            <a:custGeom>
              <a:rect b="b" l="l" r="r" t="t"/>
              <a:pathLst>
                <a:path extrusionOk="0" h="4311" w="34535">
                  <a:moveTo>
                    <a:pt x="32008" y="1"/>
                  </a:moveTo>
                  <a:cubicBezTo>
                    <a:pt x="31579" y="1"/>
                    <a:pt x="31091" y="105"/>
                    <a:pt x="30648" y="105"/>
                  </a:cubicBezTo>
                  <a:cubicBezTo>
                    <a:pt x="23939" y="214"/>
                    <a:pt x="17231" y="288"/>
                    <a:pt x="10559" y="434"/>
                  </a:cubicBezTo>
                  <a:cubicBezTo>
                    <a:pt x="7809" y="471"/>
                    <a:pt x="5060" y="618"/>
                    <a:pt x="2347" y="728"/>
                  </a:cubicBezTo>
                  <a:cubicBezTo>
                    <a:pt x="1137" y="801"/>
                    <a:pt x="0" y="1314"/>
                    <a:pt x="294" y="2671"/>
                  </a:cubicBezTo>
                  <a:cubicBezTo>
                    <a:pt x="404" y="3294"/>
                    <a:pt x="1504" y="4027"/>
                    <a:pt x="2273" y="4174"/>
                  </a:cubicBezTo>
                  <a:cubicBezTo>
                    <a:pt x="2756" y="4279"/>
                    <a:pt x="3258" y="4311"/>
                    <a:pt x="3766" y="4311"/>
                  </a:cubicBezTo>
                  <a:cubicBezTo>
                    <a:pt x="4491" y="4311"/>
                    <a:pt x="5228" y="4247"/>
                    <a:pt x="5939" y="4247"/>
                  </a:cubicBezTo>
                  <a:lnTo>
                    <a:pt x="5976" y="4247"/>
                  </a:lnTo>
                  <a:cubicBezTo>
                    <a:pt x="14444" y="4100"/>
                    <a:pt x="22913" y="3954"/>
                    <a:pt x="31418" y="3844"/>
                  </a:cubicBezTo>
                  <a:cubicBezTo>
                    <a:pt x="31620" y="3844"/>
                    <a:pt x="31849" y="3871"/>
                    <a:pt x="32060" y="3871"/>
                  </a:cubicBezTo>
                  <a:cubicBezTo>
                    <a:pt x="32270" y="3871"/>
                    <a:pt x="32463" y="3844"/>
                    <a:pt x="32591" y="3734"/>
                  </a:cubicBezTo>
                  <a:cubicBezTo>
                    <a:pt x="33324" y="3221"/>
                    <a:pt x="33911" y="2561"/>
                    <a:pt x="34534" y="1938"/>
                  </a:cubicBezTo>
                  <a:cubicBezTo>
                    <a:pt x="33948" y="1314"/>
                    <a:pt x="33398" y="544"/>
                    <a:pt x="32665" y="141"/>
                  </a:cubicBezTo>
                  <a:cubicBezTo>
                    <a:pt x="32478" y="35"/>
                    <a:pt x="32252" y="1"/>
                    <a:pt x="32008"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98"/>
            <p:cNvSpPr/>
            <p:nvPr/>
          </p:nvSpPr>
          <p:spPr>
            <a:xfrm>
              <a:off x="2835600" y="3340775"/>
              <a:ext cx="821800" cy="107250"/>
            </a:xfrm>
            <a:custGeom>
              <a:rect b="b" l="l" r="r" t="t"/>
              <a:pathLst>
                <a:path extrusionOk="0" h="4290" w="32872">
                  <a:moveTo>
                    <a:pt x="29664" y="0"/>
                  </a:moveTo>
                  <a:cubicBezTo>
                    <a:pt x="28839" y="0"/>
                    <a:pt x="28014" y="62"/>
                    <a:pt x="27189" y="62"/>
                  </a:cubicBezTo>
                  <a:lnTo>
                    <a:pt x="27189" y="26"/>
                  </a:lnTo>
                  <a:cubicBezTo>
                    <a:pt x="19417" y="209"/>
                    <a:pt x="11609" y="356"/>
                    <a:pt x="3800" y="539"/>
                  </a:cubicBezTo>
                  <a:cubicBezTo>
                    <a:pt x="3688" y="541"/>
                    <a:pt x="3573" y="542"/>
                    <a:pt x="3456" y="542"/>
                  </a:cubicBezTo>
                  <a:cubicBezTo>
                    <a:pt x="3275" y="542"/>
                    <a:pt x="3089" y="540"/>
                    <a:pt x="2903" y="540"/>
                  </a:cubicBezTo>
                  <a:cubicBezTo>
                    <a:pt x="1479" y="540"/>
                    <a:pt x="1" y="649"/>
                    <a:pt x="61" y="2519"/>
                  </a:cubicBezTo>
                  <a:cubicBezTo>
                    <a:pt x="133" y="4019"/>
                    <a:pt x="1132" y="4289"/>
                    <a:pt x="2256" y="4289"/>
                  </a:cubicBezTo>
                  <a:cubicBezTo>
                    <a:pt x="2835" y="4289"/>
                    <a:pt x="3448" y="4217"/>
                    <a:pt x="3984" y="4205"/>
                  </a:cubicBezTo>
                  <a:cubicBezTo>
                    <a:pt x="10436" y="4095"/>
                    <a:pt x="16851" y="3985"/>
                    <a:pt x="23303" y="3875"/>
                  </a:cubicBezTo>
                  <a:cubicBezTo>
                    <a:pt x="25760" y="3802"/>
                    <a:pt x="28216" y="3765"/>
                    <a:pt x="30672" y="3472"/>
                  </a:cubicBezTo>
                  <a:cubicBezTo>
                    <a:pt x="31369" y="3398"/>
                    <a:pt x="32432" y="2555"/>
                    <a:pt x="32578" y="1859"/>
                  </a:cubicBezTo>
                  <a:cubicBezTo>
                    <a:pt x="32872" y="466"/>
                    <a:pt x="31625" y="99"/>
                    <a:pt x="30489" y="26"/>
                  </a:cubicBezTo>
                  <a:cubicBezTo>
                    <a:pt x="30214" y="7"/>
                    <a:pt x="29939" y="0"/>
                    <a:pt x="2966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98"/>
            <p:cNvSpPr/>
            <p:nvPr/>
          </p:nvSpPr>
          <p:spPr>
            <a:xfrm>
              <a:off x="2879275" y="3965950"/>
              <a:ext cx="773550" cy="105025"/>
            </a:xfrm>
            <a:custGeom>
              <a:rect b="b" l="l" r="r" t="t"/>
              <a:pathLst>
                <a:path extrusionOk="0" h="4201" w="30942">
                  <a:moveTo>
                    <a:pt x="27813" y="1"/>
                  </a:moveTo>
                  <a:cubicBezTo>
                    <a:pt x="27403" y="1"/>
                    <a:pt x="26987" y="21"/>
                    <a:pt x="26579" y="21"/>
                  </a:cubicBezTo>
                  <a:cubicBezTo>
                    <a:pt x="22876" y="58"/>
                    <a:pt x="19173" y="131"/>
                    <a:pt x="15507" y="204"/>
                  </a:cubicBezTo>
                  <a:cubicBezTo>
                    <a:pt x="11108" y="278"/>
                    <a:pt x="6746" y="278"/>
                    <a:pt x="2383" y="534"/>
                  </a:cubicBezTo>
                  <a:cubicBezTo>
                    <a:pt x="1540" y="571"/>
                    <a:pt x="807" y="1671"/>
                    <a:pt x="0" y="2257"/>
                  </a:cubicBezTo>
                  <a:cubicBezTo>
                    <a:pt x="697" y="3064"/>
                    <a:pt x="1393" y="3834"/>
                    <a:pt x="1723" y="4200"/>
                  </a:cubicBezTo>
                  <a:cubicBezTo>
                    <a:pt x="11035" y="4054"/>
                    <a:pt x="19503" y="3907"/>
                    <a:pt x="27972" y="3797"/>
                  </a:cubicBezTo>
                  <a:cubicBezTo>
                    <a:pt x="28485" y="3760"/>
                    <a:pt x="29145" y="3760"/>
                    <a:pt x="29548" y="3467"/>
                  </a:cubicBezTo>
                  <a:cubicBezTo>
                    <a:pt x="30135" y="3064"/>
                    <a:pt x="30941" y="2331"/>
                    <a:pt x="30905" y="1817"/>
                  </a:cubicBezTo>
                  <a:cubicBezTo>
                    <a:pt x="30868" y="1231"/>
                    <a:pt x="30061" y="424"/>
                    <a:pt x="29402" y="204"/>
                  </a:cubicBezTo>
                  <a:cubicBezTo>
                    <a:pt x="28899" y="37"/>
                    <a:pt x="28360" y="1"/>
                    <a:pt x="27813"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98"/>
            <p:cNvSpPr/>
            <p:nvPr/>
          </p:nvSpPr>
          <p:spPr>
            <a:xfrm>
              <a:off x="4338350" y="3264150"/>
              <a:ext cx="249300" cy="227575"/>
            </a:xfrm>
            <a:custGeom>
              <a:rect b="b" l="l" r="r" t="t"/>
              <a:pathLst>
                <a:path extrusionOk="0" h="9103" w="9972">
                  <a:moveTo>
                    <a:pt x="3473" y="0"/>
                  </a:moveTo>
                  <a:cubicBezTo>
                    <a:pt x="3170" y="0"/>
                    <a:pt x="2868" y="13"/>
                    <a:pt x="2566" y="48"/>
                  </a:cubicBezTo>
                  <a:cubicBezTo>
                    <a:pt x="1943" y="84"/>
                    <a:pt x="880" y="414"/>
                    <a:pt x="843" y="708"/>
                  </a:cubicBezTo>
                  <a:cubicBezTo>
                    <a:pt x="513" y="2797"/>
                    <a:pt x="0" y="5034"/>
                    <a:pt x="367" y="7050"/>
                  </a:cubicBezTo>
                  <a:cubicBezTo>
                    <a:pt x="550" y="7893"/>
                    <a:pt x="2640" y="8406"/>
                    <a:pt x="3849" y="9103"/>
                  </a:cubicBezTo>
                  <a:cubicBezTo>
                    <a:pt x="8652" y="8810"/>
                    <a:pt x="9642" y="8150"/>
                    <a:pt x="9788" y="4814"/>
                  </a:cubicBezTo>
                  <a:cubicBezTo>
                    <a:pt x="9972" y="1258"/>
                    <a:pt x="9018" y="231"/>
                    <a:pt x="5426" y="84"/>
                  </a:cubicBezTo>
                  <a:cubicBezTo>
                    <a:pt x="4775" y="59"/>
                    <a:pt x="4124" y="0"/>
                    <a:pt x="3473"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98"/>
            <p:cNvSpPr/>
            <p:nvPr/>
          </p:nvSpPr>
          <p:spPr>
            <a:xfrm>
              <a:off x="4303500" y="3849375"/>
              <a:ext cx="249325" cy="218025"/>
            </a:xfrm>
            <a:custGeom>
              <a:rect b="b" l="l" r="r" t="t"/>
              <a:pathLst>
                <a:path extrusionOk="0" h="8721" w="9973">
                  <a:moveTo>
                    <a:pt x="3845" y="0"/>
                  </a:moveTo>
                  <a:cubicBezTo>
                    <a:pt x="1261" y="0"/>
                    <a:pt x="352" y="1165"/>
                    <a:pt x="184" y="4427"/>
                  </a:cubicBezTo>
                  <a:cubicBezTo>
                    <a:pt x="1" y="7690"/>
                    <a:pt x="514" y="8460"/>
                    <a:pt x="3117" y="8643"/>
                  </a:cubicBezTo>
                  <a:cubicBezTo>
                    <a:pt x="3771" y="8694"/>
                    <a:pt x="4369" y="8720"/>
                    <a:pt x="4915" y="8720"/>
                  </a:cubicBezTo>
                  <a:cubicBezTo>
                    <a:pt x="8321" y="8720"/>
                    <a:pt x="9699" y="7703"/>
                    <a:pt x="9826" y="5270"/>
                  </a:cubicBezTo>
                  <a:cubicBezTo>
                    <a:pt x="9972" y="1751"/>
                    <a:pt x="8543" y="285"/>
                    <a:pt x="4583" y="28"/>
                  </a:cubicBezTo>
                  <a:cubicBezTo>
                    <a:pt x="4323" y="10"/>
                    <a:pt x="4077" y="0"/>
                    <a:pt x="384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98"/>
            <p:cNvSpPr/>
            <p:nvPr/>
          </p:nvSpPr>
          <p:spPr>
            <a:xfrm>
              <a:off x="3898425" y="3613175"/>
              <a:ext cx="240150" cy="217625"/>
            </a:xfrm>
            <a:custGeom>
              <a:rect b="b" l="l" r="r" t="t"/>
              <a:pathLst>
                <a:path extrusionOk="0" h="8705" w="9606">
                  <a:moveTo>
                    <a:pt x="2805" y="1"/>
                  </a:moveTo>
                  <a:cubicBezTo>
                    <a:pt x="611" y="1"/>
                    <a:pt x="559" y="690"/>
                    <a:pt x="293" y="4234"/>
                  </a:cubicBezTo>
                  <a:cubicBezTo>
                    <a:pt x="0" y="7973"/>
                    <a:pt x="330" y="8340"/>
                    <a:pt x="3776" y="8633"/>
                  </a:cubicBezTo>
                  <a:cubicBezTo>
                    <a:pt x="4400" y="8679"/>
                    <a:pt x="4955" y="8705"/>
                    <a:pt x="5448" y="8705"/>
                  </a:cubicBezTo>
                  <a:cubicBezTo>
                    <a:pt x="8491" y="8705"/>
                    <a:pt x="9196" y="7714"/>
                    <a:pt x="9385" y="4307"/>
                  </a:cubicBezTo>
                  <a:cubicBezTo>
                    <a:pt x="9605" y="604"/>
                    <a:pt x="9385" y="384"/>
                    <a:pt x="4803" y="91"/>
                  </a:cubicBezTo>
                  <a:cubicBezTo>
                    <a:pt x="3990" y="41"/>
                    <a:pt x="3335" y="1"/>
                    <a:pt x="280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8"/>
            <p:cNvSpPr/>
            <p:nvPr/>
          </p:nvSpPr>
          <p:spPr>
            <a:xfrm>
              <a:off x="4304425" y="3592475"/>
              <a:ext cx="274975" cy="198150"/>
            </a:xfrm>
            <a:custGeom>
              <a:rect b="b" l="l" r="r" t="t"/>
              <a:pathLst>
                <a:path extrusionOk="0" h="7926" w="10999">
                  <a:moveTo>
                    <a:pt x="6375" y="1"/>
                  </a:moveTo>
                  <a:cubicBezTo>
                    <a:pt x="5424" y="1"/>
                    <a:pt x="4461" y="23"/>
                    <a:pt x="3520" y="222"/>
                  </a:cubicBezTo>
                  <a:cubicBezTo>
                    <a:pt x="2823" y="332"/>
                    <a:pt x="1944" y="809"/>
                    <a:pt x="1614" y="1396"/>
                  </a:cubicBezTo>
                  <a:cubicBezTo>
                    <a:pt x="1" y="4328"/>
                    <a:pt x="1430" y="7005"/>
                    <a:pt x="4766" y="7518"/>
                  </a:cubicBezTo>
                  <a:cubicBezTo>
                    <a:pt x="5316" y="7628"/>
                    <a:pt x="5866" y="7665"/>
                    <a:pt x="7039" y="7848"/>
                  </a:cubicBezTo>
                  <a:cubicBezTo>
                    <a:pt x="7488" y="7897"/>
                    <a:pt x="7885" y="7925"/>
                    <a:pt x="8236" y="7925"/>
                  </a:cubicBezTo>
                  <a:cubicBezTo>
                    <a:pt x="10241" y="7925"/>
                    <a:pt x="10764" y="7013"/>
                    <a:pt x="10889" y="3925"/>
                  </a:cubicBezTo>
                  <a:cubicBezTo>
                    <a:pt x="10999" y="699"/>
                    <a:pt x="10412" y="39"/>
                    <a:pt x="7186" y="3"/>
                  </a:cubicBezTo>
                  <a:cubicBezTo>
                    <a:pt x="6917" y="3"/>
                    <a:pt x="6646" y="1"/>
                    <a:pt x="6375"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98"/>
            <p:cNvSpPr/>
            <p:nvPr/>
          </p:nvSpPr>
          <p:spPr>
            <a:xfrm>
              <a:off x="3852600" y="3900475"/>
              <a:ext cx="258475" cy="197175"/>
            </a:xfrm>
            <a:custGeom>
              <a:rect b="b" l="l" r="r" t="t"/>
              <a:pathLst>
                <a:path extrusionOk="0" h="7887" w="10339">
                  <a:moveTo>
                    <a:pt x="1760" y="0"/>
                  </a:moveTo>
                  <a:cubicBezTo>
                    <a:pt x="660" y="2237"/>
                    <a:pt x="0" y="4656"/>
                    <a:pt x="1430" y="6636"/>
                  </a:cubicBezTo>
                  <a:cubicBezTo>
                    <a:pt x="2157" y="7635"/>
                    <a:pt x="3153" y="7887"/>
                    <a:pt x="4232" y="7887"/>
                  </a:cubicBezTo>
                  <a:cubicBezTo>
                    <a:pt x="5331" y="7887"/>
                    <a:pt x="6516" y="7626"/>
                    <a:pt x="7589" y="7626"/>
                  </a:cubicBezTo>
                  <a:cubicBezTo>
                    <a:pt x="7699" y="7626"/>
                    <a:pt x="7845" y="7626"/>
                    <a:pt x="7992" y="7589"/>
                  </a:cubicBezTo>
                  <a:cubicBezTo>
                    <a:pt x="9532" y="7076"/>
                    <a:pt x="10338" y="5133"/>
                    <a:pt x="10155" y="2750"/>
                  </a:cubicBezTo>
                  <a:cubicBezTo>
                    <a:pt x="10008" y="1027"/>
                    <a:pt x="9055" y="367"/>
                    <a:pt x="7479" y="294"/>
                  </a:cubicBezTo>
                  <a:cubicBezTo>
                    <a:pt x="5719" y="184"/>
                    <a:pt x="3959" y="110"/>
                    <a:pt x="176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98"/>
            <p:cNvSpPr/>
            <p:nvPr/>
          </p:nvSpPr>
          <p:spPr>
            <a:xfrm>
              <a:off x="3937825" y="3268650"/>
              <a:ext cx="224575" cy="204500"/>
            </a:xfrm>
            <a:custGeom>
              <a:rect b="b" l="l" r="r" t="t"/>
              <a:pathLst>
                <a:path extrusionOk="0" h="8180" w="8983">
                  <a:moveTo>
                    <a:pt x="4810" y="0"/>
                  </a:moveTo>
                  <a:cubicBezTo>
                    <a:pt x="1499" y="0"/>
                    <a:pt x="242" y="1351"/>
                    <a:pt x="111" y="4744"/>
                  </a:cubicBezTo>
                  <a:cubicBezTo>
                    <a:pt x="1" y="7420"/>
                    <a:pt x="660" y="8043"/>
                    <a:pt x="3887" y="8153"/>
                  </a:cubicBezTo>
                  <a:cubicBezTo>
                    <a:pt x="4244" y="8170"/>
                    <a:pt x="4574" y="8179"/>
                    <a:pt x="4881" y="8179"/>
                  </a:cubicBezTo>
                  <a:cubicBezTo>
                    <a:pt x="7910" y="8179"/>
                    <a:pt x="8569" y="7259"/>
                    <a:pt x="8836" y="3497"/>
                  </a:cubicBezTo>
                  <a:cubicBezTo>
                    <a:pt x="8982" y="931"/>
                    <a:pt x="8396" y="234"/>
                    <a:pt x="6013" y="51"/>
                  </a:cubicBezTo>
                  <a:cubicBezTo>
                    <a:pt x="5585" y="18"/>
                    <a:pt x="5184" y="0"/>
                    <a:pt x="4810"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98"/>
            <p:cNvSpPr/>
            <p:nvPr/>
          </p:nvSpPr>
          <p:spPr>
            <a:xfrm>
              <a:off x="3744450" y="897075"/>
              <a:ext cx="217200" cy="169625"/>
            </a:xfrm>
            <a:custGeom>
              <a:rect b="b" l="l" r="r" t="t"/>
              <a:pathLst>
                <a:path extrusionOk="0" h="6785" w="8688">
                  <a:moveTo>
                    <a:pt x="4473" y="1"/>
                  </a:moveTo>
                  <a:cubicBezTo>
                    <a:pt x="2273" y="1"/>
                    <a:pt x="147" y="1650"/>
                    <a:pt x="74" y="3410"/>
                  </a:cubicBezTo>
                  <a:cubicBezTo>
                    <a:pt x="0" y="5133"/>
                    <a:pt x="1833" y="6710"/>
                    <a:pt x="3996" y="6783"/>
                  </a:cubicBezTo>
                  <a:cubicBezTo>
                    <a:pt x="4043" y="6784"/>
                    <a:pt x="4090" y="6785"/>
                    <a:pt x="4137" y="6785"/>
                  </a:cubicBezTo>
                  <a:cubicBezTo>
                    <a:pt x="6503" y="6785"/>
                    <a:pt x="8687" y="4986"/>
                    <a:pt x="8615" y="3117"/>
                  </a:cubicBezTo>
                  <a:cubicBezTo>
                    <a:pt x="8505" y="1394"/>
                    <a:pt x="6709" y="1"/>
                    <a:pt x="447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8"/>
            <p:cNvSpPr/>
            <p:nvPr/>
          </p:nvSpPr>
          <p:spPr>
            <a:xfrm>
              <a:off x="4424500" y="925350"/>
              <a:ext cx="184225" cy="142475"/>
            </a:xfrm>
            <a:custGeom>
              <a:rect b="b" l="l" r="r" t="t"/>
              <a:pathLst>
                <a:path extrusionOk="0" h="5699" w="7369">
                  <a:moveTo>
                    <a:pt x="4099" y="1"/>
                  </a:moveTo>
                  <a:cubicBezTo>
                    <a:pt x="2201" y="1"/>
                    <a:pt x="72" y="1559"/>
                    <a:pt x="37" y="3049"/>
                  </a:cubicBezTo>
                  <a:cubicBezTo>
                    <a:pt x="0" y="4332"/>
                    <a:pt x="1503" y="5579"/>
                    <a:pt x="3153" y="5689"/>
                  </a:cubicBezTo>
                  <a:cubicBezTo>
                    <a:pt x="3250" y="5695"/>
                    <a:pt x="3346" y="5699"/>
                    <a:pt x="3443" y="5699"/>
                  </a:cubicBezTo>
                  <a:cubicBezTo>
                    <a:pt x="5425" y="5699"/>
                    <a:pt x="7262" y="4291"/>
                    <a:pt x="7332" y="2682"/>
                  </a:cubicBezTo>
                  <a:cubicBezTo>
                    <a:pt x="7369" y="1289"/>
                    <a:pt x="6012" y="116"/>
                    <a:pt x="4289" y="6"/>
                  </a:cubicBezTo>
                  <a:cubicBezTo>
                    <a:pt x="4226" y="3"/>
                    <a:pt x="4163" y="1"/>
                    <a:pt x="409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98"/>
            <p:cNvSpPr/>
            <p:nvPr/>
          </p:nvSpPr>
          <p:spPr>
            <a:xfrm>
              <a:off x="3080900" y="950950"/>
              <a:ext cx="182400" cy="162775"/>
            </a:xfrm>
            <a:custGeom>
              <a:rect b="b" l="l" r="r" t="t"/>
              <a:pathLst>
                <a:path extrusionOk="0" h="6511" w="7296">
                  <a:moveTo>
                    <a:pt x="4259" y="1"/>
                  </a:moveTo>
                  <a:cubicBezTo>
                    <a:pt x="2359" y="1"/>
                    <a:pt x="144" y="1831"/>
                    <a:pt x="74" y="3491"/>
                  </a:cubicBezTo>
                  <a:cubicBezTo>
                    <a:pt x="0" y="4994"/>
                    <a:pt x="1284" y="6351"/>
                    <a:pt x="2860" y="6498"/>
                  </a:cubicBezTo>
                  <a:cubicBezTo>
                    <a:pt x="2955" y="6506"/>
                    <a:pt x="3051" y="6510"/>
                    <a:pt x="3147" y="6510"/>
                  </a:cubicBezTo>
                  <a:cubicBezTo>
                    <a:pt x="5077" y="6510"/>
                    <a:pt x="7046" y="4794"/>
                    <a:pt x="7186" y="2978"/>
                  </a:cubicBezTo>
                  <a:cubicBezTo>
                    <a:pt x="7296" y="1328"/>
                    <a:pt x="6196" y="119"/>
                    <a:pt x="4473" y="9"/>
                  </a:cubicBezTo>
                  <a:cubicBezTo>
                    <a:pt x="4402" y="3"/>
                    <a:pt x="4331" y="1"/>
                    <a:pt x="425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99"/>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Module design</a:t>
            </a:r>
            <a:endParaRPr/>
          </a:p>
        </p:txBody>
      </p:sp>
      <p:sp>
        <p:nvSpPr>
          <p:cNvPr id="724" name="Google Shape;724;p99"/>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t>Why is it constructed like this?</a:t>
            </a:r>
            <a:endParaRPr b="1" sz="1400"/>
          </a:p>
          <a:p>
            <a:pPr indent="0" lvl="0" marL="0" rtl="0" algn="l">
              <a:spcBef>
                <a:spcPts val="1500"/>
              </a:spcBef>
              <a:spcAft>
                <a:spcPts val="0"/>
              </a:spcAft>
              <a:buNone/>
            </a:pPr>
            <a:r>
              <a:rPr lang="en-GB" sz="1400"/>
              <a:t>This makes it easier to adopt, more flexible to use and easier to maintain. It is a pragmatic approach that future-proofs the design. </a:t>
            </a:r>
            <a:endParaRPr sz="1400"/>
          </a:p>
          <a:p>
            <a:pPr indent="0" lvl="0" marL="0" rtl="0" algn="l">
              <a:spcBef>
                <a:spcPts val="1500"/>
              </a:spcBef>
              <a:spcAft>
                <a:spcPts val="0"/>
              </a:spcAft>
              <a:buNone/>
            </a:pPr>
            <a:r>
              <a:rPr lang="en-GB" sz="1400"/>
              <a:t>By applying a modular design, we can enable a housing provider to plug in the most useful or new components to their existing data structure. It also means updating the standard is easier as change can be applied to individual modules.</a:t>
            </a:r>
            <a:endParaRPr sz="1400"/>
          </a:p>
          <a:p>
            <a:pPr indent="0" lvl="0" marL="0" rtl="0" algn="l">
              <a:spcBef>
                <a:spcPts val="1500"/>
              </a:spcBef>
              <a:spcAft>
                <a:spcPts val="0"/>
              </a:spcAft>
              <a:buNone/>
            </a:pPr>
            <a:r>
              <a:t/>
            </a:r>
            <a:endParaRPr sz="1400"/>
          </a:p>
          <a:p>
            <a:pPr indent="0" lvl="0" marL="0" rtl="0" algn="l">
              <a:spcBef>
                <a:spcPts val="1500"/>
              </a:spcBef>
              <a:spcAft>
                <a:spcPts val="1500"/>
              </a:spcAft>
              <a:buNone/>
            </a:pPr>
            <a:r>
              <a:t/>
            </a:r>
            <a:endParaRPr sz="1400"/>
          </a:p>
        </p:txBody>
      </p:sp>
      <p:sp>
        <p:nvSpPr>
          <p:cNvPr id="725" name="Google Shape;725;p99"/>
          <p:cNvSpPr txBox="1"/>
          <p:nvPr>
            <p:ph idx="2" type="body"/>
          </p:nvPr>
        </p:nvSpPr>
        <p:spPr>
          <a:xfrm>
            <a:off x="4731075" y="398650"/>
            <a:ext cx="3828900" cy="37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t>What are the benefits and principles of this design?</a:t>
            </a:r>
            <a:endParaRPr b="1" sz="1400"/>
          </a:p>
          <a:p>
            <a:pPr indent="-317500" lvl="0" marL="457200" rtl="0" algn="l">
              <a:spcBef>
                <a:spcPts val="1500"/>
              </a:spcBef>
              <a:spcAft>
                <a:spcPts val="0"/>
              </a:spcAft>
              <a:buSzPts val="1400"/>
              <a:buChar char="●"/>
            </a:pPr>
            <a:r>
              <a:rPr b="1" lang="en-GB" sz="1400">
                <a:solidFill>
                  <a:schemeClr val="dk1"/>
                </a:solidFill>
              </a:rPr>
              <a:t>Alignment:</a:t>
            </a:r>
            <a:r>
              <a:rPr lang="en-GB" sz="1400">
                <a:solidFill>
                  <a:schemeClr val="dk1"/>
                </a:solidFill>
              </a:rPr>
              <a:t> </a:t>
            </a:r>
            <a:r>
              <a:rPr lang="en-GB" sz="1400">
                <a:solidFill>
                  <a:schemeClr val="dk1"/>
                </a:solidFill>
              </a:rPr>
              <a:t>It aligns the new dataset with the structure of the existing HACT UKHDS modules, thereby enabling backwards compatibility and consistency</a:t>
            </a:r>
            <a:endParaRPr sz="1400">
              <a:solidFill>
                <a:schemeClr val="dk1"/>
              </a:solidFill>
            </a:endParaRPr>
          </a:p>
          <a:p>
            <a:pPr indent="-317500" lvl="0" marL="457200" rtl="0" algn="l">
              <a:spcBef>
                <a:spcPts val="0"/>
              </a:spcBef>
              <a:spcAft>
                <a:spcPts val="0"/>
              </a:spcAft>
              <a:buSzPts val="1400"/>
              <a:buChar char="●"/>
            </a:pPr>
            <a:r>
              <a:rPr b="1" lang="en-GB" sz="1400">
                <a:solidFill>
                  <a:schemeClr val="dk1"/>
                </a:solidFill>
              </a:rPr>
              <a:t>Flexibility:</a:t>
            </a:r>
            <a:r>
              <a:rPr lang="en-GB" sz="1400">
                <a:solidFill>
                  <a:schemeClr val="dk1"/>
                </a:solidFill>
              </a:rPr>
              <a:t> It makes it easier for housing providers to adopt one component and plugin to their existing repairs or property data, and so gain value more flexibly</a:t>
            </a:r>
            <a:endParaRPr sz="1400">
              <a:solidFill>
                <a:schemeClr val="dk1"/>
              </a:solidFill>
            </a:endParaRPr>
          </a:p>
          <a:p>
            <a:pPr indent="-317500" lvl="0" marL="457200" rtl="0" algn="l">
              <a:spcBef>
                <a:spcPts val="0"/>
              </a:spcBef>
              <a:spcAft>
                <a:spcPts val="0"/>
              </a:spcAft>
              <a:buSzPts val="1400"/>
              <a:buChar char="●"/>
            </a:pPr>
            <a:r>
              <a:rPr b="1" lang="en-GB" sz="1400">
                <a:solidFill>
                  <a:schemeClr val="dk1"/>
                </a:solidFill>
              </a:rPr>
              <a:t>Maintainability:</a:t>
            </a:r>
            <a:r>
              <a:rPr lang="en-GB" sz="1400">
                <a:solidFill>
                  <a:schemeClr val="dk1"/>
                </a:solidFill>
              </a:rPr>
              <a:t> It allows for individual components to be updated as new regulations come out without having to update the whole and create breaking changes</a:t>
            </a:r>
            <a:endParaRPr sz="1400">
              <a:solidFill>
                <a:schemeClr val="dk1"/>
              </a:solidFill>
            </a:endParaRPr>
          </a:p>
          <a:p>
            <a:pPr indent="-317500" lvl="0" marL="457200" rtl="0" algn="l">
              <a:spcBef>
                <a:spcPts val="0"/>
              </a:spcBef>
              <a:spcAft>
                <a:spcPts val="0"/>
              </a:spcAft>
              <a:buSzPts val="1400"/>
              <a:buChar char="●"/>
            </a:pPr>
            <a:r>
              <a:rPr b="1" lang="en-GB" sz="1400">
                <a:solidFill>
                  <a:schemeClr val="dk1"/>
                </a:solidFill>
              </a:rPr>
              <a:t>Separation of concerns: </a:t>
            </a:r>
            <a:r>
              <a:rPr lang="en-GB" sz="1400">
                <a:solidFill>
                  <a:schemeClr val="dk1"/>
                </a:solidFill>
              </a:rPr>
              <a:t>It supports the separation of concerns principle, a good practice in data modelling</a:t>
            </a:r>
            <a:endParaRPr sz="1400">
              <a:solidFill>
                <a:schemeClr val="dk1"/>
              </a:solidFill>
            </a:endParaRPr>
          </a:p>
          <a:p>
            <a:pPr indent="0" lvl="0" marL="457200" rtl="0" algn="l">
              <a:spcBef>
                <a:spcPts val="1500"/>
              </a:spcBef>
              <a:spcAft>
                <a:spcPts val="0"/>
              </a:spcAft>
              <a:buNone/>
            </a:pPr>
            <a:r>
              <a:t/>
            </a:r>
            <a:endParaRPr sz="1400">
              <a:solidFill>
                <a:schemeClr val="dk1"/>
              </a:solidFill>
            </a:endParaRPr>
          </a:p>
          <a:p>
            <a:pPr indent="0" lvl="0" marL="457200" rtl="0" algn="l">
              <a:spcBef>
                <a:spcPts val="1500"/>
              </a:spcBef>
              <a:spcAft>
                <a:spcPts val="0"/>
              </a:spcAft>
              <a:buNone/>
            </a:pPr>
            <a:r>
              <a:t/>
            </a:r>
            <a:endParaRPr sz="1400">
              <a:solidFill>
                <a:schemeClr val="dk1"/>
              </a:solidFill>
            </a:endParaRPr>
          </a:p>
          <a:p>
            <a:pPr indent="0" lvl="0" marL="0" rtl="0" algn="l">
              <a:spcBef>
                <a:spcPts val="1500"/>
              </a:spcBef>
              <a:spcAft>
                <a:spcPts val="1500"/>
              </a:spcAft>
              <a:buNone/>
            </a:pPr>
            <a:r>
              <a:t/>
            </a:r>
            <a:endParaRPr sz="1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0"/>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Module design</a:t>
            </a:r>
            <a:endParaRPr/>
          </a:p>
        </p:txBody>
      </p:sp>
      <p:sp>
        <p:nvSpPr>
          <p:cNvPr id="731" name="Google Shape;731;p100"/>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t>How does it meet technical user needs?</a:t>
            </a:r>
            <a:endParaRPr b="1" sz="1400"/>
          </a:p>
          <a:p>
            <a:pPr indent="0" lvl="0" marL="0" rtl="0" algn="l">
              <a:spcBef>
                <a:spcPts val="1500"/>
              </a:spcBef>
              <a:spcAft>
                <a:spcPts val="0"/>
              </a:spcAft>
              <a:buNone/>
            </a:pPr>
            <a:r>
              <a:rPr lang="en-GB" sz="1400">
                <a:solidFill>
                  <a:schemeClr val="dk1"/>
                </a:solidFill>
              </a:rPr>
              <a:t>In previous research, we found that </a:t>
            </a:r>
            <a:r>
              <a:rPr lang="en-GB" sz="1400" u="sng">
                <a:solidFill>
                  <a:schemeClr val="hlink"/>
                </a:solidFill>
                <a:hlinkClick r:id="rId3"/>
              </a:rPr>
              <a:t>c</a:t>
            </a:r>
            <a:r>
              <a:rPr lang="en-GB" sz="1400" u="sng">
                <a:solidFill>
                  <a:schemeClr val="hlink"/>
                </a:solidFill>
                <a:hlinkClick r:id="rId4"/>
              </a:rPr>
              <a:t>ategorising data standards by service area or process</a:t>
            </a:r>
            <a:r>
              <a:rPr lang="en-GB" sz="1400">
                <a:solidFill>
                  <a:schemeClr val="dk1"/>
                </a:solidFill>
              </a:rPr>
              <a:t> a practical way to breakdown complex datasets. Data professionals in housing told us they need to work with service owners to implement standards - and these terms are recognised.</a:t>
            </a:r>
            <a:endParaRPr sz="1400">
              <a:solidFill>
                <a:schemeClr val="dk1"/>
              </a:solidFill>
            </a:endParaRPr>
          </a:p>
          <a:p>
            <a:pPr indent="0" lvl="0" marL="0" rtl="0" algn="l">
              <a:spcBef>
                <a:spcPts val="1500"/>
              </a:spcBef>
              <a:spcAft>
                <a:spcPts val="0"/>
              </a:spcAft>
              <a:buNone/>
            </a:pPr>
            <a:r>
              <a:rPr lang="en-GB" sz="1400">
                <a:solidFill>
                  <a:schemeClr val="dk1"/>
                </a:solidFill>
              </a:rPr>
              <a:t>The component names are aligned to this need and the new regulations in Awaab’s Law. They also enable data professionals to understand the standards more quickly and adopt them in smaller bitesize chunks or in a plug-and-play approach. We heard </a:t>
            </a:r>
            <a:r>
              <a:rPr lang="en-GB" sz="1400" u="sng">
                <a:solidFill>
                  <a:schemeClr val="hlink"/>
                </a:solidFill>
                <a:hlinkClick r:id="rId5"/>
              </a:rPr>
              <a:t>overwhelm and complexity</a:t>
            </a:r>
            <a:r>
              <a:rPr lang="en-GB" sz="1400">
                <a:solidFill>
                  <a:schemeClr val="dk1"/>
                </a:solidFill>
              </a:rPr>
              <a:t> were barriers to adoption previously. </a:t>
            </a:r>
            <a:endParaRPr sz="1400"/>
          </a:p>
          <a:p>
            <a:pPr indent="0" lvl="0" marL="0" rtl="0" algn="l">
              <a:spcBef>
                <a:spcPts val="1500"/>
              </a:spcBef>
              <a:spcAft>
                <a:spcPts val="1500"/>
              </a:spcAft>
              <a:buNone/>
            </a:pPr>
            <a:r>
              <a:t/>
            </a:r>
            <a:endParaRPr sz="1400"/>
          </a:p>
        </p:txBody>
      </p:sp>
      <p:sp>
        <p:nvSpPr>
          <p:cNvPr id="732" name="Google Shape;732;p100"/>
          <p:cNvSpPr txBox="1"/>
          <p:nvPr>
            <p:ph idx="2" type="body"/>
          </p:nvPr>
        </p:nvSpPr>
        <p:spPr>
          <a:xfrm>
            <a:off x="4731075" y="398650"/>
            <a:ext cx="3828900" cy="379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dk1"/>
                </a:solidFill>
              </a:rPr>
              <a:t>How does it match our principles?</a:t>
            </a:r>
            <a:endParaRPr b="1" sz="1400">
              <a:solidFill>
                <a:schemeClr val="dk1"/>
              </a:solidFill>
            </a:endParaRPr>
          </a:p>
          <a:p>
            <a:pPr indent="-317500" lvl="0" marL="457200" rtl="0" algn="l">
              <a:lnSpc>
                <a:spcPct val="115000"/>
              </a:lnSpc>
              <a:spcBef>
                <a:spcPts val="1500"/>
              </a:spcBef>
              <a:spcAft>
                <a:spcPts val="0"/>
              </a:spcAft>
              <a:buClr>
                <a:schemeClr val="dk1"/>
              </a:buClr>
              <a:buSzPts val="1400"/>
              <a:buChar char="●"/>
            </a:pPr>
            <a:r>
              <a:rPr lang="en-GB" sz="1400">
                <a:solidFill>
                  <a:schemeClr val="dk1"/>
                </a:solidFill>
              </a:rPr>
              <a:t>Start small</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Link related datasets to eliminate duplication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GB" sz="1400">
                <a:solidFill>
                  <a:schemeClr val="dk1"/>
                </a:solidFill>
              </a:rPr>
              <a:t>Make it distinct, discrete and unambiguous</a:t>
            </a:r>
            <a:endParaRPr sz="1400">
              <a:solidFill>
                <a:schemeClr val="dk1"/>
              </a:solidFill>
            </a:endParaRPr>
          </a:p>
          <a:p>
            <a:pPr indent="0" lvl="0" marL="0" rtl="0" algn="l">
              <a:lnSpc>
                <a:spcPct val="115000"/>
              </a:lnSpc>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GB" sz="1400">
                <a:solidFill>
                  <a:schemeClr val="dk1"/>
                </a:solidFill>
              </a:rPr>
              <a:t>What alternatives were considered?</a:t>
            </a:r>
            <a:endParaRPr b="1" sz="1400">
              <a:solidFill>
                <a:schemeClr val="dk1"/>
              </a:solidFill>
            </a:endParaRPr>
          </a:p>
          <a:p>
            <a:pPr indent="0" lvl="0" marL="0" rtl="0" algn="l">
              <a:spcBef>
                <a:spcPts val="1500"/>
              </a:spcBef>
              <a:spcAft>
                <a:spcPts val="0"/>
              </a:spcAft>
              <a:buNone/>
            </a:pPr>
            <a:r>
              <a:rPr lang="en-GB" sz="1400">
                <a:solidFill>
                  <a:schemeClr val="dk1"/>
                </a:solidFill>
              </a:rPr>
              <a:t>One full model would mean HPs have to take it all or nothing. Separated components allow flexible integration with their current models.</a:t>
            </a:r>
            <a:endParaRPr sz="1400">
              <a:solidFill>
                <a:schemeClr val="dk1"/>
              </a:solidFill>
            </a:endParaRPr>
          </a:p>
          <a:p>
            <a:pPr indent="0" lvl="0" marL="0" rtl="0" algn="l">
              <a:spcBef>
                <a:spcPts val="1500"/>
              </a:spcBef>
              <a:spcAft>
                <a:spcPts val="1500"/>
              </a:spcAft>
              <a:buNone/>
            </a:pPr>
            <a:r>
              <a:rPr lang="en-GB" sz="1400">
                <a:solidFill>
                  <a:schemeClr val="dk1"/>
                </a:solidFill>
              </a:rPr>
              <a:t>In addition, one big model may be a bit too overwhelming for providers to adopt, creating modules allows for the model to be more 'digestible' from both technical and non-technical standpoints</a:t>
            </a:r>
            <a:endParaRPr sz="1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01"/>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Investigation component design</a:t>
            </a:r>
            <a:endParaRPr/>
          </a:p>
        </p:txBody>
      </p:sp>
      <p:sp>
        <p:nvSpPr>
          <p:cNvPr id="738" name="Google Shape;738;p101"/>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02"/>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Investigation component design</a:t>
            </a:r>
            <a:endParaRPr/>
          </a:p>
        </p:txBody>
      </p:sp>
      <p:sp>
        <p:nvSpPr>
          <p:cNvPr id="744" name="Google Shape;744;p102"/>
          <p:cNvSpPr/>
          <p:nvPr/>
        </p:nvSpPr>
        <p:spPr>
          <a:xfrm>
            <a:off x="1208822" y="3655425"/>
            <a:ext cx="15615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Investigation</a:t>
            </a:r>
            <a:endParaRPr sz="900">
              <a:latin typeface="Helvetica Neue"/>
              <a:ea typeface="Helvetica Neue"/>
              <a:cs typeface="Helvetica Neue"/>
              <a:sym typeface="Helvetica Neue"/>
            </a:endParaRPr>
          </a:p>
        </p:txBody>
      </p:sp>
      <p:sp>
        <p:nvSpPr>
          <p:cNvPr id="745" name="Google Shape;745;p102"/>
          <p:cNvSpPr/>
          <p:nvPr/>
        </p:nvSpPr>
        <p:spPr>
          <a:xfrm>
            <a:off x="1208817" y="2934700"/>
            <a:ext cx="15615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Hazard Report</a:t>
            </a:r>
            <a:endParaRPr sz="900">
              <a:latin typeface="Helvetica Neue"/>
              <a:ea typeface="Helvetica Neue"/>
              <a:cs typeface="Helvetica Neue"/>
              <a:sym typeface="Helvetica Neue"/>
            </a:endParaRPr>
          </a:p>
        </p:txBody>
      </p:sp>
      <p:sp>
        <p:nvSpPr>
          <p:cNvPr id="746" name="Google Shape;746;p102"/>
          <p:cNvSpPr/>
          <p:nvPr/>
        </p:nvSpPr>
        <p:spPr>
          <a:xfrm>
            <a:off x="1208825" y="4376150"/>
            <a:ext cx="1561500" cy="581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Escalation</a:t>
            </a:r>
            <a:endParaRPr sz="900">
              <a:latin typeface="Helvetica Neue"/>
              <a:ea typeface="Helvetica Neue"/>
              <a:cs typeface="Helvetica Neue"/>
              <a:sym typeface="Helvetica Neue"/>
            </a:endParaRPr>
          </a:p>
        </p:txBody>
      </p:sp>
      <p:sp>
        <p:nvSpPr>
          <p:cNvPr id="747" name="Google Shape;747;p102"/>
          <p:cNvSpPr/>
          <p:nvPr/>
        </p:nvSpPr>
        <p:spPr>
          <a:xfrm>
            <a:off x="3627025" y="3655425"/>
            <a:ext cx="909000" cy="130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Notifications</a:t>
            </a:r>
            <a:endParaRPr sz="900">
              <a:latin typeface="Helvetica Neue"/>
              <a:ea typeface="Helvetica Neue"/>
              <a:cs typeface="Helvetica Neue"/>
              <a:sym typeface="Helvetica Neue"/>
            </a:endParaRPr>
          </a:p>
        </p:txBody>
      </p:sp>
      <p:cxnSp>
        <p:nvCxnSpPr>
          <p:cNvPr id="748" name="Google Shape;748;p102"/>
          <p:cNvCxnSpPr>
            <a:stCxn id="745" idx="3"/>
            <a:endCxn id="744" idx="1"/>
          </p:cNvCxnSpPr>
          <p:nvPr/>
        </p:nvCxnSpPr>
        <p:spPr>
          <a:xfrm flipH="1">
            <a:off x="1208817" y="3225550"/>
            <a:ext cx="1561500" cy="720600"/>
          </a:xfrm>
          <a:prstGeom prst="bentConnector5">
            <a:avLst>
              <a:gd fmla="val -15250" name="adj1"/>
              <a:gd fmla="val 50009" name="adj2"/>
              <a:gd fmla="val 115249" name="adj3"/>
            </a:avLst>
          </a:prstGeom>
          <a:noFill/>
          <a:ln cap="flat" cmpd="sng" w="9525">
            <a:solidFill>
              <a:schemeClr val="dk2"/>
            </a:solidFill>
            <a:prstDash val="solid"/>
            <a:round/>
            <a:headEnd len="med" w="med" type="none"/>
            <a:tailEnd len="med" w="med" type="stealth"/>
          </a:ln>
        </p:spPr>
      </p:cxnSp>
      <p:cxnSp>
        <p:nvCxnSpPr>
          <p:cNvPr id="749" name="Google Shape;749;p102"/>
          <p:cNvCxnSpPr>
            <a:stCxn id="744" idx="3"/>
            <a:endCxn id="746" idx="1"/>
          </p:cNvCxnSpPr>
          <p:nvPr/>
        </p:nvCxnSpPr>
        <p:spPr>
          <a:xfrm flipH="1">
            <a:off x="1208822" y="3946275"/>
            <a:ext cx="1561500" cy="720600"/>
          </a:xfrm>
          <a:prstGeom prst="bentConnector5">
            <a:avLst>
              <a:gd fmla="val -15250" name="adj1"/>
              <a:gd fmla="val 50009" name="adj2"/>
              <a:gd fmla="val 115250" name="adj3"/>
            </a:avLst>
          </a:prstGeom>
          <a:noFill/>
          <a:ln cap="flat" cmpd="sng" w="9525">
            <a:solidFill>
              <a:schemeClr val="dk2"/>
            </a:solidFill>
            <a:prstDash val="solid"/>
            <a:round/>
            <a:headEnd len="med" w="med" type="none"/>
            <a:tailEnd len="med" w="med" type="stealth"/>
          </a:ln>
        </p:spPr>
      </p:cxnSp>
      <p:cxnSp>
        <p:nvCxnSpPr>
          <p:cNvPr id="750" name="Google Shape;750;p102"/>
          <p:cNvCxnSpPr>
            <a:stCxn id="744" idx="3"/>
            <a:endCxn id="747" idx="1"/>
          </p:cNvCxnSpPr>
          <p:nvPr/>
        </p:nvCxnSpPr>
        <p:spPr>
          <a:xfrm>
            <a:off x="2770322" y="3946275"/>
            <a:ext cx="856800" cy="360300"/>
          </a:xfrm>
          <a:prstGeom prst="bentConnector3">
            <a:avLst>
              <a:gd fmla="val 49994" name="adj1"/>
            </a:avLst>
          </a:prstGeom>
          <a:noFill/>
          <a:ln cap="flat" cmpd="sng" w="9525">
            <a:solidFill>
              <a:schemeClr val="dk2"/>
            </a:solidFill>
            <a:prstDash val="solid"/>
            <a:round/>
            <a:headEnd len="med" w="med" type="none"/>
            <a:tailEnd len="med" w="med" type="stealth"/>
          </a:ln>
        </p:spPr>
      </p:cxnSp>
      <p:cxnSp>
        <p:nvCxnSpPr>
          <p:cNvPr id="751" name="Google Shape;751;p102"/>
          <p:cNvCxnSpPr>
            <a:stCxn id="746" idx="3"/>
            <a:endCxn id="747" idx="1"/>
          </p:cNvCxnSpPr>
          <p:nvPr/>
        </p:nvCxnSpPr>
        <p:spPr>
          <a:xfrm flipH="1" rot="10800000">
            <a:off x="2770325" y="4306700"/>
            <a:ext cx="856800" cy="360300"/>
          </a:xfrm>
          <a:prstGeom prst="bentConnector3">
            <a:avLst>
              <a:gd fmla="val 49994" name="adj1"/>
            </a:avLst>
          </a:prstGeom>
          <a:noFill/>
          <a:ln cap="flat" cmpd="sng" w="9525">
            <a:solidFill>
              <a:schemeClr val="dk2"/>
            </a:solidFill>
            <a:prstDash val="solid"/>
            <a:round/>
            <a:headEnd len="med" w="med" type="none"/>
            <a:tailEnd len="med" w="med" type="stealth"/>
          </a:ln>
        </p:spPr>
      </p:cxnSp>
      <p:sp>
        <p:nvSpPr>
          <p:cNvPr id="752" name="Google Shape;752;p102"/>
          <p:cNvSpPr/>
          <p:nvPr/>
        </p:nvSpPr>
        <p:spPr>
          <a:xfrm>
            <a:off x="5154600" y="2934700"/>
            <a:ext cx="1164900" cy="11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Inspection Hazard</a:t>
            </a:r>
            <a:endParaRPr sz="900">
              <a:latin typeface="Helvetica Neue"/>
              <a:ea typeface="Helvetica Neue"/>
              <a:cs typeface="Helvetica Neue"/>
              <a:sym typeface="Helvetica Neue"/>
            </a:endParaRPr>
          </a:p>
        </p:txBody>
      </p:sp>
      <p:sp>
        <p:nvSpPr>
          <p:cNvPr id="753" name="Google Shape;753;p102"/>
          <p:cNvSpPr/>
          <p:nvPr/>
        </p:nvSpPr>
        <p:spPr>
          <a:xfrm>
            <a:off x="6774275" y="2934700"/>
            <a:ext cx="1164900" cy="11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Hazard Type</a:t>
            </a:r>
            <a:endParaRPr sz="900">
              <a:latin typeface="Helvetica Neue"/>
              <a:ea typeface="Helvetica Neue"/>
              <a:cs typeface="Helvetica Neue"/>
              <a:sym typeface="Helvetica Neue"/>
            </a:endParaRPr>
          </a:p>
        </p:txBody>
      </p:sp>
      <p:sp>
        <p:nvSpPr>
          <p:cNvPr id="754" name="Google Shape;754;p102"/>
          <p:cNvSpPr/>
          <p:nvPr/>
        </p:nvSpPr>
        <p:spPr>
          <a:xfrm>
            <a:off x="1208817" y="2399625"/>
            <a:ext cx="15615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Primary sub-processes</a:t>
            </a:r>
            <a:endParaRPr sz="900">
              <a:latin typeface="Helvetica Neue"/>
              <a:ea typeface="Helvetica Neue"/>
              <a:cs typeface="Helvetica Neue"/>
              <a:sym typeface="Helvetica Neue"/>
            </a:endParaRPr>
          </a:p>
        </p:txBody>
      </p:sp>
      <p:sp>
        <p:nvSpPr>
          <p:cNvPr id="755" name="Google Shape;755;p102"/>
          <p:cNvSpPr/>
          <p:nvPr/>
        </p:nvSpPr>
        <p:spPr>
          <a:xfrm>
            <a:off x="3300767" y="2399625"/>
            <a:ext cx="15615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Tenant communication</a:t>
            </a:r>
            <a:endParaRPr sz="900">
              <a:latin typeface="Helvetica Neue"/>
              <a:ea typeface="Helvetica Neue"/>
              <a:cs typeface="Helvetica Neue"/>
              <a:sym typeface="Helvetica Neue"/>
            </a:endParaRPr>
          </a:p>
        </p:txBody>
      </p:sp>
      <p:sp>
        <p:nvSpPr>
          <p:cNvPr id="756" name="Google Shape;756;p102"/>
          <p:cNvSpPr/>
          <p:nvPr/>
        </p:nvSpPr>
        <p:spPr>
          <a:xfrm>
            <a:off x="4956292" y="2399625"/>
            <a:ext cx="15615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Bridging entity</a:t>
            </a:r>
            <a:endParaRPr sz="900">
              <a:latin typeface="Helvetica Neue"/>
              <a:ea typeface="Helvetica Neue"/>
              <a:cs typeface="Helvetica Neue"/>
              <a:sym typeface="Helvetica Neue"/>
            </a:endParaRPr>
          </a:p>
        </p:txBody>
      </p:sp>
      <p:sp>
        <p:nvSpPr>
          <p:cNvPr id="757" name="Google Shape;757;p102"/>
          <p:cNvSpPr/>
          <p:nvPr/>
        </p:nvSpPr>
        <p:spPr>
          <a:xfrm>
            <a:off x="6611817" y="2399625"/>
            <a:ext cx="1561500" cy="581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Key decision</a:t>
            </a:r>
            <a:endParaRPr sz="900">
              <a:latin typeface="Helvetica Neue"/>
              <a:ea typeface="Helvetica Neue"/>
              <a:cs typeface="Helvetica Neue"/>
              <a:sym typeface="Helvetica Neue"/>
            </a:endParaRPr>
          </a:p>
        </p:txBody>
      </p:sp>
      <p:sp>
        <p:nvSpPr>
          <p:cNvPr id="758" name="Google Shape;758;p102"/>
          <p:cNvSpPr txBox="1"/>
          <p:nvPr>
            <p:ph idx="1" type="body"/>
          </p:nvPr>
        </p:nvSpPr>
        <p:spPr>
          <a:xfrm>
            <a:off x="568650" y="1152475"/>
            <a:ext cx="79914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1500"/>
              </a:spcAft>
              <a:buNone/>
            </a:pPr>
            <a:r>
              <a:rPr lang="en-GB" sz="1400"/>
              <a:t>The investigation component consists of three primary sub-processes with related entities: a </a:t>
            </a:r>
            <a:r>
              <a:rPr b="1" lang="en-GB" sz="1400">
                <a:solidFill>
                  <a:schemeClr val="accent1"/>
                </a:solidFill>
              </a:rPr>
              <a:t>hazard_report</a:t>
            </a:r>
            <a:r>
              <a:rPr lang="en-GB" sz="1400"/>
              <a:t> from a tenant, staff member or </a:t>
            </a:r>
            <a:r>
              <a:rPr lang="en-GB" sz="1400"/>
              <a:t>surveyor</a:t>
            </a:r>
            <a:r>
              <a:rPr lang="en-GB" sz="1400"/>
              <a:t> of a potential hazard, an Investigation into the hazard and an </a:t>
            </a:r>
            <a:r>
              <a:rPr b="1" lang="en-GB" sz="1400">
                <a:solidFill>
                  <a:schemeClr val="accent1"/>
                </a:solidFill>
              </a:rPr>
              <a:t>escalation</a:t>
            </a:r>
            <a:r>
              <a:rPr lang="en-GB" sz="1400"/>
              <a:t> if required. T</a:t>
            </a:r>
            <a:r>
              <a:rPr lang="en-GB" sz="1400"/>
              <a:t>hrough the investigation and escalation phases a housing provider needs to maintain contact through the </a:t>
            </a:r>
            <a:r>
              <a:rPr b="1" lang="en-GB" sz="1400">
                <a:solidFill>
                  <a:schemeClr val="accent1"/>
                </a:solidFill>
              </a:rPr>
              <a:t>notifications</a:t>
            </a:r>
            <a:r>
              <a:rPr lang="en-GB" sz="1400"/>
              <a:t> entity.</a:t>
            </a:r>
            <a:r>
              <a:rPr lang="en-GB" sz="1400"/>
              <a:t> The primary trigger for Awaab’s Law is a decision on </a:t>
            </a:r>
            <a:r>
              <a:rPr b="1" lang="en-GB" sz="1400">
                <a:solidFill>
                  <a:schemeClr val="accent1"/>
                </a:solidFill>
              </a:rPr>
              <a:t>hazard_type</a:t>
            </a:r>
            <a:r>
              <a:rPr lang="en-GB" sz="1400"/>
              <a:t> which is managed through a bridging entity </a:t>
            </a:r>
            <a:r>
              <a:rPr b="1" lang="en-GB" sz="1400">
                <a:solidFill>
                  <a:schemeClr val="accent1"/>
                </a:solidFill>
              </a:rPr>
              <a:t>inspection_hazard</a:t>
            </a:r>
            <a:endParaRPr b="1" sz="1400">
              <a:solidFill>
                <a:schemeClr val="accen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5"/>
          <p:cNvSpPr txBox="1"/>
          <p:nvPr>
            <p:ph type="title"/>
          </p:nvPr>
        </p:nvSpPr>
        <p:spPr>
          <a:xfrm>
            <a:off x="568650" y="398650"/>
            <a:ext cx="3898500" cy="105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Contents</a:t>
            </a:r>
            <a:endParaRPr/>
          </a:p>
        </p:txBody>
      </p:sp>
      <p:sp>
        <p:nvSpPr>
          <p:cNvPr id="455" name="Google Shape;455;p85"/>
          <p:cNvSpPr txBox="1"/>
          <p:nvPr>
            <p:ph idx="1" type="body"/>
          </p:nvPr>
        </p:nvSpPr>
        <p:spPr>
          <a:xfrm>
            <a:off x="568650" y="1136975"/>
            <a:ext cx="3844200" cy="3427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sz="1400" u="sng">
                <a:solidFill>
                  <a:schemeClr val="hlink"/>
                </a:solidFill>
                <a:hlinkClick action="ppaction://hlinksldjump" r:id="rId3"/>
              </a:rPr>
              <a:t>Introduction</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4"/>
              </a:rPr>
              <a:t>Principles for developing standards</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5"/>
              </a:rPr>
              <a:t>Data modelling artefacts</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6"/>
              </a:rPr>
              <a:t>Layers of review</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7"/>
              </a:rPr>
              <a:t>Review process</a:t>
            </a:r>
            <a:endParaRPr sz="1400"/>
          </a:p>
          <a:p>
            <a:pPr indent="-317500" lvl="0" marL="457200" rtl="0" algn="l">
              <a:spcBef>
                <a:spcPts val="0"/>
              </a:spcBef>
              <a:spcAft>
                <a:spcPts val="0"/>
              </a:spcAft>
              <a:buSzPts val="1400"/>
              <a:buAutoNum type="arabicPeriod"/>
            </a:pPr>
            <a:r>
              <a:rPr lang="en-GB" sz="1400" u="sng">
                <a:solidFill>
                  <a:schemeClr val="hlink"/>
                </a:solidFill>
                <a:hlinkClick/>
              </a:rPr>
              <a:t>Module design</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8"/>
              </a:rPr>
              <a:t>Component design: Investigation</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9"/>
              </a:rPr>
              <a:t>E</a:t>
            </a:r>
            <a:r>
              <a:rPr lang="en-GB" sz="1400" u="sng">
                <a:solidFill>
                  <a:schemeClr val="hlink"/>
                </a:solidFill>
                <a:hlinkClick action="ppaction://hlinksldjump" r:id="rId10"/>
              </a:rPr>
              <a:t>ntity design options and decisions</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11"/>
              </a:rPr>
              <a:t>Entity design: hazard_report</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12"/>
              </a:rPr>
              <a:t>Entity design: investigation</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13"/>
              </a:rPr>
              <a:t>Entity design: escalation</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14"/>
              </a:rPr>
              <a:t>Entity design: notification</a:t>
            </a:r>
            <a:endParaRPr sz="1400"/>
          </a:p>
          <a:p>
            <a:pPr indent="-317500" lvl="0" marL="457200" rtl="0" algn="l">
              <a:spcBef>
                <a:spcPts val="0"/>
              </a:spcBef>
              <a:spcAft>
                <a:spcPts val="0"/>
              </a:spcAft>
              <a:buSzPts val="1400"/>
              <a:buAutoNum type="arabicPeriod"/>
            </a:pPr>
            <a:r>
              <a:rPr lang="en-GB" sz="1400" u="sng">
                <a:solidFill>
                  <a:schemeClr val="hlink"/>
                </a:solidFill>
                <a:hlinkClick action="ppaction://hlinksldjump" r:id="rId15"/>
              </a:rPr>
              <a:t>Entity design: hazard_type</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03"/>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Investigation component design</a:t>
            </a:r>
            <a:endParaRPr/>
          </a:p>
        </p:txBody>
      </p:sp>
      <p:sp>
        <p:nvSpPr>
          <p:cNvPr id="764" name="Google Shape;764;p103"/>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t>Why is it constructed like this?</a:t>
            </a:r>
            <a:endParaRPr b="1" sz="1400"/>
          </a:p>
          <a:p>
            <a:pPr indent="0" lvl="0" marL="0" rtl="0" algn="l">
              <a:spcBef>
                <a:spcPts val="1500"/>
              </a:spcBef>
              <a:spcAft>
                <a:spcPts val="0"/>
              </a:spcAft>
              <a:buNone/>
            </a:pPr>
            <a:r>
              <a:rPr lang="en-GB" sz="1400"/>
              <a:t>The three main entities in the data structure match the three key sub-processes under Awaab’s Law (</a:t>
            </a:r>
            <a:r>
              <a:rPr lang="en-GB" sz="1400">
                <a:solidFill>
                  <a:schemeClr val="accent1"/>
                </a:solidFill>
              </a:rPr>
              <a:t>hazard_report</a:t>
            </a:r>
            <a:r>
              <a:rPr lang="en-GB" sz="1400"/>
              <a:t>, </a:t>
            </a:r>
            <a:r>
              <a:rPr lang="en-GB" sz="1400">
                <a:solidFill>
                  <a:schemeClr val="accent1"/>
                </a:solidFill>
              </a:rPr>
              <a:t>investigation</a:t>
            </a:r>
            <a:r>
              <a:rPr lang="en-GB" sz="1400"/>
              <a:t>, </a:t>
            </a:r>
            <a:r>
              <a:rPr lang="en-GB" sz="1400">
                <a:solidFill>
                  <a:schemeClr val="accent1"/>
                </a:solidFill>
              </a:rPr>
              <a:t>escalation</a:t>
            </a:r>
            <a:r>
              <a:rPr lang="en-GB" sz="1400"/>
              <a:t>): </a:t>
            </a:r>
            <a:endParaRPr sz="1400"/>
          </a:p>
          <a:p>
            <a:pPr indent="-317500" lvl="0" marL="457200" rtl="0" algn="l">
              <a:spcBef>
                <a:spcPts val="1500"/>
              </a:spcBef>
              <a:spcAft>
                <a:spcPts val="0"/>
              </a:spcAft>
              <a:buSzPts val="1400"/>
              <a:buChar char="●"/>
            </a:pPr>
            <a:r>
              <a:rPr b="1" lang="en-GB" sz="1400">
                <a:solidFill>
                  <a:schemeClr val="accent1"/>
                </a:solidFill>
              </a:rPr>
              <a:t>hazard_report</a:t>
            </a:r>
            <a:r>
              <a:rPr lang="en-GB" sz="1400"/>
              <a:t> is the base of the component. It records the who, when, where, and what of the perceived hazard. This dictates investigation and repair timelines </a:t>
            </a:r>
            <a:endParaRPr sz="1400"/>
          </a:p>
          <a:p>
            <a:pPr indent="-317500" lvl="0" marL="457200" rtl="0" algn="l">
              <a:spcBef>
                <a:spcPts val="0"/>
              </a:spcBef>
              <a:spcAft>
                <a:spcPts val="0"/>
              </a:spcAft>
              <a:buSzPts val="1400"/>
              <a:buChar char="●"/>
            </a:pPr>
            <a:r>
              <a:rPr b="1" lang="en-GB" sz="1400">
                <a:solidFill>
                  <a:schemeClr val="accent1"/>
                </a:solidFill>
              </a:rPr>
              <a:t>investigation</a:t>
            </a:r>
            <a:r>
              <a:rPr lang="en-GB" sz="1400"/>
              <a:t> provides for a determination of whether a hazard requires immediate repair under Awaab’s Law timescales</a:t>
            </a:r>
            <a:endParaRPr sz="1400"/>
          </a:p>
          <a:p>
            <a:pPr indent="-317500" lvl="0" marL="457200" rtl="0" algn="l">
              <a:spcBef>
                <a:spcPts val="0"/>
              </a:spcBef>
              <a:spcAft>
                <a:spcPts val="0"/>
              </a:spcAft>
              <a:buSzPts val="1400"/>
              <a:buChar char="●"/>
            </a:pPr>
            <a:r>
              <a:rPr b="1" lang="en-GB" sz="1400">
                <a:solidFill>
                  <a:schemeClr val="accent1"/>
                </a:solidFill>
              </a:rPr>
              <a:t>escalation</a:t>
            </a:r>
            <a:r>
              <a:rPr lang="en-GB" sz="1400"/>
              <a:t> deals with compensation and alternative accommodation</a:t>
            </a:r>
            <a:endParaRPr sz="1400"/>
          </a:p>
          <a:p>
            <a:pPr indent="0" lvl="0" marL="0" rtl="0" algn="l">
              <a:spcBef>
                <a:spcPts val="1500"/>
              </a:spcBef>
              <a:spcAft>
                <a:spcPts val="1500"/>
              </a:spcAft>
              <a:buNone/>
            </a:pPr>
            <a:r>
              <a:t/>
            </a:r>
            <a:endParaRPr sz="1400"/>
          </a:p>
        </p:txBody>
      </p:sp>
      <p:sp>
        <p:nvSpPr>
          <p:cNvPr id="765" name="Google Shape;765;p103"/>
          <p:cNvSpPr txBox="1"/>
          <p:nvPr>
            <p:ph idx="2" type="body"/>
          </p:nvPr>
        </p:nvSpPr>
        <p:spPr>
          <a:xfrm>
            <a:off x="4731075" y="11525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rPr>
              <a:t>Keeping good records of communication is also critical in Awaab’s Law, which explains why a separate and smaller </a:t>
            </a:r>
            <a:r>
              <a:rPr b="1" lang="en-GB" sz="1400">
                <a:solidFill>
                  <a:schemeClr val="accent1"/>
                </a:solidFill>
              </a:rPr>
              <a:t>notifications</a:t>
            </a:r>
            <a:r>
              <a:rPr lang="en-GB" sz="1400">
                <a:solidFill>
                  <a:schemeClr val="dk1"/>
                </a:solidFill>
              </a:rPr>
              <a:t> entity is used to manage this.</a:t>
            </a:r>
            <a:endParaRPr sz="1400">
              <a:solidFill>
                <a:schemeClr val="dk1"/>
              </a:solidFill>
            </a:endParaRPr>
          </a:p>
          <a:p>
            <a:pPr indent="0" lvl="0" marL="0" rtl="0" algn="l">
              <a:spcBef>
                <a:spcPts val="1500"/>
              </a:spcBef>
              <a:spcAft>
                <a:spcPts val="0"/>
              </a:spcAft>
              <a:buClr>
                <a:schemeClr val="dk1"/>
              </a:buClr>
              <a:buSzPts val="1100"/>
              <a:buFont typeface="Arial"/>
              <a:buNone/>
            </a:pPr>
            <a:r>
              <a:rPr lang="en-GB" sz="1400">
                <a:solidFill>
                  <a:schemeClr val="dk1"/>
                </a:solidFill>
              </a:rPr>
              <a:t>The key decision on the type of hazard triggers the Awaab’s Law response, hence why </a:t>
            </a:r>
            <a:r>
              <a:rPr b="1" lang="en-GB" sz="1400">
                <a:solidFill>
                  <a:schemeClr val="accent1"/>
                </a:solidFill>
              </a:rPr>
              <a:t>hazard_type</a:t>
            </a:r>
            <a:r>
              <a:rPr lang="en-GB" sz="1400">
                <a:solidFill>
                  <a:schemeClr val="dk1"/>
                </a:solidFill>
              </a:rPr>
              <a:t> is modelled as a separate entity. It is connected to the rest of the model through a bridging (or junction) table called </a:t>
            </a:r>
            <a:r>
              <a:rPr b="1" lang="en-GB" sz="1400">
                <a:solidFill>
                  <a:schemeClr val="accent1"/>
                </a:solidFill>
              </a:rPr>
              <a:t>investigation_hazard</a:t>
            </a:r>
            <a:r>
              <a:rPr lang="en-GB" sz="1400">
                <a:solidFill>
                  <a:schemeClr val="dk1"/>
                </a:solidFill>
              </a:rPr>
              <a:t>.</a:t>
            </a:r>
            <a:endParaRPr sz="1400">
              <a:solidFill>
                <a:schemeClr val="dk1"/>
              </a:solidFill>
            </a:endParaRPr>
          </a:p>
          <a:p>
            <a:pPr indent="0" lvl="0" marL="0" rtl="0" algn="l">
              <a:lnSpc>
                <a:spcPct val="100000"/>
              </a:lnSpc>
              <a:spcBef>
                <a:spcPts val="1500"/>
              </a:spcBef>
              <a:spcAft>
                <a:spcPts val="1500"/>
              </a:spcAft>
              <a:buNone/>
            </a:pPr>
            <a:r>
              <a:t/>
            </a:r>
            <a:endParaRPr b="1"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104"/>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Investigation component design</a:t>
            </a:r>
            <a:endParaRPr/>
          </a:p>
        </p:txBody>
      </p:sp>
      <p:sp>
        <p:nvSpPr>
          <p:cNvPr id="771" name="Google Shape;771;p104"/>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400">
                <a:solidFill>
                  <a:schemeClr val="dk1"/>
                </a:solidFill>
              </a:rPr>
              <a:t>What are the benefits and principles of this design?</a:t>
            </a:r>
            <a:endParaRPr sz="1400">
              <a:solidFill>
                <a:schemeClr val="dk1"/>
              </a:solidFill>
            </a:endParaRPr>
          </a:p>
          <a:p>
            <a:pPr indent="0" lvl="0" marL="0" rtl="0" algn="l">
              <a:spcBef>
                <a:spcPts val="1500"/>
              </a:spcBef>
              <a:spcAft>
                <a:spcPts val="0"/>
              </a:spcAft>
              <a:buClr>
                <a:schemeClr val="dk1"/>
              </a:buClr>
              <a:buSzPts val="1100"/>
              <a:buFont typeface="Arial"/>
              <a:buNone/>
            </a:pPr>
            <a:r>
              <a:rPr lang="en-GB" sz="1400">
                <a:solidFill>
                  <a:schemeClr val="dk1"/>
                </a:solidFill>
              </a:rPr>
              <a:t>It supports the separation of concerns principle, a good practice in data modelling. This enables simpler querying and data management. </a:t>
            </a:r>
            <a:endParaRPr sz="1400">
              <a:solidFill>
                <a:schemeClr val="dk1"/>
              </a:solidFill>
            </a:endParaRPr>
          </a:p>
          <a:p>
            <a:pPr indent="0" lvl="0" marL="0" rtl="0" algn="l">
              <a:spcBef>
                <a:spcPts val="1500"/>
              </a:spcBef>
              <a:spcAft>
                <a:spcPts val="0"/>
              </a:spcAft>
              <a:buClr>
                <a:schemeClr val="dk1"/>
              </a:buClr>
              <a:buSzPts val="1100"/>
              <a:buFont typeface="Arial"/>
              <a:buNone/>
            </a:pPr>
            <a:r>
              <a:rPr lang="en-GB" sz="1400">
                <a:solidFill>
                  <a:schemeClr val="dk1"/>
                </a:solidFill>
              </a:rPr>
              <a:t>The use of a bridging table also benefits the data model by providing: </a:t>
            </a:r>
            <a:endParaRPr sz="1400">
              <a:solidFill>
                <a:schemeClr val="dk1"/>
              </a:solidFill>
            </a:endParaRPr>
          </a:p>
          <a:p>
            <a:pPr indent="-317500" lvl="0" marL="457200" rtl="0" algn="l">
              <a:spcBef>
                <a:spcPts val="1500"/>
              </a:spcBef>
              <a:spcAft>
                <a:spcPts val="0"/>
              </a:spcAft>
              <a:buClr>
                <a:schemeClr val="dk1"/>
              </a:buClr>
              <a:buSzPts val="1400"/>
              <a:buFont typeface="Roboto"/>
              <a:buAutoNum type="arabicPeriod"/>
            </a:pPr>
            <a:r>
              <a:rPr b="1" lang="en-GB" sz="1400">
                <a:solidFill>
                  <a:schemeClr val="dk1"/>
                </a:solidFill>
              </a:rPr>
              <a:t>Normalisation</a:t>
            </a:r>
            <a:r>
              <a:rPr lang="en-GB" sz="1400">
                <a:solidFill>
                  <a:schemeClr val="dk1"/>
                </a:solidFill>
              </a:rPr>
              <a:t>: Bridging tables help in normalising the database by breaking down many-to-many relationships into one-to-many relationships, which are easier to manage and query.</a:t>
            </a:r>
            <a:endParaRPr sz="1400">
              <a:solidFill>
                <a:schemeClr val="dk1"/>
              </a:solidFill>
            </a:endParaRPr>
          </a:p>
          <a:p>
            <a:pPr indent="0" lvl="0" marL="0" rtl="0" algn="l">
              <a:spcBef>
                <a:spcPts val="1100"/>
              </a:spcBef>
              <a:spcAft>
                <a:spcPts val="0"/>
              </a:spcAft>
              <a:buClr>
                <a:schemeClr val="dk1"/>
              </a:buClr>
              <a:buSzPts val="1100"/>
              <a:buFont typeface="Arial"/>
              <a:buNone/>
            </a:pPr>
            <a:r>
              <a:t/>
            </a:r>
            <a:endParaRPr sz="1400">
              <a:solidFill>
                <a:schemeClr val="dk1"/>
              </a:solidFill>
            </a:endParaRPr>
          </a:p>
          <a:p>
            <a:pPr indent="0" lvl="0" marL="0" rtl="0" algn="l">
              <a:spcBef>
                <a:spcPts val="1500"/>
              </a:spcBef>
              <a:spcAft>
                <a:spcPts val="1500"/>
              </a:spcAft>
              <a:buNone/>
            </a:pPr>
            <a:r>
              <a:t/>
            </a:r>
            <a:endParaRPr b="1" sz="1400"/>
          </a:p>
        </p:txBody>
      </p:sp>
      <p:sp>
        <p:nvSpPr>
          <p:cNvPr id="772" name="Google Shape;772;p104"/>
          <p:cNvSpPr txBox="1"/>
          <p:nvPr>
            <p:ph idx="2" type="body"/>
          </p:nvPr>
        </p:nvSpPr>
        <p:spPr>
          <a:xfrm>
            <a:off x="4731075" y="1152550"/>
            <a:ext cx="3828900" cy="30405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chemeClr val="dk1"/>
              </a:buClr>
              <a:buSzPts val="1400"/>
              <a:buFont typeface="Roboto"/>
              <a:buAutoNum type="arabicPeriod" startAt="2"/>
            </a:pPr>
            <a:r>
              <a:rPr b="1" lang="en-GB" sz="1400">
                <a:solidFill>
                  <a:schemeClr val="dk1"/>
                </a:solidFill>
              </a:rPr>
              <a:t>Flexibility</a:t>
            </a:r>
            <a:r>
              <a:rPr lang="en-GB" sz="1400">
                <a:solidFill>
                  <a:schemeClr val="dk1"/>
                </a:solidFill>
              </a:rPr>
              <a:t>: They provide flexibility in managing complex relationships, allowing for additional attributes to be stored that pertain to the relationship itself, rather than the entities involved.</a:t>
            </a:r>
            <a:endParaRPr sz="1400">
              <a:solidFill>
                <a:schemeClr val="dk1"/>
              </a:solidFill>
            </a:endParaRPr>
          </a:p>
          <a:p>
            <a:pPr indent="-317500" lvl="0" marL="457200" rtl="0" algn="l">
              <a:spcBef>
                <a:spcPts val="1000"/>
              </a:spcBef>
              <a:spcAft>
                <a:spcPts val="0"/>
              </a:spcAft>
              <a:buClr>
                <a:schemeClr val="dk1"/>
              </a:buClr>
              <a:buSzPts val="1400"/>
              <a:buFont typeface="Roboto"/>
              <a:buAutoNum type="arabicPeriod" startAt="2"/>
            </a:pPr>
            <a:r>
              <a:rPr b="1" lang="en-GB" sz="1400">
                <a:solidFill>
                  <a:schemeClr val="dk1"/>
                </a:solidFill>
              </a:rPr>
              <a:t>Data Integrity</a:t>
            </a:r>
            <a:r>
              <a:rPr lang="en-GB" sz="1400">
                <a:solidFill>
                  <a:schemeClr val="dk1"/>
                </a:solidFill>
              </a:rPr>
              <a:t>: By using a bridging table, you can ensure data integrity and consistency, as it allows for more controlled and structured relationships between entities.</a:t>
            </a:r>
            <a:endParaRPr sz="1400">
              <a:solidFill>
                <a:schemeClr val="dk1"/>
              </a:solidFill>
            </a:endParaRPr>
          </a:p>
          <a:p>
            <a:pPr indent="-317500" lvl="0" marL="457200" rtl="0" algn="l">
              <a:spcBef>
                <a:spcPts val="1100"/>
              </a:spcBef>
              <a:spcAft>
                <a:spcPts val="0"/>
              </a:spcAft>
              <a:buClr>
                <a:schemeClr val="dk1"/>
              </a:buClr>
              <a:buSzPts val="1400"/>
              <a:buFont typeface="Roboto"/>
              <a:buAutoNum type="arabicPeriod" startAt="2"/>
            </a:pPr>
            <a:r>
              <a:rPr b="1" lang="en-GB" sz="1400">
                <a:solidFill>
                  <a:schemeClr val="dk1"/>
                </a:solidFill>
              </a:rPr>
              <a:t>Simplified Queries</a:t>
            </a:r>
            <a:r>
              <a:rPr lang="en-GB" sz="1400">
                <a:solidFill>
                  <a:schemeClr val="dk1"/>
                </a:solidFill>
              </a:rPr>
              <a:t>: Bridging tables can simplify queries by providing a clear path to navigate between related entities, making it easier to retrieve and manipulate data.</a:t>
            </a:r>
            <a:endParaRPr sz="1400">
              <a:solidFill>
                <a:schemeClr val="dk1"/>
              </a:solidFill>
            </a:endParaRPr>
          </a:p>
          <a:p>
            <a:pPr indent="0" lvl="0" marL="0" rtl="0" algn="l">
              <a:spcBef>
                <a:spcPts val="1000"/>
              </a:spcBef>
              <a:spcAft>
                <a:spcPts val="0"/>
              </a:spcAft>
              <a:buClr>
                <a:schemeClr val="dk1"/>
              </a:buClr>
              <a:buSzPts val="1100"/>
              <a:buFont typeface="Arial"/>
              <a:buNone/>
            </a:pPr>
            <a:r>
              <a:t/>
            </a:r>
            <a:endParaRPr sz="1400">
              <a:solidFill>
                <a:schemeClr val="dk1"/>
              </a:solidFill>
            </a:endParaRPr>
          </a:p>
          <a:p>
            <a:pPr indent="0" lvl="0" marL="457200" rtl="0" algn="l">
              <a:spcBef>
                <a:spcPts val="1500"/>
              </a:spcBef>
              <a:spcAft>
                <a:spcPts val="0"/>
              </a:spcAft>
              <a:buClr>
                <a:schemeClr val="dk1"/>
              </a:buClr>
              <a:buSzPts val="1100"/>
              <a:buFont typeface="Arial"/>
              <a:buNone/>
            </a:pPr>
            <a:r>
              <a:t/>
            </a:r>
            <a:endParaRPr sz="1400">
              <a:solidFill>
                <a:schemeClr val="dk1"/>
              </a:solidFill>
            </a:endParaRPr>
          </a:p>
          <a:p>
            <a:pPr indent="0" lvl="0" marL="457200" rtl="0" algn="l">
              <a:spcBef>
                <a:spcPts val="1500"/>
              </a:spcBef>
              <a:spcAft>
                <a:spcPts val="0"/>
              </a:spcAft>
              <a:buClr>
                <a:schemeClr val="dk1"/>
              </a:buClr>
              <a:buSzPts val="1100"/>
              <a:buFont typeface="Arial"/>
              <a:buNone/>
            </a:pPr>
            <a:r>
              <a:t/>
            </a:r>
            <a:endParaRPr sz="1400">
              <a:solidFill>
                <a:schemeClr val="dk1"/>
              </a:solidFill>
            </a:endParaRPr>
          </a:p>
          <a:p>
            <a:pPr indent="0" lvl="0" marL="0" rtl="0" algn="l">
              <a:spcBef>
                <a:spcPts val="1500"/>
              </a:spcBef>
              <a:spcAft>
                <a:spcPts val="0"/>
              </a:spcAft>
              <a:buClr>
                <a:schemeClr val="dk1"/>
              </a:buClr>
              <a:buSzPts val="1100"/>
              <a:buFont typeface="Arial"/>
              <a:buNone/>
            </a:pPr>
            <a:r>
              <a:t/>
            </a:r>
            <a:endParaRPr sz="1400">
              <a:solidFill>
                <a:schemeClr val="dk1"/>
              </a:solidFill>
            </a:endParaRPr>
          </a:p>
          <a:p>
            <a:pPr indent="0" lvl="0" marL="0" rtl="0" algn="l">
              <a:spcBef>
                <a:spcPts val="150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1500"/>
              </a:spcBef>
              <a:spcAft>
                <a:spcPts val="1500"/>
              </a:spcAft>
              <a:buNone/>
            </a:pPr>
            <a:r>
              <a:t/>
            </a:r>
            <a:endParaRPr b="1" sz="1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05"/>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Investigation component design</a:t>
            </a:r>
            <a:endParaRPr/>
          </a:p>
        </p:txBody>
      </p:sp>
      <p:sp>
        <p:nvSpPr>
          <p:cNvPr id="778" name="Google Shape;778;p105"/>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chemeClr val="dk1"/>
              </a:buClr>
              <a:buSzPts val="1400"/>
              <a:buFont typeface="Roboto"/>
              <a:buAutoNum type="arabicPeriod" startAt="5"/>
            </a:pPr>
            <a:r>
              <a:rPr b="1" lang="en-GB" sz="1400">
                <a:solidFill>
                  <a:schemeClr val="dk1"/>
                </a:solidFill>
              </a:rPr>
              <a:t>Scalability</a:t>
            </a:r>
            <a:r>
              <a:rPr lang="en-GB" sz="1400">
                <a:solidFill>
                  <a:schemeClr val="dk1"/>
                </a:solidFill>
              </a:rPr>
              <a:t>: They enhance scalability by allowing the database to accommodate changes in relationships without requiring significant alterations to the existing schema.</a:t>
            </a:r>
            <a:endParaRPr sz="1400">
              <a:solidFill>
                <a:schemeClr val="dk1"/>
              </a:solidFill>
            </a:endParaRPr>
          </a:p>
          <a:p>
            <a:pPr indent="0" lvl="0" marL="0" rtl="0" algn="l">
              <a:spcBef>
                <a:spcPts val="1100"/>
              </a:spcBef>
              <a:spcAft>
                <a:spcPts val="0"/>
              </a:spcAft>
              <a:buClr>
                <a:schemeClr val="dk1"/>
              </a:buClr>
              <a:buSzPts val="1100"/>
              <a:buFont typeface="Arial"/>
              <a:buNone/>
            </a:pPr>
            <a:r>
              <a:rPr b="1" lang="en-GB" sz="1400">
                <a:solidFill>
                  <a:schemeClr val="dk1"/>
                </a:solidFill>
              </a:rPr>
              <a:t>How does it meet technical user needs?</a:t>
            </a:r>
            <a:endParaRPr b="1" sz="1400">
              <a:solidFill>
                <a:schemeClr val="dk1"/>
              </a:solidFill>
            </a:endParaRPr>
          </a:p>
          <a:p>
            <a:pPr indent="0" lvl="0" marL="0" rtl="0" algn="l">
              <a:spcBef>
                <a:spcPts val="1500"/>
              </a:spcBef>
              <a:spcAft>
                <a:spcPts val="0"/>
              </a:spcAft>
              <a:buClr>
                <a:schemeClr val="dk1"/>
              </a:buClr>
              <a:buSzPts val="1100"/>
              <a:buFont typeface="Arial"/>
              <a:buNone/>
            </a:pPr>
            <a:r>
              <a:rPr lang="en-GB" sz="1400">
                <a:solidFill>
                  <a:schemeClr val="dk1"/>
                </a:solidFill>
              </a:rPr>
              <a:t>This approach ensures minimal joins to other components to allow integration with existing models easier.</a:t>
            </a:r>
            <a:endParaRPr sz="1400">
              <a:solidFill>
                <a:schemeClr val="dk1"/>
              </a:solidFill>
            </a:endParaRPr>
          </a:p>
          <a:p>
            <a:pPr indent="0" lvl="0" marL="0" rtl="0" algn="l">
              <a:spcBef>
                <a:spcPts val="1100"/>
              </a:spcBef>
              <a:spcAft>
                <a:spcPts val="0"/>
              </a:spcAft>
              <a:buClr>
                <a:schemeClr val="dk1"/>
              </a:buClr>
              <a:buSzPts val="1100"/>
              <a:buFont typeface="Arial"/>
              <a:buNone/>
            </a:pPr>
            <a:r>
              <a:t/>
            </a:r>
            <a:endParaRPr b="1" sz="1400">
              <a:solidFill>
                <a:schemeClr val="dk1"/>
              </a:solidFill>
            </a:endParaRPr>
          </a:p>
          <a:p>
            <a:pPr indent="0" lvl="0" marL="0" rtl="0" algn="l">
              <a:spcBef>
                <a:spcPts val="1500"/>
              </a:spcBef>
              <a:spcAft>
                <a:spcPts val="0"/>
              </a:spcAft>
              <a:buClr>
                <a:schemeClr val="dk1"/>
              </a:buClr>
              <a:buSzPts val="1100"/>
              <a:buFont typeface="Arial"/>
              <a:buNone/>
            </a:pPr>
            <a:r>
              <a:t/>
            </a:r>
            <a:endParaRPr sz="1400">
              <a:solidFill>
                <a:schemeClr val="dk1"/>
              </a:solidFill>
            </a:endParaRPr>
          </a:p>
          <a:p>
            <a:pPr indent="0" lvl="0" marL="0" rtl="0" algn="l">
              <a:spcBef>
                <a:spcPts val="1500"/>
              </a:spcBef>
              <a:spcAft>
                <a:spcPts val="0"/>
              </a:spcAft>
              <a:buClr>
                <a:schemeClr val="dk1"/>
              </a:buClr>
              <a:buSzPts val="1100"/>
              <a:buFont typeface="Arial"/>
              <a:buNone/>
            </a:pPr>
            <a:r>
              <a:t/>
            </a:r>
            <a:endParaRPr b="1" sz="1400">
              <a:solidFill>
                <a:schemeClr val="dk1"/>
              </a:solidFill>
            </a:endParaRPr>
          </a:p>
          <a:p>
            <a:pPr indent="0" lvl="0" marL="0" rtl="0" algn="l">
              <a:spcBef>
                <a:spcPts val="1500"/>
              </a:spcBef>
              <a:spcAft>
                <a:spcPts val="1500"/>
              </a:spcAft>
              <a:buNone/>
            </a:pPr>
            <a:r>
              <a:t/>
            </a:r>
            <a:endParaRPr b="1" sz="1400">
              <a:solidFill>
                <a:srgbClr val="323130"/>
              </a:solidFill>
            </a:endParaRPr>
          </a:p>
        </p:txBody>
      </p:sp>
      <p:sp>
        <p:nvSpPr>
          <p:cNvPr id="779" name="Google Shape;779;p105"/>
          <p:cNvSpPr txBox="1"/>
          <p:nvPr>
            <p:ph idx="2" type="body"/>
          </p:nvPr>
        </p:nvSpPr>
        <p:spPr>
          <a:xfrm>
            <a:off x="4731075" y="11525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dk1"/>
                </a:solidFill>
              </a:rPr>
              <a:t>How does it match our principles?</a:t>
            </a:r>
            <a:endParaRPr b="1" sz="1400">
              <a:solidFill>
                <a:schemeClr val="dk1"/>
              </a:solidFill>
            </a:endParaRPr>
          </a:p>
          <a:p>
            <a:pPr indent="-317500" lvl="0" marL="457200" rtl="0" algn="l">
              <a:lnSpc>
                <a:spcPct val="115000"/>
              </a:lnSpc>
              <a:spcBef>
                <a:spcPts val="1500"/>
              </a:spcBef>
              <a:spcAft>
                <a:spcPts val="0"/>
              </a:spcAft>
              <a:buClr>
                <a:schemeClr val="dk1"/>
              </a:buClr>
              <a:buSzPts val="1400"/>
              <a:buFont typeface="Helvetica Neue"/>
              <a:buChar char="●"/>
            </a:pPr>
            <a:r>
              <a:rPr lang="en-GB" sz="1400">
                <a:solidFill>
                  <a:schemeClr val="dk1"/>
                </a:solidFill>
              </a:rPr>
              <a:t>Ensure new terms need to exist</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Helvetica Neue"/>
              <a:buChar char="●"/>
            </a:pPr>
            <a:r>
              <a:rPr lang="en-GB" sz="1400">
                <a:solidFill>
                  <a:schemeClr val="dk1"/>
                </a:solidFill>
              </a:rPr>
              <a:t>Link related datasets to eliminate duplication</a:t>
            </a:r>
            <a:endParaRPr sz="1400">
              <a:solidFill>
                <a:schemeClr val="dk1"/>
              </a:solidFill>
            </a:endParaRPr>
          </a:p>
          <a:p>
            <a:pPr indent="-317500" lvl="0" marL="457200" rtl="0" algn="l">
              <a:lnSpc>
                <a:spcPct val="115000"/>
              </a:lnSpc>
              <a:spcBef>
                <a:spcPts val="0"/>
              </a:spcBef>
              <a:spcAft>
                <a:spcPts val="0"/>
              </a:spcAft>
              <a:buClr>
                <a:schemeClr val="dk1"/>
              </a:buClr>
              <a:buSzPts val="1400"/>
              <a:buFont typeface="Helvetica Neue"/>
              <a:buChar char="●"/>
            </a:pPr>
            <a:r>
              <a:rPr lang="en-GB" sz="1400">
                <a:solidFill>
                  <a:schemeClr val="dk1"/>
                </a:solidFill>
              </a:rPr>
              <a:t>Make it distinct, discrete and unambiguous</a:t>
            </a:r>
            <a:endParaRPr sz="1400">
              <a:solidFill>
                <a:schemeClr val="dk1"/>
              </a:solidFill>
            </a:endParaRPr>
          </a:p>
          <a:p>
            <a:pPr indent="0" lvl="0" marL="457200" rtl="0" algn="l">
              <a:lnSpc>
                <a:spcPct val="115000"/>
              </a:lnSpc>
              <a:spcBef>
                <a:spcPts val="0"/>
              </a:spcBef>
              <a:spcAft>
                <a:spcPts val="0"/>
              </a:spcAft>
              <a:buNone/>
            </a:pPr>
            <a:r>
              <a:t/>
            </a:r>
            <a:endParaRPr sz="1400">
              <a:solidFill>
                <a:schemeClr val="dk1"/>
              </a:solidFill>
            </a:endParaRPr>
          </a:p>
          <a:p>
            <a:pPr indent="0" lvl="0" marL="0" rtl="0" algn="l">
              <a:spcBef>
                <a:spcPts val="0"/>
              </a:spcBef>
              <a:spcAft>
                <a:spcPts val="1500"/>
              </a:spcAft>
              <a:buNone/>
            </a:pPr>
            <a:r>
              <a:t/>
            </a:r>
            <a:endParaRPr b="1" sz="1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106"/>
          <p:cNvSpPr txBox="1"/>
          <p:nvPr>
            <p:ph type="title"/>
          </p:nvPr>
        </p:nvSpPr>
        <p:spPr>
          <a:xfrm>
            <a:off x="570300" y="1418625"/>
            <a:ext cx="6852600" cy="15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Entity design options and decisions </a:t>
            </a:r>
            <a:endParaRPr/>
          </a:p>
        </p:txBody>
      </p:sp>
      <p:sp>
        <p:nvSpPr>
          <p:cNvPr id="785" name="Google Shape;785;p106"/>
          <p:cNvSpPr txBox="1"/>
          <p:nvPr>
            <p:ph idx="1" type="subTitle"/>
          </p:nvPr>
        </p:nvSpPr>
        <p:spPr>
          <a:xfrm>
            <a:off x="570300" y="2946775"/>
            <a:ext cx="6852600" cy="132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lang="en-GB"/>
              <a:t>Summary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107"/>
          <p:cNvSpPr txBox="1"/>
          <p:nvPr>
            <p:ph type="title"/>
          </p:nvPr>
        </p:nvSpPr>
        <p:spPr>
          <a:xfrm>
            <a:off x="568650" y="398650"/>
            <a:ext cx="42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Entity d</a:t>
            </a:r>
            <a:r>
              <a:rPr b="0" lang="en-GB"/>
              <a:t>esign options </a:t>
            </a:r>
            <a:endParaRPr/>
          </a:p>
        </p:txBody>
      </p:sp>
      <p:sp>
        <p:nvSpPr>
          <p:cNvPr id="791" name="Google Shape;791;p107"/>
          <p:cNvSpPr txBox="1"/>
          <p:nvPr>
            <p:ph idx="1" type="body"/>
          </p:nvPr>
        </p:nvSpPr>
        <p:spPr>
          <a:xfrm>
            <a:off x="568650" y="868100"/>
            <a:ext cx="3828900" cy="33246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SzPts val="1400"/>
              <a:buAutoNum type="arabicPeriod"/>
            </a:pPr>
            <a:r>
              <a:rPr lang="en-GB" sz="1400"/>
              <a:t>Use </a:t>
            </a:r>
            <a:r>
              <a:rPr lang="en-GB" sz="1400" u="sng">
                <a:solidFill>
                  <a:schemeClr val="hlink"/>
                </a:solidFill>
                <a:hlinkClick r:id="rId3"/>
              </a:rPr>
              <a:t>Reference</a:t>
            </a:r>
            <a:r>
              <a:rPr lang="en-GB" sz="1400">
                <a:solidFill>
                  <a:schemeClr val="dk1"/>
                </a:solidFill>
              </a:rPr>
              <a:t> </a:t>
            </a:r>
            <a:r>
              <a:rPr lang="en-GB" sz="1400">
                <a:solidFill>
                  <a:schemeClr val="dk1"/>
                </a:solidFill>
              </a:rPr>
              <a:t>for entities that need to be shared externally</a:t>
            </a:r>
            <a:endParaRPr sz="1400">
              <a:solidFill>
                <a:schemeClr val="dk1"/>
              </a:solidFill>
            </a:endParaRPr>
          </a:p>
          <a:p>
            <a:pPr indent="-317500" lvl="0" marL="457200" rtl="0" algn="l">
              <a:spcBef>
                <a:spcPts val="1000"/>
              </a:spcBef>
              <a:spcAft>
                <a:spcPts val="0"/>
              </a:spcAft>
              <a:buSzPts val="1400"/>
              <a:buAutoNum type="arabicPeriod"/>
            </a:pPr>
            <a:r>
              <a:rPr lang="en-GB" sz="1400">
                <a:solidFill>
                  <a:schemeClr val="dk1"/>
                </a:solidFill>
              </a:rPr>
              <a:t>Explain codelist codes (eg. </a:t>
            </a:r>
            <a:r>
              <a:rPr lang="en-GB" sz="1400" u="sng">
                <a:solidFill>
                  <a:schemeClr val="hlink"/>
                </a:solidFill>
                <a:hlinkClick action="ppaction://hlinksldjump" r:id="rId4"/>
              </a:rPr>
              <a:t>notification_type</a:t>
            </a:r>
            <a:r>
              <a:rPr lang="en-GB" sz="1400">
                <a:solidFill>
                  <a:schemeClr val="dk1"/>
                </a:solidFill>
              </a:rPr>
              <a:t>)</a:t>
            </a:r>
            <a:endParaRPr sz="1400">
              <a:solidFill>
                <a:schemeClr val="dk1"/>
              </a:solidFill>
            </a:endParaRPr>
          </a:p>
          <a:p>
            <a:pPr indent="-317500" lvl="0" marL="457200" rtl="0" algn="l">
              <a:spcBef>
                <a:spcPts val="1000"/>
              </a:spcBef>
              <a:spcAft>
                <a:spcPts val="0"/>
              </a:spcAft>
              <a:buSzPts val="1400"/>
              <a:buAutoNum type="arabicPeriod"/>
            </a:pPr>
            <a:r>
              <a:rPr lang="en-GB" sz="1400">
                <a:solidFill>
                  <a:schemeClr val="dk1"/>
                </a:solidFill>
              </a:rPr>
              <a:t>Use nesting for entities as Type where appropriate to expand the power of the data model (compare </a:t>
            </a:r>
            <a:r>
              <a:rPr lang="en-GB" sz="1400" u="sng">
                <a:solidFill>
                  <a:schemeClr val="accent1"/>
                </a:solidFill>
                <a:hlinkClick r:id="rId5">
                  <a:extLst>
                    <a:ext uri="{A12FA001-AC4F-418D-AE19-62706E023703}">
                      <ahyp:hlinkClr val="tx"/>
                    </a:ext>
                  </a:extLst>
                </a:hlinkClick>
              </a:rPr>
              <a:t>Complaint</a:t>
            </a:r>
            <a:r>
              <a:rPr lang="en-GB" sz="1400">
                <a:solidFill>
                  <a:schemeClr val="dk1"/>
                </a:solidFill>
              </a:rPr>
              <a:t> v </a:t>
            </a:r>
            <a:r>
              <a:rPr lang="en-GB" sz="1400" u="sng">
                <a:solidFill>
                  <a:schemeClr val="accent1"/>
                </a:solidFill>
                <a:hlinkClick action="ppaction://hlinksldjump" r:id="rId6">
                  <a:extLst>
                    <a:ext uri="{A12FA001-AC4F-418D-AE19-62706E023703}">
                      <ahyp:hlinkClr val="tx"/>
                    </a:ext>
                  </a:extLst>
                </a:hlinkClick>
              </a:rPr>
              <a:t>investigation</a:t>
            </a:r>
            <a:r>
              <a:rPr lang="en-GB" sz="1400">
                <a:solidFill>
                  <a:schemeClr val="dk1"/>
                </a:solidFill>
              </a:rPr>
              <a:t>) </a:t>
            </a:r>
            <a:endParaRPr sz="1400">
              <a:solidFill>
                <a:schemeClr val="dk1"/>
              </a:solidFill>
            </a:endParaRPr>
          </a:p>
          <a:p>
            <a:pPr indent="-317500" lvl="0" marL="457200" rtl="0" algn="l">
              <a:spcBef>
                <a:spcPts val="1100"/>
              </a:spcBef>
              <a:spcAft>
                <a:spcPts val="0"/>
              </a:spcAft>
              <a:buSzPts val="1400"/>
              <a:buAutoNum type="arabicPeriod"/>
            </a:pPr>
            <a:r>
              <a:rPr lang="en-GB" sz="1400">
                <a:solidFill>
                  <a:schemeClr val="dk1"/>
                </a:solidFill>
              </a:rPr>
              <a:t>Use </a:t>
            </a:r>
            <a:r>
              <a:rPr lang="en-GB" sz="1400" u="sng">
                <a:solidFill>
                  <a:schemeClr val="accent1"/>
                </a:solidFill>
                <a:hlinkClick r:id="rId7">
                  <a:extLst>
                    <a:ext uri="{A12FA001-AC4F-418D-AE19-62706E023703}">
                      <ahyp:hlinkClr val="tx"/>
                    </a:ext>
                  </a:extLst>
                </a:hlinkClick>
              </a:rPr>
              <a:t>Note</a:t>
            </a:r>
            <a:r>
              <a:rPr lang="en-GB" sz="1400">
                <a:solidFill>
                  <a:schemeClr val="dk1"/>
                </a:solidFill>
              </a:rPr>
              <a:t> as the Type for descriptive free text fields, such as reasons, descriptions, notes</a:t>
            </a:r>
            <a:endParaRPr sz="1400">
              <a:solidFill>
                <a:schemeClr val="dk1"/>
              </a:solidFill>
            </a:endParaRPr>
          </a:p>
          <a:p>
            <a:pPr indent="0" lvl="0" marL="0" rtl="0" algn="l">
              <a:spcBef>
                <a:spcPts val="1000"/>
              </a:spcBef>
              <a:spcAft>
                <a:spcPts val="0"/>
              </a:spcAft>
              <a:buClr>
                <a:schemeClr val="dk1"/>
              </a:buClr>
              <a:buSzPts val="1100"/>
              <a:buFont typeface="Arial"/>
              <a:buNone/>
            </a:pPr>
            <a:r>
              <a:t/>
            </a:r>
            <a:endParaRPr b="1" sz="1400">
              <a:solidFill>
                <a:schemeClr val="dk1"/>
              </a:solidFill>
            </a:endParaRPr>
          </a:p>
          <a:p>
            <a:pPr indent="0" lvl="0" marL="0" rtl="0" algn="l">
              <a:spcBef>
                <a:spcPts val="1500"/>
              </a:spcBef>
              <a:spcAft>
                <a:spcPts val="0"/>
              </a:spcAft>
              <a:buClr>
                <a:schemeClr val="dk1"/>
              </a:buClr>
              <a:buSzPts val="1100"/>
              <a:buFont typeface="Arial"/>
              <a:buNone/>
            </a:pPr>
            <a:r>
              <a:t/>
            </a:r>
            <a:endParaRPr sz="1400">
              <a:solidFill>
                <a:schemeClr val="dk1"/>
              </a:solidFill>
            </a:endParaRPr>
          </a:p>
          <a:p>
            <a:pPr indent="0" lvl="0" marL="0" rtl="0" algn="l">
              <a:spcBef>
                <a:spcPts val="1500"/>
              </a:spcBef>
              <a:spcAft>
                <a:spcPts val="0"/>
              </a:spcAft>
              <a:buClr>
                <a:schemeClr val="dk1"/>
              </a:buClr>
              <a:buSzPts val="1100"/>
              <a:buFont typeface="Arial"/>
              <a:buNone/>
            </a:pPr>
            <a:r>
              <a:t/>
            </a:r>
            <a:endParaRPr b="1" sz="1400">
              <a:solidFill>
                <a:schemeClr val="dk1"/>
              </a:solidFill>
            </a:endParaRPr>
          </a:p>
          <a:p>
            <a:pPr indent="0" lvl="0" marL="0" rtl="0" algn="l">
              <a:spcBef>
                <a:spcPts val="1500"/>
              </a:spcBef>
              <a:spcAft>
                <a:spcPts val="1500"/>
              </a:spcAft>
              <a:buNone/>
            </a:pPr>
            <a:r>
              <a:t/>
            </a:r>
            <a:endParaRPr b="1" sz="1400">
              <a:solidFill>
                <a:schemeClr val="dk1"/>
              </a:solidFill>
            </a:endParaRPr>
          </a:p>
        </p:txBody>
      </p:sp>
      <p:sp>
        <p:nvSpPr>
          <p:cNvPr id="792" name="Google Shape;792;p107"/>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317500" lvl="0" marL="457200" rtl="0" algn="l">
              <a:spcBef>
                <a:spcPts val="1100"/>
              </a:spcBef>
              <a:spcAft>
                <a:spcPts val="0"/>
              </a:spcAft>
              <a:buClr>
                <a:schemeClr val="dk1"/>
              </a:buClr>
              <a:buSzPts val="1400"/>
              <a:buAutoNum type="arabicPeriod" startAt="5"/>
            </a:pPr>
            <a:r>
              <a:rPr lang="en-GB" sz="1400">
                <a:solidFill>
                  <a:schemeClr val="dk1"/>
                </a:solidFill>
              </a:rPr>
              <a:t>Use existing </a:t>
            </a:r>
            <a:r>
              <a:rPr lang="en-GB" sz="1400">
                <a:solidFill>
                  <a:schemeClr val="dk1"/>
                </a:solidFill>
              </a:rPr>
              <a:t>HACT codelists where possible rather than create new. Examples:</a:t>
            </a:r>
            <a:endParaRPr sz="1400">
              <a:solidFill>
                <a:schemeClr val="dk1"/>
              </a:solidFill>
            </a:endParaRPr>
          </a:p>
          <a:p>
            <a:pPr indent="-317500" lvl="1" marL="914400" rtl="0" algn="l">
              <a:spcBef>
                <a:spcPts val="1000"/>
              </a:spcBef>
              <a:spcAft>
                <a:spcPts val="0"/>
              </a:spcAft>
              <a:buClr>
                <a:schemeClr val="dk1"/>
              </a:buClr>
              <a:buSzPts val="1400"/>
              <a:buAutoNum type="alphaLcPeriod"/>
            </a:pPr>
            <a:r>
              <a:rPr lang="en-GB" sz="1400" u="sng">
                <a:solidFill>
                  <a:schemeClr val="accent1"/>
                </a:solidFill>
                <a:hlinkClick r:id="rId8">
                  <a:extLst>
                    <a:ext uri="{A12FA001-AC4F-418D-AE19-62706E023703}">
                      <ahyp:hlinkClr val="tx"/>
                    </a:ext>
                  </a:extLst>
                </a:hlinkClick>
              </a:rPr>
              <a:t>Communication Channel Code</a:t>
            </a:r>
            <a:r>
              <a:rPr lang="en-GB" sz="1400">
                <a:solidFill>
                  <a:schemeClr val="dk1"/>
                </a:solidFill>
              </a:rPr>
              <a:t> v </a:t>
            </a:r>
            <a:r>
              <a:rPr lang="en-GB" sz="1400" u="sng">
                <a:solidFill>
                  <a:schemeClr val="accent1"/>
                </a:solidFill>
                <a:hlinkClick action="ppaction://hlinksldjump" r:id="rId9">
                  <a:extLst>
                    <a:ext uri="{A12FA001-AC4F-418D-AE19-62706E023703}">
                      <ahyp:hlinkClr val="tx"/>
                    </a:ext>
                  </a:extLst>
                </a:hlinkClick>
              </a:rPr>
              <a:t>notification_method</a:t>
            </a:r>
            <a:endParaRPr/>
          </a:p>
          <a:p>
            <a:pPr indent="-317500" lvl="1" marL="914400" rtl="0" algn="l">
              <a:spcBef>
                <a:spcPts val="1000"/>
              </a:spcBef>
              <a:spcAft>
                <a:spcPts val="0"/>
              </a:spcAft>
              <a:buClr>
                <a:schemeClr val="dk1"/>
              </a:buClr>
              <a:buSzPts val="1400"/>
              <a:buAutoNum type="alphaLcPeriod"/>
            </a:pPr>
            <a:r>
              <a:rPr lang="en-GB" sz="1400" u="sng">
                <a:solidFill>
                  <a:schemeClr val="accent1"/>
                </a:solidFill>
                <a:hlinkClick r:id="rId10">
                  <a:extLst>
                    <a:ext uri="{A12FA001-AC4F-418D-AE19-62706E023703}">
                      <ahyp:hlinkClr val="tx"/>
                    </a:ext>
                  </a:extLst>
                </a:hlinkClick>
              </a:rPr>
              <a:t>Complaint Resolution Code</a:t>
            </a:r>
            <a:r>
              <a:rPr lang="en-GB" sz="1400">
                <a:solidFill>
                  <a:schemeClr val="dk1"/>
                </a:solidFill>
              </a:rPr>
              <a:t> v escalation_type</a:t>
            </a:r>
            <a:endParaRPr sz="1400">
              <a:solidFill>
                <a:schemeClr val="dk1"/>
              </a:solidFill>
            </a:endParaRPr>
          </a:p>
          <a:p>
            <a:pPr indent="-317500" lvl="0" marL="457200" rtl="0" algn="l">
              <a:spcBef>
                <a:spcPts val="1000"/>
              </a:spcBef>
              <a:spcAft>
                <a:spcPts val="0"/>
              </a:spcAft>
              <a:buClr>
                <a:schemeClr val="dk1"/>
              </a:buClr>
              <a:buSzPts val="1400"/>
              <a:buAutoNum type="arabicPeriod" startAt="5"/>
            </a:pPr>
            <a:r>
              <a:rPr lang="en-GB" sz="1400">
                <a:solidFill>
                  <a:schemeClr val="dk1"/>
                </a:solidFill>
              </a:rPr>
              <a:t>Use a status update entity to capture end dates more meaningfully and robustly, for example: </a:t>
            </a:r>
            <a:r>
              <a:rPr lang="en-GB" sz="1400" u="sng">
                <a:solidFill>
                  <a:schemeClr val="accent1"/>
                </a:solidFill>
                <a:hlinkClick r:id="rId11">
                  <a:extLst>
                    <a:ext uri="{A12FA001-AC4F-418D-AE19-62706E023703}">
                      <ahyp:hlinkClr val="tx"/>
                    </a:ext>
                  </a:extLst>
                </a:hlinkClick>
              </a:rPr>
              <a:t>Action Item Status Change</a:t>
            </a:r>
            <a:r>
              <a:rPr lang="en-GB" sz="1400">
                <a:solidFill>
                  <a:schemeClr val="dk1"/>
                </a:solidFill>
              </a:rPr>
              <a:t> or </a:t>
            </a:r>
            <a:r>
              <a:rPr lang="en-GB" sz="1400" u="sng">
                <a:solidFill>
                  <a:schemeClr val="accent1"/>
                </a:solidFill>
                <a:hlinkClick r:id="rId12">
                  <a:extLst>
                    <a:ext uri="{A12FA001-AC4F-418D-AE19-62706E023703}">
                      <ahyp:hlinkClr val="tx"/>
                    </a:ext>
                  </a:extLst>
                </a:hlinkClick>
              </a:rPr>
              <a:t>Work Status Code</a:t>
            </a:r>
            <a:r>
              <a:rPr lang="en-GB" sz="1400">
                <a:solidFill>
                  <a:schemeClr val="dk1"/>
                </a:solidFill>
              </a:rPr>
              <a:t> rather than </a:t>
            </a:r>
            <a:r>
              <a:rPr lang="en-GB" sz="1400" u="sng">
                <a:solidFill>
                  <a:schemeClr val="hlink"/>
                </a:solidFill>
                <a:hlinkClick action="ppaction://hlinksldjump" r:id="rId13"/>
              </a:rPr>
              <a:t>escalation_end_date</a:t>
            </a:r>
            <a:endParaRPr sz="1400">
              <a:solidFill>
                <a:schemeClr val="dk1"/>
              </a:solidFill>
            </a:endParaRPr>
          </a:p>
          <a:p>
            <a:pPr indent="-317500" lvl="0" marL="457200" rtl="0" algn="l">
              <a:spcBef>
                <a:spcPts val="1100"/>
              </a:spcBef>
              <a:spcAft>
                <a:spcPts val="0"/>
              </a:spcAft>
              <a:buClr>
                <a:schemeClr val="dk1"/>
              </a:buClr>
              <a:buSzPts val="1400"/>
              <a:buAutoNum type="arabicPeriod" startAt="5"/>
            </a:pPr>
            <a:r>
              <a:rPr lang="en-GB" sz="1400">
                <a:solidFill>
                  <a:schemeClr val="dk1"/>
                </a:solidFill>
              </a:rPr>
              <a:t>Tie the </a:t>
            </a:r>
            <a:r>
              <a:rPr lang="en-GB" sz="1400">
                <a:solidFill>
                  <a:schemeClr val="accent1"/>
                </a:solidFill>
              </a:rPr>
              <a:t>hazard_report</a:t>
            </a:r>
            <a:r>
              <a:rPr lang="en-GB" sz="1400">
                <a:solidFill>
                  <a:schemeClr val="dk1"/>
                </a:solidFill>
              </a:rPr>
              <a:t> to a specific part of the Property Hierarchy for </a:t>
            </a:r>
            <a:r>
              <a:rPr lang="en-GB" sz="1400" u="sng">
                <a:solidFill>
                  <a:schemeClr val="accent1"/>
                </a:solidFill>
                <a:hlinkClick action="ppaction://hlinksldjump" r:id="rId14">
                  <a:extLst>
                    <a:ext uri="{A12FA001-AC4F-418D-AE19-62706E023703}">
                      <ahyp:hlinkClr val="tx"/>
                    </a:ext>
                  </a:extLst>
                </a:hlinkClick>
              </a:rPr>
              <a:t>location</a:t>
            </a:r>
            <a:r>
              <a:rPr lang="en-GB" sz="1400">
                <a:solidFill>
                  <a:schemeClr val="dk1"/>
                </a:solidFill>
              </a:rPr>
              <a:t> data?</a:t>
            </a:r>
            <a:endParaRPr sz="1400">
              <a:solidFill>
                <a:schemeClr val="dk1"/>
              </a:solidFill>
            </a:endParaRPr>
          </a:p>
          <a:p>
            <a:pPr indent="0" lvl="0" marL="0" rtl="0" algn="l">
              <a:spcBef>
                <a:spcPts val="110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1000"/>
              </a:spcBef>
              <a:spcAft>
                <a:spcPts val="1000"/>
              </a:spcAft>
              <a:buNone/>
            </a:pPr>
            <a:r>
              <a:t/>
            </a:r>
            <a:endParaRPr sz="1400">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08"/>
          <p:cNvSpPr txBox="1"/>
          <p:nvPr>
            <p:ph type="title"/>
          </p:nvPr>
        </p:nvSpPr>
        <p:spPr>
          <a:xfrm>
            <a:off x="568650" y="398650"/>
            <a:ext cx="429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Entity d</a:t>
            </a:r>
            <a:r>
              <a:rPr b="0" lang="en-GB"/>
              <a:t>esign options </a:t>
            </a:r>
            <a:endParaRPr/>
          </a:p>
        </p:txBody>
      </p:sp>
      <p:sp>
        <p:nvSpPr>
          <p:cNvPr id="798" name="Google Shape;798;p108"/>
          <p:cNvSpPr txBox="1"/>
          <p:nvPr>
            <p:ph idx="1" type="body"/>
          </p:nvPr>
        </p:nvSpPr>
        <p:spPr>
          <a:xfrm>
            <a:off x="568650" y="868100"/>
            <a:ext cx="3828900" cy="33246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startAt="8"/>
            </a:pPr>
            <a:r>
              <a:rPr lang="en-GB" sz="1400">
                <a:solidFill>
                  <a:schemeClr val="dk1"/>
                </a:solidFill>
              </a:rPr>
              <a:t>Fill gaps based on insights from housing providers and the existing HACT model:</a:t>
            </a:r>
            <a:endParaRPr sz="1400">
              <a:solidFill>
                <a:schemeClr val="dk1"/>
              </a:solidFill>
            </a:endParaRPr>
          </a:p>
          <a:p>
            <a:pPr indent="-317500" lvl="1" marL="914400" rtl="0" algn="l">
              <a:lnSpc>
                <a:spcPct val="115000"/>
              </a:lnSpc>
              <a:spcBef>
                <a:spcPts val="1000"/>
              </a:spcBef>
              <a:spcAft>
                <a:spcPts val="0"/>
              </a:spcAft>
              <a:buClr>
                <a:schemeClr val="dk1"/>
              </a:buClr>
              <a:buSzPts val="1400"/>
              <a:buAutoNum type="alphaLcPeriod"/>
            </a:pPr>
            <a:r>
              <a:rPr lang="en-GB" sz="1400">
                <a:solidFill>
                  <a:schemeClr val="dk1"/>
                </a:solidFill>
              </a:rPr>
              <a:t>There are no learning actions / outcomes on escalations. Add  </a:t>
            </a:r>
            <a:r>
              <a:rPr lang="en-GB" sz="1400" u="sng">
                <a:solidFill>
                  <a:schemeClr val="accent1"/>
                </a:solidFill>
                <a:hlinkClick r:id="rId3">
                  <a:extLst>
                    <a:ext uri="{A12FA001-AC4F-418D-AE19-62706E023703}">
                      <ahyp:hlinkClr val="tx"/>
                    </a:ext>
                  </a:extLst>
                </a:hlinkClick>
              </a:rPr>
              <a:t>Learning Action Item</a:t>
            </a:r>
            <a:r>
              <a:rPr lang="en-GB" sz="1400">
                <a:solidFill>
                  <a:schemeClr val="dk1"/>
                </a:solidFill>
              </a:rPr>
              <a:t> </a:t>
            </a:r>
            <a:endParaRPr sz="1400">
              <a:solidFill>
                <a:schemeClr val="dk1"/>
              </a:solidFill>
            </a:endParaRPr>
          </a:p>
          <a:p>
            <a:pPr indent="-317500" lvl="1" marL="914400" rtl="0" algn="l">
              <a:lnSpc>
                <a:spcPct val="115000"/>
              </a:lnSpc>
              <a:spcBef>
                <a:spcPts val="1000"/>
              </a:spcBef>
              <a:spcAft>
                <a:spcPts val="0"/>
              </a:spcAft>
              <a:buClr>
                <a:schemeClr val="dk1"/>
              </a:buClr>
              <a:buSzPts val="1400"/>
              <a:buAutoNum type="alphaLcPeriod"/>
            </a:pPr>
            <a:r>
              <a:rPr lang="en-GB" sz="1400">
                <a:solidFill>
                  <a:schemeClr val="dk1"/>
                </a:solidFill>
              </a:rPr>
              <a:t>Add </a:t>
            </a:r>
            <a:r>
              <a:rPr lang="en-GB" sz="1400" u="sng">
                <a:solidFill>
                  <a:schemeClr val="accent1"/>
                </a:solidFill>
                <a:hlinkClick r:id="rId4">
                  <a:extLst>
                    <a:ext uri="{A12FA001-AC4F-418D-AE19-62706E023703}">
                      <ahyp:hlinkClr val="tx"/>
                    </a:ext>
                  </a:extLst>
                </a:hlinkClick>
              </a:rPr>
              <a:t>Appointment</a:t>
            </a:r>
            <a:r>
              <a:rPr lang="en-GB" sz="1400">
                <a:solidFill>
                  <a:schemeClr val="dk1"/>
                </a:solidFill>
              </a:rPr>
              <a:t> &amp; </a:t>
            </a:r>
            <a:r>
              <a:rPr lang="en-GB" sz="1400" u="sng">
                <a:solidFill>
                  <a:schemeClr val="accent1"/>
                </a:solidFill>
                <a:hlinkClick r:id="rId5">
                  <a:extLst>
                    <a:ext uri="{A12FA001-AC4F-418D-AE19-62706E023703}">
                      <ahyp:hlinkClr val="tx"/>
                    </a:ext>
                  </a:extLst>
                </a:hlinkClick>
              </a:rPr>
              <a:t>Atttachment</a:t>
            </a:r>
            <a:r>
              <a:rPr lang="en-GB" sz="1400">
                <a:solidFill>
                  <a:schemeClr val="dk1"/>
                </a:solidFill>
              </a:rPr>
              <a:t> on investigation</a:t>
            </a:r>
            <a:endParaRPr sz="1400">
              <a:solidFill>
                <a:schemeClr val="dk1"/>
              </a:solidFill>
            </a:endParaRPr>
          </a:p>
          <a:p>
            <a:pPr indent="-317500" lvl="0" marL="457200" rtl="0" algn="l">
              <a:lnSpc>
                <a:spcPct val="115000"/>
              </a:lnSpc>
              <a:spcBef>
                <a:spcPts val="1000"/>
              </a:spcBef>
              <a:spcAft>
                <a:spcPts val="0"/>
              </a:spcAft>
              <a:buClr>
                <a:schemeClr val="dk1"/>
              </a:buClr>
              <a:buSzPts val="1400"/>
              <a:buAutoNum type="arabicPeriod" startAt="8"/>
            </a:pPr>
            <a:r>
              <a:rPr lang="en-GB" sz="1400">
                <a:solidFill>
                  <a:schemeClr val="dk1"/>
                </a:solidFill>
              </a:rPr>
              <a:t>Use </a:t>
            </a:r>
            <a:r>
              <a:rPr lang="en-GB" sz="1400" u="sng">
                <a:solidFill>
                  <a:schemeClr val="accent1"/>
                </a:solidFill>
                <a:hlinkClick r:id="rId6">
                  <a:extLst>
                    <a:ext uri="{A12FA001-AC4F-418D-AE19-62706E023703}">
                      <ahyp:hlinkClr val="tx"/>
                    </a:ext>
                  </a:extLst>
                </a:hlinkClick>
              </a:rPr>
              <a:t>Employee</a:t>
            </a:r>
            <a:r>
              <a:rPr lang="en-GB" sz="1400">
                <a:solidFill>
                  <a:schemeClr val="dk1"/>
                </a:solidFill>
              </a:rPr>
              <a:t> for ownership of specific cases, eg. </a:t>
            </a:r>
            <a:r>
              <a:rPr lang="en-GB" sz="1400" u="sng">
                <a:solidFill>
                  <a:schemeClr val="hlink"/>
                </a:solidFill>
                <a:hlinkClick action="ppaction://hlinksldjump" r:id="rId7"/>
              </a:rPr>
              <a:t>ecalated_to</a:t>
            </a:r>
            <a:r>
              <a:rPr lang="en-GB" sz="1400">
                <a:solidFill>
                  <a:schemeClr val="dk1"/>
                </a:solidFill>
              </a:rPr>
              <a:t> or </a:t>
            </a:r>
            <a:r>
              <a:rPr lang="en-GB" sz="1400" u="sng">
                <a:solidFill>
                  <a:schemeClr val="accent1"/>
                </a:solidFill>
                <a:hlinkClick action="ppaction://hlinksldjump" r:id="rId8">
                  <a:extLst>
                    <a:ext uri="{A12FA001-AC4F-418D-AE19-62706E023703}">
                      <ahyp:hlinkClr val="tx"/>
                    </a:ext>
                  </a:extLst>
                </a:hlinkClick>
              </a:rPr>
              <a:t>investigator_id</a:t>
            </a:r>
            <a:r>
              <a:rPr lang="en-GB" sz="1400">
                <a:solidFill>
                  <a:schemeClr val="dk1"/>
                </a:solidFill>
              </a:rPr>
              <a:t> </a:t>
            </a:r>
            <a:endParaRPr sz="1400">
              <a:solidFill>
                <a:schemeClr val="dk1"/>
              </a:solidFill>
            </a:endParaRPr>
          </a:p>
          <a:p>
            <a:pPr indent="0" lvl="0" marL="0" rtl="0" algn="l">
              <a:spcBef>
                <a:spcPts val="1000"/>
              </a:spcBef>
              <a:spcAft>
                <a:spcPts val="1000"/>
              </a:spcAft>
              <a:buNone/>
            </a:pPr>
            <a:r>
              <a:t/>
            </a:r>
            <a:endParaRPr sz="1400"/>
          </a:p>
        </p:txBody>
      </p:sp>
      <p:sp>
        <p:nvSpPr>
          <p:cNvPr id="799" name="Google Shape;799;p108"/>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AutoNum type="arabicPeriod" startAt="10"/>
            </a:pPr>
            <a:r>
              <a:rPr lang="en-GB" sz="1400">
                <a:solidFill>
                  <a:schemeClr val="dk1"/>
                </a:solidFill>
              </a:rPr>
              <a:t>Address overlap or duplication</a:t>
            </a:r>
            <a:r>
              <a:rPr lang="en-GB" sz="1400">
                <a:solidFill>
                  <a:schemeClr val="dk1"/>
                </a:solidFill>
              </a:rPr>
              <a:t> between entities - eg. </a:t>
            </a:r>
            <a:r>
              <a:rPr lang="en-GB" sz="1400" u="sng">
                <a:solidFill>
                  <a:schemeClr val="accent1"/>
                </a:solidFill>
                <a:hlinkClick action="ppaction://hlinksldjump" r:id="rId9">
                  <a:extLst>
                    <a:ext uri="{A12FA001-AC4F-418D-AE19-62706E023703}">
                      <ahyp:hlinkClr val="tx"/>
                    </a:ext>
                  </a:extLst>
                </a:hlinkClick>
              </a:rPr>
              <a:t>reported_by</a:t>
            </a:r>
            <a:r>
              <a:rPr lang="en-GB" sz="1400">
                <a:solidFill>
                  <a:schemeClr val="dk1"/>
                </a:solidFill>
              </a:rPr>
              <a:t> and </a:t>
            </a:r>
            <a:r>
              <a:rPr lang="en-GB" sz="1400" u="sng">
                <a:solidFill>
                  <a:schemeClr val="accent1"/>
                </a:solidFill>
                <a:hlinkClick action="ppaction://hlinksldjump" r:id="rId10">
                  <a:extLst>
                    <a:ext uri="{A12FA001-AC4F-418D-AE19-62706E023703}">
                      <ahyp:hlinkClr val="tx"/>
                    </a:ext>
                  </a:extLst>
                </a:hlinkClick>
              </a:rPr>
              <a:t>trigger_source</a:t>
            </a:r>
            <a:endParaRPr sz="1400">
              <a:solidFill>
                <a:schemeClr val="dk1"/>
              </a:solidFill>
            </a:endParaRPr>
          </a:p>
          <a:p>
            <a:pPr indent="-317500" lvl="0" marL="457200" rtl="0" algn="l">
              <a:lnSpc>
                <a:spcPct val="115000"/>
              </a:lnSpc>
              <a:spcBef>
                <a:spcPts val="1000"/>
              </a:spcBef>
              <a:spcAft>
                <a:spcPts val="0"/>
              </a:spcAft>
              <a:buClr>
                <a:schemeClr val="dk1"/>
              </a:buClr>
              <a:buSzPts val="1400"/>
              <a:buAutoNum type="arabicPeriod" startAt="10"/>
            </a:pPr>
            <a:r>
              <a:rPr lang="en-GB" sz="1400">
                <a:solidFill>
                  <a:schemeClr val="dk1"/>
                </a:solidFill>
              </a:rPr>
              <a:t>Replace entities that could maybe be better handled by HACT entities: </a:t>
            </a:r>
            <a:endParaRPr sz="1400">
              <a:solidFill>
                <a:schemeClr val="dk1"/>
              </a:solidFill>
            </a:endParaRPr>
          </a:p>
          <a:p>
            <a:pPr indent="-317500" lvl="1" marL="914400" rtl="0" algn="l">
              <a:lnSpc>
                <a:spcPct val="115000"/>
              </a:lnSpc>
              <a:spcBef>
                <a:spcPts val="1000"/>
              </a:spcBef>
              <a:spcAft>
                <a:spcPts val="0"/>
              </a:spcAft>
              <a:buClr>
                <a:schemeClr val="dk1"/>
              </a:buClr>
              <a:buSzPts val="1400"/>
              <a:buAutoNum type="alphaLcPeriod"/>
            </a:pPr>
            <a:r>
              <a:rPr lang="en-GB" sz="1400">
                <a:solidFill>
                  <a:schemeClr val="dk1"/>
                </a:solidFill>
              </a:rPr>
              <a:t>Further work due date could be handled by </a:t>
            </a:r>
            <a:r>
              <a:rPr lang="en-GB" sz="1400" u="sng">
                <a:solidFill>
                  <a:schemeClr val="accent1"/>
                </a:solidFill>
                <a:hlinkClick r:id="rId11">
                  <a:extLst>
                    <a:ext uri="{A12FA001-AC4F-418D-AE19-62706E023703}">
                      <ahyp:hlinkClr val="tx"/>
                    </a:ext>
                  </a:extLst>
                </a:hlinkClick>
              </a:rPr>
              <a:t>Additional Work</a:t>
            </a:r>
            <a:r>
              <a:rPr lang="en-GB" sz="1400">
                <a:solidFill>
                  <a:schemeClr val="dk1"/>
                </a:solidFill>
              </a:rPr>
              <a:t>.</a:t>
            </a:r>
            <a:endParaRPr sz="1400">
              <a:solidFill>
                <a:schemeClr val="dk1"/>
              </a:solidFill>
            </a:endParaRPr>
          </a:p>
          <a:p>
            <a:pPr indent="-317500" lvl="1" marL="914400" rtl="0" algn="l">
              <a:lnSpc>
                <a:spcPct val="115000"/>
              </a:lnSpc>
              <a:spcBef>
                <a:spcPts val="1000"/>
              </a:spcBef>
              <a:spcAft>
                <a:spcPts val="0"/>
              </a:spcAft>
              <a:buClr>
                <a:schemeClr val="dk1"/>
              </a:buClr>
              <a:buSzPts val="1400"/>
              <a:buAutoNum type="alphaLcPeriod"/>
            </a:pPr>
            <a:r>
              <a:rPr lang="en-GB" sz="1400">
                <a:solidFill>
                  <a:schemeClr val="dk1"/>
                </a:solidFill>
              </a:rPr>
              <a:t>Photo_evidence could be replaced with </a:t>
            </a:r>
            <a:r>
              <a:rPr lang="en-GB" sz="1400" u="sng">
                <a:solidFill>
                  <a:schemeClr val="accent1"/>
                </a:solidFill>
                <a:hlinkClick r:id="rId12">
                  <a:extLst>
                    <a:ext uri="{A12FA001-AC4F-418D-AE19-62706E023703}">
                      <ahyp:hlinkClr val="tx"/>
                    </a:ext>
                  </a:extLst>
                </a:hlinkClick>
              </a:rPr>
              <a:t>Atttachment</a:t>
            </a:r>
            <a:endParaRPr sz="1400">
              <a:solidFill>
                <a:schemeClr val="dk1"/>
              </a:solidFill>
            </a:endParaRPr>
          </a:p>
          <a:p>
            <a:pPr indent="-317500" lvl="1" marL="914400" rtl="0" algn="l">
              <a:lnSpc>
                <a:spcPct val="115000"/>
              </a:lnSpc>
              <a:spcBef>
                <a:spcPts val="1000"/>
              </a:spcBef>
              <a:spcAft>
                <a:spcPts val="0"/>
              </a:spcAft>
              <a:buClr>
                <a:schemeClr val="dk1"/>
              </a:buClr>
              <a:buSzPts val="1400"/>
              <a:buAutoNum type="alphaLcPeriod"/>
            </a:pPr>
            <a:r>
              <a:rPr lang="en-GB" sz="1400" u="sng">
                <a:solidFill>
                  <a:schemeClr val="accent1"/>
                </a:solidFill>
                <a:hlinkClick r:id="rId13">
                  <a:extLst>
                    <a:ext uri="{A12FA001-AC4F-418D-AE19-62706E023703}">
                      <ahyp:hlinkClr val="tx"/>
                    </a:ext>
                  </a:extLst>
                </a:hlinkClick>
              </a:rPr>
              <a:t>Complaint Compensation</a:t>
            </a:r>
            <a:r>
              <a:rPr lang="en-GB" sz="1400">
                <a:solidFill>
                  <a:schemeClr val="dk1"/>
                </a:solidFill>
              </a:rPr>
              <a:t> rather than parts of escalation, which could be wrapped together</a:t>
            </a:r>
            <a:endParaRPr sz="1400">
              <a:solidFill>
                <a:schemeClr val="dk1"/>
              </a:solidFill>
            </a:endParaRPr>
          </a:p>
          <a:p>
            <a:pPr indent="-317500" lvl="0" marL="457200" rtl="0" algn="l">
              <a:lnSpc>
                <a:spcPct val="115000"/>
              </a:lnSpc>
              <a:spcBef>
                <a:spcPts val="1000"/>
              </a:spcBef>
              <a:spcAft>
                <a:spcPts val="0"/>
              </a:spcAft>
              <a:buClr>
                <a:schemeClr val="dk1"/>
              </a:buClr>
              <a:buSzPts val="1400"/>
              <a:buAutoNum type="arabicPeriod" startAt="10"/>
            </a:pPr>
            <a:r>
              <a:rPr lang="en-GB" sz="1400">
                <a:solidFill>
                  <a:schemeClr val="dk1"/>
                </a:solidFill>
              </a:rPr>
              <a:t>Add Date Received and Date Logged to </a:t>
            </a:r>
            <a:r>
              <a:rPr lang="en-GB" sz="1400">
                <a:solidFill>
                  <a:schemeClr val="accent1"/>
                </a:solidFill>
              </a:rPr>
              <a:t>hazard_report</a:t>
            </a:r>
            <a:endParaRPr sz="1400">
              <a:solidFill>
                <a:schemeClr val="accent1"/>
              </a:solidFill>
            </a:endParaRPr>
          </a:p>
          <a:p>
            <a:pPr indent="0" lvl="0" marL="0" rtl="0" algn="l">
              <a:lnSpc>
                <a:spcPct val="115000"/>
              </a:lnSpc>
              <a:spcBef>
                <a:spcPts val="1000"/>
              </a:spcBef>
              <a:spcAft>
                <a:spcPts val="1000"/>
              </a:spcAft>
              <a:buNone/>
            </a:pPr>
            <a:r>
              <a:t/>
            </a:r>
            <a:endParaRPr sz="1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109"/>
          <p:cNvSpPr txBox="1"/>
          <p:nvPr>
            <p:ph type="title"/>
          </p:nvPr>
        </p:nvSpPr>
        <p:spPr>
          <a:xfrm>
            <a:off x="568650" y="398650"/>
            <a:ext cx="59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1- Use Reference for some entities</a:t>
            </a:r>
            <a:endParaRPr/>
          </a:p>
        </p:txBody>
      </p:sp>
      <p:sp>
        <p:nvSpPr>
          <p:cNvPr id="805" name="Google Shape;805;p109"/>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I</a:t>
            </a:r>
            <a:r>
              <a:rPr lang="en-GB" sz="1200">
                <a:solidFill>
                  <a:schemeClr val="dk1"/>
                </a:solidFill>
              </a:rPr>
              <a:t>n the HACT UK Housing Data Standards, </a:t>
            </a:r>
            <a:r>
              <a:rPr lang="en-GB" sz="1200" u="sng">
                <a:solidFill>
                  <a:schemeClr val="accent1"/>
                </a:solidFill>
                <a:hlinkClick r:id="rId3">
                  <a:extLst>
                    <a:ext uri="{A12FA001-AC4F-418D-AE19-62706E023703}">
                      <ahyp:hlinkClr val="tx"/>
                    </a:ext>
                  </a:extLst>
                </a:hlinkClick>
              </a:rPr>
              <a:t>Reference</a:t>
            </a:r>
            <a:r>
              <a:rPr lang="en-GB" sz="1200">
                <a:solidFill>
                  <a:schemeClr val="dk1"/>
                </a:solidFill>
              </a:rPr>
              <a:t> is used to provide an external id for some entities. For example in the entity Complaint, Reference is listed as an attribute (‘Reference’) whose Type is the entity called </a:t>
            </a:r>
            <a:r>
              <a:rPr lang="en-GB" sz="1200" u="sng">
                <a:solidFill>
                  <a:schemeClr val="accent1"/>
                </a:solidFill>
                <a:hlinkClick r:id="rId4">
                  <a:extLst>
                    <a:ext uri="{A12FA001-AC4F-418D-AE19-62706E023703}">
                      <ahyp:hlinkClr val="tx"/>
                    </a:ext>
                  </a:extLst>
                </a:hlinkClick>
              </a:rPr>
              <a:t>Reference</a:t>
            </a:r>
            <a:r>
              <a:rPr lang="en-GB" sz="1200">
                <a:solidFill>
                  <a:schemeClr val="dk1"/>
                </a:solidFill>
              </a:rPr>
              <a:t>. This nested entity contains an ID (a string or number), a description and code of who allocated the ID, and a description of the ID itself.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This is not a replacement for Primary and Foreign Keys which are needed to build a database. But Reference could be useful in some circumstances - where for example you have data about the same </a:t>
            </a:r>
            <a:endParaRPr sz="1050">
              <a:solidFill>
                <a:srgbClr val="444746"/>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06" name="Google Shape;806;p109"/>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entity in different systems or you have external stakeholders (contractors, tenants etc.) who need a reference code to refer to. </a:t>
            </a:r>
            <a:r>
              <a:rPr lang="en-GB" sz="1200">
                <a:solidFill>
                  <a:schemeClr val="accent1"/>
                </a:solidFill>
              </a:rPr>
              <a:t>Reference </a:t>
            </a:r>
            <a:r>
              <a:rPr lang="en-GB" sz="1200">
                <a:solidFill>
                  <a:schemeClr val="dk1"/>
                </a:solidFill>
              </a:rPr>
              <a:t>could help:</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304800" lvl="0" marL="457200" rtl="0" algn="l">
              <a:lnSpc>
                <a:spcPct val="115000"/>
              </a:lnSpc>
              <a:spcBef>
                <a:spcPts val="0"/>
              </a:spcBef>
              <a:spcAft>
                <a:spcPts val="0"/>
              </a:spcAft>
              <a:buSzPts val="1200"/>
              <a:buChar char="●"/>
            </a:pPr>
            <a:r>
              <a:rPr lang="en-GB" sz="1200">
                <a:solidFill>
                  <a:schemeClr val="dk1"/>
                </a:solidFill>
              </a:rPr>
              <a:t>Share hazard reports with tenants</a:t>
            </a:r>
            <a:endParaRPr sz="1200">
              <a:solidFill>
                <a:schemeClr val="dk1"/>
              </a:solidFill>
            </a:endParaRPr>
          </a:p>
          <a:p>
            <a:pPr indent="-304800" lvl="0" marL="457200" rtl="0" algn="l">
              <a:lnSpc>
                <a:spcPct val="115000"/>
              </a:lnSpc>
              <a:spcBef>
                <a:spcPts val="0"/>
              </a:spcBef>
              <a:spcAft>
                <a:spcPts val="0"/>
              </a:spcAft>
              <a:buSzPts val="1200"/>
              <a:buChar char="●"/>
            </a:pPr>
            <a:r>
              <a:rPr lang="en-GB" sz="1200">
                <a:solidFill>
                  <a:schemeClr val="dk1"/>
                </a:solidFill>
              </a:rPr>
              <a:t>Share investigations with investigators</a:t>
            </a:r>
            <a:endParaRPr sz="1200">
              <a:solidFill>
                <a:schemeClr val="dk1"/>
              </a:solidFill>
            </a:endParaRPr>
          </a:p>
          <a:p>
            <a:pPr indent="-304800" lvl="0" marL="457200" rtl="0" algn="l">
              <a:lnSpc>
                <a:spcPct val="115000"/>
              </a:lnSpc>
              <a:spcBef>
                <a:spcPts val="0"/>
              </a:spcBef>
              <a:spcAft>
                <a:spcPts val="0"/>
              </a:spcAft>
              <a:buSzPts val="1200"/>
              <a:buChar char="●"/>
            </a:pPr>
            <a:r>
              <a:rPr lang="en-GB" sz="1200">
                <a:solidFill>
                  <a:schemeClr val="dk1"/>
                </a:solidFill>
              </a:rPr>
              <a:t>Share escalations with the Ombudsman</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Notifications do not need Reference as they can be identified from </a:t>
            </a:r>
            <a:r>
              <a:rPr lang="en-GB" sz="1200">
                <a:solidFill>
                  <a:schemeClr val="dk1"/>
                </a:solidFill>
                <a:highlight>
                  <a:srgbClr val="FFFFFF"/>
                </a:highlight>
              </a:rPr>
              <a:t>datetime, sender and recipients.</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rPr lang="en-GB" sz="1200">
                <a:solidFill>
                  <a:schemeClr val="dk1"/>
                </a:solidFill>
              </a:rPr>
              <a:t>Each reference can point only at one entity. The first characters of the reference ID string could match the entity so, for example, hr for </a:t>
            </a:r>
            <a:r>
              <a:rPr lang="en-GB" sz="1200">
                <a:solidFill>
                  <a:schemeClr val="accent1"/>
                </a:solidFill>
              </a:rPr>
              <a:t>hazard_reference</a:t>
            </a:r>
            <a:endParaRPr sz="1200">
              <a:solidFill>
                <a:schemeClr val="accent1"/>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500"/>
              </a:spcBef>
              <a:spcAft>
                <a:spcPts val="0"/>
              </a:spcAft>
              <a:buNone/>
            </a:pPr>
            <a:r>
              <a:t/>
            </a:r>
            <a:endParaRPr sz="12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
        <p:nvSpPr>
          <p:cNvPr id="811" name="Google Shape;811;p110"/>
          <p:cNvSpPr txBox="1"/>
          <p:nvPr>
            <p:ph type="title"/>
          </p:nvPr>
        </p:nvSpPr>
        <p:spPr>
          <a:xfrm>
            <a:off x="568650" y="398650"/>
            <a:ext cx="59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1- Use Reference for some entities</a:t>
            </a:r>
            <a:endParaRPr/>
          </a:p>
        </p:txBody>
      </p:sp>
      <p:sp>
        <p:nvSpPr>
          <p:cNvPr id="812" name="Google Shape;812;p110"/>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lnSpc>
                <a:spcPct val="115000"/>
              </a:lnSpc>
              <a:spcBef>
                <a:spcPts val="1100"/>
              </a:spcBef>
              <a:spcAft>
                <a:spcPts val="0"/>
              </a:spcAft>
              <a:buNone/>
            </a:pPr>
            <a:r>
              <a:rPr lang="en-GB" sz="1200">
                <a:solidFill>
                  <a:schemeClr val="dk1"/>
                </a:solidFill>
              </a:rPr>
              <a:t>This entity is useful for: </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providing external ids which are needed for external stakeholders, outside of a software system. That could be for example tenants, investigators or repairs contractors.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providing provenance for the ID which could be, for example, </a:t>
            </a:r>
            <a:r>
              <a:rPr lang="en-GB" sz="1200">
                <a:solidFill>
                  <a:schemeClr val="dk1"/>
                </a:solidFill>
              </a:rPr>
              <a:t>useful for distinguishing UPRNs allocated by Geoplace from software-generated reference numbers internal to a system. This can also be useful when two housing providers merge or during stock transfer to disambiguate IDs.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Reference helps anywhere where more than one system is likely to be talking about the </a:t>
            </a:r>
            <a:endParaRPr b="1" sz="1200">
              <a:solidFill>
                <a:schemeClr val="dk1"/>
              </a:solidFill>
            </a:endParaRPr>
          </a:p>
          <a:p>
            <a:pPr indent="0" lvl="0" marL="0" rtl="0" algn="l">
              <a:lnSpc>
                <a:spcPct val="115000"/>
              </a:lnSpc>
              <a:spcBef>
                <a:spcPts val="1500"/>
              </a:spcBef>
              <a:spcAft>
                <a:spcPts val="0"/>
              </a:spcAft>
              <a:buNone/>
            </a:pPr>
            <a:r>
              <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13" name="Google Shape;813;p110"/>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same thing (ie and this entity having multiple identifiers). </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rPr lang="en-GB" sz="1200">
                <a:solidFill>
                  <a:schemeClr val="dk1"/>
                </a:solidFill>
                <a:highlight>
                  <a:schemeClr val="lt1"/>
                </a:highlight>
              </a:rPr>
              <a:t>Reference would be useful to include on hazard reports for tenants to share an ID with them. The Primary Key would not be suitable otherwise if you want to change your database structure, your tenant reference would not be persistent.</a:t>
            </a:r>
            <a:endParaRPr b="1" sz="1200">
              <a:solidFill>
                <a:schemeClr val="dk1"/>
              </a:solidFill>
            </a:endParaRPr>
          </a:p>
          <a:p>
            <a:pPr indent="0" lvl="0" marL="0" rtl="0" algn="l">
              <a:spcBef>
                <a:spcPts val="150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It would add some complexity to the data model.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We recommend using Reference for central entities in the domain, particularly entities that might benefit from a reference that can be shared with an external stakeholder. </a:t>
            </a:r>
            <a:endParaRPr sz="12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111"/>
          <p:cNvSpPr txBox="1"/>
          <p:nvPr>
            <p:ph type="title"/>
          </p:nvPr>
        </p:nvSpPr>
        <p:spPr>
          <a:xfrm>
            <a:off x="568650" y="398650"/>
            <a:ext cx="59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2</a:t>
            </a:r>
            <a:r>
              <a:rPr b="0" lang="en-GB"/>
              <a:t>- Explain codelists</a:t>
            </a:r>
            <a:endParaRPr/>
          </a:p>
        </p:txBody>
      </p:sp>
      <p:sp>
        <p:nvSpPr>
          <p:cNvPr id="819" name="Google Shape;819;p111"/>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In the HACT UK Housing Data Standards, codelists are provided with definitions.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spcBef>
                <a:spcPts val="1100"/>
              </a:spcBef>
              <a:spcAft>
                <a:spcPts val="0"/>
              </a:spcAft>
              <a:buNone/>
            </a:pPr>
            <a:r>
              <a:rPr lang="en-GB" sz="1200">
                <a:solidFill>
                  <a:schemeClr val="dk1"/>
                </a:solidFill>
              </a:rPr>
              <a:t>Providing definitions helps </a:t>
            </a:r>
            <a:r>
              <a:rPr lang="en-GB" sz="1200">
                <a:solidFill>
                  <a:schemeClr val="dk1"/>
                </a:solidFill>
              </a:rPr>
              <a:t>housing providers interpret and use codelists in consistent and effective ways.</a:t>
            </a:r>
            <a:endParaRPr sz="1200">
              <a:solidFill>
                <a:schemeClr val="dk1"/>
              </a:solidFill>
            </a:endParaRPr>
          </a:p>
          <a:p>
            <a:pPr indent="0" lvl="0" marL="0" rtl="0" algn="l">
              <a:spcBef>
                <a:spcPts val="1500"/>
              </a:spcBef>
              <a:spcAft>
                <a:spcPts val="0"/>
              </a:spcAft>
              <a:buNone/>
            </a:pPr>
            <a:r>
              <a:rPr b="1" lang="en-GB" sz="1200">
                <a:solidFill>
                  <a:schemeClr val="dk1"/>
                </a:solidFill>
              </a:rPr>
              <a:t>Disbenefits</a:t>
            </a:r>
            <a:endParaRPr b="1" sz="1200">
              <a:solidFill>
                <a:schemeClr val="dk1"/>
              </a:solidFill>
            </a:endParaRPr>
          </a:p>
          <a:p>
            <a:pPr indent="0" lvl="0" marL="0" rtl="0" algn="l">
              <a:spcBef>
                <a:spcPts val="1500"/>
              </a:spcBef>
              <a:spcAft>
                <a:spcPts val="0"/>
              </a:spcAft>
              <a:buNone/>
            </a:pPr>
            <a:r>
              <a:rPr lang="en-GB" sz="1200">
                <a:solidFill>
                  <a:schemeClr val="dk1"/>
                </a:solidFill>
              </a:rPr>
              <a:t>If definitions are too specific, this can reduce the flexibility of the codelist.</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20" name="Google Shape;820;p111"/>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Everything in a codelist should have a simple </a:t>
            </a:r>
            <a:r>
              <a:rPr lang="en-GB" sz="1200">
                <a:solidFill>
                  <a:schemeClr val="dk1"/>
                </a:solidFill>
              </a:rPr>
              <a:t>definition</a:t>
            </a:r>
            <a:r>
              <a:rPr lang="en-GB" sz="1200">
                <a:solidFill>
                  <a:schemeClr val="dk1"/>
                </a:solidFill>
              </a:rPr>
              <a:t>, with input from experts in the field. Codelists should not be exhaustive at this stage and can be tightened up or expanded later with use.</a:t>
            </a:r>
            <a:endParaRPr sz="12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12"/>
          <p:cNvSpPr txBox="1"/>
          <p:nvPr>
            <p:ph type="title"/>
          </p:nvPr>
        </p:nvSpPr>
        <p:spPr>
          <a:xfrm>
            <a:off x="568650" y="398650"/>
            <a:ext cx="59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3</a:t>
            </a:r>
            <a:r>
              <a:rPr b="0" lang="en-GB"/>
              <a:t>- Nesting entities</a:t>
            </a:r>
            <a:endParaRPr/>
          </a:p>
        </p:txBody>
      </p:sp>
      <p:sp>
        <p:nvSpPr>
          <p:cNvPr id="826" name="Google Shape;826;p112"/>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In the HACT UK Housing Data Standards, it is common for entities to be nested </a:t>
            </a:r>
            <a:r>
              <a:rPr lang="en-GB" sz="1200">
                <a:solidFill>
                  <a:schemeClr val="dk1"/>
                </a:solidFill>
              </a:rPr>
              <a:t>as Type of attributes of other entities. For example, the entity Person in HACT contains nested entities including Role, Person Name and Organization.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lnSpc>
                <a:spcPct val="115000"/>
              </a:lnSpc>
              <a:spcBef>
                <a:spcPts val="1100"/>
              </a:spcBef>
              <a:spcAft>
                <a:spcPts val="0"/>
              </a:spcAft>
              <a:buNone/>
            </a:pPr>
            <a:r>
              <a:rPr lang="en-GB" sz="1200">
                <a:solidFill>
                  <a:schemeClr val="dk1"/>
                </a:solidFill>
              </a:rPr>
              <a:t>Using nested entities can extend the power of the data model to express more complex datasets. One example might be Additional Work which connects multiple nested Work Orders into one entity with a further field for capturing reason.</a:t>
            </a:r>
            <a:endParaRPr sz="1200">
              <a:solidFill>
                <a:schemeClr val="dk1"/>
              </a:solidFill>
            </a:endParaRPr>
          </a:p>
          <a:p>
            <a:pPr indent="0" lvl="0" marL="0" rtl="0" algn="l">
              <a:lnSpc>
                <a:spcPct val="115000"/>
              </a:lnSpc>
              <a:spcBef>
                <a:spcPts val="1500"/>
              </a:spcBef>
              <a:spcAft>
                <a:spcPts val="0"/>
              </a:spcAft>
              <a:buNone/>
            </a:pPr>
            <a:r>
              <a:t/>
            </a:r>
            <a:endParaRPr sz="1200">
              <a:solidFill>
                <a:schemeClr val="dk1"/>
              </a:solidFill>
            </a:endParaRPr>
          </a:p>
          <a:p>
            <a:pPr indent="0" lvl="0" marL="0" rtl="0" algn="l">
              <a:lnSpc>
                <a:spcPct val="115000"/>
              </a:lnSpc>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27" name="Google Shape;827;p112"/>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From a design perspective, this complicates the model. Nesting entities within data types can create confusion which is detrimental in early adoption of the standards.</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Only use nesting where it is really needed and otherwise keep simple to encourage early adoption.</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86"/>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461" name="Google Shape;461;p86"/>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 goal of this document is to show how the </a:t>
            </a:r>
            <a:r>
              <a:rPr lang="en-GB" sz="1400"/>
              <a:t>proposed</a:t>
            </a:r>
            <a:r>
              <a:rPr lang="en-GB" sz="1400"/>
              <a:t> Damp and Mould data model has been designed and explain the reasons for these design decisions. It also aims to pose questions that need to be answered in </a:t>
            </a:r>
            <a:r>
              <a:rPr lang="en-GB" sz="1400"/>
              <a:t>testing</a:t>
            </a:r>
            <a:r>
              <a:rPr lang="en-GB" sz="1400"/>
              <a:t> with housing providers, highlight any decisions we are not sure about, and explore alternatives to the decisions from the HACT UK Housing Data Standards.</a:t>
            </a:r>
            <a:endParaRPr sz="1400"/>
          </a:p>
          <a:p>
            <a:pPr indent="0" lvl="0" marL="0" rtl="0" algn="l">
              <a:spcBef>
                <a:spcPts val="1500"/>
              </a:spcBef>
              <a:spcAft>
                <a:spcPts val="1500"/>
              </a:spcAft>
              <a:buNone/>
            </a:pPr>
            <a:r>
              <a:rPr lang="en-GB" sz="1400"/>
              <a:t>We expect the proposed data model to evolve </a:t>
            </a:r>
            <a:r>
              <a:rPr lang="en-GB" sz="1400"/>
              <a:t>quickly</a:t>
            </a:r>
            <a:r>
              <a:rPr lang="en-GB" sz="1400"/>
              <a:t> with testing and this document will need to be kept up to date accordingly.</a:t>
            </a:r>
            <a:endParaRPr sz="1400"/>
          </a:p>
        </p:txBody>
      </p:sp>
      <p:sp>
        <p:nvSpPr>
          <p:cNvPr id="462" name="Google Shape;462;p86"/>
          <p:cNvSpPr txBox="1"/>
          <p:nvPr>
            <p:ph idx="2" type="body"/>
          </p:nvPr>
        </p:nvSpPr>
        <p:spPr>
          <a:xfrm>
            <a:off x="4731075"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 </a:t>
            </a:r>
            <a:r>
              <a:rPr lang="en-GB" sz="1400"/>
              <a:t>document</a:t>
            </a:r>
            <a:r>
              <a:rPr lang="en-GB" sz="1400"/>
              <a:t> sets out the principles we are applying in our design decisions and the levels of the data model where they apply. </a:t>
            </a:r>
            <a:endParaRPr sz="1400"/>
          </a:p>
          <a:p>
            <a:pPr indent="0" lvl="0" marL="0" rtl="0" algn="l">
              <a:spcBef>
                <a:spcPts val="1500"/>
              </a:spcBef>
              <a:spcAft>
                <a:spcPts val="1500"/>
              </a:spcAft>
              <a:buNone/>
            </a:pPr>
            <a:r>
              <a:rPr lang="en-GB" sz="1400"/>
              <a:t>It then describes how the data model is designed at each of these layers (module, component, entity), explains these decisions and asks questions about them. </a:t>
            </a:r>
            <a:endParaRPr sz="1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13"/>
          <p:cNvSpPr txBox="1"/>
          <p:nvPr>
            <p:ph type="title"/>
          </p:nvPr>
        </p:nvSpPr>
        <p:spPr>
          <a:xfrm>
            <a:off x="568650" y="398650"/>
            <a:ext cx="5930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4</a:t>
            </a:r>
            <a:r>
              <a:rPr b="0" lang="en-GB"/>
              <a:t>- Use Note for descriptive fields</a:t>
            </a:r>
            <a:endParaRPr/>
          </a:p>
        </p:txBody>
      </p:sp>
      <p:sp>
        <p:nvSpPr>
          <p:cNvPr id="833" name="Google Shape;833;p113"/>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In the HACT UK Housing Data Standards, the entity </a:t>
            </a:r>
            <a:r>
              <a:rPr lang="en-GB" sz="1200" u="sng">
                <a:solidFill>
                  <a:schemeClr val="accent1"/>
                </a:solidFill>
                <a:hlinkClick r:id="rId3">
                  <a:extLst>
                    <a:ext uri="{A12FA001-AC4F-418D-AE19-62706E023703}">
                      <ahyp:hlinkClr val="tx"/>
                    </a:ext>
                  </a:extLst>
                </a:hlinkClick>
              </a:rPr>
              <a:t>Note</a:t>
            </a:r>
            <a:r>
              <a:rPr lang="en-GB" sz="1200">
                <a:solidFill>
                  <a:schemeClr val="dk1"/>
                </a:solidFill>
              </a:rPr>
              <a:t> provides: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Title of the note (string)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highlight>
                  <a:schemeClr val="lt1"/>
                </a:highlight>
              </a:rPr>
              <a:t>Content (string)</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highlight>
                  <a:schemeClr val="lt1"/>
                </a:highlight>
              </a:rPr>
              <a:t>Datetime</a:t>
            </a:r>
            <a:endParaRPr sz="1200">
              <a:solidFill>
                <a:schemeClr val="dk1"/>
              </a:solidFill>
              <a:highlight>
                <a:schemeClr val="lt1"/>
              </a:highlight>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Contact (who wrote the note)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highlight>
                  <a:schemeClr val="lt1"/>
                </a:highlight>
              </a:rPr>
              <a:t>Categorisation - An entity that allows a generic categorization to be applied to the parent/containing entity</a:t>
            </a:r>
            <a:endParaRPr sz="12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spcBef>
                <a:spcPts val="1100"/>
              </a:spcBef>
              <a:spcAft>
                <a:spcPts val="0"/>
              </a:spcAft>
              <a:buNone/>
            </a:pPr>
            <a:r>
              <a:rPr lang="en-GB" sz="1200">
                <a:solidFill>
                  <a:schemeClr val="dk1"/>
                </a:solidFill>
              </a:rPr>
              <a:t>This could enable better record keeping for descriptive fields where multiple staff are likely to leave comments on a hazard report or investigation.</a:t>
            </a:r>
            <a:endParaRPr sz="1200">
              <a:solidFill>
                <a:schemeClr val="dk1"/>
              </a:solidFill>
            </a:endParaRPr>
          </a:p>
          <a:p>
            <a:pPr indent="0" lvl="0" marL="0" rtl="0" algn="l">
              <a:spcBef>
                <a:spcPts val="1500"/>
              </a:spcBef>
              <a:spcAft>
                <a:spcPts val="0"/>
              </a:spcAft>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34" name="Google Shape;834;p113"/>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It adds complexity to the data model and might require staff to spend more time filling in details such as titles and categories, when a free text field might suffice.</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We don’t recommend implementing Note in the first release of the Damp and Mould data model. However, it would be helpful to standardise the way we name descriptive fields, such as location_details, description, and investigation_notes.</a:t>
            </a:r>
            <a:endParaRPr sz="1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14"/>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There are codes that are unlikely to be useful, and it would be better to keep simple and to expand or iterate through use. For example, in the </a:t>
            </a:r>
            <a:r>
              <a:rPr lang="en-GB" sz="1200" u="sng">
                <a:solidFill>
                  <a:schemeClr val="accent1"/>
                </a:solidFill>
                <a:hlinkClick r:id="rId3">
                  <a:extLst>
                    <a:ext uri="{A12FA001-AC4F-418D-AE19-62706E023703}">
                      <ahyp:hlinkClr val="tx"/>
                    </a:ext>
                  </a:extLst>
                </a:hlinkClick>
              </a:rPr>
              <a:t>Communication Channel Code</a:t>
            </a:r>
            <a:r>
              <a:rPr lang="en-GB" sz="1200">
                <a:solidFill>
                  <a:schemeClr val="dk1"/>
                </a:solidFill>
              </a:rPr>
              <a:t> list there are options Skype, Fax and WeChat that are unlikely to be used.</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Review any closely related codelists and update / simplify the original if it makes sense to use them, rather than importing wholesale. </a:t>
            </a:r>
            <a:r>
              <a:rPr lang="en-GB" sz="1200">
                <a:solidFill>
                  <a:schemeClr val="dk1"/>
                </a:solidFill>
              </a:rPr>
              <a:t>Thought would need to be given to how this was implemented.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840" name="Google Shape;840;p114"/>
          <p:cNvSpPr txBox="1"/>
          <p:nvPr>
            <p:ph type="title"/>
          </p:nvPr>
        </p:nvSpPr>
        <p:spPr>
          <a:xfrm>
            <a:off x="568650" y="398650"/>
            <a:ext cx="742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5</a:t>
            </a:r>
            <a:r>
              <a:rPr b="0" lang="en-GB"/>
              <a:t>- Use existing HACT codelists if they exist</a:t>
            </a:r>
            <a:endParaRPr/>
          </a:p>
        </p:txBody>
      </p:sp>
      <p:sp>
        <p:nvSpPr>
          <p:cNvPr id="841" name="Google Shape;841;p114"/>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There are a number of codelists in the HACT UK Housing Data Standards that could be repurposed for the Damp and Mould data model. An example is </a:t>
            </a:r>
            <a:r>
              <a:rPr lang="en-GB" sz="1200" u="sng">
                <a:solidFill>
                  <a:schemeClr val="hlink"/>
                </a:solidFill>
                <a:hlinkClick r:id="rId4"/>
              </a:rPr>
              <a:t>Communication Channel Code</a:t>
            </a:r>
            <a:r>
              <a:rPr lang="en-GB" sz="1200">
                <a:solidFill>
                  <a:schemeClr val="dk1"/>
                </a:solidFill>
              </a:rPr>
              <a:t> in place of </a:t>
            </a:r>
            <a:r>
              <a:rPr lang="en-GB" sz="1200" u="sng">
                <a:solidFill>
                  <a:schemeClr val="accent1"/>
                </a:solidFill>
                <a:hlinkClick action="ppaction://hlinksldjump" r:id="rId5">
                  <a:extLst>
                    <a:ext uri="{A12FA001-AC4F-418D-AE19-62706E023703}">
                      <ahyp:hlinkClr val="tx"/>
                    </a:ext>
                  </a:extLst>
                </a:hlinkClick>
              </a:rPr>
              <a:t>notification_method</a:t>
            </a:r>
            <a:r>
              <a:rPr lang="en-GB" sz="1000">
                <a:solidFill>
                  <a:schemeClr val="dk1"/>
                </a:solidFill>
              </a:rPr>
              <a:t>.</a:t>
            </a:r>
            <a:endParaRPr sz="10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lnSpc>
                <a:spcPct val="115000"/>
              </a:lnSpc>
              <a:spcBef>
                <a:spcPts val="1100"/>
              </a:spcBef>
              <a:spcAft>
                <a:spcPts val="0"/>
              </a:spcAft>
              <a:buNone/>
            </a:pPr>
            <a:r>
              <a:rPr lang="en-GB" sz="1200">
                <a:solidFill>
                  <a:schemeClr val="dk1"/>
                </a:solidFill>
              </a:rPr>
              <a:t>Some codelists have more options and the benefit of existing use. It would be helpful to be consistent with the existing standards (or update them) if the Damp and Mould data model is intended to join the HACT UK Housing Data Standards overall. There is no need to reinvent the wheel and this can ensure backwards compatibility.</a:t>
            </a:r>
            <a:endParaRPr sz="1200">
              <a:solidFill>
                <a:schemeClr val="dk1"/>
              </a:solidFill>
            </a:endParaRPr>
          </a:p>
          <a:p>
            <a:pPr indent="0" lvl="0" marL="0" rtl="0" algn="l">
              <a:spcBef>
                <a:spcPts val="1500"/>
              </a:spcBef>
              <a:spcAft>
                <a:spcPts val="0"/>
              </a:spcAft>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15"/>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It offers a more robust approach should cases go to court, and it will positively contribute to the history backlog, as evidence for compliance over time.</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There could be challenges with respect to historic data in systems and we would need to ensure it is </a:t>
            </a:r>
            <a:r>
              <a:rPr lang="en-GB" sz="1200">
                <a:solidFill>
                  <a:schemeClr val="dk1"/>
                </a:solidFill>
              </a:rPr>
              <a:t>compatible</a:t>
            </a:r>
            <a:r>
              <a:rPr lang="en-GB" sz="1200">
                <a:solidFill>
                  <a:schemeClr val="dk1"/>
                </a:solidFill>
              </a:rPr>
              <a:t> with history/audit requirements.</a:t>
            </a:r>
            <a:endParaRPr sz="1200">
              <a:solidFill>
                <a:schemeClr val="dk1"/>
              </a:solidFill>
            </a:endParaRPr>
          </a:p>
          <a:p>
            <a:pPr indent="0" lvl="0" marL="0" rtl="0" algn="l">
              <a:lnSpc>
                <a:spcPct val="115000"/>
              </a:lnSpc>
              <a:spcBef>
                <a:spcPts val="1500"/>
              </a:spcBef>
              <a:spcAft>
                <a:spcPts val="0"/>
              </a:spcAft>
              <a:buNone/>
            </a:pPr>
            <a:r>
              <a:rPr lang="en-GB" sz="1200">
                <a:solidFill>
                  <a:schemeClr val="dk1"/>
                </a:solidFill>
              </a:rPr>
              <a:t>As with other changes, thought would need to be given as to how to implement this. Action Item Status Change is part of a wider structure in HACT relating to Work Orders, Work Elements and Action Items. So how would this be invoked for the Damp and Mould module? Thought would need to be given to this which could be a drain on resources. </a:t>
            </a:r>
            <a:endParaRPr sz="1200">
              <a:solidFill>
                <a:schemeClr val="dk1"/>
              </a:solidFill>
            </a:endParaRPr>
          </a:p>
        </p:txBody>
      </p:sp>
      <p:sp>
        <p:nvSpPr>
          <p:cNvPr id="847" name="Google Shape;847;p115"/>
          <p:cNvSpPr txBox="1"/>
          <p:nvPr>
            <p:ph type="title"/>
          </p:nvPr>
        </p:nvSpPr>
        <p:spPr>
          <a:xfrm>
            <a:off x="568650" y="398650"/>
            <a:ext cx="742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6</a:t>
            </a:r>
            <a:r>
              <a:rPr b="0" lang="en-GB"/>
              <a:t>- Use a status update entity for end dates</a:t>
            </a:r>
            <a:endParaRPr/>
          </a:p>
        </p:txBody>
      </p:sp>
      <p:sp>
        <p:nvSpPr>
          <p:cNvPr id="848" name="Google Shape;848;p115"/>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Rather than an </a:t>
            </a:r>
            <a:r>
              <a:rPr lang="en-GB" sz="1200">
                <a:solidFill>
                  <a:schemeClr val="dk1"/>
                </a:solidFill>
                <a:highlight>
                  <a:schemeClr val="lt1"/>
                </a:highlight>
              </a:rPr>
              <a:t>end date</a:t>
            </a:r>
            <a:r>
              <a:rPr lang="en-GB" sz="1200">
                <a:solidFill>
                  <a:schemeClr val="dk1"/>
                </a:solidFill>
              </a:rPr>
              <a:t>, we could use an entity like </a:t>
            </a:r>
            <a:r>
              <a:rPr lang="en-GB" sz="1200" u="sng">
                <a:solidFill>
                  <a:schemeClr val="accent1"/>
                </a:solidFill>
                <a:hlinkClick r:id="rId3">
                  <a:extLst>
                    <a:ext uri="{A12FA001-AC4F-418D-AE19-62706E023703}">
                      <ahyp:hlinkClr val="tx"/>
                    </a:ext>
                  </a:extLst>
                </a:hlinkClick>
              </a:rPr>
              <a:t>Action Item Status Change</a:t>
            </a:r>
            <a:r>
              <a:rPr lang="en-GB" sz="1200">
                <a:solidFill>
                  <a:schemeClr val="dk1"/>
                </a:solidFill>
              </a:rPr>
              <a:t> as a type for escalation_stage. This would then allow you to record the date/time an escalation was completed as this is an attribute of the entity.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lnSpc>
                <a:spcPct val="115000"/>
              </a:lnSpc>
              <a:spcBef>
                <a:spcPts val="1100"/>
              </a:spcBef>
              <a:spcAft>
                <a:spcPts val="0"/>
              </a:spcAft>
              <a:buNone/>
            </a:pPr>
            <a:r>
              <a:rPr lang="en-GB" sz="1200">
                <a:solidFill>
                  <a:schemeClr val="dk1"/>
                </a:solidFill>
              </a:rPr>
              <a:t>This would enable housing providers to more effectively capture the date and time of investigations and escalations as they </a:t>
            </a:r>
            <a:r>
              <a:rPr lang="en-GB" sz="1200">
                <a:solidFill>
                  <a:schemeClr val="dk1"/>
                </a:solidFill>
              </a:rPr>
              <a:t>pass</a:t>
            </a:r>
            <a:r>
              <a:rPr lang="en-GB" sz="1200">
                <a:solidFill>
                  <a:schemeClr val="dk1"/>
                </a:solidFill>
              </a:rPr>
              <a:t> through various stages, rather than just on completion. Using Action Item Status Change would also enable them to </a:t>
            </a:r>
            <a:r>
              <a:rPr lang="en-GB" sz="1200">
                <a:solidFill>
                  <a:schemeClr val="dk1"/>
                </a:solidFill>
              </a:rPr>
              <a:t>provide a reason for the change of status - otherwise this might be disputed.</a:t>
            </a:r>
            <a:endParaRPr sz="1200">
              <a:solidFill>
                <a:schemeClr val="dk1"/>
              </a:solidFill>
            </a:endParaRPr>
          </a:p>
          <a:p>
            <a:pPr indent="0" lvl="0" marL="0" rtl="0" algn="l">
              <a:spcBef>
                <a:spcPts val="1500"/>
              </a:spcBef>
              <a:spcAft>
                <a:spcPts val="0"/>
              </a:spcAft>
              <a:buNone/>
            </a:pPr>
            <a:r>
              <a:t/>
            </a:r>
            <a:endParaRPr sz="1200">
              <a:solidFill>
                <a:schemeClr val="dk1"/>
              </a:solidFill>
            </a:endParaRPr>
          </a:p>
          <a:p>
            <a:pPr indent="0" lvl="0" marL="0" rtl="0" algn="l">
              <a:spcBef>
                <a:spcPts val="1500"/>
              </a:spcBef>
              <a:spcAft>
                <a:spcPts val="0"/>
              </a:spcAft>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16"/>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Although there are status update entities in HACT, they are cumbersome in various respects (complex logic) and miss some ingredients (person making the status change).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Therefore a sensible starting point would be to encourage use of </a:t>
            </a:r>
            <a:r>
              <a:rPr lang="en-GB" sz="1200">
                <a:solidFill>
                  <a:schemeClr val="accent1"/>
                </a:solidFill>
              </a:rPr>
              <a:t>escalation_notes</a:t>
            </a:r>
            <a:r>
              <a:rPr lang="en-GB" sz="1200">
                <a:solidFill>
                  <a:schemeClr val="dk1"/>
                </a:solidFill>
              </a:rPr>
              <a:t>. This can be used to </a:t>
            </a:r>
            <a:r>
              <a:rPr lang="en-GB" sz="1200">
                <a:solidFill>
                  <a:schemeClr val="dk1"/>
                </a:solidFill>
              </a:rPr>
              <a:t>capture</a:t>
            </a:r>
            <a:r>
              <a:rPr lang="en-GB" sz="1200">
                <a:solidFill>
                  <a:schemeClr val="dk1"/>
                </a:solidFill>
              </a:rPr>
              <a:t> who made a change of status, a </a:t>
            </a:r>
            <a:r>
              <a:rPr lang="en-GB" sz="1200">
                <a:solidFill>
                  <a:schemeClr val="dk1"/>
                </a:solidFill>
              </a:rPr>
              <a:t>reason</a:t>
            </a:r>
            <a:r>
              <a:rPr lang="en-GB" sz="1200">
                <a:solidFill>
                  <a:schemeClr val="dk1"/>
                </a:solidFill>
              </a:rPr>
              <a:t> for the change, and a datetime. This can be set out in the data dictionary as guidance. The escalation_notes can be defined as non-updateable/ non-mutable in the data dictionary as they reflect an assertion at a point in time that needs to be retained as part of the case history.</a:t>
            </a:r>
            <a:endParaRPr sz="1200">
              <a:solidFill>
                <a:schemeClr val="dk1"/>
              </a:solidFill>
            </a:endParaRPr>
          </a:p>
        </p:txBody>
      </p:sp>
      <p:sp>
        <p:nvSpPr>
          <p:cNvPr id="854" name="Google Shape;854;p116"/>
          <p:cNvSpPr txBox="1"/>
          <p:nvPr>
            <p:ph type="title"/>
          </p:nvPr>
        </p:nvSpPr>
        <p:spPr>
          <a:xfrm>
            <a:off x="568650" y="398650"/>
            <a:ext cx="742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6- Use a status update entity for end dates</a:t>
            </a:r>
            <a:endParaRPr/>
          </a:p>
        </p:txBody>
      </p:sp>
      <p:sp>
        <p:nvSpPr>
          <p:cNvPr id="855" name="Google Shape;855;p116"/>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rPr>
              <a:t>Disbenefits (cont)</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There are a number of considerations missing in Action Item Status Change. It shows a status and datetime, but you ideally also want to know who changed the status with a free text field they can use to explain why.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lang="en-GB" sz="1200">
                <a:solidFill>
                  <a:schemeClr val="dk1"/>
                </a:solidFill>
              </a:rPr>
              <a:t>There maybe quicker ways to meet the same need. For example, it is not legally required to capture every status change in Awaab’s Law, only to meet the timescales set in the regulations. So a free text field could do - and help ensure the standard is initially easy to implement and understand.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17"/>
          <p:cNvSpPr txBox="1"/>
          <p:nvPr>
            <p:ph type="title"/>
          </p:nvPr>
        </p:nvSpPr>
        <p:spPr>
          <a:xfrm>
            <a:off x="568650" y="398650"/>
            <a:ext cx="6966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7</a:t>
            </a:r>
            <a:r>
              <a:rPr b="0" lang="en-GB"/>
              <a:t>- Tie hazard_report to property hierarchy</a:t>
            </a:r>
            <a:endParaRPr/>
          </a:p>
        </p:txBody>
      </p:sp>
      <p:sp>
        <p:nvSpPr>
          <p:cNvPr id="861" name="Google Shape;861;p117"/>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In the HACT UK Housing Data Standards, the property hierarchy can be used to define the location of a hazard or repair. Currently, the Damp and Mould data model suggests location is a free text field.</a:t>
            </a:r>
            <a:endParaRPr sz="12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spcBef>
                <a:spcPts val="1100"/>
              </a:spcBef>
              <a:spcAft>
                <a:spcPts val="0"/>
              </a:spcAft>
              <a:buNone/>
            </a:pPr>
            <a:r>
              <a:rPr lang="en-GB" sz="1200">
                <a:solidFill>
                  <a:schemeClr val="dk1"/>
                </a:solidFill>
              </a:rPr>
              <a:t>Requiring hazard reports to be assigned a property location in the data structure could help with reporting and insights.</a:t>
            </a:r>
            <a:endParaRPr sz="1200">
              <a:solidFill>
                <a:schemeClr val="dk1"/>
              </a:solidFill>
            </a:endParaRPr>
          </a:p>
          <a:p>
            <a:pPr indent="0" lvl="0" marL="0" rtl="0" algn="l">
              <a:spcBef>
                <a:spcPts val="1500"/>
              </a:spcBef>
              <a:spcAft>
                <a:spcPts val="0"/>
              </a:spcAft>
              <a:buNone/>
            </a:pPr>
            <a:r>
              <a:rPr b="1" lang="en-GB" sz="1200">
                <a:solidFill>
                  <a:schemeClr val="dk1"/>
                </a:solidFill>
              </a:rPr>
              <a:t>Disbenefits</a:t>
            </a:r>
            <a:endParaRPr b="1" sz="1200">
              <a:solidFill>
                <a:schemeClr val="dk1"/>
              </a:solidFill>
            </a:endParaRPr>
          </a:p>
          <a:p>
            <a:pPr indent="0" lvl="0" marL="0" rtl="0" algn="l">
              <a:spcBef>
                <a:spcPts val="1500"/>
              </a:spcBef>
              <a:spcAft>
                <a:spcPts val="0"/>
              </a:spcAft>
              <a:buNone/>
            </a:pPr>
            <a:r>
              <a:rPr lang="en-GB" sz="1200">
                <a:solidFill>
                  <a:schemeClr val="dk1"/>
                </a:solidFill>
              </a:rPr>
              <a:t>The property hierarchy is not widely used and has been found to be cumbersome. To that end, this</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62" name="Google Shape;862;p117"/>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solidFill>
                  <a:schemeClr val="dk1"/>
                </a:solidFill>
              </a:rPr>
              <a:t>approach would add complexity to the data model and to implementation for housing providers.</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This could be a goal for a future phase of work when the property hierarchy in the HACT UK Housing Data Standards has been updated.</a:t>
            </a:r>
            <a:endParaRPr sz="12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18"/>
          <p:cNvSpPr txBox="1"/>
          <p:nvPr>
            <p:ph type="title"/>
          </p:nvPr>
        </p:nvSpPr>
        <p:spPr>
          <a:xfrm>
            <a:off x="568650" y="398650"/>
            <a:ext cx="845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8</a:t>
            </a:r>
            <a:r>
              <a:rPr b="0" lang="en-GB"/>
              <a:t>- Fill gaps: Add Appointment to Investigation</a:t>
            </a:r>
            <a:endParaRPr/>
          </a:p>
        </p:txBody>
      </p:sp>
      <p:sp>
        <p:nvSpPr>
          <p:cNvPr id="868" name="Google Shape;868;p118"/>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The initial design of the Damp and Mould data model did not include a way to show appointments relating to an investigation. This could mean that there was no way to record missed appointments by tenants as a reason for investigations not being completed. This could be important information in court and a defence for housing providers. The</a:t>
            </a:r>
            <a:r>
              <a:rPr lang="en-GB" sz="1200">
                <a:solidFill>
                  <a:schemeClr val="dk1"/>
                </a:solidFill>
              </a:rPr>
              <a:t> HACT UK Housing Data Standards already contain an Appointment entity that could be built on.</a:t>
            </a:r>
            <a:endParaRPr sz="12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304800" lvl="0" marL="457200" rtl="0" algn="l">
              <a:lnSpc>
                <a:spcPct val="115000"/>
              </a:lnSpc>
              <a:spcBef>
                <a:spcPts val="1100"/>
              </a:spcBef>
              <a:spcAft>
                <a:spcPts val="0"/>
              </a:spcAft>
              <a:buClr>
                <a:schemeClr val="dk1"/>
              </a:buClr>
              <a:buSzPts val="1200"/>
              <a:buChar char="●"/>
            </a:pPr>
            <a:r>
              <a:rPr lang="en-GB" sz="1200">
                <a:solidFill>
                  <a:schemeClr val="dk1"/>
                </a:solidFill>
              </a:rPr>
              <a:t>This provides a q</a:t>
            </a:r>
            <a:r>
              <a:rPr lang="en-GB" sz="1200">
                <a:solidFill>
                  <a:schemeClr val="dk1"/>
                </a:solidFill>
              </a:rPr>
              <a:t>uick way to keep track of appointments attempted and therefore a potential defence in court if a tenant is not available in timeframe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69" name="Google Shape;869;p118"/>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chemeClr val="dk1"/>
              </a:buClr>
              <a:buSzPts val="1200"/>
              <a:buChar char="●"/>
            </a:pPr>
            <a:r>
              <a:rPr lang="en-GB" sz="1200">
                <a:solidFill>
                  <a:schemeClr val="dk1"/>
                </a:solidFill>
              </a:rPr>
              <a:t>appointments are already used in HACT in relation to Work Order. It would be beneficial to link to investigation</a:t>
            </a:r>
            <a:endParaRPr sz="1200">
              <a:solidFill>
                <a:schemeClr val="dk1"/>
              </a:solidFill>
            </a:endParaRPr>
          </a:p>
          <a:p>
            <a:pPr indent="0" lvl="0" marL="0" rtl="0" algn="l">
              <a:lnSpc>
                <a:spcPct val="115000"/>
              </a:lnSpc>
              <a:spcBef>
                <a:spcPts val="120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200"/>
              </a:spcBef>
              <a:spcAft>
                <a:spcPts val="0"/>
              </a:spcAft>
              <a:buNone/>
            </a:pPr>
            <a:r>
              <a:rPr lang="en-GB" sz="1200">
                <a:solidFill>
                  <a:schemeClr val="dk1"/>
                </a:solidFill>
              </a:rPr>
              <a:t>This adds more complexity to the data model.</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We think necessary to add an Appointment entity to Investigation.</a:t>
            </a:r>
            <a:endParaRPr sz="1200">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9"/>
          <p:cNvSpPr txBox="1"/>
          <p:nvPr>
            <p:ph type="title"/>
          </p:nvPr>
        </p:nvSpPr>
        <p:spPr>
          <a:xfrm>
            <a:off x="568650" y="398650"/>
            <a:ext cx="845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9</a:t>
            </a:r>
            <a:r>
              <a:rPr b="0" lang="en-GB"/>
              <a:t>- Use Employee for case ownership </a:t>
            </a:r>
            <a:endParaRPr/>
          </a:p>
        </p:txBody>
      </p:sp>
      <p:sp>
        <p:nvSpPr>
          <p:cNvPr id="875" name="Google Shape;875;p119"/>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The initial design of the Damp and Mould data model allows a free text field for various fields denoting ownership (</a:t>
            </a:r>
            <a:r>
              <a:rPr lang="en-GB" sz="1200">
                <a:solidFill>
                  <a:schemeClr val="accent1"/>
                </a:solidFill>
              </a:rPr>
              <a:t>escalated_to </a:t>
            </a:r>
            <a:r>
              <a:rPr lang="en-GB" sz="1200">
                <a:solidFill>
                  <a:schemeClr val="dk1"/>
                </a:solidFill>
              </a:rPr>
              <a:t>or</a:t>
            </a:r>
            <a:r>
              <a:rPr lang="en-GB" sz="1200">
                <a:solidFill>
                  <a:schemeClr val="accent1"/>
                </a:solidFill>
              </a:rPr>
              <a:t> investigator_id</a:t>
            </a:r>
            <a:r>
              <a:rPr lang="en-GB" sz="1200">
                <a:solidFill>
                  <a:schemeClr val="dk1"/>
                </a:solidFill>
              </a:rPr>
              <a:t>) or who reported something (</a:t>
            </a:r>
            <a:r>
              <a:rPr lang="en-GB" sz="1200">
                <a:solidFill>
                  <a:schemeClr val="accent1"/>
                </a:solidFill>
              </a:rPr>
              <a:t>reported_by</a:t>
            </a:r>
            <a:r>
              <a:rPr lang="en-GB" sz="1200">
                <a:solidFill>
                  <a:schemeClr val="dk1"/>
                </a:solidFill>
              </a:rPr>
              <a:t>). The HACT UK Housing Data Standards uses an entity </a:t>
            </a:r>
            <a:r>
              <a:rPr lang="en-GB" sz="1200" u="sng">
                <a:solidFill>
                  <a:schemeClr val="hlink"/>
                </a:solidFill>
                <a:hlinkClick r:id="rId3"/>
              </a:rPr>
              <a:t>Employee</a:t>
            </a:r>
            <a:r>
              <a:rPr lang="en-GB" sz="1200">
                <a:solidFill>
                  <a:schemeClr val="dk1"/>
                </a:solidFill>
              </a:rPr>
              <a:t> as Type for attributes denoting ownership of something.</a:t>
            </a:r>
            <a:endParaRPr sz="12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lnSpc>
                <a:spcPct val="115000"/>
              </a:lnSpc>
              <a:spcBef>
                <a:spcPts val="1100"/>
              </a:spcBef>
              <a:spcAft>
                <a:spcPts val="0"/>
              </a:spcAft>
              <a:buNone/>
            </a:pPr>
            <a:r>
              <a:rPr lang="en-GB" sz="1200">
                <a:solidFill>
                  <a:schemeClr val="dk1"/>
                </a:solidFill>
              </a:rPr>
              <a:t>This ensures </a:t>
            </a:r>
            <a:r>
              <a:rPr lang="en-GB" sz="1200">
                <a:solidFill>
                  <a:schemeClr val="dk1"/>
                </a:solidFill>
              </a:rPr>
              <a:t>a housing provider has an individual assigned to manage an investigation or escalation and that this is named explicitly. It aids with monitoring, filtering and reporting - and ensures consistency. It helps with performance management and would prevent the housing provider having to transform free text to a specific person in future.</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76" name="Google Shape;876;p119"/>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200"/>
              </a:spcBef>
              <a:spcAft>
                <a:spcPts val="0"/>
              </a:spcAft>
              <a:buNone/>
            </a:pPr>
            <a:r>
              <a:rPr lang="en-GB" sz="1200">
                <a:solidFill>
                  <a:schemeClr val="dk1"/>
                </a:solidFill>
              </a:rPr>
              <a:t>This adds more complexity to the data model, particularly as Employee is a relatively large entity. </a:t>
            </a:r>
            <a:endParaRPr sz="1200">
              <a:solidFill>
                <a:schemeClr val="dk1"/>
              </a:solidFill>
            </a:endParaRPr>
          </a:p>
          <a:p>
            <a:pPr indent="0" lvl="0" marL="0" rtl="0" algn="l">
              <a:lnSpc>
                <a:spcPct val="115000"/>
              </a:lnSpc>
              <a:spcBef>
                <a:spcPts val="1500"/>
              </a:spcBef>
              <a:spcAft>
                <a:spcPts val="0"/>
              </a:spcAft>
              <a:buNone/>
            </a:pPr>
            <a:r>
              <a:rPr lang="en-GB" sz="1200">
                <a:solidFill>
                  <a:schemeClr val="dk1"/>
                </a:solidFill>
              </a:rPr>
              <a:t>There might be configuration issues for </a:t>
            </a:r>
            <a:r>
              <a:rPr lang="en-GB" sz="1200">
                <a:solidFill>
                  <a:schemeClr val="dk1"/>
                </a:solidFill>
              </a:rPr>
              <a:t>housing</a:t>
            </a:r>
            <a:r>
              <a:rPr lang="en-GB" sz="1200">
                <a:solidFill>
                  <a:schemeClr val="dk1"/>
                </a:solidFill>
              </a:rPr>
              <a:t> providers using Active Directory. There would need to be </a:t>
            </a:r>
            <a:r>
              <a:rPr lang="en-GB" sz="1200">
                <a:solidFill>
                  <a:schemeClr val="dk1"/>
                </a:solidFill>
              </a:rPr>
              <a:t>processes for job shares, managing people changing roles, and individuals who are not on a housing provider system.</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We recommend using an ID of a person if available. If this is not available, the housing provider should capture the name and contact number - for example - and this can be set out in the data dictionary.</a:t>
            </a:r>
            <a:endParaRPr sz="12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20"/>
          <p:cNvSpPr txBox="1"/>
          <p:nvPr>
            <p:ph type="title"/>
          </p:nvPr>
        </p:nvSpPr>
        <p:spPr>
          <a:xfrm>
            <a:off x="568650" y="398650"/>
            <a:ext cx="845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10</a:t>
            </a:r>
            <a:r>
              <a:rPr b="0" lang="en-GB"/>
              <a:t>- Address overlap between entities</a:t>
            </a:r>
            <a:endParaRPr/>
          </a:p>
        </p:txBody>
      </p:sp>
      <p:sp>
        <p:nvSpPr>
          <p:cNvPr id="882" name="Google Shape;882;p120"/>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The entities reported_by and trigger_source might overlap where reported_by is tenant and trigger_source is tenant report.</a:t>
            </a:r>
            <a:endParaRPr sz="12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lnSpc>
                <a:spcPct val="115000"/>
              </a:lnSpc>
              <a:spcBef>
                <a:spcPts val="1100"/>
              </a:spcBef>
              <a:spcAft>
                <a:spcPts val="0"/>
              </a:spcAft>
              <a:buNone/>
            </a:pPr>
            <a:r>
              <a:rPr lang="en-GB" sz="1200">
                <a:solidFill>
                  <a:schemeClr val="dk1"/>
                </a:solidFill>
              </a:rPr>
              <a:t>Clarifying this overlap ensures no duplication.</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83" name="Google Shape;883;p120"/>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200"/>
              </a:spcBef>
              <a:spcAft>
                <a:spcPts val="0"/>
              </a:spcAft>
              <a:buNone/>
            </a:pPr>
            <a:r>
              <a:rPr lang="en-GB" sz="1200">
                <a:solidFill>
                  <a:schemeClr val="dk1"/>
                </a:solidFill>
              </a:rPr>
              <a:t>None</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We recommend </a:t>
            </a:r>
            <a:r>
              <a:rPr lang="en-GB" sz="1200">
                <a:solidFill>
                  <a:schemeClr val="dk1"/>
                </a:solidFill>
              </a:rPr>
              <a:t>tightening</a:t>
            </a:r>
            <a:r>
              <a:rPr lang="en-GB" sz="1200">
                <a:solidFill>
                  <a:schemeClr val="dk1"/>
                </a:solidFill>
              </a:rPr>
              <a:t> up the codelist options in both cases to remove duplication. </a:t>
            </a:r>
            <a:r>
              <a:rPr lang="en-GB" sz="1200">
                <a:solidFill>
                  <a:schemeClr val="accent1"/>
                </a:solidFill>
              </a:rPr>
              <a:t>trigger_source</a:t>
            </a:r>
            <a:r>
              <a:rPr lang="en-GB" sz="1200">
                <a:solidFill>
                  <a:schemeClr val="dk1"/>
                </a:solidFill>
              </a:rPr>
              <a:t> relates to events that might lead to a hazard report, such as damp sensors being activated. Whereas </a:t>
            </a:r>
            <a:r>
              <a:rPr lang="en-GB" sz="1200">
                <a:solidFill>
                  <a:schemeClr val="accent1"/>
                </a:solidFill>
              </a:rPr>
              <a:t>reported_by</a:t>
            </a:r>
            <a:r>
              <a:rPr lang="en-GB" sz="1200">
                <a:solidFill>
                  <a:schemeClr val="dk1"/>
                </a:solidFill>
              </a:rPr>
              <a:t> relates to the specific individual who captured the report.</a:t>
            </a:r>
            <a:endParaRPr sz="12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21"/>
          <p:cNvSpPr txBox="1"/>
          <p:nvPr>
            <p:ph type="title"/>
          </p:nvPr>
        </p:nvSpPr>
        <p:spPr>
          <a:xfrm>
            <a:off x="568650" y="398650"/>
            <a:ext cx="845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11- Use HACT entities: eg. Attachment</a:t>
            </a:r>
            <a:endParaRPr/>
          </a:p>
        </p:txBody>
      </p:sp>
      <p:sp>
        <p:nvSpPr>
          <p:cNvPr id="889" name="Google Shape;889;p121"/>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Some entities might be better handed by what already exists in the HACT UK Housing Data Standards. For example, p</a:t>
            </a:r>
            <a:r>
              <a:rPr lang="en-GB" sz="1200">
                <a:solidFill>
                  <a:schemeClr val="dk1"/>
                </a:solidFill>
              </a:rPr>
              <a:t>hoto_evidence on hazard reports could be replaced with </a:t>
            </a:r>
            <a:r>
              <a:rPr lang="en-GB" sz="1200" u="sng">
                <a:solidFill>
                  <a:schemeClr val="accent1"/>
                </a:solidFill>
                <a:hlinkClick r:id="rId3">
                  <a:extLst>
                    <a:ext uri="{A12FA001-AC4F-418D-AE19-62706E023703}">
                      <ahyp:hlinkClr val="tx"/>
                    </a:ext>
                  </a:extLst>
                </a:hlinkClick>
              </a:rPr>
              <a:t>Atttachment</a:t>
            </a:r>
            <a:r>
              <a:rPr lang="en-GB" sz="1200">
                <a:solidFill>
                  <a:schemeClr val="dk1"/>
                </a:solidFill>
              </a:rPr>
              <a:t>.</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lnSpc>
                <a:spcPct val="115000"/>
              </a:lnSpc>
              <a:spcBef>
                <a:spcPts val="1100"/>
              </a:spcBef>
              <a:spcAft>
                <a:spcPts val="0"/>
              </a:spcAft>
              <a:buNone/>
            </a:pPr>
            <a:r>
              <a:rPr lang="en-GB" sz="1200">
                <a:solidFill>
                  <a:schemeClr val="dk1"/>
                </a:solidFill>
              </a:rPr>
              <a:t>This provides more information about the attachment.</a:t>
            </a:r>
            <a:endParaRPr sz="1200">
              <a:solidFill>
                <a:schemeClr val="dk1"/>
              </a:solidFill>
            </a:endParaRPr>
          </a:p>
          <a:p>
            <a:pPr indent="0" lvl="0" marL="0" rtl="0" algn="l">
              <a:lnSpc>
                <a:spcPct val="115000"/>
              </a:lnSpc>
              <a:spcBef>
                <a:spcPts val="1500"/>
              </a:spcBef>
              <a:spcAft>
                <a:spcPts val="0"/>
              </a:spcAft>
              <a:buNone/>
            </a:pPr>
            <a:r>
              <a:rPr lang="en-GB" sz="1200" u="sng">
                <a:solidFill>
                  <a:schemeClr val="accent1"/>
                </a:solidFill>
                <a:hlinkClick r:id="rId4">
                  <a:extLst>
                    <a:ext uri="{A12FA001-AC4F-418D-AE19-62706E023703}">
                      <ahyp:hlinkClr val="tx"/>
                    </a:ext>
                  </a:extLst>
                </a:hlinkClick>
              </a:rPr>
              <a:t>Atttachment</a:t>
            </a:r>
            <a:r>
              <a:rPr lang="en-GB" sz="1200">
                <a:solidFill>
                  <a:schemeClr val="dk1"/>
                </a:solidFill>
              </a:rPr>
              <a:t> is used - for example in </a:t>
            </a:r>
            <a:r>
              <a:rPr lang="en-GB" sz="1200" u="sng">
                <a:solidFill>
                  <a:schemeClr val="accent1"/>
                </a:solidFill>
                <a:hlinkClick r:id="rId5">
                  <a:extLst>
                    <a:ext uri="{A12FA001-AC4F-418D-AE19-62706E023703}">
                      <ahyp:hlinkClr val="tx"/>
                    </a:ext>
                  </a:extLst>
                </a:hlinkClick>
              </a:rPr>
              <a:t>Complaint Evidence</a:t>
            </a:r>
            <a:r>
              <a:rPr lang="en-GB" sz="1200">
                <a:solidFill>
                  <a:schemeClr val="dk1"/>
                </a:solidFill>
              </a:rPr>
              <a:t> - for gathering photographic, video or audio evidence. The entity allows a provider to capture a </a:t>
            </a:r>
            <a:r>
              <a:rPr lang="en-GB" sz="1200">
                <a:solidFill>
                  <a:schemeClr val="accent1"/>
                </a:solidFill>
              </a:rPr>
              <a:t>URI</a:t>
            </a:r>
            <a:r>
              <a:rPr lang="en-GB" sz="1200">
                <a:solidFill>
                  <a:schemeClr val="dk1"/>
                </a:solidFill>
              </a:rPr>
              <a:t>, </a:t>
            </a:r>
            <a:r>
              <a:rPr lang="en-GB" sz="1200">
                <a:solidFill>
                  <a:schemeClr val="accent1"/>
                </a:solidFill>
              </a:rPr>
              <a:t>Title</a:t>
            </a:r>
            <a:r>
              <a:rPr lang="en-GB" sz="1200">
                <a:solidFill>
                  <a:schemeClr val="dk1"/>
                </a:solidFill>
              </a:rPr>
              <a:t>, </a:t>
            </a:r>
            <a:r>
              <a:rPr lang="en-GB" sz="1200">
                <a:solidFill>
                  <a:schemeClr val="accent1"/>
                </a:solidFill>
              </a:rPr>
              <a:t>Reference</a:t>
            </a:r>
            <a:r>
              <a:rPr lang="en-GB" sz="1200">
                <a:solidFill>
                  <a:schemeClr val="dk1"/>
                </a:solidFill>
              </a:rPr>
              <a:t>, </a:t>
            </a:r>
            <a:r>
              <a:rPr lang="en-GB" sz="1200">
                <a:solidFill>
                  <a:schemeClr val="accent1"/>
                </a:solidFill>
              </a:rPr>
              <a:t>Description</a:t>
            </a:r>
            <a:r>
              <a:rPr lang="en-GB" sz="1200">
                <a:solidFill>
                  <a:schemeClr val="dk1"/>
                </a:solidFill>
              </a:rPr>
              <a:t>, </a:t>
            </a:r>
            <a:r>
              <a:rPr lang="en-GB" sz="1200">
                <a:solidFill>
                  <a:schemeClr val="accent1"/>
                </a:solidFill>
              </a:rPr>
              <a:t>Categorization</a:t>
            </a:r>
            <a:r>
              <a:rPr lang="en-GB" sz="1200">
                <a:solidFill>
                  <a:schemeClr val="dk1"/>
                </a:solidFill>
              </a:rPr>
              <a:t> and </a:t>
            </a:r>
            <a:r>
              <a:rPr lang="en-GB" sz="1200">
                <a:solidFill>
                  <a:schemeClr val="accent1"/>
                </a:solidFill>
              </a:rPr>
              <a:t>Creation Date Time</a:t>
            </a:r>
            <a:r>
              <a:rPr lang="en-GB" sz="1200">
                <a:solidFill>
                  <a:schemeClr val="dk1"/>
                </a:solidFill>
              </a:rPr>
              <a:t>, all of which could be useful metadata to store with photographic evidence.</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90" name="Google Shape;890;p121"/>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200"/>
              </a:spcBef>
              <a:spcAft>
                <a:spcPts val="0"/>
              </a:spcAft>
              <a:buNone/>
            </a:pPr>
            <a:r>
              <a:rPr lang="en-GB" sz="1200">
                <a:solidFill>
                  <a:schemeClr val="dk1"/>
                </a:solidFill>
              </a:rPr>
              <a:t>This adds complexity to the data model.  We will need to think about how to implement this so it gets used correctly.</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This is worth further testing and investigation with the sector to know if it is needed.</a:t>
            </a:r>
            <a:endParaRPr sz="12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22"/>
          <p:cNvSpPr txBox="1"/>
          <p:nvPr>
            <p:ph type="title"/>
          </p:nvPr>
        </p:nvSpPr>
        <p:spPr>
          <a:xfrm>
            <a:off x="568650" y="398650"/>
            <a:ext cx="845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t>12- Capture date received and date logged</a:t>
            </a:r>
            <a:endParaRPr/>
          </a:p>
        </p:txBody>
      </p:sp>
      <p:sp>
        <p:nvSpPr>
          <p:cNvPr id="896" name="Google Shape;896;p122"/>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lnSpc>
                <a:spcPct val="115000"/>
              </a:lnSpc>
              <a:spcBef>
                <a:spcPts val="1100"/>
              </a:spcBef>
              <a:spcAft>
                <a:spcPts val="0"/>
              </a:spcAft>
              <a:buNone/>
            </a:pPr>
            <a:r>
              <a:rPr lang="en-GB" sz="1200">
                <a:solidFill>
                  <a:schemeClr val="dk1"/>
                </a:solidFill>
              </a:rPr>
              <a:t>In the </a:t>
            </a:r>
            <a:r>
              <a:rPr lang="en-GB" sz="1200" u="sng">
                <a:solidFill>
                  <a:schemeClr val="accent1"/>
                </a:solidFill>
                <a:hlinkClick r:id="rId3">
                  <a:extLst>
                    <a:ext uri="{A12FA001-AC4F-418D-AE19-62706E023703}">
                      <ahyp:hlinkClr val="tx"/>
                    </a:ext>
                  </a:extLst>
                </a:hlinkClick>
              </a:rPr>
              <a:t>Complaint</a:t>
            </a:r>
            <a:r>
              <a:rPr lang="en-GB" sz="1200">
                <a:solidFill>
                  <a:schemeClr val="dk1"/>
                </a:solidFill>
              </a:rPr>
              <a:t> entity in the HACT UK Housing Data Standards, there are two dates relating to the origins of the complaint: one is Date Received and the other </a:t>
            </a:r>
            <a:r>
              <a:rPr lang="en-GB" sz="1200">
                <a:solidFill>
                  <a:schemeClr val="dk1"/>
                </a:solidFill>
                <a:highlight>
                  <a:schemeClr val="lt1"/>
                </a:highlight>
              </a:rPr>
              <a:t>Date Logged</a:t>
            </a:r>
            <a:r>
              <a:rPr lang="en-GB" sz="1200">
                <a:solidFill>
                  <a:schemeClr val="dk1"/>
                </a:solidFill>
              </a:rPr>
              <a:t> - ie. the date when captured onto a complaint system</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rPr b="1" lang="en-GB" sz="1200">
                <a:solidFill>
                  <a:schemeClr val="dk1"/>
                </a:solidFill>
              </a:rPr>
              <a:t>Benefits</a:t>
            </a:r>
            <a:endParaRPr sz="1200">
              <a:solidFill>
                <a:schemeClr val="dk1"/>
              </a:solidFill>
            </a:endParaRPr>
          </a:p>
          <a:p>
            <a:pPr indent="0" lvl="0" marL="0" rtl="0" algn="l">
              <a:lnSpc>
                <a:spcPct val="115000"/>
              </a:lnSpc>
              <a:spcBef>
                <a:spcPts val="1100"/>
              </a:spcBef>
              <a:spcAft>
                <a:spcPts val="0"/>
              </a:spcAft>
              <a:buNone/>
            </a:pPr>
            <a:r>
              <a:rPr lang="en-GB" sz="1200">
                <a:solidFill>
                  <a:schemeClr val="dk1"/>
                </a:solidFill>
              </a:rPr>
              <a:t>Awaab's Law emphasises timescales for raising things. If a report is received but not logged that could take you outside the Awaab’s Law timescales.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897" name="Google Shape;897;p122"/>
          <p:cNvSpPr txBox="1"/>
          <p:nvPr>
            <p:ph idx="2" type="body"/>
          </p:nvPr>
        </p:nvSpPr>
        <p:spPr>
          <a:xfrm>
            <a:off x="4731150" y="1047000"/>
            <a:ext cx="3828900" cy="2392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200">
                <a:solidFill>
                  <a:schemeClr val="dk1"/>
                </a:solidFill>
              </a:rPr>
              <a:t>Disbenefits</a:t>
            </a:r>
            <a:endParaRPr b="1" sz="1200">
              <a:solidFill>
                <a:schemeClr val="dk1"/>
              </a:solidFill>
            </a:endParaRPr>
          </a:p>
          <a:p>
            <a:pPr indent="0" lvl="0" marL="0" rtl="0" algn="l">
              <a:lnSpc>
                <a:spcPct val="115000"/>
              </a:lnSpc>
              <a:spcBef>
                <a:spcPts val="1200"/>
              </a:spcBef>
              <a:spcAft>
                <a:spcPts val="0"/>
              </a:spcAft>
              <a:buNone/>
            </a:pPr>
            <a:r>
              <a:rPr lang="en-GB" sz="1200">
                <a:solidFill>
                  <a:schemeClr val="dk1"/>
                </a:solidFill>
              </a:rPr>
              <a:t>It adds more weight of data capture on the housing provider.</a:t>
            </a:r>
            <a:endParaRPr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Design decision</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Look at adding date_received and date_logged to </a:t>
            </a:r>
            <a:r>
              <a:rPr lang="en-GB" sz="1200">
                <a:solidFill>
                  <a:schemeClr val="dk1"/>
                </a:solidFill>
              </a:rPr>
              <a:t>hazard_report.</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87"/>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Principles for developing standards</a:t>
            </a:r>
            <a:endParaRPr/>
          </a:p>
        </p:txBody>
      </p:sp>
      <p:sp>
        <p:nvSpPr>
          <p:cNvPr id="468" name="Google Shape;468;p87"/>
          <p:cNvSpPr txBox="1"/>
          <p:nvPr>
            <p:ph idx="1" type="body"/>
          </p:nvPr>
        </p:nvSpPr>
        <p:spPr>
          <a:xfrm>
            <a:off x="568650" y="1670950"/>
            <a:ext cx="3952800" cy="3040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Font typeface="Helvetica Neue"/>
              <a:buAutoNum type="arabicPeriod"/>
            </a:pPr>
            <a:r>
              <a:rPr b="1" lang="en-GB" sz="1200">
                <a:solidFill>
                  <a:schemeClr val="dk1"/>
                </a:solidFill>
              </a:rPr>
              <a:t>[Outcome-oriented] </a:t>
            </a:r>
            <a:r>
              <a:rPr b="1" lang="en-GB" sz="1200">
                <a:solidFill>
                  <a:schemeClr val="dk1"/>
                </a:solidFill>
              </a:rPr>
              <a:t>Every standard has a purpose</a:t>
            </a:r>
            <a:r>
              <a:rPr lang="en-GB" sz="1200">
                <a:solidFill>
                  <a:schemeClr val="dk1"/>
                </a:solidFill>
              </a:rPr>
              <a:t>: there must be a reason for an entity or attribute</a:t>
            </a:r>
            <a:endParaRPr sz="1200">
              <a:solidFill>
                <a:schemeClr val="dk1"/>
              </a:solidFill>
            </a:endParaRPr>
          </a:p>
          <a:p>
            <a:pPr indent="-304800" lvl="0" marL="457200" rtl="0" algn="l">
              <a:lnSpc>
                <a:spcPct val="150000"/>
              </a:lnSpc>
              <a:spcBef>
                <a:spcPts val="0"/>
              </a:spcBef>
              <a:spcAft>
                <a:spcPts val="0"/>
              </a:spcAft>
              <a:buClr>
                <a:schemeClr val="dk1"/>
              </a:buClr>
              <a:buSzPts val="1200"/>
              <a:buFont typeface="Helvetica Neue"/>
              <a:buAutoNum type="arabicPeriod"/>
            </a:pPr>
            <a:r>
              <a:rPr b="1" lang="en-GB" sz="1200">
                <a:solidFill>
                  <a:schemeClr val="dk1"/>
                </a:solidFill>
              </a:rPr>
              <a:t>[Consistent] Consistency is king</a:t>
            </a:r>
            <a:r>
              <a:rPr lang="en-GB" sz="1200">
                <a:solidFill>
                  <a:schemeClr val="dk1"/>
                </a:solidFill>
              </a:rPr>
              <a:t>: You can see the links between datasets with consistent field names.</a:t>
            </a:r>
            <a:endParaRPr sz="1200">
              <a:solidFill>
                <a:schemeClr val="dk1"/>
              </a:solidFill>
            </a:endParaRPr>
          </a:p>
          <a:p>
            <a:pPr indent="-304800" lvl="0" marL="457200" rtl="0" algn="l">
              <a:lnSpc>
                <a:spcPct val="150000"/>
              </a:lnSpc>
              <a:spcBef>
                <a:spcPts val="0"/>
              </a:spcBef>
              <a:spcAft>
                <a:spcPts val="0"/>
              </a:spcAft>
              <a:buClr>
                <a:schemeClr val="dk1"/>
              </a:buClr>
              <a:buSzPts val="1200"/>
              <a:buFont typeface="Arial"/>
              <a:buAutoNum type="arabicPeriod"/>
            </a:pPr>
            <a:r>
              <a:rPr b="1" lang="en-GB" sz="1200">
                <a:solidFill>
                  <a:schemeClr val="dk1"/>
                </a:solidFill>
              </a:rPr>
              <a:t>[Evolving] Standards are living documents</a:t>
            </a:r>
            <a:r>
              <a:rPr lang="en-GB" sz="1200">
                <a:solidFill>
                  <a:schemeClr val="dk1"/>
                </a:solidFill>
              </a:rPr>
              <a:t>: Standards change and grow over time. Manage the change.</a:t>
            </a:r>
            <a:endParaRPr sz="1200">
              <a:solidFill>
                <a:schemeClr val="dk1"/>
              </a:solidFill>
            </a:endParaRPr>
          </a:p>
          <a:p>
            <a:pPr indent="-304800" lvl="0" marL="457200" rtl="0" algn="l">
              <a:lnSpc>
                <a:spcPct val="150000"/>
              </a:lnSpc>
              <a:spcBef>
                <a:spcPts val="0"/>
              </a:spcBef>
              <a:spcAft>
                <a:spcPts val="0"/>
              </a:spcAft>
              <a:buClr>
                <a:schemeClr val="dk1"/>
              </a:buClr>
              <a:buSzPts val="1200"/>
              <a:buFont typeface="Arial"/>
              <a:buAutoNum type="arabicPeriod"/>
            </a:pPr>
            <a:r>
              <a:rPr b="1" lang="en-GB" sz="1200">
                <a:solidFill>
                  <a:schemeClr val="dk1"/>
                </a:solidFill>
              </a:rPr>
              <a:t>[Lean] Start small</a:t>
            </a:r>
            <a:r>
              <a:rPr lang="en-GB" sz="1200">
                <a:solidFill>
                  <a:schemeClr val="dk1"/>
                </a:solidFill>
              </a:rPr>
              <a:t>: The smaller the breadth of the data model, the easier it will be to maintain and publish</a:t>
            </a:r>
            <a:endParaRPr sz="1200">
              <a:solidFill>
                <a:schemeClr val="dk1"/>
              </a:solidFill>
            </a:endParaRPr>
          </a:p>
          <a:p>
            <a:pPr indent="0" lvl="0" marL="0" rtl="0" algn="l">
              <a:lnSpc>
                <a:spcPct val="115000"/>
              </a:lnSpc>
              <a:spcBef>
                <a:spcPts val="0"/>
              </a:spcBef>
              <a:spcAft>
                <a:spcPts val="0"/>
              </a:spcAft>
              <a:buNone/>
            </a:pPr>
            <a:r>
              <a:t/>
            </a:r>
            <a:endParaRPr sz="1200"/>
          </a:p>
        </p:txBody>
      </p:sp>
      <p:sp>
        <p:nvSpPr>
          <p:cNvPr id="469" name="Google Shape;469;p87"/>
          <p:cNvSpPr txBox="1"/>
          <p:nvPr>
            <p:ph idx="1" type="body"/>
          </p:nvPr>
        </p:nvSpPr>
        <p:spPr>
          <a:xfrm>
            <a:off x="568650" y="1043975"/>
            <a:ext cx="8148300" cy="1019400"/>
          </a:xfrm>
          <a:prstGeom prst="rect">
            <a:avLst/>
          </a:prstGeom>
        </p:spPr>
        <p:txBody>
          <a:bodyPr anchorCtr="0" anchor="t" bIns="91425" lIns="91425" spcFirstLastPara="1" rIns="91425" wrap="square" tIns="91425">
            <a:noAutofit/>
          </a:bodyPr>
          <a:lstStyle/>
          <a:p>
            <a:pPr indent="0" lvl="0" marL="0" rtl="0" algn="l">
              <a:spcBef>
                <a:spcPts val="0"/>
              </a:spcBef>
              <a:spcAft>
                <a:spcPts val="1500"/>
              </a:spcAft>
              <a:buNone/>
            </a:pPr>
            <a:r>
              <a:rPr lang="en-GB" sz="1400"/>
              <a:t>We have developed principles to make our decisions transparent and consistent in all ongoing development of data standards for the housing sector. These are:</a:t>
            </a:r>
            <a:endParaRPr sz="1400"/>
          </a:p>
        </p:txBody>
      </p:sp>
      <p:sp>
        <p:nvSpPr>
          <p:cNvPr id="470" name="Google Shape;470;p87"/>
          <p:cNvSpPr txBox="1"/>
          <p:nvPr>
            <p:ph idx="1" type="body"/>
          </p:nvPr>
        </p:nvSpPr>
        <p:spPr>
          <a:xfrm>
            <a:off x="4764150" y="1670950"/>
            <a:ext cx="3952800" cy="3040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AutoNum type="arabicPeriod" startAt="5"/>
            </a:pPr>
            <a:r>
              <a:rPr b="1" lang="en-GB" sz="1200">
                <a:solidFill>
                  <a:schemeClr val="dk1"/>
                </a:solidFill>
              </a:rPr>
              <a:t>[Irreducible] Ensure new terms need to exist</a:t>
            </a:r>
            <a:r>
              <a:rPr lang="en-GB" sz="1200">
                <a:solidFill>
                  <a:schemeClr val="dk1"/>
                </a:solidFill>
              </a:rPr>
              <a:t>: To help ensure integrity, the data set shouldn’t contain any values that can be derived or calculated from other values. </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startAt="5"/>
            </a:pPr>
            <a:r>
              <a:rPr b="1" lang="en-GB" sz="1200">
                <a:solidFill>
                  <a:schemeClr val="dk1"/>
                </a:solidFill>
              </a:rPr>
              <a:t>[Linked] Link related datasets to eliminate duplication</a:t>
            </a:r>
            <a:r>
              <a:rPr lang="en-GB" sz="1200">
                <a:solidFill>
                  <a:schemeClr val="dk1"/>
                </a:solidFill>
              </a:rPr>
              <a:t>: Structuring our data in this way involves using unique identifiers to link datasets together. </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startAt="5"/>
            </a:pPr>
            <a:r>
              <a:rPr b="1" lang="en-GB" sz="1200">
                <a:solidFill>
                  <a:schemeClr val="dk1"/>
                </a:solidFill>
              </a:rPr>
              <a:t>[Unambiguous] </a:t>
            </a:r>
            <a:r>
              <a:rPr lang="en-GB" sz="1200">
                <a:solidFill>
                  <a:schemeClr val="dk1"/>
                </a:solidFill>
              </a:rPr>
              <a:t>Make it distinct, discrete and unambiguous</a:t>
            </a:r>
            <a:endParaRPr b="1" sz="1200">
              <a:solidFill>
                <a:schemeClr val="dk1"/>
              </a:solidFill>
            </a:endParaRPr>
          </a:p>
          <a:p>
            <a:pPr indent="0" lvl="0" marL="457200" rtl="0" algn="l">
              <a:lnSpc>
                <a:spcPct val="150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23"/>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hazard_report entity design</a:t>
            </a:r>
            <a:endParaRPr/>
          </a:p>
        </p:txBody>
      </p:sp>
      <p:sp>
        <p:nvSpPr>
          <p:cNvPr id="903" name="Google Shape;903;p123"/>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124"/>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a:t>
            </a:r>
            <a:r>
              <a:rPr lang="en-GB"/>
              <a:t>zard_report entity design</a:t>
            </a:r>
            <a:endParaRPr/>
          </a:p>
        </p:txBody>
      </p:sp>
      <p:sp>
        <p:nvSpPr>
          <p:cNvPr id="909" name="Google Shape;909;p124"/>
          <p:cNvSpPr txBox="1"/>
          <p:nvPr>
            <p:ph idx="2" type="body"/>
          </p:nvPr>
        </p:nvSpPr>
        <p:spPr>
          <a:xfrm>
            <a:off x="3177825" y="1152475"/>
            <a:ext cx="53823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accent1"/>
                </a:solidFill>
              </a:rPr>
              <a:t>hazard_report</a:t>
            </a:r>
            <a:r>
              <a:rPr lang="en-GB" sz="1400"/>
              <a:t> </a:t>
            </a:r>
            <a:r>
              <a:rPr lang="en-GB" sz="1400">
                <a:solidFill>
                  <a:schemeClr val="dk1"/>
                </a:solidFill>
              </a:rPr>
              <a:t>is the base of the component. It records the who, when, where, and what of the perceived hazard. This dictates investigation and repair timelines </a:t>
            </a:r>
            <a:endParaRPr sz="1400">
              <a:solidFill>
                <a:schemeClr val="dk1"/>
              </a:solidFill>
            </a:endParaRPr>
          </a:p>
          <a:p>
            <a:pPr indent="0" lvl="0" marL="0" rtl="0" algn="l">
              <a:spcBef>
                <a:spcPts val="1500"/>
              </a:spcBef>
              <a:spcAft>
                <a:spcPts val="0"/>
              </a:spcAft>
              <a:buNone/>
            </a:pPr>
            <a:r>
              <a:rPr lang="en-GB" sz="1400">
                <a:solidFill>
                  <a:schemeClr val="dk1"/>
                </a:solidFill>
              </a:rPr>
              <a:t>What alternatives did we consider?</a:t>
            </a:r>
            <a:endParaRPr sz="1400">
              <a:solidFill>
                <a:schemeClr val="dk1"/>
              </a:solidFill>
            </a:endParaRPr>
          </a:p>
          <a:p>
            <a:pPr indent="-317500" lvl="0" marL="457200" rtl="0" algn="l">
              <a:spcBef>
                <a:spcPts val="1500"/>
              </a:spcBef>
              <a:spcAft>
                <a:spcPts val="0"/>
              </a:spcAft>
              <a:buClr>
                <a:schemeClr val="dk1"/>
              </a:buClr>
              <a:buSzPts val="1400"/>
              <a:buChar char="●"/>
            </a:pPr>
            <a:r>
              <a:rPr lang="en-GB" sz="1400">
                <a:solidFill>
                  <a:schemeClr val="dk1"/>
                </a:solidFill>
              </a:rPr>
              <a:t>The current thinking is that one hazard report can contain multiple investigations. This seems necessary because “further” and “renewed” investigations may be required. However, what if there are multiple related hazard reports from different sources? The HACT UK Housing Data standards provides for this in </a:t>
            </a:r>
            <a:r>
              <a:rPr lang="en-GB" sz="1400" u="sng">
                <a:solidFill>
                  <a:schemeClr val="hlink"/>
                </a:solidFill>
                <a:hlinkClick r:id="rId3"/>
              </a:rPr>
              <a:t>Complaint Case File</a:t>
            </a:r>
            <a:r>
              <a:rPr lang="en-GB" sz="1400">
                <a:solidFill>
                  <a:schemeClr val="dk1"/>
                </a:solidFill>
              </a:rPr>
              <a:t> - a holding entity that contains a complaint (Type: </a:t>
            </a:r>
            <a:r>
              <a:rPr lang="en-GB" sz="1400" u="sng">
                <a:solidFill>
                  <a:schemeClr val="hlink"/>
                </a:solidFill>
                <a:hlinkClick r:id="rId4"/>
              </a:rPr>
              <a:t>Complaint</a:t>
            </a:r>
            <a:r>
              <a:rPr lang="en-GB" sz="1400">
                <a:solidFill>
                  <a:schemeClr val="dk1"/>
                </a:solidFill>
              </a:rPr>
              <a:t>) and any related complaints (Type: </a:t>
            </a:r>
            <a:r>
              <a:rPr lang="en-GB" sz="1400" u="sng">
                <a:solidFill>
                  <a:schemeClr val="hlink"/>
                </a:solidFill>
                <a:hlinkClick r:id="rId5"/>
              </a:rPr>
              <a:t>Complaint</a:t>
            </a:r>
            <a:r>
              <a:rPr lang="en-GB" sz="1400">
                <a:solidFill>
                  <a:schemeClr val="dk1"/>
                </a:solidFill>
              </a:rPr>
              <a:t>). </a:t>
            </a:r>
            <a:endParaRPr sz="1400">
              <a:solidFill>
                <a:schemeClr val="dk1"/>
              </a:solidFill>
            </a:endParaRPr>
          </a:p>
          <a:p>
            <a:pPr indent="0" lvl="0" marL="457200" rtl="0" algn="l">
              <a:spcBef>
                <a:spcPts val="1500"/>
              </a:spcBef>
              <a:spcAft>
                <a:spcPts val="1500"/>
              </a:spcAft>
              <a:buNone/>
            </a:pPr>
            <a:r>
              <a:t/>
            </a:r>
            <a:endParaRPr sz="1400"/>
          </a:p>
        </p:txBody>
      </p:sp>
      <p:pic>
        <p:nvPicPr>
          <p:cNvPr id="910" name="Google Shape;910;p124"/>
          <p:cNvPicPr preferRelativeResize="0"/>
          <p:nvPr/>
        </p:nvPicPr>
        <p:blipFill>
          <a:blip r:embed="rId6">
            <a:alphaModFix/>
          </a:blip>
          <a:stretch>
            <a:fillRect/>
          </a:stretch>
        </p:blipFill>
        <p:spPr>
          <a:xfrm>
            <a:off x="660650" y="1152475"/>
            <a:ext cx="2328910" cy="38673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25"/>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hazard_report_ID</a:t>
            </a:r>
            <a:endParaRPr b="0">
              <a:solidFill>
                <a:schemeClr val="accent1"/>
              </a:solidFill>
            </a:endParaRPr>
          </a:p>
          <a:p>
            <a:pPr indent="0" lvl="0" marL="0" rtl="0" algn="l">
              <a:spcBef>
                <a:spcPts val="0"/>
              </a:spcBef>
              <a:spcAft>
                <a:spcPts val="0"/>
              </a:spcAft>
              <a:buNone/>
            </a:pPr>
            <a:r>
              <a:rPr lang="en-GB"/>
              <a:t> </a:t>
            </a:r>
            <a:endParaRPr/>
          </a:p>
        </p:txBody>
      </p:sp>
      <p:sp>
        <p:nvSpPr>
          <p:cNvPr id="916" name="Google Shape;916;p125"/>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a:t>
            </a:r>
            <a:r>
              <a:rPr lang="en-GB" sz="1200">
                <a:solidFill>
                  <a:schemeClr val="accent1"/>
                </a:solidFill>
              </a:rPr>
              <a:t>hazard_report_ID</a:t>
            </a:r>
            <a:r>
              <a:rPr lang="en-GB" sz="1200">
                <a:solidFill>
                  <a:schemeClr val="dk1"/>
                </a:solidFill>
              </a:rPr>
              <a:t> allows a user to know they are referring to the correct report.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primary key in the </a:t>
            </a:r>
            <a:r>
              <a:rPr lang="en-GB" sz="1200">
                <a:solidFill>
                  <a:schemeClr val="accent1"/>
                </a:solidFill>
              </a:rPr>
              <a:t>hazard_report</a:t>
            </a:r>
            <a:r>
              <a:rPr lang="en-GB" sz="1200">
                <a:solidFill>
                  <a:schemeClr val="dk1"/>
                </a:solidFill>
              </a:rPr>
              <a:t> table and appears as a foreign key in the </a:t>
            </a:r>
            <a:r>
              <a:rPr lang="en-GB" sz="1200">
                <a:solidFill>
                  <a:schemeClr val="accent1"/>
                </a:solidFill>
              </a:rPr>
              <a:t>investigation</a:t>
            </a:r>
            <a:r>
              <a:rPr lang="en-GB" sz="1200">
                <a:solidFill>
                  <a:schemeClr val="dk1"/>
                </a:solidFill>
              </a:rPr>
              <a:t> and </a:t>
            </a:r>
            <a:r>
              <a:rPr lang="en-GB" sz="1200">
                <a:solidFill>
                  <a:schemeClr val="accent1"/>
                </a:solidFill>
              </a:rPr>
              <a:t>investigation_hazard</a:t>
            </a:r>
            <a:r>
              <a:rPr lang="en-GB" sz="1200">
                <a:solidFill>
                  <a:schemeClr val="dk1"/>
                </a:solidFill>
              </a:rPr>
              <a:t> tables.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also enables lookup for the report to use in other tables.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17" name="Google Shape;917;p125"/>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In addition to the Primary Key do we need</a:t>
            </a:r>
            <a:r>
              <a:rPr lang="en-GB" sz="1200">
                <a:solidFill>
                  <a:schemeClr val="dk1"/>
                </a:solidFill>
              </a:rPr>
              <a:t>  to use </a:t>
            </a:r>
            <a:r>
              <a:rPr lang="en-GB" sz="1200" u="sng">
                <a:solidFill>
                  <a:schemeClr val="accent1"/>
                </a:solidFill>
                <a:hlinkClick r:id="rId3">
                  <a:extLst>
                    <a:ext uri="{A12FA001-AC4F-418D-AE19-62706E023703}">
                      <ahyp:hlinkClr val="tx"/>
                    </a:ext>
                  </a:extLst>
                </a:hlinkClick>
              </a:rPr>
              <a:t>Reference</a:t>
            </a:r>
            <a:r>
              <a:rPr lang="en-GB" sz="1200">
                <a:solidFill>
                  <a:schemeClr val="dk1"/>
                </a:solidFill>
              </a:rPr>
              <a:t> from the HACT UK Housing Data Standards?</a:t>
            </a:r>
            <a:r>
              <a:rPr lang="en-GB" sz="1200">
                <a:solidFill>
                  <a:schemeClr val="dk1"/>
                </a:solidFill>
              </a:rPr>
              <a:t> </a:t>
            </a:r>
            <a:r>
              <a:rPr lang="en-GB" sz="1200">
                <a:solidFill>
                  <a:schemeClr val="dk1"/>
                </a:solidFill>
              </a:rPr>
              <a:t>This contains attributes ID (a string or number), a description and code of who allocated the ID, and a description of the ID itself. This is useful for sharing a reference with external parties or where you have multiple systems asserting information about the same entity with different IDs.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None.</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918" name="Google Shape;918;p125"/>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919" name="Google Shape;919;p125"/>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126"/>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uprn</a:t>
            </a:r>
            <a:endParaRPr b="0">
              <a:solidFill>
                <a:schemeClr val="accent1"/>
              </a:solidFill>
            </a:endParaRPr>
          </a:p>
          <a:p>
            <a:pPr indent="0" lvl="0" marL="0" rtl="0" algn="l">
              <a:spcBef>
                <a:spcPts val="0"/>
              </a:spcBef>
              <a:spcAft>
                <a:spcPts val="0"/>
              </a:spcAft>
              <a:buNone/>
            </a:pPr>
            <a:r>
              <a:rPr lang="en-GB"/>
              <a:t> </a:t>
            </a:r>
            <a:endParaRPr/>
          </a:p>
        </p:txBody>
      </p:sp>
      <p:sp>
        <p:nvSpPr>
          <p:cNvPr id="925" name="Google Shape;925;p126"/>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property reference number drawn from a national list </a:t>
            </a:r>
            <a:r>
              <a:rPr lang="en-GB" sz="1200">
                <a:solidFill>
                  <a:schemeClr val="dk1"/>
                </a:solidFill>
              </a:rPr>
              <a:t>maintained by Geoplace and aligned to the Local Gazetteer. </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foreign key in the </a:t>
            </a:r>
            <a:r>
              <a:rPr lang="en-GB" sz="1200">
                <a:solidFill>
                  <a:schemeClr val="accent1"/>
                </a:solidFill>
              </a:rPr>
              <a:t>hazard_report</a:t>
            </a:r>
            <a:r>
              <a:rPr lang="en-GB" sz="1200">
                <a:solidFill>
                  <a:schemeClr val="dk1"/>
                </a:solidFill>
              </a:rPr>
              <a:t> table.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A uprn identifies a specific addressable dwelling or property where a hazard report is located.</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26" name="Google Shape;926;p126"/>
          <p:cNvSpPr txBox="1"/>
          <p:nvPr>
            <p:ph idx="2" type="body"/>
          </p:nvPr>
        </p:nvSpPr>
        <p:spPr>
          <a:xfrm>
            <a:off x="4731150" y="398650"/>
            <a:ext cx="40464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accent1"/>
                </a:solidFill>
              </a:rPr>
              <a:t>UPRN</a:t>
            </a:r>
            <a:r>
              <a:rPr lang="en-GB" sz="1200">
                <a:solidFill>
                  <a:schemeClr val="dk1"/>
                </a:solidFill>
              </a:rPr>
              <a:t> is an attribute of </a:t>
            </a:r>
            <a:r>
              <a:rPr lang="en-GB" sz="1200" u="sng">
                <a:solidFill>
                  <a:schemeClr val="hlink"/>
                </a:solidFill>
                <a:hlinkClick r:id="rId3"/>
              </a:rPr>
              <a:t>Property</a:t>
            </a:r>
            <a:r>
              <a:rPr lang="en-GB" sz="1200">
                <a:solidFill>
                  <a:schemeClr val="dk1"/>
                </a:solidFill>
              </a:rPr>
              <a:t> in the HACT UK Housing Data Standards and inherited downwards, but not </a:t>
            </a:r>
            <a:r>
              <a:rPr lang="en-GB" sz="1200" u="sng">
                <a:solidFill>
                  <a:schemeClr val="hlink"/>
                </a:solidFill>
                <a:hlinkClick r:id="rId4"/>
              </a:rPr>
              <a:t>Unit</a:t>
            </a:r>
            <a:r>
              <a:rPr lang="en-GB" sz="1200">
                <a:solidFill>
                  <a:schemeClr val="dk1"/>
                </a:solidFill>
              </a:rPr>
              <a:t>. Where </a:t>
            </a:r>
            <a:r>
              <a:rPr lang="en-GB" sz="1200">
                <a:solidFill>
                  <a:schemeClr val="accent1"/>
                </a:solidFill>
              </a:rPr>
              <a:t>Property</a:t>
            </a:r>
            <a:r>
              <a:rPr lang="en-GB" sz="1200">
                <a:solidFill>
                  <a:schemeClr val="dk1"/>
                </a:solidFill>
              </a:rPr>
              <a:t> tends to be used as for a block, and </a:t>
            </a:r>
            <a:r>
              <a:rPr lang="en-GB" sz="1200">
                <a:solidFill>
                  <a:schemeClr val="accent1"/>
                </a:solidFill>
              </a:rPr>
              <a:t>Unit</a:t>
            </a:r>
            <a:r>
              <a:rPr lang="en-GB" sz="1200">
                <a:solidFill>
                  <a:schemeClr val="dk1"/>
                </a:solidFill>
              </a:rPr>
              <a:t> is a dwelling in the block this could pose issues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We could use </a:t>
            </a:r>
            <a:r>
              <a:rPr lang="en-GB" sz="1200" u="sng">
                <a:solidFill>
                  <a:schemeClr val="accent1"/>
                </a:solidFill>
                <a:hlinkClick r:id="rId5">
                  <a:extLst>
                    <a:ext uri="{A12FA001-AC4F-418D-AE19-62706E023703}">
                      <ahyp:hlinkClr val="tx"/>
                    </a:ext>
                  </a:extLst>
                </a:hlinkClick>
              </a:rPr>
              <a:t>Reference</a:t>
            </a:r>
            <a:r>
              <a:rPr lang="en-GB" sz="1200">
                <a:solidFill>
                  <a:schemeClr val="dk1"/>
                </a:solidFill>
              </a:rPr>
              <a:t> rather than integer as the Type for this attribute - linking to the </a:t>
            </a:r>
            <a:r>
              <a:rPr lang="en-GB" sz="1200" u="sng">
                <a:solidFill>
                  <a:schemeClr val="hlink"/>
                </a:solidFill>
                <a:hlinkClick r:id="rId6"/>
              </a:rPr>
              <a:t>Unit</a:t>
            </a:r>
            <a:r>
              <a:rPr lang="en-GB" sz="1200">
                <a:solidFill>
                  <a:schemeClr val="dk1"/>
                </a:solidFill>
              </a:rPr>
              <a:t> In the HACT UK Housing Data Standards. Entities with identifiers tend to use the </a:t>
            </a:r>
            <a:r>
              <a:rPr lang="en-GB" sz="1200" u="sng">
                <a:solidFill>
                  <a:schemeClr val="accent1"/>
                </a:solidFill>
                <a:hlinkClick r:id="rId7">
                  <a:extLst>
                    <a:ext uri="{A12FA001-AC4F-418D-AE19-62706E023703}">
                      <ahyp:hlinkClr val="tx"/>
                    </a:ext>
                  </a:extLst>
                </a:hlinkClick>
              </a:rPr>
              <a:t>Reference</a:t>
            </a:r>
            <a:r>
              <a:rPr lang="en-GB" sz="1200">
                <a:solidFill>
                  <a:schemeClr val="dk1"/>
                </a:solidFill>
              </a:rPr>
              <a:t> entity. This contains attributes ID (a string or number), a description and code of who allocated the ID, and a description of the ID itself. This could be useful, for example, in distinguishing between a genuine national UPRN generated by Geoplace and something that is often called a unique property reference number generated by a specific piece of software, but is not a national standard.</a:t>
            </a:r>
            <a:endParaRPr sz="1200">
              <a:solidFill>
                <a:schemeClr val="dk1"/>
              </a:solidFill>
            </a:endParaRPr>
          </a:p>
          <a:p>
            <a:pPr indent="0" lvl="0" marL="457200" rtl="0" algn="l">
              <a:lnSpc>
                <a:spcPct val="115000"/>
              </a:lnSpc>
              <a:spcBef>
                <a:spcPts val="0"/>
              </a:spcBef>
              <a:spcAft>
                <a:spcPts val="1500"/>
              </a:spcAft>
              <a:buNone/>
            </a:pPr>
            <a:r>
              <a:t/>
            </a:r>
            <a:endParaRPr sz="1200">
              <a:solidFill>
                <a:schemeClr val="dk1"/>
              </a:solidFill>
            </a:endParaRPr>
          </a:p>
        </p:txBody>
      </p:sp>
      <p:sp>
        <p:nvSpPr>
          <p:cNvPr id="927" name="Google Shape;927;p126"/>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928" name="Google Shape;928;p126"/>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sp>
        <p:nvSpPr>
          <p:cNvPr id="933" name="Google Shape;933;p127"/>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tenancy_id</a:t>
            </a:r>
            <a:endParaRPr b="0">
              <a:solidFill>
                <a:schemeClr val="accent1"/>
              </a:solidFill>
            </a:endParaRPr>
          </a:p>
          <a:p>
            <a:pPr indent="0" lvl="0" marL="0" rtl="0" algn="l">
              <a:spcBef>
                <a:spcPts val="0"/>
              </a:spcBef>
              <a:spcAft>
                <a:spcPts val="0"/>
              </a:spcAft>
              <a:buNone/>
            </a:pPr>
            <a:r>
              <a:rPr lang="en-GB"/>
              <a:t> </a:t>
            </a:r>
            <a:endParaRPr/>
          </a:p>
        </p:txBody>
      </p:sp>
      <p:sp>
        <p:nvSpPr>
          <p:cNvPr id="934" name="Google Shape;934;p127"/>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reference number for the tenancy. It is a proposed new attribute within the HACT UK Housing Data Standards, and a primary key of the </a:t>
            </a:r>
            <a:r>
              <a:rPr lang="en-GB" sz="1200">
                <a:solidFill>
                  <a:schemeClr val="accent1"/>
                </a:solidFill>
              </a:rPr>
              <a:t>tenancy</a:t>
            </a:r>
            <a:r>
              <a:rPr lang="en-GB" sz="1200">
                <a:solidFill>
                  <a:schemeClr val="dk1"/>
                </a:solidFill>
              </a:rPr>
              <a:t> table.</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foreign key in the </a:t>
            </a:r>
            <a:r>
              <a:rPr lang="en-GB" sz="1200">
                <a:solidFill>
                  <a:schemeClr val="accent1"/>
                </a:solidFill>
              </a:rPr>
              <a:t>hazard_report</a:t>
            </a:r>
            <a:r>
              <a:rPr lang="en-GB" sz="1200">
                <a:solidFill>
                  <a:schemeClr val="dk1"/>
                </a:solidFill>
              </a:rPr>
              <a:t> table.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accent1"/>
                </a:solidFill>
              </a:rPr>
              <a:t>tenancy_id</a:t>
            </a:r>
            <a:r>
              <a:rPr lang="en-GB" sz="1200">
                <a:solidFill>
                  <a:schemeClr val="dk1"/>
                </a:solidFill>
              </a:rPr>
              <a:t> gives the housing provider an opportunity to look up the main </a:t>
            </a:r>
            <a:r>
              <a:rPr lang="en-GB" sz="1200">
                <a:solidFill>
                  <a:schemeClr val="accent1"/>
                </a:solidFill>
              </a:rPr>
              <a:t>Tenant Person</a:t>
            </a:r>
            <a:r>
              <a:rPr lang="en-GB" sz="1200">
                <a:solidFill>
                  <a:schemeClr val="dk1"/>
                </a:solidFill>
              </a:rPr>
              <a:t> and all other recorded instances of </a:t>
            </a:r>
            <a:r>
              <a:rPr lang="en-GB" sz="1200">
                <a:solidFill>
                  <a:schemeClr val="accent1"/>
                </a:solidFill>
              </a:rPr>
              <a:t>Household Member Person</a:t>
            </a:r>
            <a:r>
              <a:rPr lang="en-GB" sz="1200">
                <a:solidFill>
                  <a:schemeClr val="dk1"/>
                </a:solidFill>
              </a:rPr>
              <a:t> from the hazard report, as both are tied to the new </a:t>
            </a:r>
            <a:r>
              <a:rPr lang="en-GB" sz="1200">
                <a:solidFill>
                  <a:schemeClr val="accent1"/>
                </a:solidFill>
              </a:rPr>
              <a:t>tenancy</a:t>
            </a:r>
            <a:r>
              <a:rPr lang="en-GB" sz="1200">
                <a:solidFill>
                  <a:schemeClr val="dk1"/>
                </a:solidFill>
              </a:rPr>
              <a:t> table. This in turn allows for a check for vulnerabilities that impact the assessment of hazard severity - crucial under Awaab’s Law.</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35" name="Google Shape;935;p127"/>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None</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None</a:t>
            </a:r>
            <a:endParaRPr sz="1200">
              <a:solidFill>
                <a:schemeClr val="dk1"/>
              </a:solidFill>
            </a:endParaRPr>
          </a:p>
          <a:p>
            <a:pPr indent="0" lvl="0" marL="457200" rtl="0" algn="l">
              <a:lnSpc>
                <a:spcPct val="115000"/>
              </a:lnSpc>
              <a:spcBef>
                <a:spcPts val="0"/>
              </a:spcBef>
              <a:spcAft>
                <a:spcPts val="1500"/>
              </a:spcAft>
              <a:buNone/>
            </a:pPr>
            <a:r>
              <a:t/>
            </a:r>
            <a:endParaRPr sz="1200">
              <a:solidFill>
                <a:schemeClr val="dk1"/>
              </a:solidFill>
            </a:endParaRPr>
          </a:p>
        </p:txBody>
      </p:sp>
      <p:sp>
        <p:nvSpPr>
          <p:cNvPr id="936" name="Google Shape;936;p127"/>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937" name="Google Shape;937;p127"/>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28"/>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date_reported</a:t>
            </a:r>
            <a:endParaRPr b="0">
              <a:solidFill>
                <a:schemeClr val="accent1"/>
              </a:solidFill>
            </a:endParaRPr>
          </a:p>
          <a:p>
            <a:pPr indent="0" lvl="0" marL="0" rtl="0" algn="l">
              <a:spcBef>
                <a:spcPts val="0"/>
              </a:spcBef>
              <a:spcAft>
                <a:spcPts val="0"/>
              </a:spcAft>
              <a:buNone/>
            </a:pPr>
            <a:r>
              <a:rPr lang="en-GB"/>
              <a:t> </a:t>
            </a:r>
            <a:endParaRPr/>
          </a:p>
        </p:txBody>
      </p:sp>
      <p:sp>
        <p:nvSpPr>
          <p:cNvPr id="943" name="Google Shape;943;p128"/>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The date on which the</a:t>
            </a:r>
            <a:r>
              <a:rPr lang="en-GB" sz="1200">
                <a:solidFill>
                  <a:schemeClr val="dk1"/>
                </a:solidFill>
              </a:rPr>
              <a:t> </a:t>
            </a:r>
            <a:r>
              <a:rPr lang="en-GB" sz="1200">
                <a:solidFill>
                  <a:schemeClr val="accent1"/>
                </a:solidFill>
              </a:rPr>
              <a:t>hazard_report</a:t>
            </a:r>
            <a:r>
              <a:rPr lang="en-GB" sz="1200">
                <a:solidFill>
                  <a:schemeClr val="dk1"/>
                </a:solidFill>
              </a:rPr>
              <a:t> was created.</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recorded as a date.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The </a:t>
            </a:r>
            <a:r>
              <a:rPr lang="en-GB" sz="1200">
                <a:solidFill>
                  <a:schemeClr val="accent1"/>
                </a:solidFill>
              </a:rPr>
              <a:t>date_reported</a:t>
            </a:r>
            <a:r>
              <a:rPr lang="en-GB" sz="1200">
                <a:solidFill>
                  <a:schemeClr val="dk1"/>
                </a:solidFill>
              </a:rPr>
              <a:t> is a critical piece of information in Awaab’s Law determining the dates for completion of subsequent steps. For example, a standard investigation must be completed in 10 days from the date on which the hazard was reported.</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44" name="Google Shape;944;p128"/>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What do we mean by reported? Could there be a time lag between a report being received (for example a voice message, a text, a letter) and being logged on a core system for action?</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In the </a:t>
            </a:r>
            <a:r>
              <a:rPr lang="en-GB" sz="1200" u="sng">
                <a:solidFill>
                  <a:schemeClr val="hlink"/>
                </a:solidFill>
                <a:hlinkClick r:id="rId3"/>
              </a:rPr>
              <a:t>Complaint</a:t>
            </a:r>
            <a:r>
              <a:rPr lang="en-GB" sz="1200">
                <a:solidFill>
                  <a:schemeClr val="dk1"/>
                </a:solidFill>
              </a:rPr>
              <a:t> entity in the HACT UK Housing Data Standards, there are two dates relating to the origins of the complaint: one is Date Received and the other Date Logged - ie. the date when captured onto a </a:t>
            </a:r>
            <a:r>
              <a:rPr lang="en-GB" sz="1200">
                <a:solidFill>
                  <a:schemeClr val="dk1"/>
                </a:solidFill>
              </a:rPr>
              <a:t>complaint</a:t>
            </a:r>
            <a:r>
              <a:rPr lang="en-GB" sz="1200">
                <a:solidFill>
                  <a:schemeClr val="dk1"/>
                </a:solidFill>
              </a:rPr>
              <a:t> system</a:t>
            </a:r>
            <a:endParaRPr sz="1200">
              <a:solidFill>
                <a:schemeClr val="dk1"/>
              </a:solidFill>
            </a:endParaRPr>
          </a:p>
        </p:txBody>
      </p:sp>
      <p:sp>
        <p:nvSpPr>
          <p:cNvPr id="945" name="Google Shape;945;p128"/>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946" name="Google Shape;946;p128"/>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29"/>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reported_by</a:t>
            </a:r>
            <a:endParaRPr b="0">
              <a:solidFill>
                <a:schemeClr val="accent1"/>
              </a:solidFill>
            </a:endParaRPr>
          </a:p>
          <a:p>
            <a:pPr indent="0" lvl="0" marL="0" rtl="0" algn="l">
              <a:spcBef>
                <a:spcPts val="0"/>
              </a:spcBef>
              <a:spcAft>
                <a:spcPts val="0"/>
              </a:spcAft>
              <a:buNone/>
            </a:pPr>
            <a:r>
              <a:rPr lang="en-GB"/>
              <a:t> </a:t>
            </a:r>
            <a:endParaRPr/>
          </a:p>
        </p:txBody>
      </p:sp>
      <p:sp>
        <p:nvSpPr>
          <p:cNvPr id="952" name="Google Shape;952;p129"/>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Tells you who submitted the report. </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free text string (100 characters) to allow flexibility. Null is not an acceptable entry.</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helps a housing provider determine where the demand for hazard response is coming from and benchmark with comparable organisations.</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If tenants are not submitting reports, this could imply barriers to raising hazards.  If surveyors or repairs teams are not reporting hazards that are later picked up by tenants this could imply more training and guidance is needed.</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53" name="Google Shape;953;p129"/>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Helvetica Neue"/>
              <a:buChar char="●"/>
            </a:pPr>
            <a:r>
              <a:rPr lang="en-GB" sz="1200">
                <a:solidFill>
                  <a:schemeClr val="dk1"/>
                </a:solidFill>
              </a:rPr>
              <a:t>Does a free text field create too much flexibility that could lead to inconsistent data? For example, some staff might capture the name of the tenant reporting the hazard, while others might capture only ‘tenant’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GB" sz="1200">
                <a:solidFill>
                  <a:schemeClr val="dk1"/>
                </a:solidFill>
              </a:rPr>
              <a:t>Does this duplicate information with trigger_source? It would seem so if trigger_source is ‘Tenant Report’ and reported_by is ‘Tenant’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You could remove reported_by altogether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You could enforce that a specific individual’s name has to be entered from your database, using the HACT UK Housing Data Standards </a:t>
            </a:r>
            <a:r>
              <a:rPr lang="en-GB" sz="1200" u="sng">
                <a:solidFill>
                  <a:schemeClr val="hlink"/>
                </a:solidFill>
                <a:hlinkClick r:id="rId3"/>
              </a:rPr>
              <a:t>Person Name</a:t>
            </a:r>
            <a:r>
              <a:rPr lang="en-GB" sz="1200">
                <a:solidFill>
                  <a:schemeClr val="dk1"/>
                </a:solidFill>
              </a:rPr>
              <a:t> which can be used for staff, tenants and contractors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You could use </a:t>
            </a:r>
            <a:r>
              <a:rPr lang="en-GB" sz="1200" u="sng">
                <a:solidFill>
                  <a:schemeClr val="hlink"/>
                </a:solidFill>
                <a:hlinkClick r:id="rId4"/>
              </a:rPr>
              <a:t>Party</a:t>
            </a:r>
            <a:r>
              <a:rPr lang="en-GB" sz="1200">
                <a:solidFill>
                  <a:schemeClr val="dk1"/>
                </a:solidFill>
              </a:rPr>
              <a:t> which is the data type used in </a:t>
            </a:r>
            <a:r>
              <a:rPr lang="en-GB" sz="1200">
                <a:solidFill>
                  <a:schemeClr val="accent1"/>
                </a:solidFill>
              </a:rPr>
              <a:t>Raised</a:t>
            </a:r>
            <a:r>
              <a:rPr lang="en-GB" sz="1200">
                <a:solidFill>
                  <a:schemeClr val="accent1"/>
                </a:solidFill>
              </a:rPr>
              <a:t> by</a:t>
            </a:r>
            <a:r>
              <a:rPr lang="en-GB" sz="1200">
                <a:solidFill>
                  <a:schemeClr val="dk1"/>
                </a:solidFill>
              </a:rPr>
              <a:t> in </a:t>
            </a:r>
            <a:r>
              <a:rPr lang="en-GB" sz="1200" u="sng">
                <a:solidFill>
                  <a:schemeClr val="hlink"/>
                </a:solidFill>
                <a:hlinkClick r:id="rId5"/>
              </a:rPr>
              <a:t>Work Order</a:t>
            </a:r>
            <a:endParaRPr sz="1200">
              <a:solidFill>
                <a:schemeClr val="dk1"/>
              </a:solidFill>
            </a:endParaRPr>
          </a:p>
        </p:txBody>
      </p:sp>
      <p:sp>
        <p:nvSpPr>
          <p:cNvPr id="954" name="Google Shape;954;p129"/>
          <p:cNvSpPr/>
          <p:nvPr/>
        </p:nvSpPr>
        <p:spPr>
          <a:xfrm>
            <a:off x="6800400" y="142300"/>
            <a:ext cx="2195700" cy="315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Low</a:t>
            </a:r>
            <a:endParaRPr sz="1200">
              <a:solidFill>
                <a:schemeClr val="lt1"/>
              </a:solidFill>
              <a:latin typeface="Helvetica Neue"/>
              <a:ea typeface="Helvetica Neue"/>
              <a:cs typeface="Helvetica Neue"/>
              <a:sym typeface="Helvetica Neue"/>
            </a:endParaRPr>
          </a:p>
        </p:txBody>
      </p:sp>
      <p:sp>
        <p:nvSpPr>
          <p:cNvPr id="955" name="Google Shape;955;p129"/>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30"/>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description</a:t>
            </a:r>
            <a:endParaRPr b="0">
              <a:solidFill>
                <a:schemeClr val="accent1"/>
              </a:solidFill>
            </a:endParaRPr>
          </a:p>
          <a:p>
            <a:pPr indent="0" lvl="0" marL="0" rtl="0" algn="l">
              <a:spcBef>
                <a:spcPts val="0"/>
              </a:spcBef>
              <a:spcAft>
                <a:spcPts val="0"/>
              </a:spcAft>
              <a:buNone/>
            </a:pPr>
            <a:r>
              <a:rPr lang="en-GB"/>
              <a:t> </a:t>
            </a:r>
            <a:endParaRPr/>
          </a:p>
        </p:txBody>
      </p:sp>
      <p:sp>
        <p:nvSpPr>
          <p:cNvPr id="961" name="Google Shape;961;p130"/>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description of the</a:t>
            </a:r>
            <a:r>
              <a:rPr lang="en-GB" sz="1200">
                <a:solidFill>
                  <a:schemeClr val="dk1"/>
                </a:solidFill>
              </a:rPr>
              <a:t> </a:t>
            </a:r>
            <a:r>
              <a:rPr lang="en-GB" sz="1200">
                <a:solidFill>
                  <a:schemeClr val="accent1"/>
                </a:solidFill>
              </a:rPr>
              <a:t>hazard_report</a:t>
            </a:r>
            <a:r>
              <a:rPr lang="en-GB" sz="1200">
                <a:solidFill>
                  <a:schemeClr val="dk1"/>
                </a:solidFill>
              </a:rPr>
              <a:t>.</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The data type is a free text string of 500 characters.</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helps the housing provider in assessing the severity of the hazard and understanding how it could best be mitigated. </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62" name="Google Shape;962;p130"/>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0" lvl="0" marL="0" rtl="0" algn="l">
              <a:spcBef>
                <a:spcPts val="1500"/>
              </a:spcBef>
              <a:spcAft>
                <a:spcPts val="0"/>
              </a:spcAft>
              <a:buNone/>
            </a:pPr>
            <a:r>
              <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Should this be called </a:t>
            </a:r>
            <a:r>
              <a:rPr lang="en-GB" sz="1200">
                <a:solidFill>
                  <a:schemeClr val="accent1"/>
                </a:solidFill>
              </a:rPr>
              <a:t>hazard_report_description</a:t>
            </a:r>
            <a:r>
              <a:rPr lang="en-GB" sz="1200">
                <a:solidFill>
                  <a:schemeClr val="dk1"/>
                </a:solidFill>
              </a:rPr>
              <a:t>, in keeping with </a:t>
            </a:r>
            <a:r>
              <a:rPr lang="en-GB" sz="1200">
                <a:solidFill>
                  <a:schemeClr val="accent1"/>
                </a:solidFill>
              </a:rPr>
              <a:t>location_details</a:t>
            </a:r>
            <a:r>
              <a:rPr lang="en-GB" sz="1200">
                <a:solidFill>
                  <a:schemeClr val="dk1"/>
                </a:solidFill>
              </a:rPr>
              <a:t> and </a:t>
            </a:r>
            <a:r>
              <a:rPr lang="en-GB" sz="1200">
                <a:solidFill>
                  <a:schemeClr val="accent1"/>
                </a:solidFill>
              </a:rPr>
              <a:t>escalation_reason</a:t>
            </a:r>
            <a:r>
              <a:rPr lang="en-GB" sz="1200">
                <a:solidFill>
                  <a:schemeClr val="dk1"/>
                </a:solidFill>
              </a:rPr>
              <a:t>?</a:t>
            </a:r>
            <a:endParaRPr sz="1200">
              <a:solidFill>
                <a:schemeClr val="dk1"/>
              </a:solidFill>
            </a:endParaRPr>
          </a:p>
        </p:txBody>
      </p:sp>
      <p:sp>
        <p:nvSpPr>
          <p:cNvPr id="963" name="Google Shape;963;p130"/>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964" name="Google Shape;964;p130"/>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31"/>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photo_evidence</a:t>
            </a:r>
            <a:endParaRPr b="0">
              <a:solidFill>
                <a:schemeClr val="accent1"/>
              </a:solidFill>
            </a:endParaRPr>
          </a:p>
          <a:p>
            <a:pPr indent="0" lvl="0" marL="0" rtl="0" algn="l">
              <a:spcBef>
                <a:spcPts val="0"/>
              </a:spcBef>
              <a:spcAft>
                <a:spcPts val="0"/>
              </a:spcAft>
              <a:buNone/>
            </a:pPr>
            <a:r>
              <a:rPr lang="en-GB"/>
              <a:t> </a:t>
            </a:r>
            <a:endParaRPr/>
          </a:p>
        </p:txBody>
      </p:sp>
      <p:sp>
        <p:nvSpPr>
          <p:cNvPr id="970" name="Google Shape;970;p131"/>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This provides photo evidence to accompany the description of</a:t>
            </a:r>
            <a:r>
              <a:rPr lang="en-GB" sz="1200">
                <a:solidFill>
                  <a:schemeClr val="dk1"/>
                </a:solidFill>
              </a:rPr>
              <a:t> the </a:t>
            </a:r>
            <a:r>
              <a:rPr lang="en-GB" sz="1200">
                <a:solidFill>
                  <a:schemeClr val="accent1"/>
                </a:solidFill>
              </a:rPr>
              <a:t>hazard_report</a:t>
            </a:r>
            <a:r>
              <a:rPr lang="en-GB" sz="1200">
                <a:solidFill>
                  <a:schemeClr val="dk1"/>
                </a:solidFill>
              </a:rPr>
              <a:t>, if available.</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free text string of 500 characters which could contain a url to blob storage.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helps the housing provider in assessing the severity of the hazard and understanding how it could best be mitigated and could support an investigation. </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71" name="Google Shape;971;p131"/>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Could we instead use </a:t>
            </a:r>
            <a:r>
              <a:rPr lang="en-GB" sz="1200" u="sng">
                <a:solidFill>
                  <a:schemeClr val="hlink"/>
                </a:solidFill>
                <a:hlinkClick r:id="rId3"/>
              </a:rPr>
              <a:t>Attachment</a:t>
            </a:r>
            <a:r>
              <a:rPr lang="en-GB" sz="1200">
                <a:solidFill>
                  <a:schemeClr val="dk1"/>
                </a:solidFill>
              </a:rPr>
              <a:t> from the HACT UK Housing Data Standards?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u="sng">
                <a:solidFill>
                  <a:schemeClr val="hlink"/>
                </a:solidFill>
                <a:hlinkClick r:id="rId4"/>
              </a:rPr>
              <a:t>Atttachment</a:t>
            </a:r>
            <a:r>
              <a:rPr lang="en-GB" sz="1200">
                <a:solidFill>
                  <a:schemeClr val="dk1"/>
                </a:solidFill>
              </a:rPr>
              <a:t> is used - for example in </a:t>
            </a:r>
            <a:r>
              <a:rPr lang="en-GB" sz="1200" u="sng">
                <a:solidFill>
                  <a:schemeClr val="hlink"/>
                </a:solidFill>
                <a:hlinkClick r:id="rId5"/>
              </a:rPr>
              <a:t>Complaint Evidence</a:t>
            </a:r>
            <a:r>
              <a:rPr lang="en-GB" sz="1200">
                <a:solidFill>
                  <a:schemeClr val="dk1"/>
                </a:solidFill>
              </a:rPr>
              <a:t> - for gathering photographic, video or audio evidence. The entity allows a provider to capture a </a:t>
            </a:r>
            <a:r>
              <a:rPr lang="en-GB" sz="1200">
                <a:solidFill>
                  <a:schemeClr val="accent1"/>
                </a:solidFill>
              </a:rPr>
              <a:t>URI</a:t>
            </a:r>
            <a:r>
              <a:rPr lang="en-GB" sz="1200">
                <a:solidFill>
                  <a:schemeClr val="dk1"/>
                </a:solidFill>
              </a:rPr>
              <a:t>, </a:t>
            </a:r>
            <a:r>
              <a:rPr lang="en-GB" sz="1200">
                <a:solidFill>
                  <a:schemeClr val="accent1"/>
                </a:solidFill>
              </a:rPr>
              <a:t>Title</a:t>
            </a:r>
            <a:r>
              <a:rPr lang="en-GB" sz="1200">
                <a:solidFill>
                  <a:schemeClr val="dk1"/>
                </a:solidFill>
              </a:rPr>
              <a:t>, </a:t>
            </a:r>
            <a:r>
              <a:rPr lang="en-GB" sz="1200">
                <a:solidFill>
                  <a:schemeClr val="accent1"/>
                </a:solidFill>
              </a:rPr>
              <a:t>Reference</a:t>
            </a:r>
            <a:r>
              <a:rPr lang="en-GB" sz="1200">
                <a:solidFill>
                  <a:schemeClr val="dk1"/>
                </a:solidFill>
              </a:rPr>
              <a:t>, </a:t>
            </a:r>
            <a:r>
              <a:rPr lang="en-GB" sz="1200">
                <a:solidFill>
                  <a:schemeClr val="accent1"/>
                </a:solidFill>
              </a:rPr>
              <a:t>Description</a:t>
            </a:r>
            <a:r>
              <a:rPr lang="en-GB" sz="1200">
                <a:solidFill>
                  <a:schemeClr val="dk1"/>
                </a:solidFill>
              </a:rPr>
              <a:t>, </a:t>
            </a:r>
            <a:r>
              <a:rPr lang="en-GB" sz="1200">
                <a:solidFill>
                  <a:schemeClr val="accent1"/>
                </a:solidFill>
              </a:rPr>
              <a:t>Categorization</a:t>
            </a:r>
            <a:r>
              <a:rPr lang="en-GB" sz="1200">
                <a:solidFill>
                  <a:schemeClr val="dk1"/>
                </a:solidFill>
              </a:rPr>
              <a:t> and </a:t>
            </a:r>
            <a:r>
              <a:rPr lang="en-GB" sz="1200">
                <a:solidFill>
                  <a:schemeClr val="accent1"/>
                </a:solidFill>
              </a:rPr>
              <a:t>Creation Date Time</a:t>
            </a:r>
            <a:r>
              <a:rPr lang="en-GB" sz="1200">
                <a:solidFill>
                  <a:schemeClr val="dk1"/>
                </a:solidFill>
              </a:rPr>
              <a:t>, all of which could be useful </a:t>
            </a:r>
            <a:r>
              <a:rPr lang="en-GB" sz="1200">
                <a:solidFill>
                  <a:schemeClr val="dk1"/>
                </a:solidFill>
              </a:rPr>
              <a:t>metadata</a:t>
            </a:r>
            <a:r>
              <a:rPr lang="en-GB" sz="1200">
                <a:solidFill>
                  <a:schemeClr val="dk1"/>
                </a:solidFill>
              </a:rPr>
              <a:t> to store with photographic evidence.</a:t>
            </a:r>
            <a:endParaRPr sz="1200">
              <a:solidFill>
                <a:schemeClr val="dk1"/>
              </a:solidFill>
            </a:endParaRPr>
          </a:p>
        </p:txBody>
      </p:sp>
      <p:sp>
        <p:nvSpPr>
          <p:cNvPr id="972" name="Google Shape;972;p131"/>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973" name="Google Shape;973;p131"/>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132"/>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location_details</a:t>
            </a:r>
            <a:endParaRPr b="0">
              <a:solidFill>
                <a:schemeClr val="accent1"/>
              </a:solidFill>
            </a:endParaRPr>
          </a:p>
          <a:p>
            <a:pPr indent="0" lvl="0" marL="0" rtl="0" algn="l">
              <a:spcBef>
                <a:spcPts val="0"/>
              </a:spcBef>
              <a:spcAft>
                <a:spcPts val="0"/>
              </a:spcAft>
              <a:buNone/>
            </a:pPr>
            <a:r>
              <a:rPr lang="en-GB"/>
              <a:t> </a:t>
            </a:r>
            <a:endParaRPr/>
          </a:p>
        </p:txBody>
      </p:sp>
      <p:sp>
        <p:nvSpPr>
          <p:cNvPr id="979" name="Google Shape;979;p132"/>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rgbClr val="1D1C1D"/>
                </a:solidFill>
              </a:rPr>
              <a:t>A brief description of where the hazard is, eg. "Black mold in the corner of the kitchen above the window".</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free text string of 500 characters.</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helps the housing provider in identifying where the hazard is when performing investigations and repairs. </a:t>
            </a:r>
            <a:endParaRPr sz="1200">
              <a:solidFill>
                <a:schemeClr val="dk1"/>
              </a:solidFill>
            </a:endParaRPr>
          </a:p>
          <a:p>
            <a:pPr indent="0" lvl="0" marL="0" rtl="0" algn="l">
              <a:spcBef>
                <a:spcPts val="1100"/>
              </a:spcBef>
              <a:spcAft>
                <a:spcPts val="0"/>
              </a:spcAft>
              <a:buNone/>
            </a:pPr>
            <a:r>
              <a:rPr lang="en-GB" sz="1200">
                <a:solidFill>
                  <a:schemeClr val="dk1"/>
                </a:solidFill>
              </a:rPr>
              <a:t>It could also enable initial diagnosis of what might be causing damp and mould - for example if in a bathroom or kitchen.</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80" name="Google Shape;980;p132"/>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Would it be useful for a housing provider to assign a hazard to a specific spatial location entity within their physical property hierarchy?</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It might be possible to include, in addition to location_details, the </a:t>
            </a:r>
            <a:r>
              <a:rPr lang="en-GB" sz="1200" u="sng">
                <a:solidFill>
                  <a:schemeClr val="hlink"/>
                </a:solidFill>
                <a:hlinkClick r:id="rId3"/>
              </a:rPr>
              <a:t>Spatial Location</a:t>
            </a:r>
            <a:r>
              <a:rPr lang="en-GB" sz="1200">
                <a:solidFill>
                  <a:schemeClr val="dk1"/>
                </a:solidFill>
              </a:rPr>
              <a:t> which allows a housing provider to assign the hazard to a specific entity in the property hierarchy.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accent1"/>
                </a:solidFill>
              </a:rPr>
              <a:t>location_details</a:t>
            </a:r>
            <a:r>
              <a:rPr lang="en-GB" sz="1200">
                <a:solidFill>
                  <a:schemeClr val="dk1"/>
                </a:solidFill>
              </a:rPr>
              <a:t> could be named in a similar pattern to Location of Repair in </a:t>
            </a:r>
            <a:r>
              <a:rPr lang="en-GB" sz="1200" u="sng">
                <a:solidFill>
                  <a:schemeClr val="hlink"/>
                </a:solidFill>
                <a:hlinkClick r:id="rId4"/>
              </a:rPr>
              <a:t>Work Order</a:t>
            </a:r>
            <a:r>
              <a:rPr lang="en-GB" sz="1200">
                <a:solidFill>
                  <a:schemeClr val="dk1"/>
                </a:solidFill>
              </a:rPr>
              <a:t> - ie. </a:t>
            </a:r>
            <a:r>
              <a:rPr lang="en-GB" sz="1200">
                <a:solidFill>
                  <a:schemeClr val="dk1"/>
                </a:solidFill>
              </a:rPr>
              <a:t>location_of_hazard</a:t>
            </a:r>
            <a:endParaRPr sz="1200">
              <a:solidFill>
                <a:schemeClr val="dk1"/>
              </a:solidFill>
            </a:endParaRPr>
          </a:p>
        </p:txBody>
      </p:sp>
      <p:sp>
        <p:nvSpPr>
          <p:cNvPr id="981" name="Google Shape;981;p132"/>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982" name="Google Shape;982;p132"/>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8"/>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Principles for developing standards</a:t>
            </a:r>
            <a:endParaRPr/>
          </a:p>
        </p:txBody>
      </p:sp>
      <p:sp>
        <p:nvSpPr>
          <p:cNvPr id="476" name="Google Shape;476;p88"/>
          <p:cNvSpPr txBox="1"/>
          <p:nvPr>
            <p:ph idx="1" type="body"/>
          </p:nvPr>
        </p:nvSpPr>
        <p:spPr>
          <a:xfrm>
            <a:off x="568650" y="1670950"/>
            <a:ext cx="3952800" cy="30405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AutoNum type="arabicPeriod" startAt="8"/>
            </a:pPr>
            <a:r>
              <a:rPr b="1" lang="en-GB" sz="1200">
                <a:solidFill>
                  <a:schemeClr val="dk1"/>
                </a:solidFill>
              </a:rPr>
              <a:t>[Modular] Separate concerns</a:t>
            </a:r>
            <a:r>
              <a:rPr lang="en-GB" sz="1200">
                <a:solidFill>
                  <a:schemeClr val="dk1"/>
                </a:solidFill>
              </a:rPr>
              <a:t>: A structured, modular design with separation of concerns ensures ease of implementation, querying and maintenance</a:t>
            </a:r>
            <a:endParaRPr sz="1200">
              <a:solidFill>
                <a:schemeClr val="dk1"/>
              </a:solidFill>
            </a:endParaRPr>
          </a:p>
          <a:p>
            <a:pPr indent="-304800" lvl="0" marL="457200" rtl="0" algn="l">
              <a:lnSpc>
                <a:spcPct val="150000"/>
              </a:lnSpc>
              <a:spcBef>
                <a:spcPts val="0"/>
              </a:spcBef>
              <a:spcAft>
                <a:spcPts val="0"/>
              </a:spcAft>
              <a:buClr>
                <a:schemeClr val="dk1"/>
              </a:buClr>
              <a:buSzPts val="1200"/>
              <a:buAutoNum type="arabicPeriod" startAt="8"/>
            </a:pPr>
            <a:r>
              <a:rPr b="1" lang="en-GB" sz="1200">
                <a:solidFill>
                  <a:schemeClr val="dk1"/>
                </a:solidFill>
              </a:rPr>
              <a:t>[Aligned] Don’t reinvent the wheel</a:t>
            </a:r>
            <a:r>
              <a:rPr lang="en-GB" sz="1200">
                <a:solidFill>
                  <a:schemeClr val="dk1"/>
                </a:solidFill>
              </a:rPr>
              <a:t>: Reuse codelists or entities if they are already in standards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t/>
            </a:r>
            <a:endParaRPr b="1" sz="12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33"/>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emergency_action_taken</a:t>
            </a:r>
            <a:endParaRPr b="0">
              <a:solidFill>
                <a:schemeClr val="accent1"/>
              </a:solidFill>
            </a:endParaRPr>
          </a:p>
          <a:p>
            <a:pPr indent="0" lvl="0" marL="0" rtl="0" algn="l">
              <a:spcBef>
                <a:spcPts val="0"/>
              </a:spcBef>
              <a:spcAft>
                <a:spcPts val="0"/>
              </a:spcAft>
              <a:buNone/>
            </a:pPr>
            <a:r>
              <a:rPr lang="en-GB"/>
              <a:t> </a:t>
            </a:r>
            <a:endParaRPr/>
          </a:p>
        </p:txBody>
      </p:sp>
      <p:sp>
        <p:nvSpPr>
          <p:cNvPr id="988" name="Google Shape;988;p133"/>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a:t>
            </a:r>
            <a:r>
              <a:rPr lang="en-GB" sz="1200">
                <a:solidFill>
                  <a:schemeClr val="dk1"/>
                </a:solidFill>
              </a:rPr>
              <a:t>record</a:t>
            </a:r>
            <a:r>
              <a:rPr lang="en-GB" sz="1200">
                <a:solidFill>
                  <a:schemeClr val="dk1"/>
                </a:solidFill>
              </a:rPr>
              <a:t> of whether any emergency action has been taken to address the hazard.</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that cannot be null, with a default value of 0 where 0 is no, and 1 is yes.</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helps quickly determine whether a hazard report triggering an emergency investigation has been responded to.</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89" name="Google Shape;989;p133"/>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How is this field interpreted by housing providers? Is it understood to mean emergency investigation launched or emergency repair work undertaken to make a property safe?</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Could there be value in the </a:t>
            </a:r>
            <a:r>
              <a:rPr lang="en-GB" sz="1200" u="sng">
                <a:solidFill>
                  <a:schemeClr val="hlink"/>
                </a:solidFill>
                <a:hlinkClick r:id="rId3"/>
              </a:rPr>
              <a:t>Action Item Status Code</a:t>
            </a:r>
            <a:r>
              <a:rPr lang="en-GB" sz="1200">
                <a:solidFill>
                  <a:schemeClr val="dk1"/>
                </a:solidFill>
              </a:rPr>
              <a:t> in the HACT UK Housing Data Standards which provides for “created”, “assigned”, “in progress”, “on hold”, “deferred”, “completed” and “cancelled”?</a:t>
            </a:r>
            <a:endParaRPr sz="1200">
              <a:solidFill>
                <a:schemeClr val="dk1"/>
              </a:solidFill>
            </a:endParaRPr>
          </a:p>
        </p:txBody>
      </p:sp>
      <p:sp>
        <p:nvSpPr>
          <p:cNvPr id="990" name="Google Shape;990;p133"/>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991" name="Google Shape;991;p133"/>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34"/>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made_safe_date</a:t>
            </a:r>
            <a:endParaRPr b="0">
              <a:solidFill>
                <a:schemeClr val="accent1"/>
              </a:solidFill>
            </a:endParaRPr>
          </a:p>
          <a:p>
            <a:pPr indent="0" lvl="0" marL="0" rtl="0" algn="l">
              <a:spcBef>
                <a:spcPts val="0"/>
              </a:spcBef>
              <a:spcAft>
                <a:spcPts val="0"/>
              </a:spcAft>
              <a:buNone/>
            </a:pPr>
            <a:r>
              <a:rPr lang="en-GB"/>
              <a:t> </a:t>
            </a:r>
            <a:endParaRPr/>
          </a:p>
        </p:txBody>
      </p:sp>
      <p:sp>
        <p:nvSpPr>
          <p:cNvPr id="997" name="Google Shape;997;p134"/>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100">
                <a:solidFill>
                  <a:schemeClr val="dk1"/>
                </a:solidFill>
              </a:rPr>
              <a:t>Provides a date on which the hazard was made safe, as declared by the housing provider.</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date.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This field ensures that the housing provider can check properties with identified hazards were made safe within timescales set in Awaab’s Law. This detail cannot solely be inferred from Work Orders that are marked completed.</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998" name="Google Shape;998;p134"/>
          <p:cNvSpPr txBox="1"/>
          <p:nvPr>
            <p:ph idx="2" type="body"/>
          </p:nvPr>
        </p:nvSpPr>
        <p:spPr>
          <a:xfrm>
            <a:off x="4731150" y="398650"/>
            <a:ext cx="42243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Would </a:t>
            </a:r>
            <a:r>
              <a:rPr lang="en-GB" sz="1200">
                <a:solidFill>
                  <a:schemeClr val="dk1"/>
                </a:solidFill>
              </a:rPr>
              <a:t>housing providers expect some evidence for the basis on which a hazard is declared safe by a staff member in the housing provider? This would seem important for the audit trail.</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Could we use the </a:t>
            </a:r>
            <a:r>
              <a:rPr lang="en-GB" sz="1200" u="sng">
                <a:solidFill>
                  <a:schemeClr val="hlink"/>
                </a:solidFill>
                <a:hlinkClick r:id="rId3"/>
              </a:rPr>
              <a:t>Work Status Code</a:t>
            </a:r>
            <a:r>
              <a:rPr lang="en-GB" sz="1200">
                <a:solidFill>
                  <a:schemeClr val="dk1"/>
                </a:solidFill>
              </a:rPr>
              <a:t> to show that the work of making safe is “Open”, “Assigned” or “Closed”? This holding entity, </a:t>
            </a:r>
            <a:r>
              <a:rPr lang="en-GB" sz="1200" u="sng">
                <a:solidFill>
                  <a:schemeClr val="hlink"/>
                </a:solidFill>
                <a:hlinkClick r:id="rId4"/>
              </a:rPr>
              <a:t>Work Order Status History</a:t>
            </a:r>
            <a:r>
              <a:rPr lang="en-GB" sz="1200">
                <a:solidFill>
                  <a:schemeClr val="dk1"/>
                </a:solidFill>
              </a:rPr>
              <a:t>, contains three dates that could be valuable: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Creation date time - Date and time this entry was created.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Exited Date Time - The time that this entry's status stopped applying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Entered Date Time – The time that the work order entered this status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An alternative would be </a:t>
            </a:r>
            <a:r>
              <a:rPr lang="en-GB" sz="1200" u="sng">
                <a:solidFill>
                  <a:schemeClr val="hlink"/>
                </a:solidFill>
                <a:hlinkClick r:id="rId5"/>
              </a:rPr>
              <a:t>Action Item Status Code</a:t>
            </a:r>
            <a:endParaRPr sz="1200">
              <a:solidFill>
                <a:schemeClr val="dk1"/>
              </a:solidFill>
            </a:endParaRPr>
          </a:p>
        </p:txBody>
      </p:sp>
      <p:sp>
        <p:nvSpPr>
          <p:cNvPr id="999" name="Google Shape;999;p134"/>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000" name="Google Shape;1000;p134"/>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35"/>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further_work_required</a:t>
            </a:r>
            <a:endParaRPr b="0">
              <a:solidFill>
                <a:schemeClr val="accent1"/>
              </a:solidFill>
            </a:endParaRPr>
          </a:p>
          <a:p>
            <a:pPr indent="0" lvl="0" marL="0" rtl="0" algn="l">
              <a:spcBef>
                <a:spcPts val="0"/>
              </a:spcBef>
              <a:spcAft>
                <a:spcPts val="0"/>
              </a:spcAft>
              <a:buNone/>
            </a:pPr>
            <a:r>
              <a:rPr lang="en-GB"/>
              <a:t> </a:t>
            </a:r>
            <a:endParaRPr/>
          </a:p>
        </p:txBody>
      </p:sp>
      <p:sp>
        <p:nvSpPr>
          <p:cNvPr id="1006" name="Google Shape;1006;p135"/>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Provides an indication of whether further work is required to resolve a hazard.</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which cannot be null.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provides a binary indication of whether </a:t>
            </a:r>
            <a:r>
              <a:rPr lang="en-GB" sz="1200">
                <a:solidFill>
                  <a:schemeClr val="dk1"/>
                </a:solidFill>
              </a:rPr>
              <a:t>further</a:t>
            </a:r>
            <a:r>
              <a:rPr lang="en-GB" sz="1200">
                <a:solidFill>
                  <a:schemeClr val="dk1"/>
                </a:solidFill>
              </a:rPr>
              <a:t> work is required to make a hazard safe. </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07" name="Google Shape;1007;p135"/>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Can this be inferred from work orders?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The </a:t>
            </a:r>
            <a:r>
              <a:rPr lang="en-GB" sz="1200" u="sng">
                <a:solidFill>
                  <a:schemeClr val="hlink"/>
                </a:solidFill>
                <a:hlinkClick r:id="rId3"/>
              </a:rPr>
              <a:t>Job Status Update</a:t>
            </a:r>
            <a:r>
              <a:rPr lang="en-GB" sz="1200">
                <a:solidFill>
                  <a:schemeClr val="dk1"/>
                </a:solidFill>
              </a:rPr>
              <a:t> in Work Order provides fields for related and additional work, from which you could infer if further work is required. The entity </a:t>
            </a:r>
            <a:r>
              <a:rPr lang="en-GB" sz="1200" u="sng">
                <a:solidFill>
                  <a:schemeClr val="hlink"/>
                </a:solidFill>
                <a:hlinkClick r:id="rId4"/>
              </a:rPr>
              <a:t>Additional Work</a:t>
            </a:r>
            <a:r>
              <a:rPr lang="en-GB" sz="1200">
                <a:solidFill>
                  <a:schemeClr val="dk1"/>
                </a:solidFill>
              </a:rPr>
              <a:t> provides: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Original Work Order whose type is a Work Order</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Additional Work Order whose type is a Work Order</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Reason Required which is a description of why this additional work is required, and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Evidence whose type is the Attachment entity which provides for supporting evidence such as photographs</a:t>
            </a:r>
            <a:endParaRPr sz="1200">
              <a:solidFill>
                <a:schemeClr val="dk1"/>
              </a:solidFill>
            </a:endParaRPr>
          </a:p>
        </p:txBody>
      </p:sp>
      <p:sp>
        <p:nvSpPr>
          <p:cNvPr id="1008" name="Google Shape;1008;p135"/>
          <p:cNvSpPr/>
          <p:nvPr/>
        </p:nvSpPr>
        <p:spPr>
          <a:xfrm>
            <a:off x="6800400" y="142300"/>
            <a:ext cx="2195700" cy="315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Low</a:t>
            </a:r>
            <a:endParaRPr sz="1200">
              <a:solidFill>
                <a:schemeClr val="lt1"/>
              </a:solidFill>
              <a:latin typeface="Helvetica Neue"/>
              <a:ea typeface="Helvetica Neue"/>
              <a:cs typeface="Helvetica Neue"/>
              <a:sym typeface="Helvetica Neue"/>
            </a:endParaRPr>
          </a:p>
        </p:txBody>
      </p:sp>
      <p:sp>
        <p:nvSpPr>
          <p:cNvPr id="1009" name="Google Shape;1009;p135"/>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36"/>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further_work_due_date</a:t>
            </a:r>
            <a:endParaRPr b="0">
              <a:solidFill>
                <a:schemeClr val="accent1"/>
              </a:solidFill>
            </a:endParaRPr>
          </a:p>
          <a:p>
            <a:pPr indent="0" lvl="0" marL="0" rtl="0" algn="l">
              <a:spcBef>
                <a:spcPts val="0"/>
              </a:spcBef>
              <a:spcAft>
                <a:spcPts val="0"/>
              </a:spcAft>
              <a:buNone/>
            </a:pPr>
            <a:r>
              <a:rPr lang="en-GB"/>
              <a:t> </a:t>
            </a:r>
            <a:endParaRPr/>
          </a:p>
        </p:txBody>
      </p:sp>
      <p:sp>
        <p:nvSpPr>
          <p:cNvPr id="1015" name="Google Shape;1015;p136"/>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date for completion of further work required to make a property safe.</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date.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helps housing providers assess whether any of the hazards which are in the process of being repaired are not meeting reasonable timeframes that could lead to legal action from tenants under Awaab’s Law.</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16" name="Google Shape;1016;p136"/>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Could this be inferred from </a:t>
            </a:r>
            <a:r>
              <a:rPr lang="en-GB" sz="1200">
                <a:solidFill>
                  <a:schemeClr val="accent1"/>
                </a:solidFill>
              </a:rPr>
              <a:t>Planned Finish Date</a:t>
            </a:r>
            <a:r>
              <a:rPr lang="en-GB" sz="1200">
                <a:solidFill>
                  <a:schemeClr val="dk1"/>
                </a:solidFill>
              </a:rPr>
              <a:t> on any open </a:t>
            </a:r>
            <a:r>
              <a:rPr lang="en-GB" sz="1200" u="sng">
                <a:solidFill>
                  <a:schemeClr val="hlink"/>
                </a:solidFill>
                <a:hlinkClick r:id="rId3"/>
              </a:rPr>
              <a:t>Work Orders</a:t>
            </a:r>
            <a:r>
              <a:rPr lang="en-GB" sz="1200">
                <a:solidFill>
                  <a:schemeClr val="dk1"/>
                </a:solidFill>
              </a:rPr>
              <a:t>? This would be particularly useful used in concert with </a:t>
            </a:r>
            <a:r>
              <a:rPr lang="en-GB" sz="1200" u="sng">
                <a:solidFill>
                  <a:schemeClr val="accent1"/>
                </a:solidFill>
                <a:hlinkClick r:id="rId4">
                  <a:extLst>
                    <a:ext uri="{A12FA001-AC4F-418D-AE19-62706E023703}">
                      <ahyp:hlinkClr val="tx"/>
                    </a:ext>
                  </a:extLst>
                </a:hlinkClick>
              </a:rPr>
              <a:t>Additional Work</a:t>
            </a:r>
            <a:r>
              <a:rPr lang="en-GB" sz="1200">
                <a:solidFill>
                  <a:schemeClr val="dk1"/>
                </a:solidFill>
              </a:rPr>
              <a:t>.</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GB" sz="1200">
                <a:solidFill>
                  <a:schemeClr val="dk1"/>
                </a:solidFill>
              </a:rPr>
              <a:t>Is this strictly required for Awaab’s Law? It would need to follow business process as to what is a reasonable timeframe within the law. There will not be a hard date in the regulations; rather the focus is on repairs starting and properties being made safe</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The </a:t>
            </a:r>
            <a:r>
              <a:rPr lang="en-GB" sz="1200">
                <a:solidFill>
                  <a:schemeClr val="accent1"/>
                </a:solidFill>
              </a:rPr>
              <a:t>Planned Finish Date</a:t>
            </a:r>
            <a:r>
              <a:rPr lang="en-GB" sz="1200">
                <a:solidFill>
                  <a:schemeClr val="dk1"/>
                </a:solidFill>
              </a:rPr>
              <a:t> on any open </a:t>
            </a:r>
            <a:r>
              <a:rPr lang="en-GB" sz="1200" u="sng">
                <a:solidFill>
                  <a:schemeClr val="accent1"/>
                </a:solidFill>
                <a:hlinkClick r:id="rId5">
                  <a:extLst>
                    <a:ext uri="{A12FA001-AC4F-418D-AE19-62706E023703}">
                      <ahyp:hlinkClr val="tx"/>
                    </a:ext>
                  </a:extLst>
                </a:hlinkClick>
              </a:rPr>
              <a:t>Work Orders</a:t>
            </a:r>
            <a:r>
              <a:rPr lang="en-GB" sz="1200">
                <a:solidFill>
                  <a:schemeClr val="dk1"/>
                </a:solidFill>
              </a:rPr>
              <a:t> captured under </a:t>
            </a:r>
            <a:r>
              <a:rPr lang="en-GB" sz="1200" u="sng">
                <a:solidFill>
                  <a:schemeClr val="accent1"/>
                </a:solidFill>
                <a:hlinkClick r:id="rId6">
                  <a:extLst>
                    <a:ext uri="{A12FA001-AC4F-418D-AE19-62706E023703}">
                      <ahyp:hlinkClr val="tx"/>
                    </a:ext>
                  </a:extLst>
                </a:hlinkClick>
              </a:rPr>
              <a:t>Additional Work</a:t>
            </a:r>
            <a:endParaRPr sz="1200">
              <a:solidFill>
                <a:schemeClr val="dk1"/>
              </a:solidFill>
            </a:endParaRPr>
          </a:p>
        </p:txBody>
      </p:sp>
      <p:sp>
        <p:nvSpPr>
          <p:cNvPr id="1017" name="Google Shape;1017;p136"/>
          <p:cNvSpPr/>
          <p:nvPr/>
        </p:nvSpPr>
        <p:spPr>
          <a:xfrm>
            <a:off x="6800400" y="142300"/>
            <a:ext cx="2195700" cy="315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Low</a:t>
            </a:r>
            <a:endParaRPr sz="1200">
              <a:solidFill>
                <a:schemeClr val="lt1"/>
              </a:solidFill>
              <a:latin typeface="Helvetica Neue"/>
              <a:ea typeface="Helvetica Neue"/>
              <a:cs typeface="Helvetica Neue"/>
              <a:sym typeface="Helvetica Neue"/>
            </a:endParaRPr>
          </a:p>
        </p:txBody>
      </p:sp>
      <p:sp>
        <p:nvSpPr>
          <p:cNvPr id="1018" name="Google Shape;1018;p136"/>
          <p:cNvSpPr/>
          <p:nvPr/>
        </p:nvSpPr>
        <p:spPr>
          <a:xfrm>
            <a:off x="203225" y="142300"/>
            <a:ext cx="13824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Attribute</a:t>
            </a:r>
            <a:endParaRPr sz="1200">
              <a:solidFill>
                <a:schemeClr val="lt1"/>
              </a:solidFill>
              <a:latin typeface="Helvetica Neue"/>
              <a:ea typeface="Helvetica Neue"/>
              <a:cs typeface="Helvetica Neue"/>
              <a:sym typeface="Helvetica Neue"/>
            </a:endParaRPr>
          </a:p>
        </p:txBody>
      </p:sp>
      <p:sp>
        <p:nvSpPr>
          <p:cNvPr id="1019" name="Google Shape;1019;p136"/>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3" name="Shape 1023"/>
        <p:cNvGrpSpPr/>
        <p:nvPr/>
      </p:nvGrpSpPr>
      <p:grpSpPr>
        <a:xfrm>
          <a:off x="0" y="0"/>
          <a:ext cx="0" cy="0"/>
          <a:chOff x="0" y="0"/>
          <a:chExt cx="0" cy="0"/>
        </a:xfrm>
      </p:grpSpPr>
      <p:sp>
        <p:nvSpPr>
          <p:cNvPr id="1024" name="Google Shape;1024;p137"/>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report_status_id</a:t>
            </a:r>
            <a:endParaRPr b="0">
              <a:solidFill>
                <a:schemeClr val="accent1"/>
              </a:solidFill>
            </a:endParaRPr>
          </a:p>
          <a:p>
            <a:pPr indent="0" lvl="0" marL="0" rtl="0" algn="l">
              <a:spcBef>
                <a:spcPts val="0"/>
              </a:spcBef>
              <a:spcAft>
                <a:spcPts val="0"/>
              </a:spcAft>
              <a:buNone/>
            </a:pPr>
            <a:r>
              <a:rPr lang="en-GB"/>
              <a:t> </a:t>
            </a:r>
            <a:endParaRPr/>
          </a:p>
        </p:txBody>
      </p:sp>
      <p:sp>
        <p:nvSpPr>
          <p:cNvPr id="1025" name="Google Shape;1025;p137"/>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reference to the </a:t>
            </a:r>
            <a:r>
              <a:rPr lang="en-GB" sz="1200">
                <a:solidFill>
                  <a:schemeClr val="accent1"/>
                </a:solidFill>
              </a:rPr>
              <a:t>report_status</a:t>
            </a:r>
            <a:r>
              <a:rPr lang="en-GB" sz="1200">
                <a:solidFill>
                  <a:schemeClr val="dk1"/>
                </a:solidFill>
              </a:rPr>
              <a:t> table to enable a housing provider to lookup the report status.</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reference.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helps the housing provider understand the status of a report in order to monitor, plan and mobilise relevant actions. Options include: Open, Under Review, Made Safe and Closed. </a:t>
            </a:r>
            <a:endParaRPr sz="1200">
              <a:solidFill>
                <a:schemeClr val="dk1"/>
              </a:solidFill>
            </a:endParaRPr>
          </a:p>
          <a:p>
            <a:pPr indent="0" lvl="0" marL="0" rtl="0" algn="l">
              <a:spcBef>
                <a:spcPts val="1100"/>
              </a:spcBef>
              <a:spcAft>
                <a:spcPts val="0"/>
              </a:spcAft>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26" name="Google Shape;1026;p137"/>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Are these all the relevant states?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Could the HACT UK Housing Data Standards </a:t>
            </a:r>
            <a:r>
              <a:rPr lang="en-GB" sz="1200" u="sng">
                <a:solidFill>
                  <a:schemeClr val="hlink"/>
                </a:solidFill>
                <a:hlinkClick r:id="rId3"/>
              </a:rPr>
              <a:t>Work Status Code</a:t>
            </a:r>
            <a:r>
              <a:rPr lang="en-GB" sz="1200">
                <a:solidFill>
                  <a:schemeClr val="dk1"/>
                </a:solidFill>
              </a:rPr>
              <a:t> be adapted for this purpose? It offers, for example: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Open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Closed - work and record complete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Complete - work complete but record needs updating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Cancelled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Scheduled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Assigned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Hold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But not made safe - this could be captured </a:t>
            </a:r>
            <a:r>
              <a:rPr lang="en-GB" sz="1200">
                <a:solidFill>
                  <a:schemeClr val="dk1"/>
                </a:solidFill>
              </a:rPr>
              <a:t>potentially under “Completed”</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1027" name="Google Shape;1027;p137"/>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028" name="Google Shape;1028;p137"/>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38"/>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investigation_type_id</a:t>
            </a:r>
            <a:endParaRPr b="0">
              <a:solidFill>
                <a:schemeClr val="accent1"/>
              </a:solidFill>
            </a:endParaRPr>
          </a:p>
          <a:p>
            <a:pPr indent="0" lvl="0" marL="0" rtl="0" algn="l">
              <a:spcBef>
                <a:spcPts val="0"/>
              </a:spcBef>
              <a:spcAft>
                <a:spcPts val="0"/>
              </a:spcAft>
              <a:buNone/>
            </a:pPr>
            <a:r>
              <a:rPr lang="en-GB"/>
              <a:t> </a:t>
            </a:r>
            <a:endParaRPr/>
          </a:p>
        </p:txBody>
      </p:sp>
      <p:sp>
        <p:nvSpPr>
          <p:cNvPr id="1034" name="Google Shape;1034;p138"/>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A reference to the </a:t>
            </a:r>
            <a:r>
              <a:rPr lang="en-GB" sz="1200">
                <a:solidFill>
                  <a:schemeClr val="accent1"/>
                </a:solidFill>
              </a:rPr>
              <a:t>investigation_type</a:t>
            </a:r>
            <a:r>
              <a:rPr lang="en-GB" sz="1200">
                <a:solidFill>
                  <a:schemeClr val="dk1"/>
                </a:solidFill>
              </a:rPr>
              <a:t> table to enable a housing provider to lookup and edit the </a:t>
            </a:r>
            <a:r>
              <a:rPr lang="en-GB" sz="1200">
                <a:solidFill>
                  <a:schemeClr val="accent1"/>
                </a:solidFill>
              </a:rPr>
              <a:t>investigation_type</a:t>
            </a:r>
            <a:r>
              <a:rPr lang="en-GB" sz="1200">
                <a:solidFill>
                  <a:schemeClr val="dk1"/>
                </a:solidFill>
              </a:rPr>
              <a:t>.</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The data type is an integer reference.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a:t>
            </a:r>
            <a:r>
              <a:rPr lang="en-GB" sz="1200">
                <a:solidFill>
                  <a:schemeClr val="dk1"/>
                </a:solidFill>
              </a:rPr>
              <a:t>t allows the housing provider to lookup and edit the </a:t>
            </a:r>
            <a:r>
              <a:rPr lang="en-GB" sz="1200">
                <a:solidFill>
                  <a:schemeClr val="accent1"/>
                </a:solidFill>
              </a:rPr>
              <a:t>investigation_type</a:t>
            </a:r>
            <a:r>
              <a:rPr lang="en-GB" sz="1200">
                <a:solidFill>
                  <a:schemeClr val="dk1"/>
                </a:solidFill>
              </a:rPr>
              <a:t> from within a </a:t>
            </a:r>
            <a:r>
              <a:rPr lang="en-GB" sz="1200">
                <a:solidFill>
                  <a:schemeClr val="accent1"/>
                </a:solidFill>
              </a:rPr>
              <a:t>hazard_report</a:t>
            </a:r>
            <a:r>
              <a:rPr lang="en-GB" sz="1200">
                <a:solidFill>
                  <a:schemeClr val="dk1"/>
                </a:solidFill>
              </a:rPr>
              <a:t>. This is a critical part of Awaab’s Law: determining whether the hazard warrants an emergency investigation. Note there can be more than one </a:t>
            </a:r>
            <a:r>
              <a:rPr lang="en-GB" sz="1200">
                <a:solidFill>
                  <a:schemeClr val="accent1"/>
                </a:solidFill>
              </a:rPr>
              <a:t>investigation_type</a:t>
            </a:r>
            <a:r>
              <a:rPr lang="en-GB" sz="1200">
                <a:solidFill>
                  <a:schemeClr val="dk1"/>
                </a:solidFill>
              </a:rPr>
              <a:t> associated with a </a:t>
            </a:r>
            <a:r>
              <a:rPr lang="en-GB" sz="1200">
                <a:solidFill>
                  <a:schemeClr val="accent1"/>
                </a:solidFill>
              </a:rPr>
              <a:t>hazard_report</a:t>
            </a:r>
            <a:r>
              <a:rPr lang="en-GB" sz="1200">
                <a:solidFill>
                  <a:schemeClr val="dk1"/>
                </a:solidFill>
              </a:rPr>
              <a:t> - for example where a standard investigation leads to a further investigation.</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35" name="Google Shape;1035;p138"/>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Would you not rather see the </a:t>
            </a:r>
            <a:r>
              <a:rPr lang="en-GB" sz="1200">
                <a:solidFill>
                  <a:schemeClr val="accent1"/>
                </a:solidFill>
              </a:rPr>
              <a:t>investigation_id</a:t>
            </a:r>
            <a:r>
              <a:rPr lang="en-GB" sz="1200">
                <a:solidFill>
                  <a:schemeClr val="dk1"/>
                </a:solidFill>
              </a:rPr>
              <a:t> in the </a:t>
            </a:r>
            <a:r>
              <a:rPr lang="en-GB" sz="1200">
                <a:solidFill>
                  <a:schemeClr val="accent1"/>
                </a:solidFill>
              </a:rPr>
              <a:t>hazard_report</a:t>
            </a:r>
            <a:r>
              <a:rPr lang="en-GB" sz="1200">
                <a:solidFill>
                  <a:schemeClr val="dk1"/>
                </a:solidFill>
              </a:rPr>
              <a:t> in the case there are multiple rather than type_id?</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p:txBody>
      </p:sp>
      <p:sp>
        <p:nvSpPr>
          <p:cNvPr id="1036" name="Google Shape;1036;p138"/>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037" name="Google Shape;1037;p138"/>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hazard_report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39"/>
          <p:cNvSpPr txBox="1"/>
          <p:nvPr>
            <p:ph type="title"/>
          </p:nvPr>
        </p:nvSpPr>
        <p:spPr>
          <a:xfrm>
            <a:off x="570300" y="1418625"/>
            <a:ext cx="6882900" cy="15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Investigation entity design</a:t>
            </a:r>
            <a:endParaRPr/>
          </a:p>
        </p:txBody>
      </p:sp>
      <p:sp>
        <p:nvSpPr>
          <p:cNvPr id="1043" name="Google Shape;1043;p139"/>
          <p:cNvSpPr txBox="1"/>
          <p:nvPr>
            <p:ph idx="1" type="subTitle"/>
          </p:nvPr>
        </p:nvSpPr>
        <p:spPr>
          <a:xfrm>
            <a:off x="570300" y="2946775"/>
            <a:ext cx="6882900" cy="132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140"/>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Investigation entity design </a:t>
            </a:r>
            <a:endParaRPr/>
          </a:p>
        </p:txBody>
      </p:sp>
      <p:sp>
        <p:nvSpPr>
          <p:cNvPr id="1049" name="Google Shape;1049;p140"/>
          <p:cNvSpPr txBox="1"/>
          <p:nvPr>
            <p:ph idx="2" type="body"/>
          </p:nvPr>
        </p:nvSpPr>
        <p:spPr>
          <a:xfrm>
            <a:off x="3177825" y="1152475"/>
            <a:ext cx="53823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dk1"/>
                </a:solidFill>
              </a:rPr>
              <a:t>Investigation</a:t>
            </a:r>
            <a:r>
              <a:rPr lang="en-GB" sz="1400">
                <a:solidFill>
                  <a:schemeClr val="dk1"/>
                </a:solidFill>
              </a:rPr>
              <a:t> provides for a determination of whether a hazard requires immediate repair under Awaab’s Law timescales</a:t>
            </a:r>
            <a:endParaRPr sz="1400">
              <a:solidFill>
                <a:schemeClr val="dk1"/>
              </a:solidFill>
            </a:endParaRPr>
          </a:p>
          <a:p>
            <a:pPr indent="0" lvl="0" marL="0" rtl="0" algn="l">
              <a:lnSpc>
                <a:spcPct val="115000"/>
              </a:lnSpc>
              <a:spcBef>
                <a:spcPts val="150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The </a:t>
            </a:r>
            <a:r>
              <a:rPr lang="en-GB" sz="1200" u="sng">
                <a:solidFill>
                  <a:schemeClr val="accent1"/>
                </a:solidFill>
                <a:hlinkClick r:id="rId3">
                  <a:extLst>
                    <a:ext uri="{A12FA001-AC4F-418D-AE19-62706E023703}">
                      <ahyp:hlinkClr val="tx"/>
                    </a:ext>
                  </a:extLst>
                </a:hlinkClick>
              </a:rPr>
              <a:t>Attachment</a:t>
            </a:r>
            <a:r>
              <a:rPr lang="en-GB" sz="1200">
                <a:solidFill>
                  <a:schemeClr val="dk1"/>
                </a:solidFill>
              </a:rPr>
              <a:t> entity could be used to host a surveyor’s investigation report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It would be helpful to include </a:t>
            </a:r>
            <a:r>
              <a:rPr lang="en-GB" sz="1200" u="sng">
                <a:solidFill>
                  <a:schemeClr val="hlink"/>
                </a:solidFill>
                <a:hlinkClick r:id="rId4"/>
              </a:rPr>
              <a:t>Appointment</a:t>
            </a:r>
            <a:r>
              <a:rPr lang="en-GB" sz="1200">
                <a:solidFill>
                  <a:schemeClr val="dk1"/>
                </a:solidFill>
              </a:rPr>
              <a:t> which can show the date and appointment time of day, as well as a reference, for any investigation appointments planned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u="sng">
                <a:solidFill>
                  <a:schemeClr val="hlink"/>
                </a:solidFill>
                <a:hlinkClick r:id="rId5"/>
              </a:rPr>
              <a:t>Work Order</a:t>
            </a:r>
            <a:r>
              <a:rPr lang="en-GB" sz="1200">
                <a:solidFill>
                  <a:schemeClr val="dk1"/>
                </a:solidFill>
              </a:rPr>
              <a:t> contains fields Total Number of Appointments Made and Total Number of Appointments Kept which could be useful for indicating whether appointments have been offered but cancelled by the tenant, which could be a defence in law if a housing provider is unable to complete an investigation within the timeframes stipulated in Awaab’s Law</a:t>
            </a:r>
            <a:endParaRPr sz="1200">
              <a:solidFill>
                <a:schemeClr val="dk1"/>
              </a:solidFill>
            </a:endParaRPr>
          </a:p>
          <a:p>
            <a:pPr indent="0" lvl="0" marL="0" rtl="0" algn="l">
              <a:spcBef>
                <a:spcPts val="1500"/>
              </a:spcBef>
              <a:spcAft>
                <a:spcPts val="1500"/>
              </a:spcAft>
              <a:buNone/>
            </a:pPr>
            <a:r>
              <a:t/>
            </a:r>
            <a:endParaRPr sz="1400"/>
          </a:p>
        </p:txBody>
      </p:sp>
      <p:pic>
        <p:nvPicPr>
          <p:cNvPr id="1050" name="Google Shape;1050;p140"/>
          <p:cNvPicPr preferRelativeResize="0"/>
          <p:nvPr/>
        </p:nvPicPr>
        <p:blipFill>
          <a:blip r:embed="rId6">
            <a:alphaModFix/>
          </a:blip>
          <a:stretch>
            <a:fillRect/>
          </a:stretch>
        </p:blipFill>
        <p:spPr>
          <a:xfrm>
            <a:off x="650500" y="1152475"/>
            <a:ext cx="2457450" cy="35909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41"/>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investigation</a:t>
            </a:r>
            <a:r>
              <a:rPr b="0" lang="en-GB">
                <a:solidFill>
                  <a:schemeClr val="accent1"/>
                </a:solidFill>
              </a:rPr>
              <a:t>_id</a:t>
            </a:r>
            <a:endParaRPr b="0">
              <a:solidFill>
                <a:schemeClr val="accent1"/>
              </a:solidFill>
            </a:endParaRPr>
          </a:p>
          <a:p>
            <a:pPr indent="0" lvl="0" marL="0" rtl="0" algn="l">
              <a:spcBef>
                <a:spcPts val="0"/>
              </a:spcBef>
              <a:spcAft>
                <a:spcPts val="0"/>
              </a:spcAft>
              <a:buNone/>
            </a:pPr>
            <a:r>
              <a:rPr lang="en-GB"/>
              <a:t> </a:t>
            </a:r>
            <a:endParaRPr/>
          </a:p>
        </p:txBody>
      </p:sp>
      <p:sp>
        <p:nvSpPr>
          <p:cNvPr id="1056" name="Google Shape;1056;p141"/>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a:t>
            </a:r>
            <a:r>
              <a:rPr lang="en-GB" sz="1200">
                <a:solidFill>
                  <a:schemeClr val="accent1"/>
                </a:solidFill>
              </a:rPr>
              <a:t>investigation</a:t>
            </a:r>
            <a:r>
              <a:rPr lang="en-GB" sz="1200">
                <a:solidFill>
                  <a:schemeClr val="accent1"/>
                </a:solidFill>
              </a:rPr>
              <a:t>_id</a:t>
            </a:r>
            <a:r>
              <a:rPr lang="en-GB" sz="1200">
                <a:solidFill>
                  <a:schemeClr val="dk1"/>
                </a:solidFill>
              </a:rPr>
              <a:t> allows a user to know they are referring to the correct investigation record. </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primary key in the table and appears as a foreign key in the </a:t>
            </a:r>
            <a:r>
              <a:rPr lang="en-GB" sz="1200">
                <a:solidFill>
                  <a:schemeClr val="accent1"/>
                </a:solidFill>
              </a:rPr>
              <a:t>work_order</a:t>
            </a:r>
            <a:r>
              <a:rPr lang="en-GB" sz="1200">
                <a:solidFill>
                  <a:schemeClr val="accent1"/>
                </a:solidFill>
              </a:rPr>
              <a:t> </a:t>
            </a:r>
            <a:r>
              <a:rPr lang="en-GB" sz="1200">
                <a:solidFill>
                  <a:schemeClr val="dk1"/>
                </a:solidFill>
              </a:rPr>
              <a:t>table, the bridging table </a:t>
            </a:r>
            <a:r>
              <a:rPr lang="en-GB" sz="1200">
                <a:solidFill>
                  <a:schemeClr val="accent1"/>
                </a:solidFill>
              </a:rPr>
              <a:t>investigation_hazard</a:t>
            </a:r>
            <a:r>
              <a:rPr lang="en-GB" sz="1200">
                <a:solidFill>
                  <a:schemeClr val="dk1"/>
                </a:solidFill>
              </a:rPr>
              <a:t>, and the</a:t>
            </a:r>
            <a:r>
              <a:rPr lang="en-GB" sz="1200">
                <a:solidFill>
                  <a:schemeClr val="dk1"/>
                </a:solidFill>
              </a:rPr>
              <a:t> </a:t>
            </a:r>
            <a:r>
              <a:rPr lang="en-GB" sz="1200">
                <a:solidFill>
                  <a:schemeClr val="accent1"/>
                </a:solidFill>
              </a:rPr>
              <a:t>escalation</a:t>
            </a:r>
            <a:r>
              <a:rPr lang="en-GB" sz="1200">
                <a:solidFill>
                  <a:schemeClr val="dk1"/>
                </a:solidFill>
              </a:rPr>
              <a:t> and </a:t>
            </a:r>
            <a:r>
              <a:rPr lang="en-GB" sz="1200">
                <a:solidFill>
                  <a:schemeClr val="accent1"/>
                </a:solidFill>
              </a:rPr>
              <a:t>notification</a:t>
            </a:r>
            <a:r>
              <a:rPr lang="en-GB" sz="1200">
                <a:solidFill>
                  <a:schemeClr val="dk1"/>
                </a:solidFill>
              </a:rPr>
              <a:t> </a:t>
            </a:r>
            <a:r>
              <a:rPr lang="en-GB" sz="1200">
                <a:solidFill>
                  <a:schemeClr val="dk1"/>
                </a:solidFill>
              </a:rPr>
              <a:t>tables.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provides a unique reference point for any investigation so it cannot be confused or duplicated - a common challenge in housing data.</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It also enables lookup for the investigation to use in other tables.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57" name="Google Shape;1057;p141"/>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accent1"/>
              </a:solidFill>
            </a:endParaRPr>
          </a:p>
          <a:p>
            <a:pPr indent="0" lvl="0" marL="457200" rtl="0" algn="l">
              <a:lnSpc>
                <a:spcPct val="115000"/>
              </a:lnSpc>
              <a:spcBef>
                <a:spcPts val="0"/>
              </a:spcBef>
              <a:spcAft>
                <a:spcPts val="0"/>
              </a:spcAft>
              <a:buNone/>
            </a:pPr>
            <a:r>
              <a:t/>
            </a:r>
            <a:endParaRPr sz="1200">
              <a:solidFill>
                <a:schemeClr val="accent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We could use </a:t>
            </a:r>
            <a:r>
              <a:rPr lang="en-GB" sz="1200" u="sng">
                <a:solidFill>
                  <a:schemeClr val="accent1"/>
                </a:solidFill>
                <a:hlinkClick r:id="rId3">
                  <a:extLst>
                    <a:ext uri="{A12FA001-AC4F-418D-AE19-62706E023703}">
                      <ahyp:hlinkClr val="tx"/>
                    </a:ext>
                  </a:extLst>
                </a:hlinkClick>
              </a:rPr>
              <a:t>Reference</a:t>
            </a:r>
            <a:r>
              <a:rPr lang="en-GB" sz="1200">
                <a:solidFill>
                  <a:schemeClr val="dk1"/>
                </a:solidFill>
              </a:rPr>
              <a:t> in addition to the Primary Key. </a:t>
            </a:r>
            <a:r>
              <a:rPr lang="en-GB" sz="1200">
                <a:solidFill>
                  <a:schemeClr val="dk1"/>
                </a:solidFill>
              </a:rPr>
              <a:t>This contains attributes ID (a string or number), a description and code of who allocated the ID, and a description of the ID itself. It would be useful for sharing an investigation reference with third parties.</a:t>
            </a:r>
            <a:endParaRPr sz="1200">
              <a:solidFill>
                <a:schemeClr val="dk1"/>
              </a:solidFill>
            </a:endParaRPr>
          </a:p>
        </p:txBody>
      </p:sp>
      <p:sp>
        <p:nvSpPr>
          <p:cNvPr id="1058" name="Google Shape;1058;p141"/>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059" name="Google Shape;1059;p141"/>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142"/>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uprn</a:t>
            </a:r>
            <a:endParaRPr b="0">
              <a:solidFill>
                <a:schemeClr val="accent1"/>
              </a:solidFill>
            </a:endParaRPr>
          </a:p>
          <a:p>
            <a:pPr indent="0" lvl="0" marL="0" rtl="0" algn="l">
              <a:spcBef>
                <a:spcPts val="0"/>
              </a:spcBef>
              <a:spcAft>
                <a:spcPts val="0"/>
              </a:spcAft>
              <a:buNone/>
            </a:pPr>
            <a:r>
              <a:rPr lang="en-GB"/>
              <a:t> </a:t>
            </a:r>
            <a:endParaRPr/>
          </a:p>
        </p:txBody>
      </p:sp>
      <p:sp>
        <p:nvSpPr>
          <p:cNvPr id="1065" name="Google Shape;1065;p142"/>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property reference number drawn from a national list maintained by Geoplace and aligned to the Local Gazetteer. </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foreign key in the </a:t>
            </a:r>
            <a:r>
              <a:rPr lang="en-GB" sz="1200">
                <a:solidFill>
                  <a:schemeClr val="accent1"/>
                </a:solidFill>
              </a:rPr>
              <a:t>investigation</a:t>
            </a:r>
            <a:r>
              <a:rPr lang="en-GB" sz="1200">
                <a:solidFill>
                  <a:schemeClr val="dk1"/>
                </a:solidFill>
              </a:rPr>
              <a:t> table.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A uprn identifies a specific addressable dwelling or property where an investigation is taking place.</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66" name="Google Shape;1066;p142"/>
          <p:cNvSpPr txBox="1"/>
          <p:nvPr>
            <p:ph idx="2" type="body"/>
          </p:nvPr>
        </p:nvSpPr>
        <p:spPr>
          <a:xfrm>
            <a:off x="4731150" y="398650"/>
            <a:ext cx="40464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accent1"/>
                </a:solidFill>
              </a:rPr>
              <a:t>UPRN</a:t>
            </a:r>
            <a:r>
              <a:rPr lang="en-GB" sz="1200">
                <a:solidFill>
                  <a:schemeClr val="dk1"/>
                </a:solidFill>
              </a:rPr>
              <a:t> is an attribute of </a:t>
            </a:r>
            <a:r>
              <a:rPr lang="en-GB" sz="1200" u="sng">
                <a:solidFill>
                  <a:schemeClr val="hlink"/>
                </a:solidFill>
                <a:hlinkClick r:id="rId3"/>
              </a:rPr>
              <a:t>Property</a:t>
            </a:r>
            <a:r>
              <a:rPr lang="en-GB" sz="1200">
                <a:solidFill>
                  <a:schemeClr val="dk1"/>
                </a:solidFill>
              </a:rPr>
              <a:t> in the HACT UK Housing Data Standards and inherited downwards, but not </a:t>
            </a:r>
            <a:r>
              <a:rPr lang="en-GB" sz="1200" u="sng">
                <a:solidFill>
                  <a:schemeClr val="hlink"/>
                </a:solidFill>
                <a:hlinkClick r:id="rId4"/>
              </a:rPr>
              <a:t>Unit</a:t>
            </a:r>
            <a:r>
              <a:rPr lang="en-GB" sz="1200">
                <a:solidFill>
                  <a:schemeClr val="dk1"/>
                </a:solidFill>
              </a:rPr>
              <a:t>. Where </a:t>
            </a:r>
            <a:r>
              <a:rPr lang="en-GB" sz="1200">
                <a:solidFill>
                  <a:schemeClr val="accent1"/>
                </a:solidFill>
              </a:rPr>
              <a:t>Property</a:t>
            </a:r>
            <a:r>
              <a:rPr lang="en-GB" sz="1200">
                <a:solidFill>
                  <a:schemeClr val="dk1"/>
                </a:solidFill>
              </a:rPr>
              <a:t> tends to be used as for a block, and </a:t>
            </a:r>
            <a:r>
              <a:rPr lang="en-GB" sz="1200">
                <a:solidFill>
                  <a:schemeClr val="accent1"/>
                </a:solidFill>
              </a:rPr>
              <a:t>Unit</a:t>
            </a:r>
            <a:r>
              <a:rPr lang="en-GB" sz="1200">
                <a:solidFill>
                  <a:schemeClr val="dk1"/>
                </a:solidFill>
              </a:rPr>
              <a:t> is a dwelling in the block this could pose issues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We could use </a:t>
            </a:r>
            <a:r>
              <a:rPr lang="en-GB" sz="1200" u="sng">
                <a:solidFill>
                  <a:schemeClr val="accent1"/>
                </a:solidFill>
                <a:hlinkClick r:id="rId5">
                  <a:extLst>
                    <a:ext uri="{A12FA001-AC4F-418D-AE19-62706E023703}">
                      <ahyp:hlinkClr val="tx"/>
                    </a:ext>
                  </a:extLst>
                </a:hlinkClick>
              </a:rPr>
              <a:t>Reference</a:t>
            </a:r>
            <a:r>
              <a:rPr lang="en-GB" sz="1200">
                <a:solidFill>
                  <a:schemeClr val="dk1"/>
                </a:solidFill>
              </a:rPr>
              <a:t> rather than integer as the data Type - linking to the </a:t>
            </a:r>
            <a:r>
              <a:rPr lang="en-GB" sz="1200" u="sng">
                <a:solidFill>
                  <a:schemeClr val="hlink"/>
                </a:solidFill>
                <a:hlinkClick r:id="rId6"/>
              </a:rPr>
              <a:t>Unit</a:t>
            </a:r>
            <a:r>
              <a:rPr lang="en-GB" sz="1200">
                <a:solidFill>
                  <a:schemeClr val="dk1"/>
                </a:solidFill>
              </a:rPr>
              <a:t> In the HACT UK Housing Data Standards. Entities with identifiers tend to use the </a:t>
            </a:r>
            <a:r>
              <a:rPr lang="en-GB" sz="1200" u="sng">
                <a:solidFill>
                  <a:schemeClr val="accent1"/>
                </a:solidFill>
                <a:hlinkClick r:id="rId7">
                  <a:extLst>
                    <a:ext uri="{A12FA001-AC4F-418D-AE19-62706E023703}">
                      <ahyp:hlinkClr val="tx"/>
                    </a:ext>
                  </a:extLst>
                </a:hlinkClick>
              </a:rPr>
              <a:t>Reference</a:t>
            </a:r>
            <a:r>
              <a:rPr lang="en-GB" sz="1200">
                <a:solidFill>
                  <a:schemeClr val="dk1"/>
                </a:solidFill>
              </a:rPr>
              <a:t> entity. This contains attributes ID (a string or number), a description and code of who allocated the ID, and a description of the ID itself. This could be useful, for example, in distinguishing between a genuine national UPRN generated by Geoplace and something that is often called a unique property reference number generated by a specific piece of software, but is not a national standard.</a:t>
            </a:r>
            <a:endParaRPr sz="1200">
              <a:solidFill>
                <a:schemeClr val="dk1"/>
              </a:solidFill>
            </a:endParaRPr>
          </a:p>
          <a:p>
            <a:pPr indent="0" lvl="0" marL="457200" rtl="0" algn="l">
              <a:lnSpc>
                <a:spcPct val="115000"/>
              </a:lnSpc>
              <a:spcBef>
                <a:spcPts val="0"/>
              </a:spcBef>
              <a:spcAft>
                <a:spcPts val="1500"/>
              </a:spcAft>
              <a:buNone/>
            </a:pPr>
            <a:r>
              <a:t/>
            </a:r>
            <a:endParaRPr sz="1200">
              <a:solidFill>
                <a:schemeClr val="dk1"/>
              </a:solidFill>
            </a:endParaRPr>
          </a:p>
        </p:txBody>
      </p:sp>
      <p:sp>
        <p:nvSpPr>
          <p:cNvPr id="1067" name="Google Shape;1067;p142"/>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068" name="Google Shape;1068;p142"/>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89"/>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modelling artefacts</a:t>
            </a:r>
            <a:endParaRPr/>
          </a:p>
        </p:txBody>
      </p:sp>
      <p:sp>
        <p:nvSpPr>
          <p:cNvPr id="482" name="Google Shape;482;p89"/>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There are typically three main types of data modelling artefacts:</a:t>
            </a:r>
            <a:endParaRPr sz="1400"/>
          </a:p>
          <a:p>
            <a:pPr indent="0" lvl="0" marL="0" rtl="0" algn="l">
              <a:lnSpc>
                <a:spcPct val="115000"/>
              </a:lnSpc>
              <a:spcBef>
                <a:spcPts val="1500"/>
              </a:spcBef>
              <a:spcAft>
                <a:spcPts val="0"/>
              </a:spcAft>
              <a:buNone/>
            </a:pPr>
            <a:r>
              <a:rPr b="1" lang="en-GB" sz="1400">
                <a:solidFill>
                  <a:schemeClr val="dk1"/>
                </a:solidFill>
              </a:rPr>
              <a:t>Conceptual Entity Relationship Diagram </a:t>
            </a:r>
            <a:endParaRPr b="1" sz="1400">
              <a:solidFill>
                <a:schemeClr val="dk1"/>
              </a:solidFill>
            </a:endParaRPr>
          </a:p>
          <a:p>
            <a:pPr indent="0" lvl="0" marL="0" rtl="0" algn="l">
              <a:lnSpc>
                <a:spcPct val="115000"/>
              </a:lnSpc>
              <a:spcBef>
                <a:spcPts val="1200"/>
              </a:spcBef>
              <a:spcAft>
                <a:spcPts val="0"/>
              </a:spcAft>
              <a:buNone/>
            </a:pPr>
            <a:r>
              <a:rPr lang="en-GB" sz="1400">
                <a:solidFill>
                  <a:schemeClr val="dk1"/>
                </a:solidFill>
              </a:rPr>
              <a:t>Focuses on high-level business concepts, entities, and their relationships. It represents </a:t>
            </a:r>
            <a:r>
              <a:rPr i="1" lang="en-GB" sz="1400">
                <a:solidFill>
                  <a:schemeClr val="dk1"/>
                </a:solidFill>
              </a:rPr>
              <a:t>what</a:t>
            </a:r>
            <a:r>
              <a:rPr lang="en-GB" sz="1400">
                <a:solidFill>
                  <a:schemeClr val="dk1"/>
                </a:solidFill>
              </a:rPr>
              <a:t> the business needs</a:t>
            </a:r>
            <a:endParaRPr sz="1400">
              <a:solidFill>
                <a:schemeClr val="dk1"/>
              </a:solidFill>
            </a:endParaRPr>
          </a:p>
          <a:p>
            <a:pPr indent="0" lvl="0" marL="0" rtl="0" algn="l">
              <a:lnSpc>
                <a:spcPct val="115000"/>
              </a:lnSpc>
              <a:spcBef>
                <a:spcPts val="1200"/>
              </a:spcBef>
              <a:spcAft>
                <a:spcPts val="0"/>
              </a:spcAft>
              <a:buNone/>
            </a:pPr>
            <a:r>
              <a:rPr b="1" lang="en-GB" sz="1400">
                <a:solidFill>
                  <a:schemeClr val="dk1"/>
                </a:solidFill>
              </a:rPr>
              <a:t>Logical ERD</a:t>
            </a:r>
            <a:endParaRPr b="1" sz="1400">
              <a:solidFill>
                <a:schemeClr val="dk1"/>
              </a:solidFill>
            </a:endParaRPr>
          </a:p>
          <a:p>
            <a:pPr indent="0" lvl="0" marL="0" rtl="0" algn="l">
              <a:lnSpc>
                <a:spcPct val="115000"/>
              </a:lnSpc>
              <a:spcBef>
                <a:spcPts val="1200"/>
              </a:spcBef>
              <a:spcAft>
                <a:spcPts val="0"/>
              </a:spcAft>
              <a:buNone/>
            </a:pPr>
            <a:r>
              <a:rPr lang="en-GB" sz="1400">
                <a:solidFill>
                  <a:schemeClr val="dk1"/>
                </a:solidFill>
              </a:rPr>
              <a:t>Translates the conceptual model into a more detailed, structured representation that can be mapped to a database, but it's still independent of a specific database system. </a:t>
            </a:r>
            <a:endParaRPr sz="1400">
              <a:solidFill>
                <a:schemeClr val="dk1"/>
              </a:solidFill>
            </a:endParaRPr>
          </a:p>
          <a:p>
            <a:pPr indent="0" lvl="0" marL="0" rtl="0" algn="l">
              <a:spcBef>
                <a:spcPts val="1200"/>
              </a:spcBef>
              <a:spcAft>
                <a:spcPts val="1500"/>
              </a:spcAft>
              <a:buNone/>
            </a:pPr>
            <a:r>
              <a:t/>
            </a:r>
            <a:endParaRPr sz="1400"/>
          </a:p>
        </p:txBody>
      </p:sp>
      <p:sp>
        <p:nvSpPr>
          <p:cNvPr id="483" name="Google Shape;483;p89"/>
          <p:cNvSpPr txBox="1"/>
          <p:nvPr>
            <p:ph idx="2" type="body"/>
          </p:nvPr>
        </p:nvSpPr>
        <p:spPr>
          <a:xfrm>
            <a:off x="4731075" y="1152475"/>
            <a:ext cx="3828900" cy="304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400">
                <a:solidFill>
                  <a:schemeClr val="dk1"/>
                </a:solidFill>
              </a:rPr>
              <a:t>Physical Data Model or Data Schema</a:t>
            </a:r>
            <a:r>
              <a:rPr lang="en-GB" sz="1400">
                <a:solidFill>
                  <a:schemeClr val="dk1"/>
                </a:solidFill>
              </a:rPr>
              <a:t> (sometimes referred to as a </a:t>
            </a:r>
            <a:r>
              <a:rPr b="1" lang="en-GB" sz="1400">
                <a:solidFill>
                  <a:schemeClr val="dk1"/>
                </a:solidFill>
              </a:rPr>
              <a:t>Physical ERD</a:t>
            </a:r>
            <a:r>
              <a:rPr lang="en-GB" sz="1400">
                <a:solidFill>
                  <a:schemeClr val="dk1"/>
                </a:solidFill>
              </a:rPr>
              <a:t>) </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400">
                <a:solidFill>
                  <a:schemeClr val="dk1"/>
                </a:solidFill>
              </a:rPr>
              <a:t>The concrete, system-specific implementation of a logical data model, tailored for a particular Database Management System (DBMS) such as PostgreSQL, Oracle, SQL Server, MySQL, etc.</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400">
                <a:solidFill>
                  <a:schemeClr val="dk1"/>
                </a:solidFill>
              </a:rPr>
              <a:t>It defines </a:t>
            </a:r>
            <a:r>
              <a:rPr i="1" lang="en-GB" sz="1400">
                <a:solidFill>
                  <a:schemeClr val="dk1"/>
                </a:solidFill>
              </a:rPr>
              <a:t>how</a:t>
            </a:r>
            <a:r>
              <a:rPr lang="en-GB" sz="1400">
                <a:solidFill>
                  <a:schemeClr val="dk1"/>
                </a:solidFill>
              </a:rPr>
              <a:t> the data will actually be stored and managed within a chosen database system.</a:t>
            </a:r>
            <a:endParaRPr sz="1400">
              <a:solidFill>
                <a:schemeClr val="dk1"/>
              </a:solidFill>
            </a:endParaRPr>
          </a:p>
          <a:p>
            <a:pPr indent="0" lvl="0" marL="0" rtl="0" algn="l">
              <a:spcBef>
                <a:spcPts val="1200"/>
              </a:spcBef>
              <a:spcAft>
                <a:spcPts val="1500"/>
              </a:spcAft>
              <a:buNone/>
            </a:pPr>
            <a:r>
              <a:t/>
            </a:r>
            <a:endParaRPr sz="1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143"/>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tenancy_id</a:t>
            </a:r>
            <a:endParaRPr b="0">
              <a:solidFill>
                <a:schemeClr val="accent1"/>
              </a:solidFill>
            </a:endParaRPr>
          </a:p>
          <a:p>
            <a:pPr indent="0" lvl="0" marL="0" rtl="0" algn="l">
              <a:spcBef>
                <a:spcPts val="0"/>
              </a:spcBef>
              <a:spcAft>
                <a:spcPts val="0"/>
              </a:spcAft>
              <a:buNone/>
            </a:pPr>
            <a:r>
              <a:rPr lang="en-GB"/>
              <a:t> </a:t>
            </a:r>
            <a:endParaRPr/>
          </a:p>
        </p:txBody>
      </p:sp>
      <p:sp>
        <p:nvSpPr>
          <p:cNvPr id="1074" name="Google Shape;1074;p143"/>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reference number for the tenancy. It is a proposed new attribute within the HACT UK Housing Data Standards, and a primary key of the </a:t>
            </a:r>
            <a:r>
              <a:rPr lang="en-GB" sz="1200">
                <a:solidFill>
                  <a:schemeClr val="accent1"/>
                </a:solidFill>
              </a:rPr>
              <a:t>tenancy</a:t>
            </a:r>
            <a:r>
              <a:rPr lang="en-GB" sz="1200">
                <a:solidFill>
                  <a:schemeClr val="dk1"/>
                </a:solidFill>
              </a:rPr>
              <a:t> table.</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foreign key in the </a:t>
            </a:r>
            <a:r>
              <a:rPr lang="en-GB" sz="1200">
                <a:solidFill>
                  <a:schemeClr val="accent1"/>
                </a:solidFill>
              </a:rPr>
              <a:t>investigation</a:t>
            </a:r>
            <a:r>
              <a:rPr lang="en-GB" sz="1200">
                <a:solidFill>
                  <a:schemeClr val="dk1"/>
                </a:solidFill>
              </a:rPr>
              <a:t> table.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accent1"/>
                </a:solidFill>
              </a:rPr>
              <a:t>tenancy_id</a:t>
            </a:r>
            <a:r>
              <a:rPr lang="en-GB" sz="1200">
                <a:solidFill>
                  <a:schemeClr val="dk1"/>
                </a:solidFill>
              </a:rPr>
              <a:t> gives the housing provider an opportunity to look up the main </a:t>
            </a:r>
            <a:r>
              <a:rPr lang="en-GB" sz="1200">
                <a:solidFill>
                  <a:schemeClr val="accent1"/>
                </a:solidFill>
              </a:rPr>
              <a:t>Tenant Person</a:t>
            </a:r>
            <a:r>
              <a:rPr lang="en-GB" sz="1200">
                <a:solidFill>
                  <a:schemeClr val="dk1"/>
                </a:solidFill>
              </a:rPr>
              <a:t> and all other recorded instances of </a:t>
            </a:r>
            <a:r>
              <a:rPr lang="en-GB" sz="1200">
                <a:solidFill>
                  <a:schemeClr val="accent1"/>
                </a:solidFill>
              </a:rPr>
              <a:t>Household Member Person</a:t>
            </a:r>
            <a:r>
              <a:rPr lang="en-GB" sz="1200">
                <a:solidFill>
                  <a:schemeClr val="dk1"/>
                </a:solidFill>
              </a:rPr>
              <a:t> from the </a:t>
            </a:r>
            <a:r>
              <a:rPr lang="en-GB" sz="1200">
                <a:solidFill>
                  <a:schemeClr val="accent1"/>
                </a:solidFill>
              </a:rPr>
              <a:t>investigation</a:t>
            </a:r>
            <a:r>
              <a:rPr lang="en-GB" sz="1200">
                <a:solidFill>
                  <a:schemeClr val="dk1"/>
                </a:solidFill>
              </a:rPr>
              <a:t> table,</a:t>
            </a:r>
            <a:r>
              <a:rPr lang="en-GB" sz="1200">
                <a:solidFill>
                  <a:schemeClr val="dk1"/>
                </a:solidFill>
              </a:rPr>
              <a:t> as both are tied to the new </a:t>
            </a:r>
            <a:r>
              <a:rPr lang="en-GB" sz="1200">
                <a:solidFill>
                  <a:schemeClr val="accent1"/>
                </a:solidFill>
              </a:rPr>
              <a:t>tenancy</a:t>
            </a:r>
            <a:r>
              <a:rPr lang="en-GB" sz="1200">
                <a:solidFill>
                  <a:schemeClr val="dk1"/>
                </a:solidFill>
              </a:rPr>
              <a:t> table. This in turn allows for a check for vulnerabilities that impact the assessment of hazard severity - crucial under Awaab’s Law.</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75" name="Google Shape;1075;p143"/>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0" rtl="0" algn="l">
              <a:lnSpc>
                <a:spcPct val="115000"/>
              </a:lnSpc>
              <a:spcBef>
                <a:spcPts val="1500"/>
              </a:spcBef>
              <a:spcAft>
                <a:spcPts val="1500"/>
              </a:spcAft>
              <a:buNone/>
            </a:pPr>
            <a:r>
              <a:t/>
            </a:r>
            <a:endParaRPr sz="1200">
              <a:solidFill>
                <a:schemeClr val="dk1"/>
              </a:solidFill>
            </a:endParaRPr>
          </a:p>
        </p:txBody>
      </p:sp>
      <p:sp>
        <p:nvSpPr>
          <p:cNvPr id="1076" name="Google Shape;1076;p143"/>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077" name="Google Shape;1077;p143"/>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144"/>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trigger_source_id</a:t>
            </a:r>
            <a:endParaRPr b="0">
              <a:solidFill>
                <a:schemeClr val="accent1"/>
              </a:solidFill>
            </a:endParaRPr>
          </a:p>
          <a:p>
            <a:pPr indent="0" lvl="0" marL="0" rtl="0" algn="l">
              <a:spcBef>
                <a:spcPts val="0"/>
              </a:spcBef>
              <a:spcAft>
                <a:spcPts val="0"/>
              </a:spcAft>
              <a:buNone/>
            </a:pPr>
            <a:r>
              <a:rPr lang="en-GB"/>
              <a:t> </a:t>
            </a:r>
            <a:endParaRPr/>
          </a:p>
        </p:txBody>
      </p:sp>
      <p:sp>
        <p:nvSpPr>
          <p:cNvPr id="1083" name="Google Shape;1083;p144"/>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This provides a reference from </a:t>
            </a:r>
            <a:r>
              <a:rPr lang="en-GB" sz="1200">
                <a:solidFill>
                  <a:schemeClr val="accent1"/>
                </a:solidFill>
              </a:rPr>
              <a:t>investigation</a:t>
            </a:r>
            <a:r>
              <a:rPr lang="en-GB" sz="1200">
                <a:solidFill>
                  <a:schemeClr val="dk1"/>
                </a:solidFill>
              </a:rPr>
              <a:t> to the </a:t>
            </a:r>
            <a:r>
              <a:rPr lang="en-GB" sz="1200">
                <a:solidFill>
                  <a:schemeClr val="accent1"/>
                </a:solidFill>
              </a:rPr>
              <a:t>trigger_source</a:t>
            </a:r>
            <a:r>
              <a:rPr lang="en-GB" sz="1200">
                <a:solidFill>
                  <a:schemeClr val="dk1"/>
                </a:solidFill>
              </a:rPr>
              <a:t> table to identify and lookup what triggered the hazard. </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t>
            </a:r>
            <a:r>
              <a:rPr lang="en-GB" sz="1200">
                <a:solidFill>
                  <a:schemeClr val="dk1"/>
                </a:solidFill>
              </a:rPr>
              <a:t>an integer reference. Options in the related codelist table include ('Tenant Report'), ('Routine Check'), ('Environmental Sensor'), ('Staff Report').</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helps a housing provider determine whether initiatives to identify hazards are helpful.</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84" name="Google Shape;1084;p144"/>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Helvetica Neue"/>
              <a:buChar char="●"/>
            </a:pPr>
            <a:r>
              <a:rPr lang="en-GB" sz="1200">
                <a:solidFill>
                  <a:schemeClr val="dk1"/>
                </a:solidFill>
              </a:rPr>
              <a:t>Does this codelist meet the need?</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There is no obvious other code list for triggering hazards</a:t>
            </a:r>
            <a:endParaRPr sz="1200">
              <a:solidFill>
                <a:schemeClr val="dk1"/>
              </a:solidFill>
            </a:endParaRPr>
          </a:p>
        </p:txBody>
      </p:sp>
      <p:sp>
        <p:nvSpPr>
          <p:cNvPr id="1085" name="Google Shape;1085;p144"/>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086" name="Google Shape;1086;p144"/>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45"/>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investigation_type_id</a:t>
            </a:r>
            <a:endParaRPr b="0">
              <a:solidFill>
                <a:schemeClr val="accent1"/>
              </a:solidFill>
            </a:endParaRPr>
          </a:p>
          <a:p>
            <a:pPr indent="0" lvl="0" marL="0" rtl="0" algn="l">
              <a:spcBef>
                <a:spcPts val="0"/>
              </a:spcBef>
              <a:spcAft>
                <a:spcPts val="0"/>
              </a:spcAft>
              <a:buNone/>
            </a:pPr>
            <a:r>
              <a:rPr lang="en-GB"/>
              <a:t> </a:t>
            </a:r>
            <a:endParaRPr/>
          </a:p>
        </p:txBody>
      </p:sp>
      <p:sp>
        <p:nvSpPr>
          <p:cNvPr id="1092" name="Google Shape;1092;p145"/>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reference to the </a:t>
            </a:r>
            <a:r>
              <a:rPr lang="en-GB" sz="1200">
                <a:solidFill>
                  <a:schemeClr val="accent1"/>
                </a:solidFill>
              </a:rPr>
              <a:t>investigation_type</a:t>
            </a:r>
            <a:r>
              <a:rPr lang="en-GB" sz="1200">
                <a:solidFill>
                  <a:schemeClr val="dk1"/>
                </a:solidFill>
              </a:rPr>
              <a:t> table to enable a housing provider to lookup and select the </a:t>
            </a:r>
            <a:r>
              <a:rPr lang="en-GB" sz="1200">
                <a:solidFill>
                  <a:schemeClr val="accent1"/>
                </a:solidFill>
              </a:rPr>
              <a:t>investigation_type</a:t>
            </a:r>
            <a:r>
              <a:rPr lang="en-GB" sz="1200">
                <a:solidFill>
                  <a:schemeClr val="dk1"/>
                </a:solidFill>
              </a:rPr>
              <a:t>.</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reference. Options in the codelist table </a:t>
            </a:r>
            <a:r>
              <a:rPr lang="en-GB" sz="1200">
                <a:solidFill>
                  <a:schemeClr val="accent1"/>
                </a:solidFill>
              </a:rPr>
              <a:t>investigation_type</a:t>
            </a:r>
            <a:r>
              <a:rPr lang="en-GB" sz="1200">
                <a:solidFill>
                  <a:schemeClr val="dk1"/>
                </a:solidFill>
              </a:rPr>
              <a:t> are ('Standard'), ('Renewed'), ('Further'), and ('Emergency'). These mirror the Awaab’s Law regulations.</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allows the housing provider to lookup and select the </a:t>
            </a:r>
            <a:r>
              <a:rPr lang="en-GB" sz="1200">
                <a:solidFill>
                  <a:schemeClr val="accent1"/>
                </a:solidFill>
              </a:rPr>
              <a:t>investigation_type</a:t>
            </a:r>
            <a:r>
              <a:rPr lang="en-GB" sz="1200">
                <a:solidFill>
                  <a:schemeClr val="dk1"/>
                </a:solidFill>
              </a:rPr>
              <a:t> from within an </a:t>
            </a:r>
            <a:r>
              <a:rPr lang="en-GB" sz="1200">
                <a:solidFill>
                  <a:schemeClr val="accent1"/>
                </a:solidFill>
              </a:rPr>
              <a:t>investigation</a:t>
            </a:r>
            <a:r>
              <a:rPr lang="en-GB" sz="1200">
                <a:solidFill>
                  <a:schemeClr val="dk1"/>
                </a:solidFill>
              </a:rPr>
              <a:t>. The </a:t>
            </a:r>
            <a:r>
              <a:rPr lang="en-GB" sz="1200">
                <a:solidFill>
                  <a:schemeClr val="accent1"/>
                </a:solidFill>
              </a:rPr>
              <a:t>investigation_type</a:t>
            </a:r>
            <a:r>
              <a:rPr lang="en-GB" sz="1200">
                <a:solidFill>
                  <a:schemeClr val="dk1"/>
                </a:solidFill>
              </a:rPr>
              <a:t> impacts on the timelines for completion of the investigation and following repairs, so this is critical information in the hazard response process.</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093" name="Google Shape;1093;p145"/>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0" lvl="0" marL="0" rtl="0" algn="l">
              <a:lnSpc>
                <a:spcPct val="115000"/>
              </a:lnSpc>
              <a:spcBef>
                <a:spcPts val="1500"/>
              </a:spcBef>
              <a:spcAft>
                <a:spcPts val="0"/>
              </a:spcAft>
              <a:buNone/>
            </a:pPr>
            <a:r>
              <a:rPr lang="en-GB" sz="1200">
                <a:solidFill>
                  <a:schemeClr val="dk1"/>
                </a:solidFill>
              </a:rPr>
              <a:t>None</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t/>
            </a:r>
            <a:endParaRPr sz="1200">
              <a:solidFill>
                <a:schemeClr val="dk1"/>
              </a:solidFill>
            </a:endParaRPr>
          </a:p>
        </p:txBody>
      </p:sp>
      <p:sp>
        <p:nvSpPr>
          <p:cNvPr id="1094" name="Google Shape;1094;p145"/>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095" name="Google Shape;1095;p145"/>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9" name="Shape 1099"/>
        <p:cNvGrpSpPr/>
        <p:nvPr/>
      </p:nvGrpSpPr>
      <p:grpSpPr>
        <a:xfrm>
          <a:off x="0" y="0"/>
          <a:ext cx="0" cy="0"/>
          <a:chOff x="0" y="0"/>
          <a:chExt cx="0" cy="0"/>
        </a:xfrm>
      </p:grpSpPr>
      <p:sp>
        <p:nvSpPr>
          <p:cNvPr id="1100" name="Google Shape;1100;p146"/>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investigation_scheduled_date</a:t>
            </a:r>
            <a:endParaRPr b="0">
              <a:solidFill>
                <a:schemeClr val="accent1"/>
              </a:solidFill>
            </a:endParaRPr>
          </a:p>
          <a:p>
            <a:pPr indent="0" lvl="0" marL="0" rtl="0" algn="l">
              <a:spcBef>
                <a:spcPts val="0"/>
              </a:spcBef>
              <a:spcAft>
                <a:spcPts val="0"/>
              </a:spcAft>
              <a:buNone/>
            </a:pPr>
            <a:r>
              <a:rPr lang="en-GB"/>
              <a:t> </a:t>
            </a:r>
            <a:endParaRPr/>
          </a:p>
        </p:txBody>
      </p:sp>
      <p:sp>
        <p:nvSpPr>
          <p:cNvPr id="1101" name="Google Shape;1101;p146"/>
          <p:cNvSpPr txBox="1"/>
          <p:nvPr>
            <p:ph idx="1" type="body"/>
          </p:nvPr>
        </p:nvSpPr>
        <p:spPr>
          <a:xfrm>
            <a:off x="568650" y="1215775"/>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Provides a date on which the investigation is scheduled</a:t>
            </a:r>
            <a:endParaRPr sz="13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date.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is critical that investigations are scheduled within the timelines set by Awaab’s Law.</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02" name="Google Shape;1102;p146"/>
          <p:cNvSpPr txBox="1"/>
          <p:nvPr>
            <p:ph idx="2" type="body"/>
          </p:nvPr>
        </p:nvSpPr>
        <p:spPr>
          <a:xfrm>
            <a:off x="4731150" y="398650"/>
            <a:ext cx="42243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How is this interpreted by housing providers? Is it a date the investigation is scheduled with a surveyor, or a date by which the investigation needs to be scheduled?</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Would a status be a better solution, as the investigation may go through a number of states - like </a:t>
            </a:r>
            <a:r>
              <a:rPr lang="en-GB" sz="1200" u="sng">
                <a:solidFill>
                  <a:schemeClr val="accent1"/>
                </a:solidFill>
                <a:hlinkClick r:id="rId3">
                  <a:extLst>
                    <a:ext uri="{A12FA001-AC4F-418D-AE19-62706E023703}">
                      <ahyp:hlinkClr val="tx"/>
                    </a:ext>
                  </a:extLst>
                </a:hlinkClick>
              </a:rPr>
              <a:t>Work Status Code</a:t>
            </a:r>
            <a:r>
              <a:rPr lang="en-GB" sz="1200">
                <a:solidFill>
                  <a:schemeClr val="dk1"/>
                </a:solidFill>
              </a:rPr>
              <a:t> or </a:t>
            </a:r>
            <a:r>
              <a:rPr lang="en-GB" sz="1200" u="sng">
                <a:solidFill>
                  <a:schemeClr val="accent1"/>
                </a:solidFill>
                <a:hlinkClick r:id="rId4">
                  <a:extLst>
                    <a:ext uri="{A12FA001-AC4F-418D-AE19-62706E023703}">
                      <ahyp:hlinkClr val="tx"/>
                    </a:ext>
                  </a:extLst>
                </a:hlinkClick>
              </a:rPr>
              <a:t>Action Item Status Code</a:t>
            </a:r>
            <a:r>
              <a:rPr lang="en-GB" sz="1200">
                <a:solidFill>
                  <a:schemeClr val="dk1"/>
                </a:solidFill>
              </a:rPr>
              <a:t> which comes with Estimated Completion Date and Deadline in its parent entity, </a:t>
            </a:r>
            <a:r>
              <a:rPr lang="en-GB" sz="1200" u="sng">
                <a:solidFill>
                  <a:schemeClr val="accent1"/>
                </a:solidFill>
                <a:hlinkClick r:id="rId5">
                  <a:extLst>
                    <a:ext uri="{A12FA001-AC4F-418D-AE19-62706E023703}">
                      <ahyp:hlinkClr val="tx"/>
                    </a:ext>
                  </a:extLst>
                </a:hlinkClick>
              </a:rPr>
              <a:t>Component Action Item</a:t>
            </a:r>
            <a:endParaRPr sz="1200">
              <a:solidFill>
                <a:schemeClr val="dk1"/>
              </a:solidFill>
            </a:endParaRPr>
          </a:p>
        </p:txBody>
      </p:sp>
      <p:sp>
        <p:nvSpPr>
          <p:cNvPr id="1103" name="Google Shape;1103;p146"/>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104" name="Google Shape;1104;p146"/>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147"/>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investigation_completed_date</a:t>
            </a:r>
            <a:endParaRPr b="0">
              <a:solidFill>
                <a:schemeClr val="accent1"/>
              </a:solidFill>
            </a:endParaRPr>
          </a:p>
          <a:p>
            <a:pPr indent="0" lvl="0" marL="0" rtl="0" algn="l">
              <a:spcBef>
                <a:spcPts val="0"/>
              </a:spcBef>
              <a:spcAft>
                <a:spcPts val="0"/>
              </a:spcAft>
              <a:buNone/>
            </a:pPr>
            <a:r>
              <a:rPr lang="en-GB"/>
              <a:t> </a:t>
            </a:r>
            <a:endParaRPr/>
          </a:p>
        </p:txBody>
      </p:sp>
      <p:sp>
        <p:nvSpPr>
          <p:cNvPr id="1110" name="Google Shape;1110;p147"/>
          <p:cNvSpPr txBox="1"/>
          <p:nvPr>
            <p:ph idx="1" type="body"/>
          </p:nvPr>
        </p:nvSpPr>
        <p:spPr>
          <a:xfrm>
            <a:off x="568650" y="1264025"/>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Provides a date on which the investigation is completed</a:t>
            </a:r>
            <a:endParaRPr sz="13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date.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is critical that investigations are completed within the timelines set by Awaab’s Law.</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11" name="Google Shape;1111;p147"/>
          <p:cNvSpPr txBox="1"/>
          <p:nvPr>
            <p:ph idx="2" type="body"/>
          </p:nvPr>
        </p:nvSpPr>
        <p:spPr>
          <a:xfrm>
            <a:off x="4731150" y="398650"/>
            <a:ext cx="42243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Would a work status for the investigation be a better, more nuanced solution?</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A status entity could be useful in</a:t>
            </a:r>
            <a:r>
              <a:rPr lang="en-GB" sz="1200">
                <a:solidFill>
                  <a:schemeClr val="dk1"/>
                </a:solidFill>
              </a:rPr>
              <a:t> </a:t>
            </a:r>
            <a:r>
              <a:rPr lang="en-GB" sz="1200">
                <a:solidFill>
                  <a:schemeClr val="accent1"/>
                </a:solidFill>
              </a:rPr>
              <a:t>investigation</a:t>
            </a:r>
            <a:r>
              <a:rPr lang="en-GB" sz="1200">
                <a:solidFill>
                  <a:schemeClr val="dk1"/>
                </a:solidFill>
              </a:rPr>
              <a:t> as it may go through a number of states. Examples are: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u="sng">
                <a:solidFill>
                  <a:schemeClr val="accent1"/>
                </a:solidFill>
                <a:hlinkClick r:id="rId3">
                  <a:extLst>
                    <a:ext uri="{A12FA001-AC4F-418D-AE19-62706E023703}">
                      <ahyp:hlinkClr val="tx"/>
                    </a:ext>
                  </a:extLst>
                </a:hlinkClick>
              </a:rPr>
              <a:t>Work Status Code</a:t>
            </a:r>
            <a:r>
              <a:rPr lang="en-GB" sz="1200">
                <a:solidFill>
                  <a:schemeClr val="dk1"/>
                </a:solidFill>
              </a:rPr>
              <a:t>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u="sng">
                <a:solidFill>
                  <a:schemeClr val="accent1"/>
                </a:solidFill>
                <a:hlinkClick r:id="rId4">
                  <a:extLst>
                    <a:ext uri="{A12FA001-AC4F-418D-AE19-62706E023703}">
                      <ahyp:hlinkClr val="tx"/>
                    </a:ext>
                  </a:extLst>
                </a:hlinkClick>
              </a:rPr>
              <a:t>Work Order Status </a:t>
            </a:r>
            <a:r>
              <a:rPr lang="en-GB" sz="1200">
                <a:solidFill>
                  <a:schemeClr val="dk1"/>
                </a:solidFill>
              </a:rPr>
              <a:t>which comes with creation and exited dates and times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u="sng">
                <a:solidFill>
                  <a:schemeClr val="accent1"/>
                </a:solidFill>
                <a:hlinkClick r:id="rId5">
                  <a:extLst>
                    <a:ext uri="{A12FA001-AC4F-418D-AE19-62706E023703}">
                      <ahyp:hlinkClr val="tx"/>
                    </a:ext>
                  </a:extLst>
                </a:hlinkClick>
              </a:rPr>
              <a:t>Action Item Status Code</a:t>
            </a:r>
            <a:r>
              <a:rPr lang="en-GB" sz="1200">
                <a:solidFill>
                  <a:schemeClr val="dk1"/>
                </a:solidFill>
              </a:rPr>
              <a:t> which comes with Estimated Completion Date in its parent entity, </a:t>
            </a:r>
            <a:r>
              <a:rPr lang="en-GB" sz="1200" u="sng">
                <a:solidFill>
                  <a:schemeClr val="accent1"/>
                </a:solidFill>
                <a:hlinkClick r:id="rId6">
                  <a:extLst>
                    <a:ext uri="{A12FA001-AC4F-418D-AE19-62706E023703}">
                      <ahyp:hlinkClr val="tx"/>
                    </a:ext>
                  </a:extLst>
                </a:hlinkClick>
              </a:rPr>
              <a:t>Component Action Item</a:t>
            </a:r>
            <a:endParaRPr sz="1200">
              <a:solidFill>
                <a:schemeClr val="dk1"/>
              </a:solidFill>
            </a:endParaRPr>
          </a:p>
        </p:txBody>
      </p:sp>
      <p:sp>
        <p:nvSpPr>
          <p:cNvPr id="1112" name="Google Shape;1112;p147"/>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113" name="Google Shape;1113;p147"/>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48"/>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investigator_id</a:t>
            </a:r>
            <a:endParaRPr b="0">
              <a:solidFill>
                <a:schemeClr val="accent1"/>
              </a:solidFill>
            </a:endParaRPr>
          </a:p>
          <a:p>
            <a:pPr indent="0" lvl="0" marL="0" rtl="0" algn="l">
              <a:spcBef>
                <a:spcPts val="0"/>
              </a:spcBef>
              <a:spcAft>
                <a:spcPts val="0"/>
              </a:spcAft>
              <a:buNone/>
            </a:pPr>
            <a:r>
              <a:rPr lang="en-GB"/>
              <a:t> </a:t>
            </a:r>
            <a:endParaRPr/>
          </a:p>
        </p:txBody>
      </p:sp>
      <p:sp>
        <p:nvSpPr>
          <p:cNvPr id="1119" name="Google Shape;1119;p148"/>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This id </a:t>
            </a:r>
            <a:r>
              <a:rPr lang="en-GB" sz="1200">
                <a:solidFill>
                  <a:schemeClr val="dk1"/>
                </a:solidFill>
              </a:rPr>
              <a:t>allows a housing provider to maintain a record of the </a:t>
            </a:r>
            <a:r>
              <a:rPr lang="en-GB" sz="1200">
                <a:solidFill>
                  <a:schemeClr val="dk1"/>
                </a:solidFill>
              </a:rPr>
              <a:t>investigator</a:t>
            </a:r>
            <a:r>
              <a:rPr lang="en-GB" sz="1200">
                <a:solidFill>
                  <a:schemeClr val="dk1"/>
                </a:solidFill>
              </a:rPr>
              <a:t> involved in an investigation.</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an integer reference.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This is useful for audit purposes.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20" name="Google Shape;1120;p148"/>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this consistent with the rest of the HACT UK Housing Data Standards? </a:t>
            </a:r>
            <a:endParaRPr sz="1200">
              <a:solidFill>
                <a:schemeClr val="accent1"/>
              </a:solidFill>
            </a:endParaRPr>
          </a:p>
          <a:p>
            <a:pPr indent="0" lvl="0" marL="457200" rtl="0" algn="l">
              <a:lnSpc>
                <a:spcPct val="115000"/>
              </a:lnSpc>
              <a:spcBef>
                <a:spcPts val="0"/>
              </a:spcBef>
              <a:spcAft>
                <a:spcPts val="0"/>
              </a:spcAft>
              <a:buNone/>
            </a:pPr>
            <a:r>
              <a:t/>
            </a:r>
            <a:endParaRPr sz="1200">
              <a:solidFill>
                <a:schemeClr val="accent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in HACT is </a:t>
            </a:r>
            <a:r>
              <a:rPr lang="en-GB" sz="1200" u="sng">
                <a:solidFill>
                  <a:schemeClr val="hlink"/>
                </a:solidFill>
                <a:hlinkClick r:id="rId3"/>
              </a:rPr>
              <a:t>Contractor</a:t>
            </a:r>
            <a:r>
              <a:rPr lang="en-GB" sz="1200">
                <a:solidFill>
                  <a:schemeClr val="dk1"/>
                </a:solidFill>
              </a:rPr>
              <a:t> </a:t>
            </a:r>
            <a:r>
              <a:rPr lang="en-GB" sz="1200">
                <a:solidFill>
                  <a:schemeClr val="dk1"/>
                </a:solidFill>
              </a:rPr>
              <a:t>which</a:t>
            </a:r>
            <a:r>
              <a:rPr lang="en-GB" sz="1200">
                <a:solidFill>
                  <a:schemeClr val="dk1"/>
                </a:solidFill>
              </a:rPr>
              <a:t> is useful for paying investigators. This could be used wholesale in this instance.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Alternatively, if an investigator is a staff member, you could use </a:t>
            </a:r>
            <a:r>
              <a:rPr lang="en-GB" sz="1200" u="sng">
                <a:solidFill>
                  <a:schemeClr val="hlink"/>
                </a:solidFill>
                <a:hlinkClick r:id="rId4"/>
              </a:rPr>
              <a:t>Person</a:t>
            </a:r>
            <a:r>
              <a:rPr lang="en-GB" sz="1200">
                <a:solidFill>
                  <a:schemeClr val="dk1"/>
                </a:solidFill>
              </a:rPr>
              <a:t> which has its own Reference id, role and organisation fields</a:t>
            </a:r>
            <a:endParaRPr sz="1200">
              <a:solidFill>
                <a:schemeClr val="dk1"/>
              </a:solidFill>
            </a:endParaRPr>
          </a:p>
        </p:txBody>
      </p:sp>
      <p:sp>
        <p:nvSpPr>
          <p:cNvPr id="1121" name="Google Shape;1121;p148"/>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122" name="Google Shape;1122;p148"/>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49"/>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hazard_confirmed</a:t>
            </a:r>
            <a:endParaRPr b="0">
              <a:solidFill>
                <a:schemeClr val="accent1"/>
              </a:solidFill>
            </a:endParaRPr>
          </a:p>
          <a:p>
            <a:pPr indent="0" lvl="0" marL="0" rtl="0" algn="l">
              <a:spcBef>
                <a:spcPts val="0"/>
              </a:spcBef>
              <a:spcAft>
                <a:spcPts val="0"/>
              </a:spcAft>
              <a:buNone/>
            </a:pPr>
            <a:r>
              <a:rPr lang="en-GB"/>
              <a:t> </a:t>
            </a:r>
            <a:endParaRPr/>
          </a:p>
        </p:txBody>
      </p:sp>
      <p:sp>
        <p:nvSpPr>
          <p:cNvPr id="1128" name="Google Shape;1128;p149"/>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Provides an indication of whether a hazard is confirmed following an investigation</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which cannot be null.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provides a binary indication of whether the hazard has been confirmed. This is useful to show whether hazards are being properly reported and assessed.</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29" name="Google Shape;1129;p149"/>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it enough to offer a binary choice? What if part of the hazard report is confirmed, but not another part (yes, but)? Or if there are additional elements to the hazard (yes, and)?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457200" rtl="0" algn="l">
              <a:lnSpc>
                <a:spcPct val="115000"/>
              </a:lnSpc>
              <a:spcBef>
                <a:spcPts val="1500"/>
              </a:spcBef>
              <a:spcAft>
                <a:spcPts val="0"/>
              </a:spcAft>
              <a:buNone/>
            </a:pPr>
            <a:r>
              <a:rPr lang="en-GB" sz="1200">
                <a:solidFill>
                  <a:schemeClr val="dk1"/>
                </a:solidFill>
              </a:rPr>
              <a:t>None</a:t>
            </a:r>
            <a:endParaRPr sz="1200">
              <a:solidFill>
                <a:schemeClr val="dk1"/>
              </a:solidFill>
            </a:endParaRPr>
          </a:p>
        </p:txBody>
      </p:sp>
      <p:sp>
        <p:nvSpPr>
          <p:cNvPr id="1130" name="Google Shape;1130;p149"/>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131" name="Google Shape;1131;p149"/>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50"/>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sla_breach_flag</a:t>
            </a:r>
            <a:endParaRPr b="0">
              <a:solidFill>
                <a:schemeClr val="accent1"/>
              </a:solidFill>
            </a:endParaRPr>
          </a:p>
          <a:p>
            <a:pPr indent="0" lvl="0" marL="0" rtl="0" algn="l">
              <a:spcBef>
                <a:spcPts val="0"/>
              </a:spcBef>
              <a:spcAft>
                <a:spcPts val="0"/>
              </a:spcAft>
              <a:buNone/>
            </a:pPr>
            <a:r>
              <a:rPr lang="en-GB"/>
              <a:t> </a:t>
            </a:r>
            <a:endParaRPr/>
          </a:p>
        </p:txBody>
      </p:sp>
      <p:sp>
        <p:nvSpPr>
          <p:cNvPr id="1137" name="Google Shape;1137;p150"/>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Provides a quick indication of whether a service level agreement has been breached for response times under Awaab’s Law.</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which cannot be null.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provides a binary indication of whether there has been a breach of timescales. This is important for addressing high risk hazards that need mitigations or escalations. </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38" name="Google Shape;1138;p150"/>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Could this be inferred from other data available?</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457200" rtl="0" algn="l">
              <a:lnSpc>
                <a:spcPct val="115000"/>
              </a:lnSpc>
              <a:spcBef>
                <a:spcPts val="1500"/>
              </a:spcBef>
              <a:spcAft>
                <a:spcPts val="0"/>
              </a:spcAft>
              <a:buNone/>
            </a:pPr>
            <a:r>
              <a:rPr lang="en-GB" sz="1200">
                <a:solidFill>
                  <a:schemeClr val="dk1"/>
                </a:solidFill>
              </a:rPr>
              <a:t>None</a:t>
            </a:r>
            <a:endParaRPr sz="1200">
              <a:solidFill>
                <a:schemeClr val="dk1"/>
              </a:solidFill>
            </a:endParaRPr>
          </a:p>
        </p:txBody>
      </p:sp>
      <p:sp>
        <p:nvSpPr>
          <p:cNvPr id="1139" name="Google Shape;1139;p150"/>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140" name="Google Shape;1140;p150"/>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51"/>
          <p:cNvSpPr txBox="1"/>
          <p:nvPr>
            <p:ph type="title"/>
          </p:nvPr>
        </p:nvSpPr>
        <p:spPr>
          <a:xfrm>
            <a:off x="568650" y="398650"/>
            <a:ext cx="428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notification_sent_to_</a:t>
            </a:r>
            <a:endParaRPr b="0">
              <a:solidFill>
                <a:schemeClr val="accent1"/>
              </a:solidFill>
            </a:endParaRPr>
          </a:p>
          <a:p>
            <a:pPr indent="0" lvl="0" marL="0" rtl="0" algn="l">
              <a:spcBef>
                <a:spcPts val="0"/>
              </a:spcBef>
              <a:spcAft>
                <a:spcPts val="0"/>
              </a:spcAft>
              <a:buNone/>
            </a:pPr>
            <a:r>
              <a:rPr b="0" lang="en-GB">
                <a:solidFill>
                  <a:schemeClr val="accent1"/>
                </a:solidFill>
              </a:rPr>
              <a:t>tenant</a:t>
            </a:r>
            <a:endParaRPr b="0">
              <a:solidFill>
                <a:schemeClr val="accent1"/>
              </a:solidFill>
            </a:endParaRPr>
          </a:p>
          <a:p>
            <a:pPr indent="0" lvl="0" marL="0" rtl="0" algn="l">
              <a:spcBef>
                <a:spcPts val="0"/>
              </a:spcBef>
              <a:spcAft>
                <a:spcPts val="0"/>
              </a:spcAft>
              <a:buNone/>
            </a:pPr>
            <a:r>
              <a:rPr lang="en-GB"/>
              <a:t> </a:t>
            </a:r>
            <a:endParaRPr/>
          </a:p>
        </p:txBody>
      </p:sp>
      <p:sp>
        <p:nvSpPr>
          <p:cNvPr id="1146" name="Google Shape;1146;p151"/>
          <p:cNvSpPr txBox="1"/>
          <p:nvPr>
            <p:ph idx="1" type="body"/>
          </p:nvPr>
        </p:nvSpPr>
        <p:spPr>
          <a:xfrm>
            <a:off x="568650" y="128815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Provides a quick indication of whether a notification has been sent to the tenant with the outcome of the investigation.</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which cannot be null.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Under Awaab’s Law housing providers are required to provide written summaries of investigations within three days. This helps the housing provider ensure this is done.</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47" name="Google Shape;1147;p151"/>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Could this be inferred from other data available?</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457200" rtl="0" algn="l">
              <a:lnSpc>
                <a:spcPct val="115000"/>
              </a:lnSpc>
              <a:spcBef>
                <a:spcPts val="1500"/>
              </a:spcBef>
              <a:spcAft>
                <a:spcPts val="0"/>
              </a:spcAft>
              <a:buNone/>
            </a:pPr>
            <a:r>
              <a:rPr lang="en-GB" sz="1200">
                <a:solidFill>
                  <a:schemeClr val="dk1"/>
                </a:solidFill>
              </a:rPr>
              <a:t>None</a:t>
            </a:r>
            <a:endParaRPr sz="1200">
              <a:solidFill>
                <a:schemeClr val="dk1"/>
              </a:solidFill>
            </a:endParaRPr>
          </a:p>
        </p:txBody>
      </p:sp>
      <p:sp>
        <p:nvSpPr>
          <p:cNvPr id="1148" name="Google Shape;1148;p151"/>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149" name="Google Shape;1149;p151"/>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52"/>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investigation_notes</a:t>
            </a:r>
            <a:endParaRPr b="0">
              <a:solidFill>
                <a:schemeClr val="accent1"/>
              </a:solidFill>
            </a:endParaRPr>
          </a:p>
          <a:p>
            <a:pPr indent="0" lvl="0" marL="0" rtl="0" algn="l">
              <a:spcBef>
                <a:spcPts val="0"/>
              </a:spcBef>
              <a:spcAft>
                <a:spcPts val="0"/>
              </a:spcAft>
              <a:buNone/>
            </a:pPr>
            <a:r>
              <a:rPr lang="en-GB"/>
              <a:t> </a:t>
            </a:r>
            <a:endParaRPr/>
          </a:p>
        </p:txBody>
      </p:sp>
      <p:sp>
        <p:nvSpPr>
          <p:cNvPr id="1155" name="Google Shape;1155;p152"/>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Notes from</a:t>
            </a:r>
            <a:r>
              <a:rPr lang="en-GB" sz="1200">
                <a:solidFill>
                  <a:schemeClr val="dk1"/>
                </a:solidFill>
              </a:rPr>
              <a:t> the </a:t>
            </a:r>
            <a:r>
              <a:rPr lang="en-GB" sz="1200">
                <a:solidFill>
                  <a:schemeClr val="accent1"/>
                </a:solidFill>
              </a:rPr>
              <a:t>investigation</a:t>
            </a:r>
            <a:r>
              <a:rPr lang="en-GB" sz="1200">
                <a:solidFill>
                  <a:schemeClr val="dk1"/>
                </a:solidFill>
              </a:rPr>
              <a:t>.</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free text string of 500 characters.</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provides a quick summary of the investigation findings and outcome.</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56" name="Google Shape;1156;p152"/>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None</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It is typical in the HACT Uk Housing Data Standards to use the attribute “Description”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accent1"/>
                </a:solidFill>
              </a:rPr>
              <a:t>description</a:t>
            </a:r>
            <a:r>
              <a:rPr lang="en-GB" sz="1200">
                <a:solidFill>
                  <a:schemeClr val="dk1"/>
                </a:solidFill>
              </a:rPr>
              <a:t> is used for </a:t>
            </a:r>
            <a:r>
              <a:rPr lang="en-GB" sz="1200">
                <a:solidFill>
                  <a:schemeClr val="accent1"/>
                </a:solidFill>
              </a:rPr>
              <a:t>hazard_report</a:t>
            </a:r>
            <a:endParaRPr sz="1200">
              <a:solidFill>
                <a:schemeClr val="accent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If there are more than one update in this field could you use </a:t>
            </a:r>
            <a:r>
              <a:rPr lang="en-GB" sz="1200" u="sng">
                <a:solidFill>
                  <a:schemeClr val="accent1"/>
                </a:solidFill>
                <a:hlinkClick r:id="rId3">
                  <a:extLst>
                    <a:ext uri="{A12FA001-AC4F-418D-AE19-62706E023703}">
                      <ahyp:hlinkClr val="tx"/>
                    </a:ext>
                  </a:extLst>
                </a:hlinkClick>
              </a:rPr>
              <a:t>Note</a:t>
            </a:r>
            <a:r>
              <a:rPr lang="en-GB" sz="1200">
                <a:solidFill>
                  <a:schemeClr val="dk1"/>
                </a:solidFill>
              </a:rPr>
              <a:t> as type for action_item. This provides: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Title of the note (string)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Content (string)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Datetime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Contact (who wrote the note)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Categorisation - An entity that allows a generic categorization to be applied to the parent/containing entity</a:t>
            </a:r>
            <a:endParaRPr sz="1400">
              <a:solidFill>
                <a:schemeClr val="dk1"/>
              </a:solidFill>
            </a:endParaRPr>
          </a:p>
          <a:p>
            <a:pPr indent="-304800" lvl="0" marL="457200" rtl="0" algn="l">
              <a:lnSpc>
                <a:spcPct val="115000"/>
              </a:lnSpc>
              <a:spcBef>
                <a:spcPts val="0"/>
              </a:spcBef>
              <a:spcAft>
                <a:spcPts val="0"/>
              </a:spcAft>
              <a:buClr>
                <a:schemeClr val="accent1"/>
              </a:buClr>
              <a:buSzPts val="1200"/>
              <a:buChar char="●"/>
            </a:pPr>
            <a:r>
              <a:t/>
            </a:r>
            <a:endParaRPr sz="1200">
              <a:solidFill>
                <a:schemeClr val="accent1"/>
              </a:solidFill>
            </a:endParaRPr>
          </a:p>
        </p:txBody>
      </p:sp>
      <p:sp>
        <p:nvSpPr>
          <p:cNvPr id="1157" name="Google Shape;1157;p152"/>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158" name="Google Shape;1158;p152"/>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investigation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90"/>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modelling artefacts - continued</a:t>
            </a:r>
            <a:endParaRPr/>
          </a:p>
        </p:txBody>
      </p:sp>
      <p:sp>
        <p:nvSpPr>
          <p:cNvPr id="489" name="Google Shape;489;p90"/>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There are a further two data model design artefacts that support implementation and use:</a:t>
            </a:r>
            <a:endParaRPr sz="1400"/>
          </a:p>
          <a:p>
            <a:pPr indent="0" lvl="0" marL="0" rtl="0" algn="l">
              <a:lnSpc>
                <a:spcPct val="115000"/>
              </a:lnSpc>
              <a:spcBef>
                <a:spcPts val="1500"/>
              </a:spcBef>
              <a:spcAft>
                <a:spcPts val="0"/>
              </a:spcAft>
              <a:buNone/>
            </a:pPr>
            <a:r>
              <a:rPr b="1" lang="en-GB" sz="1500">
                <a:solidFill>
                  <a:schemeClr val="dk1"/>
                </a:solidFill>
              </a:rPr>
              <a:t>Data dictionary</a:t>
            </a:r>
            <a:r>
              <a:rPr lang="en-GB" sz="1500">
                <a:solidFill>
                  <a:schemeClr val="dk1"/>
                </a:solidFill>
              </a:rPr>
              <a:t> </a:t>
            </a:r>
            <a:endParaRPr sz="1500">
              <a:solidFill>
                <a:schemeClr val="dk1"/>
              </a:solidFill>
            </a:endParaRPr>
          </a:p>
          <a:p>
            <a:pPr indent="0" lvl="0" marL="0" rtl="0" algn="l">
              <a:lnSpc>
                <a:spcPct val="115000"/>
              </a:lnSpc>
              <a:spcBef>
                <a:spcPts val="1200"/>
              </a:spcBef>
              <a:spcAft>
                <a:spcPts val="0"/>
              </a:spcAft>
              <a:buNone/>
            </a:pPr>
            <a:r>
              <a:rPr lang="en-GB" sz="1500">
                <a:solidFill>
                  <a:schemeClr val="dk1"/>
                </a:solidFill>
              </a:rPr>
              <a:t>A centralized repository of metadata that provides detailed descriptions of data elements, their characteristics, relationships, and usage rules. It acts as a definitive glossary and technical specification for all the data within a system, database, or organization.</a:t>
            </a:r>
            <a:endParaRPr sz="18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1500"/>
              </a:spcAft>
              <a:buNone/>
            </a:pPr>
            <a:r>
              <a:t/>
            </a:r>
            <a:endParaRPr sz="1400"/>
          </a:p>
        </p:txBody>
      </p:sp>
      <p:sp>
        <p:nvSpPr>
          <p:cNvPr id="490" name="Google Shape;490;p90"/>
          <p:cNvSpPr txBox="1"/>
          <p:nvPr>
            <p:ph idx="2" type="body"/>
          </p:nvPr>
        </p:nvSpPr>
        <p:spPr>
          <a:xfrm>
            <a:off x="4731075" y="1152475"/>
            <a:ext cx="3828900" cy="304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400">
                <a:solidFill>
                  <a:schemeClr val="dk1"/>
                </a:solidFill>
              </a:rPr>
              <a:t>Data Flow Diagram (DFD)</a:t>
            </a:r>
            <a:endParaRPr sz="1400">
              <a:solidFill>
                <a:schemeClr val="dk1"/>
              </a:solidFill>
            </a:endParaRPr>
          </a:p>
          <a:p>
            <a:pPr indent="0" lvl="0" marL="0" rtl="0" algn="l">
              <a:lnSpc>
                <a:spcPct val="115000"/>
              </a:lnSpc>
              <a:spcBef>
                <a:spcPts val="1200"/>
              </a:spcBef>
              <a:spcAft>
                <a:spcPts val="0"/>
              </a:spcAft>
              <a:buNone/>
            </a:pPr>
            <a:r>
              <a:rPr lang="en-GB" sz="1400">
                <a:solidFill>
                  <a:schemeClr val="dk1"/>
                </a:solidFill>
              </a:rPr>
              <a:t>A visual representation of the flow of information through a process or system. Unlike ERDs which focus on the </a:t>
            </a:r>
            <a:r>
              <a:rPr i="1" lang="en-GB" sz="1400">
                <a:solidFill>
                  <a:schemeClr val="dk1"/>
                </a:solidFill>
              </a:rPr>
              <a:t>structure</a:t>
            </a:r>
            <a:r>
              <a:rPr lang="en-GB" sz="1400">
                <a:solidFill>
                  <a:schemeClr val="dk1"/>
                </a:solidFill>
              </a:rPr>
              <a:t> of data (what data exists and how it relates), DFDs focus on the </a:t>
            </a:r>
            <a:r>
              <a:rPr i="1" lang="en-GB" sz="1400">
                <a:solidFill>
                  <a:schemeClr val="dk1"/>
                </a:solidFill>
              </a:rPr>
              <a:t>movement</a:t>
            </a:r>
            <a:r>
              <a:rPr lang="en-GB" sz="1400">
                <a:solidFill>
                  <a:schemeClr val="dk1"/>
                </a:solidFill>
              </a:rPr>
              <a:t> and </a:t>
            </a:r>
            <a:r>
              <a:rPr i="1" lang="en-GB" sz="1400">
                <a:solidFill>
                  <a:schemeClr val="dk1"/>
                </a:solidFill>
              </a:rPr>
              <a:t>transformation</a:t>
            </a:r>
            <a:r>
              <a:rPr lang="en-GB" sz="1400">
                <a:solidFill>
                  <a:schemeClr val="dk1"/>
                </a:solidFill>
              </a:rPr>
              <a:t> of data.</a:t>
            </a:r>
            <a:endParaRPr sz="1400">
              <a:solidFill>
                <a:schemeClr val="dk1"/>
              </a:solidFill>
            </a:endParaRPr>
          </a:p>
          <a:p>
            <a:pPr indent="0" lvl="0" marL="0" rtl="0" algn="l">
              <a:spcBef>
                <a:spcPts val="1200"/>
              </a:spcBef>
              <a:spcAft>
                <a:spcPts val="1500"/>
              </a:spcAft>
              <a:buNone/>
            </a:pPr>
            <a:r>
              <a:t/>
            </a:r>
            <a:endParaRPr sz="1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sp>
        <p:nvSpPr>
          <p:cNvPr id="1163" name="Google Shape;1163;p153"/>
          <p:cNvSpPr txBox="1"/>
          <p:nvPr>
            <p:ph type="title"/>
          </p:nvPr>
        </p:nvSpPr>
        <p:spPr>
          <a:xfrm>
            <a:off x="570300" y="1418625"/>
            <a:ext cx="6860100" cy="15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escalation</a:t>
            </a:r>
            <a:r>
              <a:rPr lang="en-GB"/>
              <a:t> entity design</a:t>
            </a:r>
            <a:endParaRPr/>
          </a:p>
        </p:txBody>
      </p:sp>
      <p:sp>
        <p:nvSpPr>
          <p:cNvPr id="1164" name="Google Shape;1164;p153"/>
          <p:cNvSpPr txBox="1"/>
          <p:nvPr>
            <p:ph idx="1" type="subTitle"/>
          </p:nvPr>
        </p:nvSpPr>
        <p:spPr>
          <a:xfrm>
            <a:off x="570300" y="2946775"/>
            <a:ext cx="6860100" cy="132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154"/>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escalation entity design </a:t>
            </a:r>
            <a:endParaRPr/>
          </a:p>
        </p:txBody>
      </p:sp>
      <p:sp>
        <p:nvSpPr>
          <p:cNvPr id="1170" name="Google Shape;1170;p154"/>
          <p:cNvSpPr txBox="1"/>
          <p:nvPr>
            <p:ph idx="2" type="body"/>
          </p:nvPr>
        </p:nvSpPr>
        <p:spPr>
          <a:xfrm>
            <a:off x="3639075" y="1152475"/>
            <a:ext cx="49212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chemeClr val="accent1"/>
                </a:solidFill>
              </a:rPr>
              <a:t>escalation</a:t>
            </a:r>
            <a:r>
              <a:rPr lang="en-GB" sz="1400">
                <a:solidFill>
                  <a:schemeClr val="dk1"/>
                </a:solidFill>
              </a:rPr>
              <a:t> deals with compensation and alternative accommodation where the home can’t be made safe within required timeframes</a:t>
            </a:r>
            <a:endParaRPr sz="1400">
              <a:solidFill>
                <a:schemeClr val="dk1"/>
              </a:solidFill>
            </a:endParaRPr>
          </a:p>
          <a:p>
            <a:pPr indent="0" lvl="0" marL="0" rtl="0" algn="l">
              <a:spcBef>
                <a:spcPts val="1500"/>
              </a:spcBef>
              <a:spcAft>
                <a:spcPts val="0"/>
              </a:spcAft>
              <a:buNone/>
            </a:pPr>
            <a:r>
              <a:rPr b="1" lang="en-GB" sz="1400">
                <a:solidFill>
                  <a:schemeClr val="dk1"/>
                </a:solidFill>
              </a:rPr>
              <a:t>What alternatives were considered</a:t>
            </a:r>
            <a:endParaRPr b="1" sz="1400">
              <a:solidFill>
                <a:schemeClr val="dk1"/>
              </a:solidFill>
            </a:endParaRPr>
          </a:p>
          <a:p>
            <a:pPr indent="-317500" lvl="0" marL="457200" rtl="0" algn="l">
              <a:spcBef>
                <a:spcPts val="1500"/>
              </a:spcBef>
              <a:spcAft>
                <a:spcPts val="0"/>
              </a:spcAft>
              <a:buClr>
                <a:schemeClr val="dk1"/>
              </a:buClr>
              <a:buSzPts val="1400"/>
              <a:buChar char="●"/>
            </a:pPr>
            <a:r>
              <a:rPr lang="en-GB" sz="1400">
                <a:solidFill>
                  <a:schemeClr val="dk1"/>
                </a:solidFill>
              </a:rPr>
              <a:t>It might be helpful to review how the HACT UK Housing Data Standards handle case resolution processes - for example in complaints. </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There is a nice construct on Complaint that allows a housing provider to capture </a:t>
            </a:r>
            <a:r>
              <a:rPr lang="en-GB" sz="1400" u="sng">
                <a:solidFill>
                  <a:schemeClr val="hlink"/>
                </a:solidFill>
                <a:hlinkClick r:id="rId3"/>
              </a:rPr>
              <a:t>Learning Actions</a:t>
            </a:r>
            <a:r>
              <a:rPr lang="en-GB" sz="1400">
                <a:solidFill>
                  <a:schemeClr val="dk1"/>
                </a:solidFill>
              </a:rPr>
              <a:t>, including a </a:t>
            </a:r>
            <a:r>
              <a:rPr lang="en-GB" sz="1400" u="sng">
                <a:solidFill>
                  <a:schemeClr val="hlink"/>
                </a:solidFill>
                <a:hlinkClick r:id="rId4"/>
              </a:rPr>
              <a:t>codelist</a:t>
            </a:r>
            <a:r>
              <a:rPr lang="en-GB" sz="1400">
                <a:solidFill>
                  <a:schemeClr val="dk1"/>
                </a:solidFill>
              </a:rPr>
              <a:t>. Would this be </a:t>
            </a:r>
            <a:r>
              <a:rPr lang="en-GB" sz="1400">
                <a:solidFill>
                  <a:schemeClr val="dk1"/>
                </a:solidFill>
              </a:rPr>
              <a:t>useful for escalations of hazard reports?</a:t>
            </a:r>
            <a:endParaRPr sz="1400">
              <a:solidFill>
                <a:schemeClr val="dk1"/>
              </a:solidFill>
            </a:endParaRPr>
          </a:p>
        </p:txBody>
      </p:sp>
      <p:pic>
        <p:nvPicPr>
          <p:cNvPr id="1171" name="Google Shape;1171;p154"/>
          <p:cNvPicPr preferRelativeResize="0"/>
          <p:nvPr/>
        </p:nvPicPr>
        <p:blipFill>
          <a:blip r:embed="rId5">
            <a:alphaModFix/>
          </a:blip>
          <a:stretch>
            <a:fillRect/>
          </a:stretch>
        </p:blipFill>
        <p:spPr>
          <a:xfrm>
            <a:off x="152400" y="1123750"/>
            <a:ext cx="3332013" cy="386735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5" name="Shape 1175"/>
        <p:cNvGrpSpPr/>
        <p:nvPr/>
      </p:nvGrpSpPr>
      <p:grpSpPr>
        <a:xfrm>
          <a:off x="0" y="0"/>
          <a:ext cx="0" cy="0"/>
          <a:chOff x="0" y="0"/>
          <a:chExt cx="0" cy="0"/>
        </a:xfrm>
      </p:grpSpPr>
      <p:sp>
        <p:nvSpPr>
          <p:cNvPr id="1176" name="Google Shape;1176;p155"/>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escalation</a:t>
            </a:r>
            <a:r>
              <a:rPr b="0" lang="en-GB">
                <a:solidFill>
                  <a:schemeClr val="accent1"/>
                </a:solidFill>
              </a:rPr>
              <a:t>_id</a:t>
            </a:r>
            <a:endParaRPr b="0">
              <a:solidFill>
                <a:schemeClr val="accent1"/>
              </a:solidFill>
            </a:endParaRPr>
          </a:p>
          <a:p>
            <a:pPr indent="0" lvl="0" marL="0" rtl="0" algn="l">
              <a:spcBef>
                <a:spcPts val="0"/>
              </a:spcBef>
              <a:spcAft>
                <a:spcPts val="0"/>
              </a:spcAft>
              <a:buNone/>
            </a:pPr>
            <a:r>
              <a:rPr lang="en-GB"/>
              <a:t> </a:t>
            </a:r>
            <a:endParaRPr/>
          </a:p>
        </p:txBody>
      </p:sp>
      <p:sp>
        <p:nvSpPr>
          <p:cNvPr id="1177" name="Google Shape;1177;p155"/>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id allows a user to know they are referring to the correct escalation process.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primary key in the </a:t>
            </a:r>
            <a:r>
              <a:rPr lang="en-GB" sz="1200">
                <a:solidFill>
                  <a:schemeClr val="accent1"/>
                </a:solidFill>
              </a:rPr>
              <a:t>escalation</a:t>
            </a:r>
            <a:r>
              <a:rPr lang="en-GB" sz="1200">
                <a:solidFill>
                  <a:schemeClr val="dk1"/>
                </a:solidFill>
              </a:rPr>
              <a:t> table and appears as a foreign key in the </a:t>
            </a:r>
            <a:r>
              <a:rPr lang="en-GB" sz="1200">
                <a:solidFill>
                  <a:schemeClr val="accent1"/>
                </a:solidFill>
              </a:rPr>
              <a:t>notification</a:t>
            </a:r>
            <a:r>
              <a:rPr lang="en-GB" sz="1200">
                <a:solidFill>
                  <a:schemeClr val="dk1"/>
                </a:solidFill>
              </a:rPr>
              <a:t> and </a:t>
            </a:r>
            <a:r>
              <a:rPr lang="en-GB" sz="1200">
                <a:solidFill>
                  <a:schemeClr val="accent1"/>
                </a:solidFill>
              </a:rPr>
              <a:t>work order</a:t>
            </a:r>
            <a:r>
              <a:rPr lang="en-GB" sz="1200">
                <a:solidFill>
                  <a:schemeClr val="dk1"/>
                </a:solidFill>
              </a:rPr>
              <a:t> tables.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provides a unique reference point for any escalation process so it cannot be confused or duplicated - a common challenge in housing data.</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It also enables lookup for the escalation to use in other tables.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78" name="Google Shape;1178;p155"/>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Is it helpful to have an additional reference for external stakeholders?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We could use </a:t>
            </a:r>
            <a:r>
              <a:rPr lang="en-GB" sz="1200" u="sng">
                <a:solidFill>
                  <a:schemeClr val="accent1"/>
                </a:solidFill>
                <a:hlinkClick r:id="rId3">
                  <a:extLst>
                    <a:ext uri="{A12FA001-AC4F-418D-AE19-62706E023703}">
                      <ahyp:hlinkClr val="tx"/>
                    </a:ext>
                  </a:extLst>
                </a:hlinkClick>
              </a:rPr>
              <a:t>Reference</a:t>
            </a:r>
            <a:r>
              <a:rPr lang="en-GB" sz="1200">
                <a:solidFill>
                  <a:schemeClr val="dk1"/>
                </a:solidFill>
              </a:rPr>
              <a:t> as an additional entity alongside the Primary Key in order to provide an id to external stakeholders, like contractors, tenants or the Ombudsman.</a:t>
            </a:r>
            <a:r>
              <a:rPr lang="en-GB" sz="1200">
                <a:solidFill>
                  <a:schemeClr val="dk1"/>
                </a:solidFill>
              </a:rPr>
              <a:t> The Reference entity contains attributes ID (a string or number), a description and code of who allocated the ID, and a description of the ID itself. </a:t>
            </a:r>
            <a:endParaRPr sz="1200">
              <a:solidFill>
                <a:schemeClr val="dk1"/>
              </a:solidFill>
            </a:endParaRPr>
          </a:p>
        </p:txBody>
      </p:sp>
      <p:sp>
        <p:nvSpPr>
          <p:cNvPr id="1179" name="Google Shape;1179;p155"/>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180" name="Google Shape;1180;p155"/>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156"/>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investigation_id</a:t>
            </a:r>
            <a:endParaRPr b="0">
              <a:solidFill>
                <a:schemeClr val="accent1"/>
              </a:solidFill>
            </a:endParaRPr>
          </a:p>
          <a:p>
            <a:pPr indent="0" lvl="0" marL="0" rtl="0" algn="l">
              <a:spcBef>
                <a:spcPts val="0"/>
              </a:spcBef>
              <a:spcAft>
                <a:spcPts val="0"/>
              </a:spcAft>
              <a:buNone/>
            </a:pPr>
            <a:r>
              <a:rPr lang="en-GB"/>
              <a:t> </a:t>
            </a:r>
            <a:endParaRPr/>
          </a:p>
        </p:txBody>
      </p:sp>
      <p:sp>
        <p:nvSpPr>
          <p:cNvPr id="1186" name="Google Shape;1186;p156"/>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accent1"/>
                </a:solidFill>
              </a:rPr>
              <a:t>investigation_id</a:t>
            </a:r>
            <a:r>
              <a:rPr lang="en-GB" sz="1200">
                <a:solidFill>
                  <a:schemeClr val="dk1"/>
                </a:solidFill>
              </a:rPr>
              <a:t> is in the escalation table to show the investigation that gave rise to the escalation. </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foreign key in the table.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provides a unique reference point for any investigation so it cannot be confused or duplicated - a common challenge in housing data.</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It also enables lookup for the investigation to see further details.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87" name="Google Shape;1187;p156"/>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0" lvl="0" marL="0" rtl="0" algn="l">
              <a:lnSpc>
                <a:spcPct val="115000"/>
              </a:lnSpc>
              <a:spcBef>
                <a:spcPts val="1500"/>
              </a:spcBef>
              <a:spcAft>
                <a:spcPts val="0"/>
              </a:spcAft>
              <a:buNone/>
            </a:pPr>
            <a:r>
              <a:rPr b="1" lang="en-GB" sz="1200">
                <a:solidFill>
                  <a:schemeClr val="dk1"/>
                </a:solidFill>
              </a:rPr>
              <a:t>What alternatives were considered</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p:txBody>
      </p:sp>
      <p:sp>
        <p:nvSpPr>
          <p:cNvPr id="1188" name="Google Shape;1188;p156"/>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189" name="Google Shape;1189;p156"/>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57"/>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escalation_reason</a:t>
            </a:r>
            <a:endParaRPr b="0">
              <a:solidFill>
                <a:schemeClr val="accent1"/>
              </a:solidFill>
            </a:endParaRPr>
          </a:p>
          <a:p>
            <a:pPr indent="0" lvl="0" marL="0" rtl="0" algn="l">
              <a:spcBef>
                <a:spcPts val="0"/>
              </a:spcBef>
              <a:spcAft>
                <a:spcPts val="0"/>
              </a:spcAft>
              <a:buNone/>
            </a:pPr>
            <a:r>
              <a:rPr lang="en-GB"/>
              <a:t> </a:t>
            </a:r>
            <a:endParaRPr/>
          </a:p>
        </p:txBody>
      </p:sp>
      <p:sp>
        <p:nvSpPr>
          <p:cNvPr id="1195" name="Google Shape;1195;p157"/>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reason given for the </a:t>
            </a:r>
            <a:r>
              <a:rPr lang="en-GB" sz="1200">
                <a:solidFill>
                  <a:schemeClr val="accent1"/>
                </a:solidFill>
              </a:rPr>
              <a:t>escalation</a:t>
            </a:r>
            <a:r>
              <a:rPr lang="en-GB" sz="1200">
                <a:solidFill>
                  <a:schemeClr val="dk1"/>
                </a:solidFill>
              </a:rPr>
              <a:t>.</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The data type is a free text string of 100 characters.</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shows why a course of action to provide alternative accommodation or compensation is being followed.</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196" name="Google Shape;1196;p157"/>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this consistent </a:t>
            </a:r>
            <a:r>
              <a:rPr lang="en-GB" sz="1200">
                <a:solidFill>
                  <a:schemeClr val="dk1"/>
                </a:solidFill>
              </a:rPr>
              <a:t>with</a:t>
            </a:r>
            <a:r>
              <a:rPr lang="en-GB" sz="1200">
                <a:solidFill>
                  <a:schemeClr val="dk1"/>
                </a:solidFill>
              </a:rPr>
              <a:t> other attributes in the HACT UK Housing Data Standards and elsewhere in the Damp and Mould data standard?</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Would there be any value in adding to the </a:t>
            </a:r>
            <a:r>
              <a:rPr lang="en-GB" sz="1200" u="sng">
                <a:solidFill>
                  <a:schemeClr val="hlink"/>
                </a:solidFill>
                <a:hlinkClick r:id="rId3"/>
              </a:rPr>
              <a:t>Reason Code</a:t>
            </a:r>
            <a:r>
              <a:rPr lang="en-GB" sz="1200">
                <a:solidFill>
                  <a:schemeClr val="dk1"/>
                </a:solidFill>
              </a:rPr>
              <a:t> codelist in the HACT standards? This is used for work status but could potentially be extended.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Should the field be free text? Would it be </a:t>
            </a:r>
            <a:r>
              <a:rPr lang="en-GB" sz="1200">
                <a:solidFill>
                  <a:schemeClr val="dk1"/>
                </a:solidFill>
              </a:rPr>
              <a:t>helpful</a:t>
            </a:r>
            <a:r>
              <a:rPr lang="en-GB" sz="1200">
                <a:solidFill>
                  <a:schemeClr val="dk1"/>
                </a:solidFill>
              </a:rPr>
              <a:t> for analytic purposes to have a codelist instead?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p:txBody>
      </p:sp>
      <p:sp>
        <p:nvSpPr>
          <p:cNvPr id="1197" name="Google Shape;1197;p157"/>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198" name="Google Shape;1198;p157"/>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2" name="Shape 1202"/>
        <p:cNvGrpSpPr/>
        <p:nvPr/>
      </p:nvGrpSpPr>
      <p:grpSpPr>
        <a:xfrm>
          <a:off x="0" y="0"/>
          <a:ext cx="0" cy="0"/>
          <a:chOff x="0" y="0"/>
          <a:chExt cx="0" cy="0"/>
        </a:xfrm>
      </p:grpSpPr>
      <p:sp>
        <p:nvSpPr>
          <p:cNvPr id="1203" name="Google Shape;1203;p158"/>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escalation_stage_id</a:t>
            </a:r>
            <a:endParaRPr b="0">
              <a:solidFill>
                <a:schemeClr val="accent1"/>
              </a:solidFill>
            </a:endParaRPr>
          </a:p>
          <a:p>
            <a:pPr indent="0" lvl="0" marL="0" rtl="0" algn="l">
              <a:spcBef>
                <a:spcPts val="0"/>
              </a:spcBef>
              <a:spcAft>
                <a:spcPts val="0"/>
              </a:spcAft>
              <a:buNone/>
            </a:pPr>
            <a:r>
              <a:rPr lang="en-GB"/>
              <a:t> </a:t>
            </a:r>
            <a:endParaRPr/>
          </a:p>
        </p:txBody>
      </p:sp>
      <p:sp>
        <p:nvSpPr>
          <p:cNvPr id="1204" name="Google Shape;1204;p158"/>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This provides a reference from </a:t>
            </a:r>
            <a:r>
              <a:rPr lang="en-GB" sz="1200">
                <a:solidFill>
                  <a:schemeClr val="accent1"/>
                </a:solidFill>
              </a:rPr>
              <a:t>escalation</a:t>
            </a:r>
            <a:r>
              <a:rPr lang="en-GB" sz="1200">
                <a:solidFill>
                  <a:schemeClr val="dk1"/>
                </a:solidFill>
              </a:rPr>
              <a:t> to the </a:t>
            </a:r>
            <a:r>
              <a:rPr lang="en-GB" sz="1200">
                <a:solidFill>
                  <a:schemeClr val="accent1"/>
                </a:solidFill>
              </a:rPr>
              <a:t>escalation_stage</a:t>
            </a:r>
            <a:r>
              <a:rPr lang="en-GB" sz="1200">
                <a:solidFill>
                  <a:schemeClr val="dk1"/>
                </a:solidFill>
              </a:rPr>
              <a:t> codelist table to identify and lookup and amend the stage of the escalation process.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The data type is an integer reference. Options in the related codelist table include ('Open'),('In Progress'), ('Resolved'), and ('Rejected').</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The ID provides a unique reference point to a codelist. The codelist helps a housing provider determine if an escalation is complete, or what the next actions might need to be. It helps to monitor open escalations where action is urgently needed. </a:t>
            </a:r>
            <a:endParaRPr sz="1200">
              <a:solidFill>
                <a:schemeClr val="dk1"/>
              </a:solidFill>
            </a:endParaRPr>
          </a:p>
          <a:p>
            <a:pPr indent="0" lvl="0" marL="0" rtl="0" algn="l">
              <a:spcBef>
                <a:spcPts val="1100"/>
              </a:spcBef>
              <a:spcAft>
                <a:spcPts val="1500"/>
              </a:spcAft>
              <a:buNone/>
            </a:pPr>
            <a:r>
              <a:t/>
            </a:r>
            <a:endParaRPr b="1" sz="1200">
              <a:solidFill>
                <a:schemeClr val="dk1"/>
              </a:solidFill>
            </a:endParaRPr>
          </a:p>
        </p:txBody>
      </p:sp>
      <p:sp>
        <p:nvSpPr>
          <p:cNvPr id="1205" name="Google Shape;1205;p158"/>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this consistent with the rest of the HACT UK Housing Data Standards?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For the codelist table, we could use or extend </a:t>
            </a:r>
            <a:r>
              <a:rPr lang="en-GB" sz="1200" u="sng">
                <a:solidFill>
                  <a:schemeClr val="accent1"/>
                </a:solidFill>
                <a:hlinkClick r:id="rId3">
                  <a:extLst>
                    <a:ext uri="{A12FA001-AC4F-418D-AE19-62706E023703}">
                      <ahyp:hlinkClr val="tx"/>
                    </a:ext>
                  </a:extLst>
                </a:hlinkClick>
              </a:rPr>
              <a:t>Work Status Code</a:t>
            </a:r>
            <a:r>
              <a:rPr lang="en-GB" sz="1200">
                <a:solidFill>
                  <a:schemeClr val="dk1"/>
                </a:solidFill>
              </a:rPr>
              <a:t>. Its codelist includes: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Open</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Closed - work and record complete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Complete - work complete but record needs updating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Cancelled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Scheduled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Assigned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Hold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Another options might be to adapt </a:t>
            </a:r>
            <a:r>
              <a:rPr lang="en-GB" sz="1200" u="sng">
                <a:solidFill>
                  <a:schemeClr val="hlink"/>
                </a:solidFill>
                <a:hlinkClick r:id="rId4"/>
              </a:rPr>
              <a:t>Care Case Status Code</a:t>
            </a:r>
            <a:endParaRPr sz="1200">
              <a:solidFill>
                <a:schemeClr val="dk1"/>
              </a:solidFill>
            </a:endParaRPr>
          </a:p>
          <a:p>
            <a:pPr indent="0" lvl="0" marL="9144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p:txBody>
      </p:sp>
      <p:sp>
        <p:nvSpPr>
          <p:cNvPr id="1206" name="Google Shape;1206;p158"/>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207" name="Google Shape;1207;p158"/>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59"/>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escalation_type_id</a:t>
            </a:r>
            <a:endParaRPr b="0">
              <a:solidFill>
                <a:schemeClr val="accent1"/>
              </a:solidFill>
            </a:endParaRPr>
          </a:p>
          <a:p>
            <a:pPr indent="0" lvl="0" marL="0" rtl="0" algn="l">
              <a:spcBef>
                <a:spcPts val="0"/>
              </a:spcBef>
              <a:spcAft>
                <a:spcPts val="0"/>
              </a:spcAft>
              <a:buNone/>
            </a:pPr>
            <a:r>
              <a:rPr lang="en-GB"/>
              <a:t> </a:t>
            </a:r>
            <a:endParaRPr/>
          </a:p>
        </p:txBody>
      </p:sp>
      <p:sp>
        <p:nvSpPr>
          <p:cNvPr id="1213" name="Google Shape;1213;p159"/>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This provides a reference from </a:t>
            </a:r>
            <a:r>
              <a:rPr lang="en-GB" sz="1200">
                <a:solidFill>
                  <a:schemeClr val="accent1"/>
                </a:solidFill>
              </a:rPr>
              <a:t>escalation</a:t>
            </a:r>
            <a:r>
              <a:rPr lang="en-GB" sz="1200">
                <a:solidFill>
                  <a:schemeClr val="dk1"/>
                </a:solidFill>
              </a:rPr>
              <a:t> to the </a:t>
            </a:r>
            <a:r>
              <a:rPr lang="en-GB" sz="1200">
                <a:solidFill>
                  <a:schemeClr val="accent1"/>
                </a:solidFill>
              </a:rPr>
              <a:t>escalation_type</a:t>
            </a:r>
            <a:r>
              <a:rPr lang="en-GB" sz="1200">
                <a:solidFill>
                  <a:schemeClr val="dk1"/>
                </a:solidFill>
              </a:rPr>
              <a:t> codelist table to identify and lookup and amend the type of escalation at hand. </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reference. Options in the related codelist table include </a:t>
            </a:r>
            <a:r>
              <a:rPr lang="en-GB" sz="1200">
                <a:solidFill>
                  <a:schemeClr val="dk1"/>
                </a:solidFill>
              </a:rPr>
              <a:t> ('Senior Review'), ('Legal Action'), ('Compensation'), and ('Alternative Accommodation').</a:t>
            </a:r>
            <a:endParaRPr sz="1200">
              <a:solidFill>
                <a:schemeClr val="dk1"/>
              </a:solidFill>
            </a:endParaRPr>
          </a:p>
          <a:p>
            <a:pPr indent="0" lvl="0" marL="0" rtl="0" algn="l">
              <a:spcBef>
                <a:spcPts val="1500"/>
              </a:spcBef>
              <a:spcAft>
                <a:spcPts val="0"/>
              </a:spcAft>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The ID provides a unique reference point to a codelist. The codelist helps a housing provider determine what type of escalation is required (or is it what type of escalation has been offered?)</a:t>
            </a:r>
            <a:endParaRPr sz="1200">
              <a:solidFill>
                <a:schemeClr val="dk1"/>
              </a:solidFill>
            </a:endParaRPr>
          </a:p>
          <a:p>
            <a:pPr indent="0" lvl="0" marL="0" rtl="0" algn="l">
              <a:spcBef>
                <a:spcPts val="1100"/>
              </a:spcBef>
              <a:spcAft>
                <a:spcPts val="1500"/>
              </a:spcAft>
              <a:buNone/>
            </a:pPr>
            <a:r>
              <a:t/>
            </a:r>
            <a:endParaRPr b="1" sz="1200">
              <a:solidFill>
                <a:schemeClr val="dk1"/>
              </a:solidFill>
            </a:endParaRPr>
          </a:p>
        </p:txBody>
      </p:sp>
      <p:sp>
        <p:nvSpPr>
          <p:cNvPr id="1214" name="Google Shape;1214;p159"/>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this the escalation offered or required?</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GB" sz="1200">
                <a:solidFill>
                  <a:schemeClr val="dk1"/>
                </a:solidFill>
              </a:rPr>
              <a:t>Is the idea with this codelist that an escalation can progress through a series of steps, from senior review to compensation? How would you know up front which type of escalation will make sense? </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GB" sz="1200">
                <a:solidFill>
                  <a:schemeClr val="dk1"/>
                </a:solidFill>
              </a:rPr>
              <a:t>Will housing providers understand the codelist terms?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For the codelist table, could the </a:t>
            </a:r>
            <a:r>
              <a:rPr lang="en-GB" sz="1200" u="sng">
                <a:solidFill>
                  <a:schemeClr val="hlink"/>
                </a:solidFill>
                <a:hlinkClick r:id="rId3"/>
              </a:rPr>
              <a:t>Complaint Resolution Code</a:t>
            </a:r>
            <a:r>
              <a:rPr lang="en-GB" sz="1200">
                <a:solidFill>
                  <a:schemeClr val="dk1"/>
                </a:solidFill>
              </a:rPr>
              <a:t> be extended or updated to include alternative accommodation, as a type for “Escalation_Resolution_Type” or similar?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Would it be worth looking more closely at how HACT handles complaints and resolution processes / outcomes</a:t>
            </a:r>
            <a:endParaRPr sz="1200">
              <a:solidFill>
                <a:schemeClr val="dk1"/>
              </a:solidFill>
            </a:endParaRPr>
          </a:p>
          <a:p>
            <a:pPr indent="0" lvl="0" marL="914400" rtl="0" algn="l">
              <a:lnSpc>
                <a:spcPct val="115000"/>
              </a:lnSpc>
              <a:spcBef>
                <a:spcPts val="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p:txBody>
      </p:sp>
      <p:sp>
        <p:nvSpPr>
          <p:cNvPr id="1215" name="Google Shape;1215;p159"/>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216" name="Google Shape;1216;p159"/>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0" name="Shape 1220"/>
        <p:cNvGrpSpPr/>
        <p:nvPr/>
      </p:nvGrpSpPr>
      <p:grpSpPr>
        <a:xfrm>
          <a:off x="0" y="0"/>
          <a:ext cx="0" cy="0"/>
          <a:chOff x="0" y="0"/>
          <a:chExt cx="0" cy="0"/>
        </a:xfrm>
      </p:grpSpPr>
      <p:sp>
        <p:nvSpPr>
          <p:cNvPr id="1221" name="Google Shape;1221;p160"/>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escalated</a:t>
            </a:r>
            <a:r>
              <a:rPr b="0" lang="en-GB">
                <a:solidFill>
                  <a:schemeClr val="accent1"/>
                </a:solidFill>
              </a:rPr>
              <a:t>_to</a:t>
            </a:r>
            <a:endParaRPr b="0">
              <a:solidFill>
                <a:schemeClr val="accent1"/>
              </a:solidFill>
            </a:endParaRPr>
          </a:p>
          <a:p>
            <a:pPr indent="0" lvl="0" marL="0" rtl="0" algn="l">
              <a:spcBef>
                <a:spcPts val="0"/>
              </a:spcBef>
              <a:spcAft>
                <a:spcPts val="0"/>
              </a:spcAft>
              <a:buNone/>
            </a:pPr>
            <a:r>
              <a:rPr lang="en-GB"/>
              <a:t> </a:t>
            </a:r>
            <a:endParaRPr/>
          </a:p>
        </p:txBody>
      </p:sp>
      <p:sp>
        <p:nvSpPr>
          <p:cNvPr id="1222" name="Google Shape;1222;p160"/>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Tells you who the hazard report has been escalated to.</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 free text string (100 characters) to allow flexibility. Null is not an acceptable entry.</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helps a housing provider ensure an individual is assigned to manage an escalation and that this is named explicitly.</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223" name="Google Shape;1223;p160"/>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Helvetica Neue"/>
              <a:buChar char="●"/>
            </a:pPr>
            <a:r>
              <a:rPr lang="en-GB" sz="1200">
                <a:solidFill>
                  <a:schemeClr val="dk1"/>
                </a:solidFill>
              </a:rPr>
              <a:t>Does a free text field create too much flexibility that could lead to inconsistent data? For example, some staff might capture the name of the employee the case is escalated to whereas others might write their role</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GB" sz="1200">
                <a:solidFill>
                  <a:schemeClr val="dk1"/>
                </a:solidFill>
              </a:rPr>
              <a:t>How would I check all the escalations escalated to me if this is freetext with variable inputs?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In </a:t>
            </a:r>
            <a:r>
              <a:rPr lang="en-GB" sz="1200" u="sng">
                <a:solidFill>
                  <a:schemeClr val="hlink"/>
                </a:solidFill>
                <a:hlinkClick r:id="rId3"/>
              </a:rPr>
              <a:t>Complaint</a:t>
            </a:r>
            <a:r>
              <a:rPr lang="en-GB" sz="1200">
                <a:solidFill>
                  <a:schemeClr val="dk1"/>
                </a:solidFill>
              </a:rPr>
              <a:t> there is a Case Owner type: </a:t>
            </a:r>
            <a:r>
              <a:rPr lang="en-GB" sz="1200" u="sng">
                <a:solidFill>
                  <a:schemeClr val="hlink"/>
                </a:solidFill>
                <a:hlinkClick r:id="rId4"/>
              </a:rPr>
              <a:t>Employee</a:t>
            </a:r>
            <a:r>
              <a:rPr lang="en-GB" sz="1200">
                <a:solidFill>
                  <a:schemeClr val="dk1"/>
                </a:solidFill>
              </a:rPr>
              <a:t> which could be useful here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You could enforce that a specific individual’s name has to be entered from your database, using the HACT UK Housing Data Standards </a:t>
            </a:r>
            <a:r>
              <a:rPr lang="en-GB" sz="1200" u="sng">
                <a:solidFill>
                  <a:schemeClr val="hlink"/>
                </a:solidFill>
                <a:hlinkClick r:id="rId5"/>
              </a:rPr>
              <a:t>Person Name</a:t>
            </a:r>
            <a:r>
              <a:rPr lang="en-GB" sz="1200">
                <a:solidFill>
                  <a:schemeClr val="dk1"/>
                </a:solidFill>
              </a:rPr>
              <a:t> which can be used for staff, tenants and contractors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You could use </a:t>
            </a:r>
            <a:r>
              <a:rPr lang="en-GB" sz="1200" u="sng">
                <a:solidFill>
                  <a:schemeClr val="hlink"/>
                </a:solidFill>
                <a:hlinkClick r:id="rId6"/>
              </a:rPr>
              <a:t>Party</a:t>
            </a:r>
            <a:r>
              <a:rPr lang="en-GB" sz="1200">
                <a:solidFill>
                  <a:schemeClr val="dk1"/>
                </a:solidFill>
              </a:rPr>
              <a:t> which is the data type used in </a:t>
            </a:r>
            <a:r>
              <a:rPr lang="en-GB" sz="1200">
                <a:solidFill>
                  <a:schemeClr val="accent1"/>
                </a:solidFill>
              </a:rPr>
              <a:t>Raised by</a:t>
            </a:r>
            <a:r>
              <a:rPr lang="en-GB" sz="1200">
                <a:solidFill>
                  <a:schemeClr val="dk1"/>
                </a:solidFill>
              </a:rPr>
              <a:t> in </a:t>
            </a:r>
            <a:r>
              <a:rPr lang="en-GB" sz="1200" u="sng">
                <a:solidFill>
                  <a:schemeClr val="hlink"/>
                </a:solidFill>
                <a:hlinkClick r:id="rId7"/>
              </a:rPr>
              <a:t>Work Order</a:t>
            </a:r>
            <a:endParaRPr sz="1200">
              <a:solidFill>
                <a:schemeClr val="dk1"/>
              </a:solidFill>
            </a:endParaRPr>
          </a:p>
        </p:txBody>
      </p:sp>
      <p:sp>
        <p:nvSpPr>
          <p:cNvPr id="1224" name="Google Shape;1224;p160"/>
          <p:cNvSpPr/>
          <p:nvPr/>
        </p:nvSpPr>
        <p:spPr>
          <a:xfrm>
            <a:off x="6800400" y="142300"/>
            <a:ext cx="2195700" cy="315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Low</a:t>
            </a:r>
            <a:endParaRPr sz="1200">
              <a:solidFill>
                <a:schemeClr val="lt1"/>
              </a:solidFill>
              <a:latin typeface="Helvetica Neue"/>
              <a:ea typeface="Helvetica Neue"/>
              <a:cs typeface="Helvetica Neue"/>
              <a:sym typeface="Helvetica Neue"/>
            </a:endParaRPr>
          </a:p>
        </p:txBody>
      </p:sp>
      <p:sp>
        <p:nvSpPr>
          <p:cNvPr id="1225" name="Google Shape;1225;p160"/>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161"/>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a:t>
            </a:r>
            <a:r>
              <a:rPr b="0" lang="en-GB">
                <a:solidFill>
                  <a:schemeClr val="accent1"/>
                </a:solidFill>
              </a:rPr>
              <a:t>scalation_start_date</a:t>
            </a:r>
            <a:endParaRPr b="0">
              <a:solidFill>
                <a:schemeClr val="accent1"/>
              </a:solidFill>
            </a:endParaRPr>
          </a:p>
          <a:p>
            <a:pPr indent="0" lvl="0" marL="0" rtl="0" algn="l">
              <a:spcBef>
                <a:spcPts val="0"/>
              </a:spcBef>
              <a:spcAft>
                <a:spcPts val="0"/>
              </a:spcAft>
              <a:buNone/>
            </a:pPr>
            <a:r>
              <a:rPr lang="en-GB"/>
              <a:t> </a:t>
            </a:r>
            <a:endParaRPr/>
          </a:p>
        </p:txBody>
      </p:sp>
      <p:sp>
        <p:nvSpPr>
          <p:cNvPr id="1231" name="Google Shape;1231;p161"/>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The start date of the </a:t>
            </a:r>
            <a:r>
              <a:rPr lang="en-GB" sz="1200">
                <a:solidFill>
                  <a:schemeClr val="accent1"/>
                </a:solidFill>
              </a:rPr>
              <a:t>escalation</a:t>
            </a:r>
            <a:r>
              <a:rPr lang="en-GB" sz="1200">
                <a:solidFill>
                  <a:schemeClr val="dk1"/>
                </a:solidFill>
              </a:rPr>
              <a:t>.</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recorded as a date.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allows the housing provider to ensure the escalation process is completed in a reasonable timeframe and to monitor escalations that are delayed. </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232" name="Google Shape;1232;p161"/>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What does it mean to start an escalation? Is it clear to housing providers when to commit to an escalation?</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None</a:t>
            </a:r>
            <a:endParaRPr sz="1200">
              <a:solidFill>
                <a:schemeClr val="dk1"/>
              </a:solidFill>
            </a:endParaRPr>
          </a:p>
        </p:txBody>
      </p:sp>
      <p:sp>
        <p:nvSpPr>
          <p:cNvPr id="1233" name="Google Shape;1233;p161"/>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234" name="Google Shape;1234;p161"/>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62"/>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escalation_end_date</a:t>
            </a:r>
            <a:endParaRPr b="0">
              <a:solidFill>
                <a:schemeClr val="accent1"/>
              </a:solidFill>
            </a:endParaRPr>
          </a:p>
          <a:p>
            <a:pPr indent="0" lvl="0" marL="0" rtl="0" algn="l">
              <a:spcBef>
                <a:spcPts val="0"/>
              </a:spcBef>
              <a:spcAft>
                <a:spcPts val="0"/>
              </a:spcAft>
              <a:buNone/>
            </a:pPr>
            <a:r>
              <a:rPr lang="en-GB"/>
              <a:t> </a:t>
            </a:r>
            <a:endParaRPr/>
          </a:p>
        </p:txBody>
      </p:sp>
      <p:sp>
        <p:nvSpPr>
          <p:cNvPr id="1240" name="Google Shape;1240;p162"/>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The end date of the </a:t>
            </a:r>
            <a:r>
              <a:rPr lang="en-GB" sz="1200">
                <a:solidFill>
                  <a:schemeClr val="accent1"/>
                </a:solidFill>
              </a:rPr>
              <a:t>escalation</a:t>
            </a:r>
            <a:r>
              <a:rPr lang="en-GB" sz="1200">
                <a:solidFill>
                  <a:schemeClr val="dk1"/>
                </a:solidFill>
              </a:rPr>
              <a:t>.</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recorded as a date.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allows the housing provider to ensure the escalation process is completed in a reasonable timeframe, and only keep track of those escalations that are open.</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241" name="Google Shape;1241;p162"/>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What does it mean to end an escalation? When the tenant agrees to compensation or alternative accommodation - or when this is delivered? Is it clear to housing providers?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Rather than an end date, we could use an entity like </a:t>
            </a:r>
            <a:r>
              <a:rPr lang="en-GB" sz="1200" u="sng">
                <a:solidFill>
                  <a:schemeClr val="hlink"/>
                </a:solidFill>
                <a:hlinkClick r:id="rId3"/>
              </a:rPr>
              <a:t>Action Item Status Change</a:t>
            </a:r>
            <a:r>
              <a:rPr lang="en-GB" sz="1200">
                <a:solidFill>
                  <a:schemeClr val="dk1"/>
                </a:solidFill>
              </a:rPr>
              <a:t> as a type for escalation_stage. This would then allow you to record the date/time an escalation was completed as this is an attribute of the entity. </a:t>
            </a:r>
            <a:endParaRPr sz="1200">
              <a:solidFill>
                <a:schemeClr val="dk1"/>
              </a:solidFill>
            </a:endParaRPr>
          </a:p>
        </p:txBody>
      </p:sp>
      <p:sp>
        <p:nvSpPr>
          <p:cNvPr id="1242" name="Google Shape;1242;p162"/>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243" name="Google Shape;1243;p162"/>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 attribute</a:t>
            </a:r>
            <a:endParaRPr sz="1200">
              <a:solidFill>
                <a:schemeClr val="lt1"/>
              </a:solidFill>
              <a:latin typeface="Helvetica Neue"/>
              <a:ea typeface="Helvetica Neue"/>
              <a:cs typeface="Helvetica Neue"/>
              <a:sym typeface="Helvetica Neue"/>
            </a:endParaRPr>
          </a:p>
        </p:txBody>
      </p:sp>
      <p:pic>
        <p:nvPicPr>
          <p:cNvPr id="1244" name="Google Shape;1244;p162"/>
          <p:cNvPicPr preferRelativeResize="0"/>
          <p:nvPr/>
        </p:nvPicPr>
        <p:blipFill>
          <a:blip r:embed="rId4">
            <a:alphaModFix/>
          </a:blip>
          <a:stretch>
            <a:fillRect/>
          </a:stretch>
        </p:blipFill>
        <p:spPr>
          <a:xfrm>
            <a:off x="7081775" y="3528475"/>
            <a:ext cx="1914325" cy="1598488"/>
          </a:xfrm>
          <a:prstGeom prst="rect">
            <a:avLst/>
          </a:prstGeom>
          <a:noFill/>
          <a:ln>
            <a:noFill/>
          </a:ln>
        </p:spPr>
      </p:pic>
      <p:sp>
        <p:nvSpPr>
          <p:cNvPr id="1245" name="Google Shape;1245;p162"/>
          <p:cNvSpPr txBox="1"/>
          <p:nvPr>
            <p:ph idx="2" type="body"/>
          </p:nvPr>
        </p:nvSpPr>
        <p:spPr>
          <a:xfrm>
            <a:off x="4731150" y="3388100"/>
            <a:ext cx="2426400" cy="1311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Char char="●"/>
            </a:pPr>
            <a:r>
              <a:rPr lang="en-GB" sz="1200">
                <a:solidFill>
                  <a:schemeClr val="dk1"/>
                </a:solidFill>
              </a:rPr>
              <a:t>Would it be useful to provide a reason for the change of status - otherwise this might be disputed, rather like moving a Trello ticket to “done” without explaining why. </a:t>
            </a:r>
            <a:endParaRPr sz="12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91"/>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we have developed</a:t>
            </a:r>
            <a:endParaRPr/>
          </a:p>
        </p:txBody>
      </p:sp>
      <p:sp>
        <p:nvSpPr>
          <p:cNvPr id="496" name="Google Shape;496;p91"/>
          <p:cNvSpPr txBox="1"/>
          <p:nvPr>
            <p:ph idx="1" type="body"/>
          </p:nvPr>
        </p:nvSpPr>
        <p:spPr>
          <a:xfrm>
            <a:off x="568650"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t>Within the Damp and mould data model, we have developed: </a:t>
            </a:r>
            <a:endParaRPr sz="1400"/>
          </a:p>
          <a:p>
            <a:pPr indent="-323850" lvl="0" marL="457200" rtl="0" algn="l">
              <a:lnSpc>
                <a:spcPct val="115000"/>
              </a:lnSpc>
              <a:spcBef>
                <a:spcPts val="1500"/>
              </a:spcBef>
              <a:spcAft>
                <a:spcPts val="0"/>
              </a:spcAft>
              <a:buClr>
                <a:schemeClr val="dk1"/>
              </a:buClr>
              <a:buSzPts val="1500"/>
              <a:buChar char="●"/>
            </a:pPr>
            <a:r>
              <a:rPr lang="en-GB" sz="1500">
                <a:solidFill>
                  <a:schemeClr val="dk1"/>
                </a:solidFill>
              </a:rPr>
              <a:t>A logical ERD</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A physical database schema for SQL</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JSON files which are useful for developing APIs with the standards, application configuration and data archiving</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A data dictionary</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GB" sz="1500">
                <a:solidFill>
                  <a:schemeClr val="dk1"/>
                </a:solidFill>
              </a:rPr>
              <a:t>Guidance material to </a:t>
            </a:r>
            <a:r>
              <a:rPr lang="en-GB" sz="1500">
                <a:solidFill>
                  <a:schemeClr val="dk1"/>
                </a:solidFill>
              </a:rPr>
              <a:t>explain</a:t>
            </a:r>
            <a:r>
              <a:rPr lang="en-GB" sz="1500">
                <a:solidFill>
                  <a:schemeClr val="dk1"/>
                </a:solidFill>
              </a:rPr>
              <a:t> the model</a:t>
            </a:r>
            <a:endParaRPr sz="1500">
              <a:solidFill>
                <a:schemeClr val="dk1"/>
              </a:solidFill>
            </a:endParaRPr>
          </a:p>
          <a:p>
            <a:pPr indent="0" lvl="0" marL="0" rtl="0" algn="l">
              <a:lnSpc>
                <a:spcPct val="115000"/>
              </a:lnSpc>
              <a:spcBef>
                <a:spcPts val="1200"/>
              </a:spcBef>
              <a:spcAft>
                <a:spcPts val="0"/>
              </a:spcAft>
              <a:buNone/>
            </a:pPr>
            <a:r>
              <a:t/>
            </a:r>
            <a:endParaRPr sz="1400">
              <a:solidFill>
                <a:schemeClr val="dk1"/>
              </a:solidFill>
            </a:endParaRPr>
          </a:p>
          <a:p>
            <a:pPr indent="0" lvl="0" marL="0" rtl="0" algn="l">
              <a:spcBef>
                <a:spcPts val="1200"/>
              </a:spcBef>
              <a:spcAft>
                <a:spcPts val="1500"/>
              </a:spcAft>
              <a:buNone/>
            </a:pPr>
            <a:r>
              <a:t/>
            </a:r>
            <a:endParaRPr sz="1400"/>
          </a:p>
        </p:txBody>
      </p:sp>
      <p:sp>
        <p:nvSpPr>
          <p:cNvPr id="497" name="Google Shape;497;p91"/>
          <p:cNvSpPr txBox="1"/>
          <p:nvPr>
            <p:ph idx="2" type="body"/>
          </p:nvPr>
        </p:nvSpPr>
        <p:spPr>
          <a:xfrm>
            <a:off x="4731075" y="1152475"/>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We have not so far developed:</a:t>
            </a:r>
            <a:endParaRPr sz="1400">
              <a:solidFill>
                <a:schemeClr val="dk1"/>
              </a:solidFill>
            </a:endParaRPr>
          </a:p>
          <a:p>
            <a:pPr indent="-317500" lvl="0" marL="457200" rtl="0" algn="l">
              <a:spcBef>
                <a:spcPts val="1500"/>
              </a:spcBef>
              <a:spcAft>
                <a:spcPts val="0"/>
              </a:spcAft>
              <a:buClr>
                <a:schemeClr val="dk1"/>
              </a:buClr>
              <a:buSzPts val="1400"/>
              <a:buChar char="●"/>
            </a:pPr>
            <a:r>
              <a:rPr lang="en-GB" sz="1400">
                <a:solidFill>
                  <a:schemeClr val="dk1"/>
                </a:solidFill>
              </a:rPr>
              <a:t>A data flow diagram</a:t>
            </a:r>
            <a:endParaRPr sz="1400">
              <a:solidFill>
                <a:schemeClr val="dk1"/>
              </a:solidFill>
            </a:endParaRPr>
          </a:p>
          <a:p>
            <a:pPr indent="0" lvl="0" marL="0" rtl="0" algn="l">
              <a:spcBef>
                <a:spcPts val="1500"/>
              </a:spcBef>
              <a:spcAft>
                <a:spcPts val="1500"/>
              </a:spcAft>
              <a:buNone/>
            </a:pPr>
            <a:r>
              <a:t/>
            </a:r>
            <a:endParaRPr sz="1400">
              <a:solidFill>
                <a:schemeClr val="dk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163"/>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action_taken</a:t>
            </a:r>
            <a:endParaRPr b="0">
              <a:solidFill>
                <a:schemeClr val="accent1"/>
              </a:solidFill>
            </a:endParaRPr>
          </a:p>
          <a:p>
            <a:pPr indent="0" lvl="0" marL="0" rtl="0" algn="l">
              <a:spcBef>
                <a:spcPts val="0"/>
              </a:spcBef>
              <a:spcAft>
                <a:spcPts val="0"/>
              </a:spcAft>
              <a:buNone/>
            </a:pPr>
            <a:r>
              <a:rPr lang="en-GB"/>
              <a:t> </a:t>
            </a:r>
            <a:endParaRPr/>
          </a:p>
        </p:txBody>
      </p:sp>
      <p:sp>
        <p:nvSpPr>
          <p:cNvPr id="1251" name="Google Shape;1251;p163"/>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This provides a way to record the actions taken in response to the escalation.</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recorded as a free text string of 500 characters.</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gives the housing provider a flexible way to record what they have done in response to the action.</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252" name="Google Shape;1252;p163"/>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Would it be possible to record multiple entries (ie. updates) in this field with each development?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Should the field be free text? Would it be helpful for analytic purposes to have a codelist instead?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Would an entity like </a:t>
            </a:r>
            <a:r>
              <a:rPr lang="en-GB" sz="1200" u="sng">
                <a:solidFill>
                  <a:schemeClr val="hlink"/>
                </a:solidFill>
                <a:hlinkClick r:id="rId3"/>
              </a:rPr>
              <a:t>Learning Action Item</a:t>
            </a:r>
            <a:r>
              <a:rPr lang="en-GB" sz="1200">
                <a:solidFill>
                  <a:schemeClr val="dk1"/>
                </a:solidFill>
              </a:rPr>
              <a:t> provide more detail including description, evidence and a responsible party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Or a simpler option, if more than one update are likely required in this field could you use </a:t>
            </a:r>
            <a:r>
              <a:rPr lang="en-GB" sz="1200" u="sng">
                <a:solidFill>
                  <a:schemeClr val="hlink"/>
                </a:solidFill>
                <a:hlinkClick r:id="rId4"/>
              </a:rPr>
              <a:t>Note</a:t>
            </a:r>
            <a:r>
              <a:rPr lang="en-GB" sz="1200">
                <a:solidFill>
                  <a:schemeClr val="dk1"/>
                </a:solidFill>
              </a:rPr>
              <a:t> as type for action_item</a:t>
            </a:r>
            <a:endParaRPr sz="1200">
              <a:solidFill>
                <a:schemeClr val="dk1"/>
              </a:solidFill>
            </a:endParaRPr>
          </a:p>
        </p:txBody>
      </p:sp>
      <p:sp>
        <p:nvSpPr>
          <p:cNvPr id="1253" name="Google Shape;1253;p163"/>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254" name="Google Shape;1254;p163"/>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8" name="Shape 1258"/>
        <p:cNvGrpSpPr/>
        <p:nvPr/>
      </p:nvGrpSpPr>
      <p:grpSpPr>
        <a:xfrm>
          <a:off x="0" y="0"/>
          <a:ext cx="0" cy="0"/>
          <a:chOff x="0" y="0"/>
          <a:chExt cx="0" cy="0"/>
        </a:xfrm>
      </p:grpSpPr>
      <p:sp>
        <p:nvSpPr>
          <p:cNvPr id="1259" name="Google Shape;1259;p164"/>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c</a:t>
            </a:r>
            <a:r>
              <a:rPr b="0" lang="en-GB">
                <a:solidFill>
                  <a:schemeClr val="accent1"/>
                </a:solidFill>
              </a:rPr>
              <a:t>ompensation_amount</a:t>
            </a:r>
            <a:endParaRPr b="0">
              <a:solidFill>
                <a:schemeClr val="accent1"/>
              </a:solidFill>
            </a:endParaRPr>
          </a:p>
          <a:p>
            <a:pPr indent="0" lvl="0" marL="0" rtl="0" algn="l">
              <a:spcBef>
                <a:spcPts val="0"/>
              </a:spcBef>
              <a:spcAft>
                <a:spcPts val="0"/>
              </a:spcAft>
              <a:buNone/>
            </a:pPr>
            <a:r>
              <a:rPr lang="en-GB"/>
              <a:t> </a:t>
            </a:r>
            <a:endParaRPr/>
          </a:p>
        </p:txBody>
      </p:sp>
      <p:sp>
        <p:nvSpPr>
          <p:cNvPr id="1260" name="Google Shape;1260;p164"/>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The amount of compensation offered, if any.</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The data type is a number to two decimal places.</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allows the housing provider to track compensation and make this transparent to relevant stakeholders.</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261" name="Google Shape;1261;p164"/>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this consistent with other attributes in the HACT UK Housing Data Standards and elsewhere in the Damp and Mould data standard?</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Should the data type here be </a:t>
            </a:r>
            <a:r>
              <a:rPr lang="en-GB" sz="1200" u="sng">
                <a:solidFill>
                  <a:schemeClr val="hlink"/>
                </a:solidFill>
                <a:hlinkClick r:id="rId3"/>
              </a:rPr>
              <a:t>Monetary Amount</a:t>
            </a:r>
            <a:r>
              <a:rPr lang="en-GB" sz="1200">
                <a:solidFill>
                  <a:schemeClr val="dk1"/>
                </a:solidFill>
              </a:rPr>
              <a:t> which has a currency code and amount. This appears in </a:t>
            </a:r>
            <a:r>
              <a:rPr lang="en-GB" sz="1200" u="sng">
                <a:solidFill>
                  <a:schemeClr val="hlink"/>
                </a:solidFill>
                <a:hlinkClick r:id="rId4"/>
              </a:rPr>
              <a:t>Complaint Compensation</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Should we be using the </a:t>
            </a:r>
            <a:r>
              <a:rPr lang="en-GB" sz="1200" u="sng">
                <a:solidFill>
                  <a:schemeClr val="accent1"/>
                </a:solidFill>
                <a:hlinkClick r:id="rId5">
                  <a:extLst>
                    <a:ext uri="{A12FA001-AC4F-418D-AE19-62706E023703}">
                      <ahyp:hlinkClr val="tx"/>
                    </a:ext>
                  </a:extLst>
                </a:hlinkClick>
              </a:rPr>
              <a:t>Complaint Compensation</a:t>
            </a:r>
            <a:r>
              <a:rPr lang="en-GB" sz="1200">
                <a:solidFill>
                  <a:schemeClr val="dk1"/>
                </a:solidFill>
              </a:rPr>
              <a:t> entity here as it brings some potentially useful attributes: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Date offered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Date accepted and settled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Amounts paid in cash versus debt offset versus in kind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The compensation basis used</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p:txBody>
      </p:sp>
      <p:sp>
        <p:nvSpPr>
          <p:cNvPr id="1262" name="Google Shape;1262;p164"/>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263" name="Google Shape;1263;p164"/>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165"/>
          <p:cNvSpPr txBox="1"/>
          <p:nvPr>
            <p:ph type="title"/>
          </p:nvPr>
        </p:nvSpPr>
        <p:spPr>
          <a:xfrm>
            <a:off x="568650" y="398650"/>
            <a:ext cx="466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alternative_accommodation_details</a:t>
            </a:r>
            <a:endParaRPr b="0">
              <a:solidFill>
                <a:schemeClr val="accent1"/>
              </a:solidFill>
            </a:endParaRPr>
          </a:p>
          <a:p>
            <a:pPr indent="0" lvl="0" marL="0" rtl="0" algn="l">
              <a:spcBef>
                <a:spcPts val="0"/>
              </a:spcBef>
              <a:spcAft>
                <a:spcPts val="0"/>
              </a:spcAft>
              <a:buNone/>
            </a:pPr>
            <a:r>
              <a:rPr lang="en-GB"/>
              <a:t> </a:t>
            </a:r>
            <a:endParaRPr/>
          </a:p>
        </p:txBody>
      </p:sp>
      <p:sp>
        <p:nvSpPr>
          <p:cNvPr id="1269" name="Google Shape;1269;p165"/>
          <p:cNvSpPr txBox="1"/>
          <p:nvPr>
            <p:ph idx="1" type="body"/>
          </p:nvPr>
        </p:nvSpPr>
        <p:spPr>
          <a:xfrm>
            <a:off x="568650" y="1321075"/>
            <a:ext cx="3828900" cy="28716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Details of any alternative accommodation offered</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free text string of 500 characters, and is not mandatory.</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gives the housing provider a flexible way to record what accommodation they have offered the tenant in an escalation.</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270" name="Google Shape;1270;p165"/>
          <p:cNvSpPr txBox="1"/>
          <p:nvPr>
            <p:ph idx="2" type="body"/>
          </p:nvPr>
        </p:nvSpPr>
        <p:spPr>
          <a:xfrm>
            <a:off x="4731150" y="971350"/>
            <a:ext cx="3828900" cy="24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Should this field and </a:t>
            </a:r>
            <a:r>
              <a:rPr lang="en-GB" sz="1200">
                <a:solidFill>
                  <a:schemeClr val="accent1"/>
                </a:solidFill>
              </a:rPr>
              <a:t>compensation_amount</a:t>
            </a:r>
            <a:r>
              <a:rPr lang="en-GB" sz="1200">
                <a:solidFill>
                  <a:schemeClr val="dk1"/>
                </a:solidFill>
              </a:rPr>
              <a:t> be wrapped up in an entity like </a:t>
            </a:r>
            <a:r>
              <a:rPr lang="en-GB" sz="1200" u="sng">
                <a:solidFill>
                  <a:schemeClr val="accent1"/>
                </a:solidFill>
                <a:hlinkClick r:id="rId3">
                  <a:extLst>
                    <a:ext uri="{A12FA001-AC4F-418D-AE19-62706E023703}">
                      <ahyp:hlinkClr val="tx"/>
                    </a:ext>
                  </a:extLst>
                </a:hlinkClick>
              </a:rPr>
              <a:t>Complaint Compensation</a:t>
            </a:r>
            <a:r>
              <a:rPr lang="en-GB" sz="1200">
                <a:solidFill>
                  <a:schemeClr val="dk1"/>
                </a:solidFill>
              </a:rPr>
              <a:t> as it brings some potentially useful attributes: </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Date offered</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Date accepted and settled</a:t>
            </a:r>
            <a:endParaRPr sz="1200">
              <a:solidFill>
                <a:schemeClr val="dk1"/>
              </a:solidFill>
            </a:endParaRPr>
          </a:p>
          <a:p>
            <a:pPr indent="0" lvl="0" marL="914400" rtl="0" algn="l">
              <a:lnSpc>
                <a:spcPct val="115000"/>
              </a:lnSpc>
              <a:spcBef>
                <a:spcPts val="0"/>
              </a:spcBef>
              <a:spcAft>
                <a:spcPts val="0"/>
              </a:spcAft>
              <a:buNone/>
            </a:pPr>
            <a:r>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This entity could be extended to include details on alternative accommodation </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You might also add alternative accommodation to the </a:t>
            </a:r>
            <a:r>
              <a:rPr lang="en-GB" sz="1200" u="sng">
                <a:solidFill>
                  <a:schemeClr val="hlink"/>
                </a:solidFill>
                <a:hlinkClick r:id="rId4"/>
              </a:rPr>
              <a:t>Complaint Resolution Code</a:t>
            </a:r>
            <a:endParaRPr sz="1200">
              <a:solidFill>
                <a:schemeClr val="dk1"/>
              </a:solidFill>
            </a:endParaRPr>
          </a:p>
        </p:txBody>
      </p:sp>
      <p:sp>
        <p:nvSpPr>
          <p:cNvPr id="1271" name="Google Shape;1271;p165"/>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272" name="Google Shape;1272;p165"/>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166"/>
          <p:cNvSpPr txBox="1"/>
          <p:nvPr>
            <p:ph type="title"/>
          </p:nvPr>
        </p:nvSpPr>
        <p:spPr>
          <a:xfrm>
            <a:off x="568650" y="398650"/>
            <a:ext cx="466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tenant_acceptance</a:t>
            </a:r>
            <a:endParaRPr b="0">
              <a:solidFill>
                <a:schemeClr val="accent1"/>
              </a:solidFill>
            </a:endParaRPr>
          </a:p>
          <a:p>
            <a:pPr indent="0" lvl="0" marL="0" rtl="0" algn="l">
              <a:spcBef>
                <a:spcPts val="0"/>
              </a:spcBef>
              <a:spcAft>
                <a:spcPts val="0"/>
              </a:spcAft>
              <a:buNone/>
            </a:pPr>
            <a:r>
              <a:rPr lang="en-GB"/>
              <a:t> </a:t>
            </a:r>
            <a:endParaRPr/>
          </a:p>
        </p:txBody>
      </p:sp>
      <p:sp>
        <p:nvSpPr>
          <p:cNvPr id="1278" name="Google Shape;1278;p166"/>
          <p:cNvSpPr txBox="1"/>
          <p:nvPr>
            <p:ph idx="1" type="body"/>
          </p:nvPr>
        </p:nvSpPr>
        <p:spPr>
          <a:xfrm>
            <a:off x="568650" y="1104500"/>
            <a:ext cx="3828900" cy="30882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field to indicate a tenant’s acceptance with an offer.</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an integer, either 1 (yes) or 0 (no). It cannot be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shows clearly where escalations have not been accepted by the tenant.</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279" name="Google Shape;1279;p166"/>
          <p:cNvSpPr txBox="1"/>
          <p:nvPr>
            <p:ph idx="2" type="body"/>
          </p:nvPr>
        </p:nvSpPr>
        <p:spPr>
          <a:xfrm>
            <a:off x="4731150" y="971350"/>
            <a:ext cx="3828900" cy="246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In</a:t>
            </a:r>
            <a:r>
              <a:rPr lang="en-GB" sz="1200">
                <a:solidFill>
                  <a:schemeClr val="dk1"/>
                </a:solidFill>
              </a:rPr>
              <a:t> </a:t>
            </a:r>
            <a:r>
              <a:rPr lang="en-GB" sz="1200" u="sng">
                <a:solidFill>
                  <a:schemeClr val="accent1"/>
                </a:solidFill>
                <a:hlinkClick r:id="rId3">
                  <a:extLst>
                    <a:ext uri="{A12FA001-AC4F-418D-AE19-62706E023703}">
                      <ahyp:hlinkClr val="tx"/>
                    </a:ext>
                  </a:extLst>
                </a:hlinkClick>
              </a:rPr>
              <a:t>Complaint Compensation</a:t>
            </a:r>
            <a:r>
              <a:rPr lang="en-GB" sz="1200">
                <a:solidFill>
                  <a:schemeClr val="dk1"/>
                </a:solidFill>
              </a:rPr>
              <a:t> there is an attribute called </a:t>
            </a:r>
            <a:r>
              <a:rPr lang="en-GB" sz="1200">
                <a:solidFill>
                  <a:schemeClr val="accent1"/>
                </a:solidFill>
              </a:rPr>
              <a:t>Accepted</a:t>
            </a:r>
            <a:r>
              <a:rPr lang="en-GB" sz="1200">
                <a:solidFill>
                  <a:schemeClr val="dk1"/>
                </a:solidFill>
              </a:rPr>
              <a:t> which performs the same function. There is also </a:t>
            </a:r>
            <a:r>
              <a:rPr lang="en-GB" sz="1200">
                <a:solidFill>
                  <a:schemeClr val="accent1"/>
                </a:solidFill>
              </a:rPr>
              <a:t>Date Accepted</a:t>
            </a:r>
            <a:endParaRPr sz="1200">
              <a:solidFill>
                <a:schemeClr val="accent1"/>
              </a:solidFill>
            </a:endParaRPr>
          </a:p>
          <a:p>
            <a:pPr indent="0" lvl="0" marL="9144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1280" name="Google Shape;1280;p166"/>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281" name="Google Shape;1281;p166"/>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5" name="Shape 1285"/>
        <p:cNvGrpSpPr/>
        <p:nvPr/>
      </p:nvGrpSpPr>
      <p:grpSpPr>
        <a:xfrm>
          <a:off x="0" y="0"/>
          <a:ext cx="0" cy="0"/>
          <a:chOff x="0" y="0"/>
          <a:chExt cx="0" cy="0"/>
        </a:xfrm>
      </p:grpSpPr>
      <p:sp>
        <p:nvSpPr>
          <p:cNvPr id="1286" name="Google Shape;1286;p167"/>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escalation_notes</a:t>
            </a:r>
            <a:endParaRPr b="0">
              <a:solidFill>
                <a:schemeClr val="accent1"/>
              </a:solidFill>
            </a:endParaRPr>
          </a:p>
          <a:p>
            <a:pPr indent="0" lvl="0" marL="0" rtl="0" algn="l">
              <a:spcBef>
                <a:spcPts val="0"/>
              </a:spcBef>
              <a:spcAft>
                <a:spcPts val="0"/>
              </a:spcAft>
              <a:buNone/>
            </a:pPr>
            <a:r>
              <a:rPr lang="en-GB"/>
              <a:t> </a:t>
            </a:r>
            <a:endParaRPr/>
          </a:p>
        </p:txBody>
      </p:sp>
      <p:sp>
        <p:nvSpPr>
          <p:cNvPr id="1287" name="Google Shape;1287;p167"/>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This provides a space for additional notes about the escalation</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recorded as a free text string of 500 characters. It is not mandatory.</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gives the housing provider a flexible way to record what they have done in response to the action.</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288" name="Google Shape;1288;p167"/>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a free text field adequate for notes?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If there are more than one update in this field could you use </a:t>
            </a:r>
            <a:r>
              <a:rPr lang="en-GB" sz="1200" u="sng">
                <a:solidFill>
                  <a:schemeClr val="hlink"/>
                </a:solidFill>
                <a:hlinkClick r:id="rId3"/>
              </a:rPr>
              <a:t>Note</a:t>
            </a:r>
            <a:r>
              <a:rPr lang="en-GB" sz="1200">
                <a:solidFill>
                  <a:schemeClr val="dk1"/>
                </a:solidFill>
              </a:rPr>
              <a:t> as type for action_item. This provides: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Title of the note (string)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Content (string)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Datetime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Contact (who wrote the note)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Categorisation - </a:t>
            </a:r>
            <a:r>
              <a:rPr lang="en-GB" sz="1200">
                <a:solidFill>
                  <a:schemeClr val="dk1"/>
                </a:solidFill>
              </a:rPr>
              <a:t>An entity that allows a generic categorization to be applied to the parent/containing entity</a:t>
            </a:r>
            <a:endParaRPr sz="1400">
              <a:solidFill>
                <a:schemeClr val="dk1"/>
              </a:solidFill>
            </a:endParaRPr>
          </a:p>
        </p:txBody>
      </p:sp>
      <p:sp>
        <p:nvSpPr>
          <p:cNvPr id="1289" name="Google Shape;1289;p167"/>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290" name="Google Shape;1290;p167"/>
          <p:cNvSpPr/>
          <p:nvPr/>
        </p:nvSpPr>
        <p:spPr>
          <a:xfrm>
            <a:off x="203225" y="142300"/>
            <a:ext cx="1951800" cy="3150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escalation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168"/>
          <p:cNvSpPr txBox="1"/>
          <p:nvPr>
            <p:ph type="title"/>
          </p:nvPr>
        </p:nvSpPr>
        <p:spPr>
          <a:xfrm>
            <a:off x="570300" y="1418625"/>
            <a:ext cx="6852600" cy="15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notification entity design</a:t>
            </a:r>
            <a:endParaRPr/>
          </a:p>
        </p:txBody>
      </p:sp>
      <p:sp>
        <p:nvSpPr>
          <p:cNvPr id="1296" name="Google Shape;1296;p168"/>
          <p:cNvSpPr txBox="1"/>
          <p:nvPr>
            <p:ph idx="1" type="subTitle"/>
          </p:nvPr>
        </p:nvSpPr>
        <p:spPr>
          <a:xfrm>
            <a:off x="570300" y="2946775"/>
            <a:ext cx="6852600" cy="132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169"/>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Notifications entity design</a:t>
            </a:r>
            <a:endParaRPr/>
          </a:p>
        </p:txBody>
      </p:sp>
      <p:sp>
        <p:nvSpPr>
          <p:cNvPr id="1302" name="Google Shape;1302;p169"/>
          <p:cNvSpPr txBox="1"/>
          <p:nvPr>
            <p:ph idx="2" type="body"/>
          </p:nvPr>
        </p:nvSpPr>
        <p:spPr>
          <a:xfrm>
            <a:off x="3177825" y="1152475"/>
            <a:ext cx="53823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The </a:t>
            </a:r>
            <a:r>
              <a:rPr b="1" lang="en-GB" sz="1400">
                <a:solidFill>
                  <a:schemeClr val="accent1"/>
                </a:solidFill>
              </a:rPr>
              <a:t>notification</a:t>
            </a:r>
            <a:r>
              <a:rPr lang="en-GB" sz="1400">
                <a:solidFill>
                  <a:schemeClr val="dk1"/>
                </a:solidFill>
              </a:rPr>
              <a:t> table is used to manage </a:t>
            </a:r>
            <a:r>
              <a:rPr lang="en-GB" sz="1400">
                <a:solidFill>
                  <a:schemeClr val="dk1"/>
                </a:solidFill>
              </a:rPr>
              <a:t>communication with the tenant, which is critical in Awaab’s Law.</a:t>
            </a:r>
            <a:endParaRPr sz="1400">
              <a:solidFill>
                <a:schemeClr val="dk1"/>
              </a:solidFill>
            </a:endParaRPr>
          </a:p>
          <a:p>
            <a:pPr indent="0" lvl="0" marL="0" rtl="0" algn="l">
              <a:spcBef>
                <a:spcPts val="1500"/>
              </a:spcBef>
              <a:spcAft>
                <a:spcPts val="0"/>
              </a:spcAft>
              <a:buNone/>
            </a:pPr>
            <a:r>
              <a:rPr lang="en-GB" sz="1400">
                <a:solidFill>
                  <a:schemeClr val="dk1"/>
                </a:solidFill>
              </a:rPr>
              <a:t>The notification table contains id references for work order, investigation and escalation so that notifications can be created in reference to these parts of the process. </a:t>
            </a:r>
            <a:r>
              <a:rPr lang="en-GB" sz="1400">
                <a:solidFill>
                  <a:schemeClr val="accent1"/>
                </a:solidFill>
              </a:rPr>
              <a:t>tenancy_id</a:t>
            </a:r>
            <a:r>
              <a:rPr lang="en-GB" sz="1400">
                <a:solidFill>
                  <a:schemeClr val="dk1"/>
                </a:solidFill>
              </a:rPr>
              <a:t> is included to be able to pull up the relevant details about the tenant and household to be able to communicate with them.</a:t>
            </a:r>
            <a:endParaRPr sz="1400">
              <a:solidFill>
                <a:schemeClr val="dk1"/>
              </a:solidFill>
            </a:endParaRPr>
          </a:p>
          <a:p>
            <a:pPr indent="0" lvl="0" marL="0" rtl="0" algn="l">
              <a:spcBef>
                <a:spcPts val="1500"/>
              </a:spcBef>
              <a:spcAft>
                <a:spcPts val="0"/>
              </a:spcAft>
              <a:buClr>
                <a:schemeClr val="dk1"/>
              </a:buClr>
              <a:buSzPts val="1100"/>
              <a:buFont typeface="Arial"/>
              <a:buNone/>
            </a:pPr>
            <a:r>
              <a:rPr b="1" lang="en-GB" sz="1400">
                <a:solidFill>
                  <a:schemeClr val="dk1"/>
                </a:solidFill>
              </a:rPr>
              <a:t>What alternatives were considered?</a:t>
            </a:r>
            <a:endParaRPr b="1" sz="1400">
              <a:solidFill>
                <a:schemeClr val="dk1"/>
              </a:solidFill>
            </a:endParaRPr>
          </a:p>
          <a:p>
            <a:pPr indent="0" lvl="0" marL="0" rtl="0" algn="l">
              <a:spcBef>
                <a:spcPts val="1500"/>
              </a:spcBef>
              <a:spcAft>
                <a:spcPts val="1500"/>
              </a:spcAft>
              <a:buNone/>
            </a:pPr>
            <a:r>
              <a:rPr lang="en-GB" sz="1400"/>
              <a:t>We could use the </a:t>
            </a:r>
            <a:r>
              <a:rPr lang="en-GB" sz="1400" u="sng">
                <a:solidFill>
                  <a:schemeClr val="hlink"/>
                </a:solidFill>
                <a:hlinkClick r:id="rId3"/>
              </a:rPr>
              <a:t>Communication</a:t>
            </a:r>
            <a:r>
              <a:rPr lang="en-GB" sz="1400"/>
              <a:t> entity in HACT which provides a codelist for the channel of communication as well as potentially useful fields to capture the use of interpreters,  </a:t>
            </a:r>
            <a:endParaRPr sz="1400"/>
          </a:p>
        </p:txBody>
      </p:sp>
      <p:pic>
        <p:nvPicPr>
          <p:cNvPr id="1303" name="Google Shape;1303;p169"/>
          <p:cNvPicPr preferRelativeResize="0"/>
          <p:nvPr/>
        </p:nvPicPr>
        <p:blipFill>
          <a:blip r:embed="rId4">
            <a:alphaModFix/>
          </a:blip>
          <a:stretch>
            <a:fillRect/>
          </a:stretch>
        </p:blipFill>
        <p:spPr>
          <a:xfrm>
            <a:off x="152400" y="1123750"/>
            <a:ext cx="2438400" cy="27813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7" name="Shape 1307"/>
        <p:cNvGrpSpPr/>
        <p:nvPr/>
      </p:nvGrpSpPr>
      <p:grpSpPr>
        <a:xfrm>
          <a:off x="0" y="0"/>
          <a:ext cx="0" cy="0"/>
          <a:chOff x="0" y="0"/>
          <a:chExt cx="0" cy="0"/>
        </a:xfrm>
      </p:grpSpPr>
      <p:sp>
        <p:nvSpPr>
          <p:cNvPr id="1308" name="Google Shape;1308;p170"/>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notification</a:t>
            </a:r>
            <a:r>
              <a:rPr b="0" lang="en-GB">
                <a:solidFill>
                  <a:schemeClr val="accent1"/>
                </a:solidFill>
              </a:rPr>
              <a:t>_id</a:t>
            </a:r>
            <a:endParaRPr b="0">
              <a:solidFill>
                <a:schemeClr val="accent1"/>
              </a:solidFill>
            </a:endParaRPr>
          </a:p>
          <a:p>
            <a:pPr indent="0" lvl="0" marL="0" rtl="0" algn="l">
              <a:spcBef>
                <a:spcPts val="0"/>
              </a:spcBef>
              <a:spcAft>
                <a:spcPts val="0"/>
              </a:spcAft>
              <a:buNone/>
            </a:pPr>
            <a:r>
              <a:rPr lang="en-GB"/>
              <a:t> </a:t>
            </a:r>
            <a:endParaRPr/>
          </a:p>
        </p:txBody>
      </p:sp>
      <p:sp>
        <p:nvSpPr>
          <p:cNvPr id="1309" name="Google Shape;1309;p170"/>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id allows a user to know they are referring to a specific notification.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primary key in the </a:t>
            </a:r>
            <a:r>
              <a:rPr lang="en-GB" sz="1200">
                <a:solidFill>
                  <a:schemeClr val="accent1"/>
                </a:solidFill>
              </a:rPr>
              <a:t>notification</a:t>
            </a:r>
            <a:r>
              <a:rPr lang="en-GB" sz="1200">
                <a:solidFill>
                  <a:schemeClr val="dk1"/>
                </a:solidFill>
              </a:rPr>
              <a:t> table.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provides a unique reference point for any notification which allows records to be maintained and provided as evidence if housing providers are challenged.</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10" name="Google Shape;1310;p170"/>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p:txBody>
      </p:sp>
      <p:sp>
        <p:nvSpPr>
          <p:cNvPr id="1311" name="Google Shape;1311;p170"/>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312" name="Google Shape;1312;p170"/>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notification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71"/>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notification_type_id</a:t>
            </a:r>
            <a:endParaRPr b="0">
              <a:solidFill>
                <a:schemeClr val="accent1"/>
              </a:solidFill>
            </a:endParaRPr>
          </a:p>
          <a:p>
            <a:pPr indent="0" lvl="0" marL="0" rtl="0" algn="l">
              <a:spcBef>
                <a:spcPts val="0"/>
              </a:spcBef>
              <a:spcAft>
                <a:spcPts val="0"/>
              </a:spcAft>
              <a:buNone/>
            </a:pPr>
            <a:r>
              <a:rPr lang="en-GB"/>
              <a:t> </a:t>
            </a:r>
            <a:endParaRPr/>
          </a:p>
        </p:txBody>
      </p:sp>
      <p:sp>
        <p:nvSpPr>
          <p:cNvPr id="1318" name="Google Shape;1318;p171"/>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a:t>
            </a:r>
            <a:r>
              <a:rPr lang="en-GB" sz="1200">
                <a:solidFill>
                  <a:schemeClr val="dk1"/>
                </a:solidFill>
              </a:rPr>
              <a:t>his provides a reference from </a:t>
            </a:r>
            <a:r>
              <a:rPr lang="en-GB" sz="1200">
                <a:solidFill>
                  <a:schemeClr val="accent1"/>
                </a:solidFill>
              </a:rPr>
              <a:t>notification</a:t>
            </a:r>
            <a:r>
              <a:rPr lang="en-GB" sz="1200">
                <a:solidFill>
                  <a:schemeClr val="dk1"/>
                </a:solidFill>
              </a:rPr>
              <a:t> to the </a:t>
            </a:r>
            <a:r>
              <a:rPr lang="en-GB" sz="1200">
                <a:solidFill>
                  <a:schemeClr val="accent1"/>
                </a:solidFill>
              </a:rPr>
              <a:t>notification_type</a:t>
            </a:r>
            <a:r>
              <a:rPr lang="en-GB" sz="1200">
                <a:solidFill>
                  <a:schemeClr val="dk1"/>
                </a:solidFill>
              </a:rPr>
              <a:t> codelist table to identify and lookup and amend the type of notification at hand.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The data type is an integer reference and foreign key in the </a:t>
            </a:r>
            <a:r>
              <a:rPr lang="en-GB" sz="1200">
                <a:solidFill>
                  <a:schemeClr val="accent1"/>
                </a:solidFill>
              </a:rPr>
              <a:t>notification</a:t>
            </a:r>
            <a:r>
              <a:rPr lang="en-GB" sz="1200">
                <a:solidFill>
                  <a:schemeClr val="dk1"/>
                </a:solidFill>
              </a:rPr>
              <a:t> table. Options in the related codelist table are ('Scheduled') - ie. an investigation is scheduled, ('Result') - an investigation result, ('Advice') - advice is needed from the tenant, ('Delay') - an investigation or repair is delayed, and ('Escalation') - this hazard report has been escalated.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The ID provides a unique reference point to a codelist. The codelist helps a housing provider determine what type of notification created.</a:t>
            </a:r>
            <a:endParaRPr sz="1200">
              <a:solidFill>
                <a:schemeClr val="dk1"/>
              </a:solidFill>
            </a:endParaRPr>
          </a:p>
          <a:p>
            <a:pPr indent="0" lvl="0" marL="0" rtl="0" algn="l">
              <a:spcBef>
                <a:spcPts val="1100"/>
              </a:spcBef>
              <a:spcAft>
                <a:spcPts val="0"/>
              </a:spcAft>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19" name="Google Shape;1319;p171"/>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Will housing providers understand the codes in this codelist?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1320" name="Google Shape;1320;p171"/>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321" name="Google Shape;1321;p171"/>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notification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5" name="Shape 1325"/>
        <p:cNvGrpSpPr/>
        <p:nvPr/>
      </p:nvGrpSpPr>
      <p:grpSpPr>
        <a:xfrm>
          <a:off x="0" y="0"/>
          <a:ext cx="0" cy="0"/>
          <a:chOff x="0" y="0"/>
          <a:chExt cx="0" cy="0"/>
        </a:xfrm>
      </p:grpSpPr>
      <p:sp>
        <p:nvSpPr>
          <p:cNvPr id="1326" name="Google Shape;1326;p172"/>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date_sent</a:t>
            </a:r>
            <a:endParaRPr b="0">
              <a:solidFill>
                <a:schemeClr val="accent1"/>
              </a:solidFill>
            </a:endParaRPr>
          </a:p>
          <a:p>
            <a:pPr indent="0" lvl="0" marL="0" rtl="0" algn="l">
              <a:spcBef>
                <a:spcPts val="0"/>
              </a:spcBef>
              <a:spcAft>
                <a:spcPts val="0"/>
              </a:spcAft>
              <a:buNone/>
            </a:pPr>
            <a:r>
              <a:rPr lang="en-GB"/>
              <a:t> </a:t>
            </a:r>
            <a:endParaRPr/>
          </a:p>
        </p:txBody>
      </p:sp>
      <p:sp>
        <p:nvSpPr>
          <p:cNvPr id="1327" name="Google Shape;1327;p172"/>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The date the </a:t>
            </a:r>
            <a:r>
              <a:rPr lang="en-GB" sz="1200">
                <a:solidFill>
                  <a:schemeClr val="accent1"/>
                </a:solidFill>
              </a:rPr>
              <a:t>notification </a:t>
            </a:r>
            <a:r>
              <a:rPr lang="en-GB" sz="1200">
                <a:solidFill>
                  <a:schemeClr val="dk1"/>
                </a:solidFill>
              </a:rPr>
              <a:t>was sent</a:t>
            </a:r>
            <a:r>
              <a:rPr lang="en-GB" sz="1200">
                <a:solidFill>
                  <a:schemeClr val="dk1"/>
                </a:solidFill>
              </a:rPr>
              <a:t>.</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recorded as a date.</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allows the housing provider to keep a track of notifications to ensure they are within timescales required by Awaab’s Law.</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28" name="Google Shape;1328;p172"/>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None</a:t>
            </a:r>
            <a:endParaRPr sz="1200">
              <a:solidFill>
                <a:schemeClr val="dk1"/>
              </a:solidFill>
            </a:endParaRPr>
          </a:p>
        </p:txBody>
      </p:sp>
      <p:sp>
        <p:nvSpPr>
          <p:cNvPr id="1329" name="Google Shape;1329;p172"/>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330" name="Google Shape;1330;p172"/>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notification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92"/>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Layers of review</a:t>
            </a:r>
            <a:endParaRPr/>
          </a:p>
        </p:txBody>
      </p:sp>
      <p:sp>
        <p:nvSpPr>
          <p:cNvPr id="503" name="Google Shape;503;p92"/>
          <p:cNvSpPr/>
          <p:nvPr/>
        </p:nvSpPr>
        <p:spPr>
          <a:xfrm>
            <a:off x="3757657" y="1985786"/>
            <a:ext cx="800700" cy="4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Module</a:t>
            </a:r>
            <a:endParaRPr sz="900">
              <a:latin typeface="Helvetica Neue"/>
              <a:ea typeface="Helvetica Neue"/>
              <a:cs typeface="Helvetica Neue"/>
              <a:sym typeface="Helvetica Neue"/>
            </a:endParaRPr>
          </a:p>
        </p:txBody>
      </p:sp>
      <p:sp>
        <p:nvSpPr>
          <p:cNvPr id="504" name="Google Shape;504;p92"/>
          <p:cNvSpPr/>
          <p:nvPr/>
        </p:nvSpPr>
        <p:spPr>
          <a:xfrm>
            <a:off x="3757665" y="2585800"/>
            <a:ext cx="800700" cy="4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Component</a:t>
            </a:r>
            <a:endParaRPr sz="900">
              <a:latin typeface="Helvetica Neue"/>
              <a:ea typeface="Helvetica Neue"/>
              <a:cs typeface="Helvetica Neue"/>
              <a:sym typeface="Helvetica Neue"/>
            </a:endParaRPr>
          </a:p>
        </p:txBody>
      </p:sp>
      <p:sp>
        <p:nvSpPr>
          <p:cNvPr id="505" name="Google Shape;505;p92"/>
          <p:cNvSpPr/>
          <p:nvPr/>
        </p:nvSpPr>
        <p:spPr>
          <a:xfrm>
            <a:off x="3757651" y="3186414"/>
            <a:ext cx="800700" cy="4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Entity</a:t>
            </a:r>
            <a:endParaRPr sz="900">
              <a:latin typeface="Helvetica Neue"/>
              <a:ea typeface="Helvetica Neue"/>
              <a:cs typeface="Helvetica Neue"/>
              <a:sym typeface="Helvetica Neue"/>
            </a:endParaRPr>
          </a:p>
        </p:txBody>
      </p:sp>
      <p:sp>
        <p:nvSpPr>
          <p:cNvPr id="506" name="Google Shape;506;p92"/>
          <p:cNvSpPr/>
          <p:nvPr/>
        </p:nvSpPr>
        <p:spPr>
          <a:xfrm>
            <a:off x="2481184" y="3787025"/>
            <a:ext cx="1038600" cy="4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(Relationship)</a:t>
            </a:r>
            <a:endParaRPr sz="900">
              <a:latin typeface="Helvetica Neue"/>
              <a:ea typeface="Helvetica Neue"/>
              <a:cs typeface="Helvetica Neue"/>
              <a:sym typeface="Helvetica Neue"/>
            </a:endParaRPr>
          </a:p>
        </p:txBody>
      </p:sp>
      <p:sp>
        <p:nvSpPr>
          <p:cNvPr id="507" name="Google Shape;507;p92"/>
          <p:cNvSpPr/>
          <p:nvPr/>
        </p:nvSpPr>
        <p:spPr>
          <a:xfrm>
            <a:off x="1810676" y="4416839"/>
            <a:ext cx="800700" cy="4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Codelists</a:t>
            </a:r>
            <a:endParaRPr sz="900">
              <a:latin typeface="Helvetica Neue"/>
              <a:ea typeface="Helvetica Neue"/>
              <a:cs typeface="Helvetica Neue"/>
              <a:sym typeface="Helvetica Neue"/>
            </a:endParaRPr>
          </a:p>
        </p:txBody>
      </p:sp>
      <p:sp>
        <p:nvSpPr>
          <p:cNvPr id="508" name="Google Shape;508;p92"/>
          <p:cNvSpPr/>
          <p:nvPr/>
        </p:nvSpPr>
        <p:spPr>
          <a:xfrm>
            <a:off x="2781829" y="4416839"/>
            <a:ext cx="800700" cy="4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Identifiers</a:t>
            </a:r>
            <a:endParaRPr sz="900">
              <a:latin typeface="Helvetica Neue"/>
              <a:ea typeface="Helvetica Neue"/>
              <a:cs typeface="Helvetica Neue"/>
              <a:sym typeface="Helvetica Neue"/>
            </a:endParaRPr>
          </a:p>
        </p:txBody>
      </p:sp>
      <p:sp>
        <p:nvSpPr>
          <p:cNvPr id="509" name="Google Shape;509;p92"/>
          <p:cNvSpPr/>
          <p:nvPr/>
        </p:nvSpPr>
        <p:spPr>
          <a:xfrm>
            <a:off x="3752982" y="4416839"/>
            <a:ext cx="800700" cy="4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String etc.</a:t>
            </a:r>
            <a:endParaRPr sz="900">
              <a:latin typeface="Helvetica Neue"/>
              <a:ea typeface="Helvetica Neue"/>
              <a:cs typeface="Helvetica Neue"/>
              <a:sym typeface="Helvetica Neue"/>
            </a:endParaRPr>
          </a:p>
        </p:txBody>
      </p:sp>
      <p:sp>
        <p:nvSpPr>
          <p:cNvPr id="510" name="Google Shape;510;p92"/>
          <p:cNvSpPr/>
          <p:nvPr/>
        </p:nvSpPr>
        <p:spPr>
          <a:xfrm>
            <a:off x="3757618" y="3801622"/>
            <a:ext cx="800700" cy="42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Attribute</a:t>
            </a:r>
            <a:endParaRPr sz="900">
              <a:latin typeface="Helvetica Neue"/>
              <a:ea typeface="Helvetica Neue"/>
              <a:cs typeface="Helvetica Neue"/>
              <a:sym typeface="Helvetica Neue"/>
            </a:endParaRPr>
          </a:p>
        </p:txBody>
      </p:sp>
      <p:cxnSp>
        <p:nvCxnSpPr>
          <p:cNvPr id="511" name="Google Shape;511;p92"/>
          <p:cNvCxnSpPr>
            <a:stCxn id="503" idx="2"/>
            <a:endCxn id="504" idx="0"/>
          </p:cNvCxnSpPr>
          <p:nvPr/>
        </p:nvCxnSpPr>
        <p:spPr>
          <a:xfrm flipH="1" rot="-5400000">
            <a:off x="4073107" y="2500286"/>
            <a:ext cx="170400" cy="600"/>
          </a:xfrm>
          <a:prstGeom prst="bentConnector3">
            <a:avLst>
              <a:gd fmla="val 50021" name="adj1"/>
            </a:avLst>
          </a:prstGeom>
          <a:noFill/>
          <a:ln cap="flat" cmpd="sng" w="9525">
            <a:solidFill>
              <a:schemeClr val="dk2"/>
            </a:solidFill>
            <a:prstDash val="solid"/>
            <a:round/>
            <a:headEnd len="med" w="med" type="none"/>
            <a:tailEnd len="med" w="med" type="none"/>
          </a:ln>
        </p:spPr>
      </p:cxnSp>
      <p:cxnSp>
        <p:nvCxnSpPr>
          <p:cNvPr id="512" name="Google Shape;512;p92"/>
          <p:cNvCxnSpPr>
            <a:endCxn id="505" idx="0"/>
          </p:cNvCxnSpPr>
          <p:nvPr/>
        </p:nvCxnSpPr>
        <p:spPr>
          <a:xfrm flipH="1" rot="-5400000">
            <a:off x="4072201" y="3100614"/>
            <a:ext cx="171000" cy="600"/>
          </a:xfrm>
          <a:prstGeom prst="bentConnector3">
            <a:avLst>
              <a:gd fmla="val 50000" name="adj1"/>
            </a:avLst>
          </a:prstGeom>
          <a:noFill/>
          <a:ln cap="flat" cmpd="sng" w="9525">
            <a:solidFill>
              <a:schemeClr val="dk2"/>
            </a:solidFill>
            <a:prstDash val="solid"/>
            <a:round/>
            <a:headEnd len="med" w="med" type="none"/>
            <a:tailEnd len="med" w="med" type="none"/>
          </a:ln>
        </p:spPr>
      </p:cxnSp>
      <p:cxnSp>
        <p:nvCxnSpPr>
          <p:cNvPr id="513" name="Google Shape;513;p92"/>
          <p:cNvCxnSpPr>
            <a:stCxn id="505" idx="2"/>
            <a:endCxn id="510" idx="0"/>
          </p:cNvCxnSpPr>
          <p:nvPr/>
        </p:nvCxnSpPr>
        <p:spPr>
          <a:xfrm flipH="1" rot="-5400000">
            <a:off x="4065451" y="3708564"/>
            <a:ext cx="185700" cy="600"/>
          </a:xfrm>
          <a:prstGeom prst="bentConnector3">
            <a:avLst>
              <a:gd fmla="val 49993" name="adj1"/>
            </a:avLst>
          </a:prstGeom>
          <a:noFill/>
          <a:ln cap="flat" cmpd="sng" w="9525">
            <a:solidFill>
              <a:schemeClr val="dk2"/>
            </a:solidFill>
            <a:prstDash val="solid"/>
            <a:round/>
            <a:headEnd len="med" w="med" type="none"/>
            <a:tailEnd len="med" w="med" type="none"/>
          </a:ln>
        </p:spPr>
      </p:cxnSp>
      <p:cxnSp>
        <p:nvCxnSpPr>
          <p:cNvPr id="514" name="Google Shape;514;p92"/>
          <p:cNvCxnSpPr>
            <a:stCxn id="510" idx="2"/>
            <a:endCxn id="509" idx="0"/>
          </p:cNvCxnSpPr>
          <p:nvPr/>
        </p:nvCxnSpPr>
        <p:spPr>
          <a:xfrm rot="5400000">
            <a:off x="4062868" y="4321822"/>
            <a:ext cx="185700" cy="45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515" name="Google Shape;515;p92"/>
          <p:cNvCxnSpPr>
            <a:stCxn id="510" idx="2"/>
            <a:endCxn id="508" idx="0"/>
          </p:cNvCxnSpPr>
          <p:nvPr/>
        </p:nvCxnSpPr>
        <p:spPr>
          <a:xfrm rot="5400000">
            <a:off x="3577168" y="3836122"/>
            <a:ext cx="185700" cy="975900"/>
          </a:xfrm>
          <a:prstGeom prst="bentConnector3">
            <a:avLst>
              <a:gd fmla="val 49995" name="adj1"/>
            </a:avLst>
          </a:prstGeom>
          <a:noFill/>
          <a:ln cap="flat" cmpd="sng" w="9525">
            <a:solidFill>
              <a:schemeClr val="dk2"/>
            </a:solidFill>
            <a:prstDash val="solid"/>
            <a:round/>
            <a:headEnd len="med" w="med" type="none"/>
            <a:tailEnd len="med" w="med" type="none"/>
          </a:ln>
        </p:spPr>
      </p:cxnSp>
      <p:cxnSp>
        <p:nvCxnSpPr>
          <p:cNvPr id="516" name="Google Shape;516;p92"/>
          <p:cNvCxnSpPr>
            <a:stCxn id="510" idx="2"/>
            <a:endCxn id="507" idx="0"/>
          </p:cNvCxnSpPr>
          <p:nvPr/>
        </p:nvCxnSpPr>
        <p:spPr>
          <a:xfrm rot="5400000">
            <a:off x="3091618" y="3350572"/>
            <a:ext cx="185700" cy="1947000"/>
          </a:xfrm>
          <a:prstGeom prst="bentConnector3">
            <a:avLst>
              <a:gd fmla="val 49995" name="adj1"/>
            </a:avLst>
          </a:prstGeom>
          <a:noFill/>
          <a:ln cap="flat" cmpd="sng" w="9525">
            <a:solidFill>
              <a:schemeClr val="dk2"/>
            </a:solidFill>
            <a:prstDash val="solid"/>
            <a:round/>
            <a:headEnd len="med" w="med" type="none"/>
            <a:tailEnd len="med" w="med" type="none"/>
          </a:ln>
        </p:spPr>
      </p:cxnSp>
      <p:sp>
        <p:nvSpPr>
          <p:cNvPr id="517" name="Google Shape;517;p92"/>
          <p:cNvSpPr/>
          <p:nvPr/>
        </p:nvSpPr>
        <p:spPr>
          <a:xfrm>
            <a:off x="5975326" y="1986075"/>
            <a:ext cx="1584600" cy="42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Damp &amp; mould module, containing investigations, repairs, property &amp; tenant</a:t>
            </a:r>
            <a:endParaRPr sz="900">
              <a:latin typeface="Helvetica Neue"/>
              <a:ea typeface="Helvetica Neue"/>
              <a:cs typeface="Helvetica Neue"/>
              <a:sym typeface="Helvetica Neue"/>
            </a:endParaRPr>
          </a:p>
        </p:txBody>
      </p:sp>
      <p:sp>
        <p:nvSpPr>
          <p:cNvPr id="518" name="Google Shape;518;p92"/>
          <p:cNvSpPr/>
          <p:nvPr/>
        </p:nvSpPr>
        <p:spPr>
          <a:xfrm>
            <a:off x="5975341" y="2586089"/>
            <a:ext cx="1584600" cy="42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Investigation component (contains hazard report, investigation &amp; escalation)</a:t>
            </a:r>
            <a:endParaRPr sz="900">
              <a:latin typeface="Helvetica Neue"/>
              <a:ea typeface="Helvetica Neue"/>
              <a:cs typeface="Helvetica Neue"/>
              <a:sym typeface="Helvetica Neue"/>
            </a:endParaRPr>
          </a:p>
        </p:txBody>
      </p:sp>
      <p:sp>
        <p:nvSpPr>
          <p:cNvPr id="519" name="Google Shape;519;p92"/>
          <p:cNvSpPr/>
          <p:nvPr/>
        </p:nvSpPr>
        <p:spPr>
          <a:xfrm>
            <a:off x="5975313" y="3186702"/>
            <a:ext cx="1584600" cy="42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hazard_report, investigation, escalation</a:t>
            </a:r>
            <a:endParaRPr sz="900">
              <a:latin typeface="Helvetica Neue"/>
              <a:ea typeface="Helvetica Neue"/>
              <a:cs typeface="Helvetica Neue"/>
              <a:sym typeface="Helvetica Neue"/>
            </a:endParaRPr>
          </a:p>
        </p:txBody>
      </p:sp>
      <p:sp>
        <p:nvSpPr>
          <p:cNvPr id="520" name="Google Shape;520;p92"/>
          <p:cNvSpPr/>
          <p:nvPr/>
        </p:nvSpPr>
        <p:spPr>
          <a:xfrm>
            <a:off x="5966073" y="4417126"/>
            <a:ext cx="1584600" cy="42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Investigation Type</a:t>
            </a:r>
            <a:endParaRPr sz="900">
              <a:latin typeface="Helvetica Neue"/>
              <a:ea typeface="Helvetica Neue"/>
              <a:cs typeface="Helvetica Neue"/>
              <a:sym typeface="Helvetica Neue"/>
            </a:endParaRPr>
          </a:p>
        </p:txBody>
      </p:sp>
      <p:sp>
        <p:nvSpPr>
          <p:cNvPr id="521" name="Google Shape;521;p92"/>
          <p:cNvSpPr/>
          <p:nvPr/>
        </p:nvSpPr>
        <p:spPr>
          <a:xfrm>
            <a:off x="5975247" y="3801909"/>
            <a:ext cx="1584600" cy="429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Investigation Type ID</a:t>
            </a:r>
            <a:endParaRPr sz="900">
              <a:latin typeface="Helvetica Neue"/>
              <a:ea typeface="Helvetica Neue"/>
              <a:cs typeface="Helvetica Neue"/>
              <a:sym typeface="Helvetica Neue"/>
            </a:endParaRPr>
          </a:p>
        </p:txBody>
      </p:sp>
      <p:sp>
        <p:nvSpPr>
          <p:cNvPr id="522" name="Google Shape;522;p92"/>
          <p:cNvSpPr/>
          <p:nvPr/>
        </p:nvSpPr>
        <p:spPr>
          <a:xfrm>
            <a:off x="1299437" y="2177100"/>
            <a:ext cx="447300" cy="2403900"/>
          </a:xfrm>
          <a:prstGeom prst="leftBrace">
            <a:avLst>
              <a:gd fmla="val 50000" name="adj1"/>
              <a:gd fmla="val 51328"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523" name="Google Shape;523;p92"/>
          <p:cNvSpPr/>
          <p:nvPr/>
        </p:nvSpPr>
        <p:spPr>
          <a:xfrm flipH="1">
            <a:off x="7636428" y="2177098"/>
            <a:ext cx="548400" cy="2403900"/>
          </a:xfrm>
          <a:prstGeom prst="lef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elvetica Neue"/>
              <a:ea typeface="Helvetica Neue"/>
              <a:cs typeface="Helvetica Neue"/>
              <a:sym typeface="Helvetica Neue"/>
            </a:endParaRPr>
          </a:p>
        </p:txBody>
      </p:sp>
      <p:sp>
        <p:nvSpPr>
          <p:cNvPr id="524" name="Google Shape;524;p92"/>
          <p:cNvSpPr txBox="1"/>
          <p:nvPr>
            <p:ph idx="1" type="body"/>
          </p:nvPr>
        </p:nvSpPr>
        <p:spPr>
          <a:xfrm>
            <a:off x="568650" y="1152475"/>
            <a:ext cx="8148300" cy="1019400"/>
          </a:xfrm>
          <a:prstGeom prst="rect">
            <a:avLst/>
          </a:prstGeom>
        </p:spPr>
        <p:txBody>
          <a:bodyPr anchorCtr="0" anchor="t" bIns="91425" lIns="91425" spcFirstLastPara="1" rIns="91425" wrap="square" tIns="91425">
            <a:noAutofit/>
          </a:bodyPr>
          <a:lstStyle/>
          <a:p>
            <a:pPr indent="0" lvl="0" marL="0" rtl="0" algn="l">
              <a:spcBef>
                <a:spcPts val="0"/>
              </a:spcBef>
              <a:spcAft>
                <a:spcPts val="1500"/>
              </a:spcAft>
              <a:buNone/>
            </a:pPr>
            <a:r>
              <a:rPr lang="en-GB" sz="1400"/>
              <a:t>This review focuses on each of the layers of the data model in turn, starting with the overall module, then the components (groups of entities), then the entity and its attributes (codelists, identifiers etc.). It also looks at relationships between entities.</a:t>
            </a:r>
            <a:endParaRPr sz="1400"/>
          </a:p>
        </p:txBody>
      </p:sp>
      <p:sp>
        <p:nvSpPr>
          <p:cNvPr id="525" name="Google Shape;525;p92"/>
          <p:cNvSpPr/>
          <p:nvPr/>
        </p:nvSpPr>
        <p:spPr>
          <a:xfrm>
            <a:off x="1924039" y="1956550"/>
            <a:ext cx="18378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Helvetica Neue"/>
                <a:ea typeface="Helvetica Neue"/>
                <a:cs typeface="Helvetica Neue"/>
                <a:sym typeface="Helvetica Neue"/>
              </a:rPr>
              <a:t>The overall damp and mould data model </a:t>
            </a:r>
            <a:endParaRPr sz="900">
              <a:latin typeface="Helvetica Neue"/>
              <a:ea typeface="Helvetica Neue"/>
              <a:cs typeface="Helvetica Neue"/>
              <a:sym typeface="Helvetica Neue"/>
            </a:endParaRPr>
          </a:p>
        </p:txBody>
      </p:sp>
      <p:sp>
        <p:nvSpPr>
          <p:cNvPr id="526" name="Google Shape;526;p92"/>
          <p:cNvSpPr/>
          <p:nvPr/>
        </p:nvSpPr>
        <p:spPr>
          <a:xfrm>
            <a:off x="1923938" y="2556575"/>
            <a:ext cx="18378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Helvetica Neue"/>
                <a:ea typeface="Helvetica Neue"/>
                <a:cs typeface="Helvetica Neue"/>
                <a:sym typeface="Helvetica Neue"/>
              </a:rPr>
              <a:t>A sub-layer of the model, containing groups of related entities in a sub-process</a:t>
            </a:r>
            <a:endParaRPr sz="900">
              <a:latin typeface="Helvetica Neue"/>
              <a:ea typeface="Helvetica Neue"/>
              <a:cs typeface="Helvetica Neue"/>
              <a:sym typeface="Helvetica Neue"/>
            </a:endParaRPr>
          </a:p>
        </p:txBody>
      </p:sp>
      <p:cxnSp>
        <p:nvCxnSpPr>
          <p:cNvPr id="527" name="Google Shape;527;p92"/>
          <p:cNvCxnSpPr>
            <a:stCxn id="504" idx="3"/>
            <a:endCxn id="518" idx="1"/>
          </p:cNvCxnSpPr>
          <p:nvPr/>
        </p:nvCxnSpPr>
        <p:spPr>
          <a:xfrm>
            <a:off x="4558365" y="2800600"/>
            <a:ext cx="1416900" cy="300"/>
          </a:xfrm>
          <a:prstGeom prst="straightConnector1">
            <a:avLst/>
          </a:prstGeom>
          <a:noFill/>
          <a:ln cap="flat" cmpd="sng" w="9525">
            <a:solidFill>
              <a:schemeClr val="dk2"/>
            </a:solidFill>
            <a:prstDash val="dot"/>
            <a:round/>
            <a:headEnd len="med" w="med" type="none"/>
            <a:tailEnd len="med" w="med" type="none"/>
          </a:ln>
        </p:spPr>
      </p:cxnSp>
      <p:cxnSp>
        <p:nvCxnSpPr>
          <p:cNvPr id="528" name="Google Shape;528;p92"/>
          <p:cNvCxnSpPr>
            <a:endCxn id="519" idx="1"/>
          </p:cNvCxnSpPr>
          <p:nvPr/>
        </p:nvCxnSpPr>
        <p:spPr>
          <a:xfrm>
            <a:off x="4619613" y="3401502"/>
            <a:ext cx="1355700" cy="0"/>
          </a:xfrm>
          <a:prstGeom prst="straightConnector1">
            <a:avLst/>
          </a:prstGeom>
          <a:noFill/>
          <a:ln cap="flat" cmpd="sng" w="9525">
            <a:solidFill>
              <a:schemeClr val="dk2"/>
            </a:solidFill>
            <a:prstDash val="dot"/>
            <a:round/>
            <a:headEnd len="med" w="med" type="none"/>
            <a:tailEnd len="med" w="med" type="none"/>
          </a:ln>
        </p:spPr>
      </p:cxnSp>
      <p:cxnSp>
        <p:nvCxnSpPr>
          <p:cNvPr id="529" name="Google Shape;529;p92"/>
          <p:cNvCxnSpPr>
            <a:endCxn id="521" idx="1"/>
          </p:cNvCxnSpPr>
          <p:nvPr/>
        </p:nvCxnSpPr>
        <p:spPr>
          <a:xfrm flipH="1" rot="10800000">
            <a:off x="4619547" y="4016709"/>
            <a:ext cx="1355700" cy="7500"/>
          </a:xfrm>
          <a:prstGeom prst="straightConnector1">
            <a:avLst/>
          </a:prstGeom>
          <a:noFill/>
          <a:ln cap="flat" cmpd="sng" w="9525">
            <a:solidFill>
              <a:schemeClr val="dk2"/>
            </a:solidFill>
            <a:prstDash val="dot"/>
            <a:round/>
            <a:headEnd len="med" w="med" type="none"/>
            <a:tailEnd len="med" w="med" type="none"/>
          </a:ln>
        </p:spPr>
      </p:cxnSp>
      <p:cxnSp>
        <p:nvCxnSpPr>
          <p:cNvPr id="530" name="Google Shape;530;p92"/>
          <p:cNvCxnSpPr>
            <a:endCxn id="520" idx="1"/>
          </p:cNvCxnSpPr>
          <p:nvPr/>
        </p:nvCxnSpPr>
        <p:spPr>
          <a:xfrm flipH="1" rot="10800000">
            <a:off x="4614873" y="4631926"/>
            <a:ext cx="1351200" cy="15000"/>
          </a:xfrm>
          <a:prstGeom prst="straightConnector1">
            <a:avLst/>
          </a:prstGeom>
          <a:noFill/>
          <a:ln cap="flat" cmpd="sng" w="9525">
            <a:solidFill>
              <a:schemeClr val="dk2"/>
            </a:solidFill>
            <a:prstDash val="dot"/>
            <a:round/>
            <a:headEnd len="med" w="med" type="none"/>
            <a:tailEnd len="med" w="med" type="none"/>
          </a:ln>
        </p:spPr>
      </p:cxnSp>
      <p:cxnSp>
        <p:nvCxnSpPr>
          <p:cNvPr id="531" name="Google Shape;531;p92"/>
          <p:cNvCxnSpPr/>
          <p:nvPr/>
        </p:nvCxnSpPr>
        <p:spPr>
          <a:xfrm>
            <a:off x="4566065" y="2185225"/>
            <a:ext cx="1462800" cy="2400"/>
          </a:xfrm>
          <a:prstGeom prst="straightConnector1">
            <a:avLst/>
          </a:prstGeom>
          <a:noFill/>
          <a:ln cap="flat" cmpd="sng" w="9525">
            <a:solidFill>
              <a:schemeClr val="dk2"/>
            </a:solidFill>
            <a:prstDash val="dot"/>
            <a:round/>
            <a:headEnd len="med" w="med" type="none"/>
            <a:tailEnd len="med" w="med" type="none"/>
          </a:ln>
        </p:spPr>
      </p:cxnSp>
      <p:sp>
        <p:nvSpPr>
          <p:cNvPr id="532" name="Google Shape;532;p92"/>
          <p:cNvSpPr/>
          <p:nvPr/>
        </p:nvSpPr>
        <p:spPr>
          <a:xfrm>
            <a:off x="1924039" y="3157200"/>
            <a:ext cx="1837800" cy="42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900">
                <a:latin typeface="Helvetica Neue"/>
                <a:ea typeface="Helvetica Neue"/>
                <a:cs typeface="Helvetica Neue"/>
                <a:sym typeface="Helvetica Neue"/>
              </a:rPr>
              <a:t>The entities contained in the component</a:t>
            </a:r>
            <a:endParaRPr sz="900">
              <a:latin typeface="Helvetica Neue"/>
              <a:ea typeface="Helvetica Neue"/>
              <a:cs typeface="Helvetica Neue"/>
              <a:sym typeface="Helvetica Neue"/>
            </a:endParaRPr>
          </a:p>
        </p:txBody>
      </p:sp>
      <p:sp>
        <p:nvSpPr>
          <p:cNvPr id="533" name="Google Shape;533;p92"/>
          <p:cNvSpPr/>
          <p:nvPr/>
        </p:nvSpPr>
        <p:spPr>
          <a:xfrm>
            <a:off x="8261300" y="3030600"/>
            <a:ext cx="713400" cy="429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Examples</a:t>
            </a:r>
            <a:endParaRPr sz="900">
              <a:latin typeface="Helvetica Neue"/>
              <a:ea typeface="Helvetica Neue"/>
              <a:cs typeface="Helvetica Neue"/>
              <a:sym typeface="Helvetica Neue"/>
            </a:endParaRPr>
          </a:p>
        </p:txBody>
      </p:sp>
      <p:sp>
        <p:nvSpPr>
          <p:cNvPr id="534" name="Google Shape;534;p92"/>
          <p:cNvSpPr/>
          <p:nvPr/>
        </p:nvSpPr>
        <p:spPr>
          <a:xfrm>
            <a:off x="434800" y="2926049"/>
            <a:ext cx="800700" cy="90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latin typeface="Helvetica Neue"/>
                <a:ea typeface="Helvetica Neue"/>
                <a:cs typeface="Helvetica Neue"/>
                <a:sym typeface="Helvetica Neue"/>
              </a:rPr>
              <a:t>Data model layers reviewed in this document</a:t>
            </a:r>
            <a:endParaRPr sz="900">
              <a:latin typeface="Helvetica Neue"/>
              <a:ea typeface="Helvetica Neue"/>
              <a:cs typeface="Helvetica Neue"/>
              <a:sym typeface="Helvetica Neue"/>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173"/>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notification_method_id</a:t>
            </a:r>
            <a:endParaRPr b="0">
              <a:solidFill>
                <a:schemeClr val="accent1"/>
              </a:solidFill>
            </a:endParaRPr>
          </a:p>
          <a:p>
            <a:pPr indent="0" lvl="0" marL="0" rtl="0" algn="l">
              <a:spcBef>
                <a:spcPts val="0"/>
              </a:spcBef>
              <a:spcAft>
                <a:spcPts val="0"/>
              </a:spcAft>
              <a:buNone/>
            </a:pPr>
            <a:r>
              <a:rPr lang="en-GB"/>
              <a:t> </a:t>
            </a:r>
            <a:endParaRPr/>
          </a:p>
        </p:txBody>
      </p:sp>
      <p:sp>
        <p:nvSpPr>
          <p:cNvPr id="1336" name="Google Shape;1336;p173"/>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This provides a reference from </a:t>
            </a:r>
            <a:r>
              <a:rPr lang="en-GB" sz="1200">
                <a:solidFill>
                  <a:schemeClr val="accent1"/>
                </a:solidFill>
              </a:rPr>
              <a:t>notification</a:t>
            </a:r>
            <a:r>
              <a:rPr lang="en-GB" sz="1200">
                <a:solidFill>
                  <a:schemeClr val="dk1"/>
                </a:solidFill>
              </a:rPr>
              <a:t> to the </a:t>
            </a:r>
            <a:r>
              <a:rPr lang="en-GB" sz="1200">
                <a:solidFill>
                  <a:schemeClr val="accent1"/>
                </a:solidFill>
              </a:rPr>
              <a:t>notification_method</a:t>
            </a:r>
            <a:r>
              <a:rPr lang="en-GB" sz="1200">
                <a:solidFill>
                  <a:schemeClr val="dk1"/>
                </a:solidFill>
              </a:rPr>
              <a:t> codelist table to identify and lookup and amend the method of notification at hand. </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The data type is an integer reference and foreign key in the </a:t>
            </a:r>
            <a:r>
              <a:rPr lang="en-GB" sz="1200">
                <a:solidFill>
                  <a:schemeClr val="accent1"/>
                </a:solidFill>
              </a:rPr>
              <a:t>notification</a:t>
            </a:r>
            <a:r>
              <a:rPr lang="en-GB" sz="1200">
                <a:solidFill>
                  <a:schemeClr val="dk1"/>
                </a:solidFill>
              </a:rPr>
              <a:t> table. Options in the related codelist table are </a:t>
            </a:r>
            <a:r>
              <a:rPr lang="en-GB" sz="1200">
                <a:solidFill>
                  <a:schemeClr val="dk1"/>
                </a:solidFill>
              </a:rPr>
              <a:t> ('Email'), ('SMS'), ('Phone Call'), and ('Letter').</a:t>
            </a:r>
            <a:endParaRPr sz="1200">
              <a:solidFill>
                <a:schemeClr val="dk1"/>
              </a:solidFill>
            </a:endParaRPr>
          </a:p>
          <a:p>
            <a:pPr indent="0" lvl="0" marL="0" rtl="0" algn="l">
              <a:spcBef>
                <a:spcPts val="1500"/>
              </a:spcBef>
              <a:spcAft>
                <a:spcPts val="0"/>
              </a:spcAft>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The ID provides a unique reference point to a codelist. The codelist helps a housing provider determine what method of notification was sent.</a:t>
            </a:r>
            <a:endParaRPr sz="1200">
              <a:solidFill>
                <a:schemeClr val="dk1"/>
              </a:solidFill>
            </a:endParaRPr>
          </a:p>
          <a:p>
            <a:pPr indent="0" lvl="0" marL="0" rtl="0" algn="l">
              <a:spcBef>
                <a:spcPts val="1100"/>
              </a:spcBef>
              <a:spcAft>
                <a:spcPts val="0"/>
              </a:spcAft>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37" name="Google Shape;1337;p173"/>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this a comprehensive set of notification methods?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Note the HACT UK Housing Data Standards has a wider range of methods (or ‘channels’) in the </a:t>
            </a:r>
            <a:r>
              <a:rPr lang="en-GB" sz="1200" u="sng">
                <a:solidFill>
                  <a:schemeClr val="hlink"/>
                </a:solidFill>
                <a:hlinkClick r:id="rId3"/>
              </a:rPr>
              <a:t>Communication Channel Code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The HACT UK Housing Data Standards differentiates between ‘method’ - to mean in-person, in writing etc. - and ‘channel’ - ie. email, WhatsApp etc. </a:t>
            </a:r>
            <a:endParaRPr sz="1200">
              <a:solidFill>
                <a:schemeClr val="dk1"/>
              </a:solidFill>
            </a:endParaRPr>
          </a:p>
          <a:p>
            <a:pPr indent="0" lvl="0" marL="0" rtl="0" algn="l">
              <a:lnSpc>
                <a:spcPct val="115000"/>
              </a:lnSpc>
              <a:spcBef>
                <a:spcPts val="0"/>
              </a:spcBef>
              <a:spcAft>
                <a:spcPts val="0"/>
              </a:spcAft>
              <a:buNone/>
            </a:pPr>
            <a:r>
              <a:t/>
            </a:r>
            <a:endParaRPr sz="1200">
              <a:solidFill>
                <a:schemeClr val="dk1"/>
              </a:solidFill>
            </a:endParaRPr>
          </a:p>
        </p:txBody>
      </p:sp>
      <p:sp>
        <p:nvSpPr>
          <p:cNvPr id="1338" name="Google Shape;1338;p173"/>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339" name="Google Shape;1339;p173"/>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notification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3" name="Shape 1343"/>
        <p:cNvGrpSpPr/>
        <p:nvPr/>
      </p:nvGrpSpPr>
      <p:grpSpPr>
        <a:xfrm>
          <a:off x="0" y="0"/>
          <a:ext cx="0" cy="0"/>
          <a:chOff x="0" y="0"/>
          <a:chExt cx="0" cy="0"/>
        </a:xfrm>
      </p:grpSpPr>
      <p:sp>
        <p:nvSpPr>
          <p:cNvPr id="1344" name="Google Shape;1344;p174"/>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content</a:t>
            </a:r>
            <a:r>
              <a:rPr b="0" lang="en-GB">
                <a:solidFill>
                  <a:schemeClr val="accent1"/>
                </a:solidFill>
              </a:rPr>
              <a:t>_summary</a:t>
            </a:r>
            <a:endParaRPr b="0">
              <a:solidFill>
                <a:schemeClr val="accent1"/>
              </a:solidFill>
            </a:endParaRPr>
          </a:p>
          <a:p>
            <a:pPr indent="0" lvl="0" marL="0" rtl="0" algn="l">
              <a:spcBef>
                <a:spcPts val="0"/>
              </a:spcBef>
              <a:spcAft>
                <a:spcPts val="0"/>
              </a:spcAft>
              <a:buNone/>
            </a:pPr>
            <a:r>
              <a:rPr lang="en-GB"/>
              <a:t> </a:t>
            </a:r>
            <a:endParaRPr/>
          </a:p>
        </p:txBody>
      </p:sp>
      <p:sp>
        <p:nvSpPr>
          <p:cNvPr id="1345" name="Google Shape;1345;p174"/>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This provides a space for a summary of the content of the notification.</a:t>
            </a:r>
            <a:endParaRPr sz="1200">
              <a:solidFill>
                <a:schemeClr val="dk1"/>
              </a:solidFill>
            </a:endParaRPr>
          </a:p>
          <a:p>
            <a:pPr indent="0" lvl="0" marL="0" rtl="0" algn="l">
              <a:spcBef>
                <a:spcPts val="1500"/>
              </a:spcBef>
              <a:spcAft>
                <a:spcPts val="0"/>
              </a:spcAft>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recorded as a free text string of 500 characters. It is not mandatory.</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None/>
            </a:pPr>
            <a:r>
              <a:rPr lang="en-GB" sz="1200">
                <a:solidFill>
                  <a:schemeClr val="dk1"/>
                </a:solidFill>
              </a:rPr>
              <a:t>It gives the housing provider a flexible way to record what they have communicated to the tenant.</a:t>
            </a:r>
            <a:endParaRPr sz="10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46" name="Google Shape;1346;p174"/>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a free text field adequate for notes?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If there are more than one update in this field could you use </a:t>
            </a:r>
            <a:r>
              <a:rPr lang="en-GB" sz="1200" u="sng">
                <a:solidFill>
                  <a:schemeClr val="hlink"/>
                </a:solidFill>
                <a:hlinkClick r:id="rId3"/>
              </a:rPr>
              <a:t>Note</a:t>
            </a:r>
            <a:r>
              <a:rPr lang="en-GB" sz="1200">
                <a:solidFill>
                  <a:schemeClr val="dk1"/>
                </a:solidFill>
              </a:rPr>
              <a:t> as type for action_item. This provides: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Title of the note (string)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Content (string)</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Datetime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Contact (who wrote the note)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Categorisation - An entity that allows a generic categorization to be applied to the parent/containing entity</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Would it be sensible to maintain a standard naming pattern for descriptive, free text attributes like ‘reason’, ‘description’, ‘notes’, and ‘summary’. So notification_content_summary</a:t>
            </a:r>
            <a:endParaRPr sz="1200">
              <a:solidFill>
                <a:schemeClr val="dk1"/>
              </a:solidFill>
            </a:endParaRPr>
          </a:p>
        </p:txBody>
      </p:sp>
      <p:sp>
        <p:nvSpPr>
          <p:cNvPr id="1347" name="Google Shape;1347;p174"/>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348" name="Google Shape;1348;p174"/>
          <p:cNvSpPr/>
          <p:nvPr/>
        </p:nvSpPr>
        <p:spPr>
          <a:xfrm>
            <a:off x="203225" y="142300"/>
            <a:ext cx="1951800" cy="3150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notification</a:t>
            </a:r>
            <a:r>
              <a:rPr lang="en-GB" sz="1200">
                <a:solidFill>
                  <a:schemeClr val="lt1"/>
                </a:solidFill>
                <a:latin typeface="Helvetica Neue"/>
                <a:ea typeface="Helvetica Neue"/>
                <a:cs typeface="Helvetica Neue"/>
                <a:sym typeface="Helvetica Neue"/>
              </a:rPr>
              <a:t>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2" name="Shape 1352"/>
        <p:cNvGrpSpPr/>
        <p:nvPr/>
      </p:nvGrpSpPr>
      <p:grpSpPr>
        <a:xfrm>
          <a:off x="0" y="0"/>
          <a:ext cx="0" cy="0"/>
          <a:chOff x="0" y="0"/>
          <a:chExt cx="0" cy="0"/>
        </a:xfrm>
      </p:grpSpPr>
      <p:sp>
        <p:nvSpPr>
          <p:cNvPr id="1353" name="Google Shape;1353;p175"/>
          <p:cNvSpPr txBox="1"/>
          <p:nvPr>
            <p:ph type="title"/>
          </p:nvPr>
        </p:nvSpPr>
        <p:spPr>
          <a:xfrm>
            <a:off x="570300" y="1418625"/>
            <a:ext cx="6875400" cy="156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a:t>hazard_type entity design</a:t>
            </a:r>
            <a:endParaRPr/>
          </a:p>
        </p:txBody>
      </p:sp>
      <p:sp>
        <p:nvSpPr>
          <p:cNvPr id="1354" name="Google Shape;1354;p175"/>
          <p:cNvSpPr txBox="1"/>
          <p:nvPr>
            <p:ph idx="1" type="subTitle"/>
          </p:nvPr>
        </p:nvSpPr>
        <p:spPr>
          <a:xfrm>
            <a:off x="570300" y="2946775"/>
            <a:ext cx="6875400" cy="1326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8" name="Shape 1358"/>
        <p:cNvGrpSpPr/>
        <p:nvPr/>
      </p:nvGrpSpPr>
      <p:grpSpPr>
        <a:xfrm>
          <a:off x="0" y="0"/>
          <a:ext cx="0" cy="0"/>
          <a:chOff x="0" y="0"/>
          <a:chExt cx="0" cy="0"/>
        </a:xfrm>
      </p:grpSpPr>
      <p:sp>
        <p:nvSpPr>
          <p:cNvPr id="1359" name="Google Shape;1359;p176"/>
          <p:cNvSpPr txBox="1"/>
          <p:nvPr>
            <p:ph type="title"/>
          </p:nvPr>
        </p:nvSpPr>
        <p:spPr>
          <a:xfrm>
            <a:off x="568650" y="398650"/>
            <a:ext cx="799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hazard_type</a:t>
            </a:r>
            <a:r>
              <a:rPr lang="en-GB"/>
              <a:t> entity design</a:t>
            </a:r>
            <a:endParaRPr/>
          </a:p>
        </p:txBody>
      </p:sp>
      <p:sp>
        <p:nvSpPr>
          <p:cNvPr id="1360" name="Google Shape;1360;p176"/>
          <p:cNvSpPr txBox="1"/>
          <p:nvPr>
            <p:ph idx="2" type="body"/>
          </p:nvPr>
        </p:nvSpPr>
        <p:spPr>
          <a:xfrm>
            <a:off x="3177825" y="1152475"/>
            <a:ext cx="53823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1500"/>
              </a:spcAft>
              <a:buClr>
                <a:schemeClr val="dk1"/>
              </a:buClr>
              <a:buSzPts val="1100"/>
              <a:buFont typeface="Arial"/>
              <a:buNone/>
            </a:pPr>
            <a:r>
              <a:rPr lang="en-GB" sz="1400">
                <a:solidFill>
                  <a:schemeClr val="dk1"/>
                </a:solidFill>
              </a:rPr>
              <a:t>The key decision on the type of hazard triggers the Awaab’s Law response, hence why </a:t>
            </a:r>
            <a:r>
              <a:rPr b="1" lang="en-GB" sz="1400">
                <a:solidFill>
                  <a:schemeClr val="dk1"/>
                </a:solidFill>
              </a:rPr>
              <a:t>hazard_type</a:t>
            </a:r>
            <a:r>
              <a:rPr lang="en-GB" sz="1400">
                <a:solidFill>
                  <a:schemeClr val="dk1"/>
                </a:solidFill>
              </a:rPr>
              <a:t> is modelled as a separate entity.</a:t>
            </a:r>
            <a:endParaRPr sz="1400"/>
          </a:p>
        </p:txBody>
      </p:sp>
      <p:pic>
        <p:nvPicPr>
          <p:cNvPr id="1361" name="Google Shape;1361;p176"/>
          <p:cNvPicPr preferRelativeResize="0"/>
          <p:nvPr/>
        </p:nvPicPr>
        <p:blipFill>
          <a:blip r:embed="rId3">
            <a:alphaModFix/>
          </a:blip>
          <a:stretch>
            <a:fillRect/>
          </a:stretch>
        </p:blipFill>
        <p:spPr>
          <a:xfrm>
            <a:off x="152400" y="1123750"/>
            <a:ext cx="2257425" cy="1400175"/>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177"/>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hazard_type_id</a:t>
            </a:r>
            <a:endParaRPr b="0">
              <a:solidFill>
                <a:schemeClr val="accent1"/>
              </a:solidFill>
            </a:endParaRPr>
          </a:p>
          <a:p>
            <a:pPr indent="0" lvl="0" marL="0" rtl="0" algn="l">
              <a:spcBef>
                <a:spcPts val="0"/>
              </a:spcBef>
              <a:spcAft>
                <a:spcPts val="0"/>
              </a:spcAft>
              <a:buNone/>
            </a:pPr>
            <a:r>
              <a:rPr lang="en-GB"/>
              <a:t> </a:t>
            </a:r>
            <a:endParaRPr/>
          </a:p>
        </p:txBody>
      </p:sp>
      <p:sp>
        <p:nvSpPr>
          <p:cNvPr id="1367" name="Google Shape;1367;p177"/>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A unique </a:t>
            </a:r>
            <a:r>
              <a:rPr lang="en-GB" sz="1200">
                <a:solidFill>
                  <a:schemeClr val="accent1"/>
                </a:solidFill>
              </a:rPr>
              <a:t>hazard_type_id</a:t>
            </a:r>
            <a:r>
              <a:rPr lang="en-GB" sz="1200">
                <a:solidFill>
                  <a:schemeClr val="dk1"/>
                </a:solidFill>
              </a:rPr>
              <a:t> provides a unique reference to the </a:t>
            </a:r>
            <a:r>
              <a:rPr lang="en-GB" sz="1200">
                <a:solidFill>
                  <a:schemeClr val="accent1"/>
                </a:solidFill>
              </a:rPr>
              <a:t>hazard_type </a:t>
            </a:r>
            <a:r>
              <a:rPr lang="en-GB" sz="1200">
                <a:solidFill>
                  <a:schemeClr val="dk1"/>
                </a:solidFill>
              </a:rPr>
              <a:t>table.</a:t>
            </a:r>
            <a:r>
              <a:rPr lang="en-GB" sz="1200">
                <a:solidFill>
                  <a:schemeClr val="dk1"/>
                </a:solidFill>
              </a:rPr>
              <a:t>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primary key in the </a:t>
            </a:r>
            <a:r>
              <a:rPr lang="en-GB" sz="1200">
                <a:solidFill>
                  <a:schemeClr val="accent1"/>
                </a:solidFill>
              </a:rPr>
              <a:t>hazard_type</a:t>
            </a:r>
            <a:r>
              <a:rPr lang="en-GB" sz="1200">
                <a:solidFill>
                  <a:schemeClr val="dk1"/>
                </a:solidFill>
              </a:rPr>
              <a:t> table and appears as a foreign key in the </a:t>
            </a:r>
            <a:r>
              <a:rPr lang="en-GB" sz="1200">
                <a:solidFill>
                  <a:schemeClr val="accent1"/>
                </a:solidFill>
              </a:rPr>
              <a:t>investigation_hazard_id</a:t>
            </a:r>
            <a:r>
              <a:rPr lang="en-GB" sz="1200">
                <a:solidFill>
                  <a:schemeClr val="dk1"/>
                </a:solidFill>
              </a:rPr>
              <a:t> table. It is an integer and not null.</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provides a unique reference point. It also enables lookup to use in other tables.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68" name="Google Shape;1368;p177"/>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0" lvl="0" marL="457200" rtl="0" algn="l">
              <a:lnSpc>
                <a:spcPct val="115000"/>
              </a:lnSpc>
              <a:spcBef>
                <a:spcPts val="1500"/>
              </a:spcBef>
              <a:spcAft>
                <a:spcPts val="0"/>
              </a:spcAft>
              <a:buNone/>
            </a:pPr>
            <a:r>
              <a:t/>
            </a:r>
            <a:endParaRPr sz="1200">
              <a:solidFill>
                <a:schemeClr val="dk1"/>
              </a:solidFill>
            </a:endParaRPr>
          </a:p>
        </p:txBody>
      </p:sp>
      <p:sp>
        <p:nvSpPr>
          <p:cNvPr id="1369" name="Google Shape;1369;p177"/>
          <p:cNvSpPr/>
          <p:nvPr/>
        </p:nvSpPr>
        <p:spPr>
          <a:xfrm>
            <a:off x="6800400" y="142300"/>
            <a:ext cx="2195700" cy="3150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High</a:t>
            </a:r>
            <a:endParaRPr sz="1200">
              <a:solidFill>
                <a:schemeClr val="lt1"/>
              </a:solidFill>
              <a:latin typeface="Helvetica Neue"/>
              <a:ea typeface="Helvetica Neue"/>
              <a:cs typeface="Helvetica Neue"/>
              <a:sym typeface="Helvetica Neue"/>
            </a:endParaRPr>
          </a:p>
        </p:txBody>
      </p:sp>
      <p:sp>
        <p:nvSpPr>
          <p:cNvPr id="1370" name="Google Shape;1370;p177"/>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hazard_type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178"/>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hazard_type</a:t>
            </a:r>
            <a:endParaRPr b="0">
              <a:solidFill>
                <a:schemeClr val="accent1"/>
              </a:solidFill>
            </a:endParaRPr>
          </a:p>
          <a:p>
            <a:pPr indent="0" lvl="0" marL="0" rtl="0" algn="l">
              <a:spcBef>
                <a:spcPts val="0"/>
              </a:spcBef>
              <a:spcAft>
                <a:spcPts val="0"/>
              </a:spcAft>
              <a:buNone/>
            </a:pPr>
            <a:r>
              <a:rPr lang="en-GB"/>
              <a:t> </a:t>
            </a:r>
            <a:endParaRPr/>
          </a:p>
        </p:txBody>
      </p:sp>
      <p:sp>
        <p:nvSpPr>
          <p:cNvPr id="1376" name="Google Shape;1376;p178"/>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None/>
            </a:pPr>
            <a:r>
              <a:rPr b="1" lang="en-GB" sz="1200">
                <a:solidFill>
                  <a:schemeClr val="dk1"/>
                </a:solidFill>
              </a:rPr>
              <a:t>What</a:t>
            </a:r>
            <a:endParaRPr b="1" sz="1200">
              <a:solidFill>
                <a:schemeClr val="dk1"/>
              </a:solidFill>
            </a:endParaRPr>
          </a:p>
          <a:p>
            <a:pPr indent="0" lvl="0" marL="0" rtl="0" algn="l">
              <a:spcBef>
                <a:spcPts val="1100"/>
              </a:spcBef>
              <a:spcAft>
                <a:spcPts val="0"/>
              </a:spcAft>
              <a:buNone/>
            </a:pPr>
            <a:r>
              <a:rPr lang="en-GB" sz="1200">
                <a:solidFill>
                  <a:schemeClr val="dk1"/>
                </a:solidFill>
              </a:rPr>
              <a:t>The name</a:t>
            </a:r>
            <a:r>
              <a:rPr lang="en-GB" sz="1200">
                <a:solidFill>
                  <a:schemeClr val="dk1"/>
                </a:solidFill>
              </a:rPr>
              <a:t> of the </a:t>
            </a:r>
            <a:r>
              <a:rPr lang="en-GB" sz="1200">
                <a:solidFill>
                  <a:schemeClr val="accent1"/>
                </a:solidFill>
              </a:rPr>
              <a:t>hazard_type</a:t>
            </a:r>
            <a:r>
              <a:rPr lang="en-GB" sz="1200">
                <a:solidFill>
                  <a:schemeClr val="dk1"/>
                </a:solidFill>
              </a:rPr>
              <a:t>.</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None/>
            </a:pPr>
            <a:r>
              <a:rPr lang="en-GB" sz="1200">
                <a:solidFill>
                  <a:schemeClr val="dk1"/>
                </a:solidFill>
              </a:rPr>
              <a:t>It is a free text field of 100 characters. It is not a mandatory field.</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It helps a housing provider analyse how it is responding to different types of hazard.</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77" name="Google Shape;1377;p178"/>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a free text field suitable here? Is there a risk of variable data entry that would not add value for analytics. See </a:t>
            </a:r>
            <a:r>
              <a:rPr lang="en-GB" sz="1200" u="sng">
                <a:solidFill>
                  <a:schemeClr val="hlink"/>
                </a:solidFill>
                <a:hlinkClick r:id="rId3"/>
              </a:rPr>
              <a:t>Adaptation Type</a:t>
            </a:r>
            <a:r>
              <a:rPr lang="en-GB" sz="1200">
                <a:solidFill>
                  <a:schemeClr val="dk1"/>
                </a:solidFill>
              </a:rPr>
              <a:t> in the HACT UK Housing Data Standards as an example of a “type” codelist. There are over 50 codelists describing types of things in HACT.</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You could develop a codelist</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GB" sz="1200">
                <a:solidFill>
                  <a:schemeClr val="dk1"/>
                </a:solidFill>
              </a:rPr>
              <a:t>You could use the M3NHF Schedule of Rates codes as a gloss for the type of hazard, which is used in work orders</a:t>
            </a:r>
            <a:endParaRPr sz="1200">
              <a:solidFill>
                <a:schemeClr val="dk1"/>
              </a:solidFill>
            </a:endParaRPr>
          </a:p>
        </p:txBody>
      </p:sp>
      <p:sp>
        <p:nvSpPr>
          <p:cNvPr id="1378" name="Google Shape;1378;p178"/>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379" name="Google Shape;1379;p178"/>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hazard_type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3" name="Shape 1383"/>
        <p:cNvGrpSpPr/>
        <p:nvPr/>
      </p:nvGrpSpPr>
      <p:grpSpPr>
        <a:xfrm>
          <a:off x="0" y="0"/>
          <a:ext cx="0" cy="0"/>
          <a:chOff x="0" y="0"/>
          <a:chExt cx="0" cy="0"/>
        </a:xfrm>
      </p:grpSpPr>
      <p:sp>
        <p:nvSpPr>
          <p:cNvPr id="1384" name="Google Shape;1384;p179"/>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health_risk_rating_id</a:t>
            </a:r>
            <a:endParaRPr b="0">
              <a:solidFill>
                <a:schemeClr val="accent1"/>
              </a:solidFill>
            </a:endParaRPr>
          </a:p>
          <a:p>
            <a:pPr indent="0" lvl="0" marL="0" rtl="0" algn="l">
              <a:spcBef>
                <a:spcPts val="0"/>
              </a:spcBef>
              <a:spcAft>
                <a:spcPts val="0"/>
              </a:spcAft>
              <a:buNone/>
            </a:pPr>
            <a:r>
              <a:rPr lang="en-GB"/>
              <a:t> </a:t>
            </a:r>
            <a:endParaRPr/>
          </a:p>
        </p:txBody>
      </p:sp>
      <p:sp>
        <p:nvSpPr>
          <p:cNvPr id="1385" name="Google Shape;1385;p179"/>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GB" sz="1200">
                <a:solidFill>
                  <a:schemeClr val="dk1"/>
                </a:solidFill>
              </a:rPr>
              <a:t>What</a:t>
            </a:r>
            <a:endParaRPr b="1"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This provides a reference from </a:t>
            </a:r>
            <a:r>
              <a:rPr lang="en-GB" sz="1200">
                <a:solidFill>
                  <a:schemeClr val="accent1"/>
                </a:solidFill>
              </a:rPr>
              <a:t>hazard_type</a:t>
            </a:r>
            <a:r>
              <a:rPr lang="en-GB" sz="1200">
                <a:solidFill>
                  <a:schemeClr val="dk1"/>
                </a:solidFill>
              </a:rPr>
              <a:t> to the </a:t>
            </a:r>
            <a:r>
              <a:rPr lang="en-GB" sz="1200">
                <a:solidFill>
                  <a:schemeClr val="accent1"/>
                </a:solidFill>
              </a:rPr>
              <a:t>health_risk_rating</a:t>
            </a:r>
            <a:r>
              <a:rPr lang="en-GB" sz="1200">
                <a:solidFill>
                  <a:schemeClr val="dk1"/>
                </a:solidFill>
              </a:rPr>
              <a:t> codelist table to identify and lookup and amend the type of health risk rating at hand.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The data type is an integer reference. Options in the related codelist table are ('High'), ('Medium'), and ('Low').</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The ID provides a unique reference point to a codelist. The codelist helps to determine the health risk presented by the hazard to the vulnerable household member or members.</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86" name="Google Shape;1386;p179"/>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Do the three options make sense to housing providers?</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For the codelist table, could we use the HACT </a:t>
            </a:r>
            <a:r>
              <a:rPr lang="en-GB" sz="1200" u="sng">
                <a:solidFill>
                  <a:schemeClr val="hlink"/>
                </a:solidFill>
                <a:hlinkClick r:id="rId3"/>
              </a:rPr>
              <a:t>Level Code</a:t>
            </a:r>
            <a:r>
              <a:rPr lang="en-GB" sz="1200">
                <a:solidFill>
                  <a:schemeClr val="dk1"/>
                </a:solidFill>
              </a:rPr>
              <a:t> as the data type? This contains: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Not applicable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Very low</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Low</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Medium / moderate</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High</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GB" sz="1200">
                <a:solidFill>
                  <a:schemeClr val="dk1"/>
                </a:solidFill>
              </a:rPr>
              <a:t>Very high</a:t>
            </a:r>
            <a:endParaRPr sz="1200">
              <a:solidFill>
                <a:schemeClr val="dk1"/>
              </a:solidFill>
            </a:endParaRPr>
          </a:p>
        </p:txBody>
      </p:sp>
      <p:sp>
        <p:nvSpPr>
          <p:cNvPr id="1387" name="Google Shape;1387;p179"/>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388" name="Google Shape;1388;p179"/>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hazard_type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2" name="Shape 1392"/>
        <p:cNvGrpSpPr/>
        <p:nvPr/>
      </p:nvGrpSpPr>
      <p:grpSpPr>
        <a:xfrm>
          <a:off x="0" y="0"/>
          <a:ext cx="0" cy="0"/>
          <a:chOff x="0" y="0"/>
          <a:chExt cx="0" cy="0"/>
        </a:xfrm>
      </p:grpSpPr>
      <p:sp>
        <p:nvSpPr>
          <p:cNvPr id="1393" name="Google Shape;1393;p180"/>
          <p:cNvSpPr txBox="1"/>
          <p:nvPr>
            <p:ph type="title"/>
          </p:nvPr>
        </p:nvSpPr>
        <p:spPr>
          <a:xfrm>
            <a:off x="568650" y="398650"/>
            <a:ext cx="4046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GB">
                <a:solidFill>
                  <a:schemeClr val="accent1"/>
                </a:solidFill>
              </a:rPr>
              <a:t>category</a:t>
            </a:r>
            <a:endParaRPr b="0">
              <a:solidFill>
                <a:schemeClr val="accent1"/>
              </a:solidFill>
            </a:endParaRPr>
          </a:p>
          <a:p>
            <a:pPr indent="0" lvl="0" marL="0" rtl="0" algn="l">
              <a:spcBef>
                <a:spcPts val="0"/>
              </a:spcBef>
              <a:spcAft>
                <a:spcPts val="0"/>
              </a:spcAft>
              <a:buNone/>
            </a:pPr>
            <a:r>
              <a:rPr lang="en-GB"/>
              <a:t> </a:t>
            </a:r>
            <a:endParaRPr/>
          </a:p>
        </p:txBody>
      </p:sp>
      <p:sp>
        <p:nvSpPr>
          <p:cNvPr id="1394" name="Google Shape;1394;p180"/>
          <p:cNvSpPr txBox="1"/>
          <p:nvPr>
            <p:ph idx="1" type="body"/>
          </p:nvPr>
        </p:nvSpPr>
        <p:spPr>
          <a:xfrm>
            <a:off x="568650" y="1047000"/>
            <a:ext cx="3828900" cy="3145800"/>
          </a:xfrm>
          <a:prstGeom prst="rect">
            <a:avLst/>
          </a:prstGeom>
        </p:spPr>
        <p:txBody>
          <a:bodyPr anchorCtr="0" anchor="t" bIns="91425" lIns="91425" spcFirstLastPara="1" rIns="91425" wrap="square" tIns="91425">
            <a:noAutofit/>
          </a:bodyPr>
          <a:lstStyle/>
          <a:p>
            <a:pPr indent="0" lvl="0" marL="0" rtl="0" algn="l">
              <a:spcBef>
                <a:spcPts val="1100"/>
              </a:spcBef>
              <a:spcAft>
                <a:spcPts val="0"/>
              </a:spcAft>
              <a:buClr>
                <a:schemeClr val="dk1"/>
              </a:buClr>
              <a:buSzPts val="1100"/>
              <a:buFont typeface="Arial"/>
              <a:buNone/>
            </a:pPr>
            <a:r>
              <a:rPr b="1" lang="en-GB" sz="1200">
                <a:solidFill>
                  <a:schemeClr val="dk1"/>
                </a:solidFill>
              </a:rPr>
              <a:t>What</a:t>
            </a:r>
            <a:endParaRPr b="1"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Provides a category or grouping for the hazard.</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is it designed?</a:t>
            </a:r>
            <a:endParaRPr sz="1200">
              <a:solidFill>
                <a:schemeClr val="dk1"/>
              </a:solidFill>
            </a:endParaRPr>
          </a:p>
          <a:p>
            <a:pPr indent="0" lvl="0" marL="0" rtl="0" algn="l">
              <a:spcBef>
                <a:spcPts val="1100"/>
              </a:spcBef>
              <a:spcAft>
                <a:spcPts val="0"/>
              </a:spcAft>
              <a:buClr>
                <a:schemeClr val="dk1"/>
              </a:buClr>
              <a:buSzPts val="1100"/>
              <a:buFont typeface="Arial"/>
              <a:buNone/>
            </a:pPr>
            <a:r>
              <a:rPr lang="en-GB" sz="1200">
                <a:solidFill>
                  <a:schemeClr val="dk1"/>
                </a:solidFill>
              </a:rPr>
              <a:t>The data type is a free text field of 500 characters. </a:t>
            </a:r>
            <a:endParaRPr sz="1200">
              <a:solidFill>
                <a:schemeClr val="dk1"/>
              </a:solidFill>
            </a:endParaRPr>
          </a:p>
          <a:p>
            <a:pPr indent="0" lvl="0" marL="0" rtl="0" algn="l">
              <a:spcBef>
                <a:spcPts val="1500"/>
              </a:spcBef>
              <a:spcAft>
                <a:spcPts val="0"/>
              </a:spcAft>
              <a:buClr>
                <a:schemeClr val="dk1"/>
              </a:buClr>
              <a:buSzPts val="1100"/>
              <a:buFont typeface="Arial"/>
              <a:buNone/>
            </a:pPr>
            <a:r>
              <a:rPr b="1" lang="en-GB" sz="1200">
                <a:solidFill>
                  <a:schemeClr val="dk1"/>
                </a:solidFill>
              </a:rPr>
              <a:t>How does it add value?</a:t>
            </a:r>
            <a:endParaRPr b="1" sz="1200">
              <a:solidFill>
                <a:schemeClr val="dk1"/>
              </a:solidFill>
            </a:endParaRPr>
          </a:p>
          <a:p>
            <a:pPr indent="0" lvl="0" marL="0" rtl="0" algn="l">
              <a:spcBef>
                <a:spcPts val="1500"/>
              </a:spcBef>
              <a:spcAft>
                <a:spcPts val="0"/>
              </a:spcAft>
              <a:buClr>
                <a:schemeClr val="dk1"/>
              </a:buClr>
              <a:buSzPts val="1100"/>
              <a:buFont typeface="Arial"/>
              <a:buNone/>
            </a:pPr>
            <a:r>
              <a:rPr lang="en-GB" sz="1200">
                <a:solidFill>
                  <a:schemeClr val="dk1"/>
                </a:solidFill>
              </a:rPr>
              <a:t>The </a:t>
            </a:r>
            <a:r>
              <a:rPr lang="en-GB" sz="1200">
                <a:solidFill>
                  <a:schemeClr val="accent1"/>
                </a:solidFill>
              </a:rPr>
              <a:t>category</a:t>
            </a:r>
            <a:r>
              <a:rPr lang="en-GB" sz="1200">
                <a:solidFill>
                  <a:schemeClr val="dk1"/>
                </a:solidFill>
              </a:rPr>
              <a:t> field allows a housing provider to group hazards and hazard types flexibly.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100"/>
              </a:spcBef>
              <a:spcAft>
                <a:spcPts val="0"/>
              </a:spcAft>
              <a:buClr>
                <a:schemeClr val="dk1"/>
              </a:buClr>
              <a:buSzPts val="1100"/>
              <a:buFont typeface="Arial"/>
              <a:buNone/>
            </a:pPr>
            <a:r>
              <a:t/>
            </a:r>
            <a:endParaRPr sz="1200">
              <a:solidFill>
                <a:schemeClr val="dk1"/>
              </a:solidFill>
            </a:endParaRPr>
          </a:p>
          <a:p>
            <a:pPr indent="0" lvl="0" marL="0" rtl="0" algn="l">
              <a:spcBef>
                <a:spcPts val="11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0"/>
              </a:spcAft>
              <a:buClr>
                <a:schemeClr val="dk1"/>
              </a:buClr>
              <a:buSzPts val="1100"/>
              <a:buFont typeface="Arial"/>
              <a:buNone/>
            </a:pPr>
            <a:r>
              <a:t/>
            </a:r>
            <a:endParaRPr sz="1200">
              <a:solidFill>
                <a:schemeClr val="dk1"/>
              </a:solidFill>
            </a:endParaRPr>
          </a:p>
          <a:p>
            <a:pPr indent="0" lvl="0" marL="0" rtl="0" algn="l">
              <a:spcBef>
                <a:spcPts val="1500"/>
              </a:spcBef>
              <a:spcAft>
                <a:spcPts val="0"/>
              </a:spcAft>
              <a:buClr>
                <a:schemeClr val="dk1"/>
              </a:buClr>
              <a:buSzPts val="1100"/>
              <a:buFont typeface="Arial"/>
              <a:buNone/>
            </a:pPr>
            <a:r>
              <a:t/>
            </a:r>
            <a:endParaRPr b="1" sz="1200">
              <a:solidFill>
                <a:schemeClr val="dk1"/>
              </a:solidFill>
            </a:endParaRPr>
          </a:p>
          <a:p>
            <a:pPr indent="0" lvl="0" marL="0" rtl="0" algn="l">
              <a:spcBef>
                <a:spcPts val="1500"/>
              </a:spcBef>
              <a:spcAft>
                <a:spcPts val="1500"/>
              </a:spcAft>
              <a:buNone/>
            </a:pPr>
            <a:r>
              <a:t/>
            </a:r>
            <a:endParaRPr b="1" sz="1200">
              <a:solidFill>
                <a:schemeClr val="dk1"/>
              </a:solidFill>
            </a:endParaRPr>
          </a:p>
        </p:txBody>
      </p:sp>
      <p:sp>
        <p:nvSpPr>
          <p:cNvPr id="1395" name="Google Shape;1395;p180"/>
          <p:cNvSpPr txBox="1"/>
          <p:nvPr>
            <p:ph idx="2" type="body"/>
          </p:nvPr>
        </p:nvSpPr>
        <p:spPr>
          <a:xfrm>
            <a:off x="4731150" y="398650"/>
            <a:ext cx="3828900" cy="304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chemeClr val="dk1"/>
                </a:solidFill>
              </a:rPr>
              <a:t>Questions to ask</a:t>
            </a:r>
            <a:endParaRPr b="1" sz="1200">
              <a:solidFill>
                <a:schemeClr val="dk1"/>
              </a:solidFill>
            </a:endParaRPr>
          </a:p>
          <a:p>
            <a:pPr indent="-304800" lvl="0" marL="457200" rtl="0" algn="l">
              <a:lnSpc>
                <a:spcPct val="115000"/>
              </a:lnSpc>
              <a:spcBef>
                <a:spcPts val="1500"/>
              </a:spcBef>
              <a:spcAft>
                <a:spcPts val="0"/>
              </a:spcAft>
              <a:buClr>
                <a:schemeClr val="dk1"/>
              </a:buClr>
              <a:buSzPts val="1200"/>
              <a:buFont typeface="Arial"/>
              <a:buChar char="●"/>
            </a:pPr>
            <a:r>
              <a:rPr lang="en-GB" sz="1200">
                <a:solidFill>
                  <a:schemeClr val="dk1"/>
                </a:solidFill>
              </a:rPr>
              <a:t>Is a free text field suitable here?</a:t>
            </a:r>
            <a:endParaRPr sz="1200">
              <a:solidFill>
                <a:schemeClr val="dk1"/>
              </a:solidFill>
            </a:endParaRPr>
          </a:p>
          <a:p>
            <a:pPr indent="0" lvl="0" marL="457200" rtl="0" algn="l">
              <a:lnSpc>
                <a:spcPct val="115000"/>
              </a:lnSpc>
              <a:spcBef>
                <a:spcPts val="0"/>
              </a:spcBef>
              <a:spcAft>
                <a:spcPts val="0"/>
              </a:spcAft>
              <a:buNone/>
            </a:pPr>
            <a:r>
              <a:t/>
            </a:r>
            <a:endParaRPr sz="1200">
              <a:solidFill>
                <a:schemeClr val="dk1"/>
              </a:solidFill>
            </a:endParaRPr>
          </a:p>
          <a:p>
            <a:pPr indent="0" lvl="0" marL="0" rtl="0" algn="l">
              <a:lnSpc>
                <a:spcPct val="115000"/>
              </a:lnSpc>
              <a:spcBef>
                <a:spcPts val="0"/>
              </a:spcBef>
              <a:spcAft>
                <a:spcPts val="0"/>
              </a:spcAft>
              <a:buNone/>
            </a:pPr>
            <a:r>
              <a:rPr b="1" lang="en-GB" sz="1200">
                <a:solidFill>
                  <a:schemeClr val="dk1"/>
                </a:solidFill>
              </a:rPr>
              <a:t>What alternatives were considered</a:t>
            </a:r>
            <a:endParaRPr b="1" sz="1200">
              <a:solidFill>
                <a:schemeClr val="dk1"/>
              </a:solidFill>
            </a:endParaRPr>
          </a:p>
          <a:p>
            <a:pPr indent="-304800" lvl="0" marL="457200" rtl="0" algn="l">
              <a:lnSpc>
                <a:spcPct val="115000"/>
              </a:lnSpc>
              <a:spcBef>
                <a:spcPts val="1500"/>
              </a:spcBef>
              <a:spcAft>
                <a:spcPts val="0"/>
              </a:spcAft>
              <a:buClr>
                <a:schemeClr val="dk1"/>
              </a:buClr>
              <a:buSzPts val="1200"/>
              <a:buChar char="●"/>
            </a:pPr>
            <a:r>
              <a:rPr lang="en-GB" sz="1200">
                <a:solidFill>
                  <a:schemeClr val="dk1"/>
                </a:solidFill>
              </a:rPr>
              <a:t>Would there be any benefit in using the </a:t>
            </a:r>
            <a:r>
              <a:rPr lang="en-GB" sz="1200" u="sng">
                <a:solidFill>
                  <a:schemeClr val="hlink"/>
                </a:solidFill>
                <a:hlinkClick r:id="rId3"/>
              </a:rPr>
              <a:t>Categorization</a:t>
            </a:r>
            <a:r>
              <a:rPr lang="en-GB" sz="1200">
                <a:solidFill>
                  <a:schemeClr val="dk1"/>
                </a:solidFill>
              </a:rPr>
              <a:t> entity in the HACT UK Housing Data Standards? Similar to </a:t>
            </a:r>
            <a:r>
              <a:rPr lang="en-GB" sz="1200" u="sng">
                <a:solidFill>
                  <a:schemeClr val="hlink"/>
                </a:solidFill>
                <a:hlinkClick r:id="rId4"/>
              </a:rPr>
              <a:t>Reference</a:t>
            </a:r>
            <a:r>
              <a:rPr lang="en-GB" sz="1200">
                <a:solidFill>
                  <a:schemeClr val="dk1"/>
                </a:solidFill>
              </a:rPr>
              <a:t> this allows you to determine the provenance of particular categories (ie. who allocated them), create descriptions and sub-categories - as well as create flexible category strings.</a:t>
            </a:r>
            <a:endParaRPr sz="1200">
              <a:solidFill>
                <a:schemeClr val="dk1"/>
              </a:solidFill>
            </a:endParaRPr>
          </a:p>
        </p:txBody>
      </p:sp>
      <p:sp>
        <p:nvSpPr>
          <p:cNvPr id="1396" name="Google Shape;1396;p180"/>
          <p:cNvSpPr/>
          <p:nvPr/>
        </p:nvSpPr>
        <p:spPr>
          <a:xfrm>
            <a:off x="6800400" y="142300"/>
            <a:ext cx="2195700" cy="3150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 Design confidence: Medium</a:t>
            </a:r>
            <a:endParaRPr sz="1200">
              <a:solidFill>
                <a:schemeClr val="lt1"/>
              </a:solidFill>
              <a:latin typeface="Helvetica Neue"/>
              <a:ea typeface="Helvetica Neue"/>
              <a:cs typeface="Helvetica Neue"/>
              <a:sym typeface="Helvetica Neue"/>
            </a:endParaRPr>
          </a:p>
        </p:txBody>
      </p:sp>
      <p:sp>
        <p:nvSpPr>
          <p:cNvPr id="1397" name="Google Shape;1397;p180"/>
          <p:cNvSpPr/>
          <p:nvPr/>
        </p:nvSpPr>
        <p:spPr>
          <a:xfrm>
            <a:off x="203225" y="142300"/>
            <a:ext cx="1951800" cy="3150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lt1"/>
                </a:solidFill>
                <a:latin typeface="Helvetica Neue"/>
                <a:ea typeface="Helvetica Neue"/>
                <a:cs typeface="Helvetica Neue"/>
                <a:sym typeface="Helvetica Neue"/>
              </a:rPr>
              <a:t>hazard_type attribute</a:t>
            </a:r>
            <a:endParaRPr sz="1200">
              <a:solidFill>
                <a:schemeClr val="lt1"/>
              </a:solidFill>
              <a:latin typeface="Helvetica Neue"/>
              <a:ea typeface="Helvetica Neue"/>
              <a:cs typeface="Helvetica Neue"/>
              <a:sym typeface="Helvetica Neue"/>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1" name="Shape 1401"/>
        <p:cNvGrpSpPr/>
        <p:nvPr/>
      </p:nvGrpSpPr>
      <p:grpSpPr>
        <a:xfrm>
          <a:off x="0" y="0"/>
          <a:ext cx="0" cy="0"/>
          <a:chOff x="0" y="0"/>
          <a:chExt cx="0" cy="0"/>
        </a:xfrm>
      </p:grpSpPr>
      <p:sp>
        <p:nvSpPr>
          <p:cNvPr id="1402" name="Google Shape;1402;p181"/>
          <p:cNvSpPr txBox="1"/>
          <p:nvPr>
            <p:ph idx="4294967295" type="title"/>
          </p:nvPr>
        </p:nvSpPr>
        <p:spPr>
          <a:xfrm>
            <a:off x="570300" y="1418625"/>
            <a:ext cx="6875400" cy="15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Appendix</a:t>
            </a:r>
            <a:endParaRPr/>
          </a:p>
        </p:txBody>
      </p:sp>
      <p:sp>
        <p:nvSpPr>
          <p:cNvPr id="1403" name="Google Shape;1403;p181"/>
          <p:cNvSpPr txBox="1"/>
          <p:nvPr>
            <p:ph idx="1" type="subTitle"/>
          </p:nvPr>
        </p:nvSpPr>
        <p:spPr>
          <a:xfrm>
            <a:off x="372350" y="2834325"/>
            <a:ext cx="3616500" cy="5019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ocal Digital theme 01">
  <a:themeElements>
    <a:clrScheme name="Simple Light">
      <a:dk1>
        <a:srgbClr val="000000"/>
      </a:dk1>
      <a:lt1>
        <a:srgbClr val="FFFFFF"/>
      </a:lt1>
      <a:dk2>
        <a:srgbClr val="595959"/>
      </a:dk2>
      <a:lt2>
        <a:srgbClr val="EEEEEE"/>
      </a:lt2>
      <a:accent1>
        <a:srgbClr val="009B99"/>
      </a:accent1>
      <a:accent2>
        <a:srgbClr val="005187"/>
      </a:accent2>
      <a:accent3>
        <a:srgbClr val="B00E6A"/>
      </a:accent3>
      <a:accent4>
        <a:srgbClr val="333366"/>
      </a:accent4>
      <a:accent5>
        <a:srgbClr val="0099CC"/>
      </a:accent5>
      <a:accent6>
        <a:srgbClr val="EE8C00"/>
      </a:accent6>
      <a:hlink>
        <a:srgbClr val="009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ocal Digital theme 01">
  <a:themeElements>
    <a:clrScheme name="Simple Light">
      <a:dk1>
        <a:srgbClr val="000000"/>
      </a:dk1>
      <a:lt1>
        <a:srgbClr val="FFFFFF"/>
      </a:lt1>
      <a:dk2>
        <a:srgbClr val="595959"/>
      </a:dk2>
      <a:lt2>
        <a:srgbClr val="EEEEEE"/>
      </a:lt2>
      <a:accent1>
        <a:srgbClr val="009B99"/>
      </a:accent1>
      <a:accent2>
        <a:srgbClr val="005187"/>
      </a:accent2>
      <a:accent3>
        <a:srgbClr val="B00E6A"/>
      </a:accent3>
      <a:accent4>
        <a:srgbClr val="3D3366"/>
      </a:accent4>
      <a:accent5>
        <a:srgbClr val="0099CC"/>
      </a:accent5>
      <a:accent6>
        <a:srgbClr val="EE8C00"/>
      </a:accent6>
      <a:hlink>
        <a:srgbClr val="009B9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