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60"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547"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Pinto" userId="5a0b3c5da5893512" providerId="LiveId" clId="{8BA273BD-5BC1-422E-B3F8-16FE4774F65D}"/>
    <pc:docChg chg="modSld">
      <pc:chgData name="George Pinto" userId="5a0b3c5da5893512" providerId="LiveId" clId="{8BA273BD-5BC1-422E-B3F8-16FE4774F65D}" dt="2020-09-09T18:44:31.392" v="1" actId="1076"/>
      <pc:docMkLst>
        <pc:docMk/>
      </pc:docMkLst>
      <pc:sldChg chg="modSp mod">
        <pc:chgData name="George Pinto" userId="5a0b3c5da5893512" providerId="LiveId" clId="{8BA273BD-5BC1-422E-B3F8-16FE4774F65D}" dt="2020-09-09T18:44:31.392" v="1" actId="1076"/>
        <pc:sldMkLst>
          <pc:docMk/>
          <pc:sldMk cId="1853333882" sldId="256"/>
        </pc:sldMkLst>
        <pc:spChg chg="mod">
          <ac:chgData name="George Pinto" userId="5a0b3c5da5893512" providerId="LiveId" clId="{8BA273BD-5BC1-422E-B3F8-16FE4774F65D}" dt="2020-09-09T18:44:31.392" v="1" actId="1076"/>
          <ac:spMkLst>
            <pc:docMk/>
            <pc:sldMk cId="1853333882" sldId="256"/>
            <ac:spMk id="5" creationId="{167EDB82-4EBE-43CB-BE97-6823D5D883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67F-03EA-42BC-BE70-76096DB9A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32BC19-3867-4E02-BE0F-3DC6C1139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F237E-9E05-466F-A625-1F531EF93BC3}"/>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9FBEFD30-DBD0-44B9-B62C-5D8EDA68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7073B-1011-489A-9313-0D6D4583F5D6}"/>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324314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312B-DD4D-4BD7-B3AA-59C410B68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7D38DC-18AD-45CC-BE96-89EB2F79A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4AB8D-38C0-46A3-A8E3-07F39CA151A3}"/>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0359FB79-2D09-4802-B74C-10BDD1F71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DC226-BB7C-4ACD-B47B-B8AE80F3CBDD}"/>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232378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C2858-0A79-46E8-AF39-41141EBF1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7F55FF-4E14-4D37-80CC-B67A87EB9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22050-5D01-49CA-BFE2-7B5BBBF31DC3}"/>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E40852E3-FCF0-4242-A478-014F0358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F06F0-C092-4948-AAEC-F565E680F6F5}"/>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15113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9A3C-46B9-4571-9A45-A4BD309D8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3E4FC-A945-48B9-A910-0BB2883EB8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02EDA-A3A1-49CE-A14D-E598F0526319}"/>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0D37C804-55DB-4B4E-9F82-E4840D73B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6D605-5DAB-4E80-9D8A-16B11117A9D3}"/>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190950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1DF0-B9AB-44BD-923D-3A2FA3632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4A77C-A255-45CD-8312-110D1A6E8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9CE7A-F750-41DF-8584-A5C428E4C432}"/>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286BFACE-29B9-4BF7-BEC0-9EC3BDE16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A9842-F151-4E22-A2A9-401124371A9A}"/>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399722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3C7F-5F59-462B-899B-E2CA1B2F2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E1E85-780A-49BC-82D4-CCF0D4077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F37A3-002F-4476-BBAC-FF2B8521C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DD52A2-391C-4FCF-8FFA-A8C24D137B1F}"/>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6" name="Footer Placeholder 5">
            <a:extLst>
              <a:ext uri="{FF2B5EF4-FFF2-40B4-BE49-F238E27FC236}">
                <a16:creationId xmlns:a16="http://schemas.microsoft.com/office/drawing/2014/main" id="{2462B0F1-395F-4A77-A926-06E3D1CDE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13E05-5B2A-4220-815D-C49A98682361}"/>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67524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575F-7A4A-46C6-B849-437285E41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A7AFE-5D8F-4028-877B-E1C2544BA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FBE507-9BB8-44EC-B338-D6E73CFCF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6CAFB-4632-406F-ACC1-2998976D2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B5E52-51DE-45D5-A849-1D99BF8E0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36C7FC-325B-4347-9250-83E1F3EE0018}"/>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8" name="Footer Placeholder 7">
            <a:extLst>
              <a:ext uri="{FF2B5EF4-FFF2-40B4-BE49-F238E27FC236}">
                <a16:creationId xmlns:a16="http://schemas.microsoft.com/office/drawing/2014/main" id="{37D8C42B-30F6-41C4-9FB7-CF93A711E7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EDC99-9D29-49E1-9FEE-1F8E05931632}"/>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7827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F98E-052A-4282-A051-86C65B0F9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10A4F7-D501-4E54-8E95-F1BE4AC5F3AA}"/>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4" name="Footer Placeholder 3">
            <a:extLst>
              <a:ext uri="{FF2B5EF4-FFF2-40B4-BE49-F238E27FC236}">
                <a16:creationId xmlns:a16="http://schemas.microsoft.com/office/drawing/2014/main" id="{FEF42AF7-B7D6-40D5-A110-2D442721C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78520F-A27B-4AD4-8790-B022AFB54990}"/>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46422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5785D-DB5B-4DE3-816E-EF0CF6AAB9AB}"/>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3" name="Footer Placeholder 2">
            <a:extLst>
              <a:ext uri="{FF2B5EF4-FFF2-40B4-BE49-F238E27FC236}">
                <a16:creationId xmlns:a16="http://schemas.microsoft.com/office/drawing/2014/main" id="{C14AB18B-F4FA-406F-A58B-34E7DFCBA4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E6BC8-165B-402D-84B2-E668C2FC0A15}"/>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255138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DFCC-135F-4AEF-96BF-87813D6E1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D9C369-855D-457F-BFE4-9B9FC78C8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285A8-368B-4FFD-84E7-F6FE1A844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ABC1C-AC98-460D-8EE5-782638C4F0E8}"/>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6" name="Footer Placeholder 5">
            <a:extLst>
              <a:ext uri="{FF2B5EF4-FFF2-40B4-BE49-F238E27FC236}">
                <a16:creationId xmlns:a16="http://schemas.microsoft.com/office/drawing/2014/main" id="{0DA14731-4B0A-4E07-BF62-44DDD7546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81BBB-847F-4251-84DF-F81EF06330C3}"/>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10948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60F2-BC0C-4ECC-9187-63A9BD05D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A1E39-AF69-41F5-9B6A-2DADD47F6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3AAB74-2908-481B-8CDB-C285941FD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AC8B0-F667-4E3F-921D-28E39023DF93}"/>
              </a:ext>
            </a:extLst>
          </p:cNvPr>
          <p:cNvSpPr>
            <a:spLocks noGrp="1"/>
          </p:cNvSpPr>
          <p:nvPr>
            <p:ph type="dt" sz="half" idx="10"/>
          </p:nvPr>
        </p:nvSpPr>
        <p:spPr/>
        <p:txBody>
          <a:bodyPr/>
          <a:lstStyle/>
          <a:p>
            <a:fld id="{62757AB1-5E17-4506-BAA6-890887B31F76}" type="datetimeFigureOut">
              <a:rPr lang="en-US" smtClean="0"/>
              <a:t>1/29/2021</a:t>
            </a:fld>
            <a:endParaRPr lang="en-US"/>
          </a:p>
        </p:txBody>
      </p:sp>
      <p:sp>
        <p:nvSpPr>
          <p:cNvPr id="6" name="Footer Placeholder 5">
            <a:extLst>
              <a:ext uri="{FF2B5EF4-FFF2-40B4-BE49-F238E27FC236}">
                <a16:creationId xmlns:a16="http://schemas.microsoft.com/office/drawing/2014/main" id="{A38D0934-5230-40CC-A247-F089B79C8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0C9F0-0FC0-4230-B935-CB714C62F0A3}"/>
              </a:ext>
            </a:extLst>
          </p:cNvPr>
          <p:cNvSpPr>
            <a:spLocks noGrp="1"/>
          </p:cNvSpPr>
          <p:nvPr>
            <p:ph type="sldNum" sz="quarter" idx="12"/>
          </p:nvPr>
        </p:nvSpPr>
        <p:spPr/>
        <p:txBody>
          <a:bodyPr/>
          <a:lstStyle/>
          <a:p>
            <a:fld id="{ADE9A300-A999-41E7-918F-6F8FD945E87B}" type="slidenum">
              <a:rPr lang="en-US" smtClean="0"/>
              <a:t>‹#›</a:t>
            </a:fld>
            <a:endParaRPr lang="en-US"/>
          </a:p>
        </p:txBody>
      </p:sp>
    </p:spTree>
    <p:extLst>
      <p:ext uri="{BB962C8B-B14F-4D97-AF65-F5344CB8AC3E}">
        <p14:creationId xmlns:p14="http://schemas.microsoft.com/office/powerpoint/2010/main" val="35223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2DDE4-3F9C-4EEB-904F-70C40D9D0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6E489-6416-466B-939D-55B5C6090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9C7D7-60E6-4EEE-999A-C0C42FE32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57AB1-5E17-4506-BAA6-890887B31F76}" type="datetimeFigureOut">
              <a:rPr lang="en-US" smtClean="0"/>
              <a:t>1/29/2021</a:t>
            </a:fld>
            <a:endParaRPr lang="en-US"/>
          </a:p>
        </p:txBody>
      </p:sp>
      <p:sp>
        <p:nvSpPr>
          <p:cNvPr id="5" name="Footer Placeholder 4">
            <a:extLst>
              <a:ext uri="{FF2B5EF4-FFF2-40B4-BE49-F238E27FC236}">
                <a16:creationId xmlns:a16="http://schemas.microsoft.com/office/drawing/2014/main" id="{D816B9FD-C3E7-42BC-A276-A970C321B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F43A1-7116-48D7-98AD-A3E632581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9A300-A999-41E7-918F-6F8FD945E87B}" type="slidenum">
              <a:rPr lang="en-US" smtClean="0"/>
              <a:t>‹#›</a:t>
            </a:fld>
            <a:endParaRPr lang="en-US"/>
          </a:p>
        </p:txBody>
      </p:sp>
    </p:spTree>
    <p:extLst>
      <p:ext uri="{BB962C8B-B14F-4D97-AF65-F5344CB8AC3E}">
        <p14:creationId xmlns:p14="http://schemas.microsoft.com/office/powerpoint/2010/main" val="1639783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54B55-937C-4558-ADE9-0A33DFECF357}"/>
              </a:ext>
            </a:extLst>
          </p:cNvPr>
          <p:cNvSpPr>
            <a:spLocks noGrp="1"/>
          </p:cNvSpPr>
          <p:nvPr>
            <p:ph type="ctrTitle"/>
          </p:nvPr>
        </p:nvSpPr>
        <p:spPr>
          <a:xfrm>
            <a:off x="5232400" y="1367673"/>
            <a:ext cx="6124575" cy="2665509"/>
          </a:xfrm>
        </p:spPr>
        <p:txBody>
          <a:bodyPr>
            <a:normAutofit/>
          </a:bodyPr>
          <a:lstStyle/>
          <a:p>
            <a:pPr algn="r"/>
            <a:r>
              <a:rPr lang="en-US" sz="5000">
                <a:solidFill>
                  <a:schemeClr val="bg1"/>
                </a:solidFill>
              </a:rPr>
              <a:t>Identifying Appliances from Energy Use Spectrograms</a:t>
            </a:r>
          </a:p>
        </p:txBody>
      </p:sp>
      <p:sp>
        <p:nvSpPr>
          <p:cNvPr id="3" name="Subtitle 2">
            <a:extLst>
              <a:ext uri="{FF2B5EF4-FFF2-40B4-BE49-F238E27FC236}">
                <a16:creationId xmlns:a16="http://schemas.microsoft.com/office/drawing/2014/main" id="{44033C4E-AE71-4AD0-A850-159A09FB2EE3}"/>
              </a:ext>
            </a:extLst>
          </p:cNvPr>
          <p:cNvSpPr>
            <a:spLocks noGrp="1"/>
          </p:cNvSpPr>
          <p:nvPr>
            <p:ph type="subTitle" idx="1"/>
          </p:nvPr>
        </p:nvSpPr>
        <p:spPr>
          <a:xfrm>
            <a:off x="5228702" y="4414180"/>
            <a:ext cx="6128274" cy="884538"/>
          </a:xfrm>
        </p:spPr>
        <p:txBody>
          <a:bodyPr>
            <a:normAutofit/>
          </a:bodyPr>
          <a:lstStyle/>
          <a:p>
            <a:pPr algn="r"/>
            <a:r>
              <a:rPr lang="en-US">
                <a:solidFill>
                  <a:schemeClr val="bg1"/>
                </a:solidFill>
              </a:rPr>
              <a:t>IBM Advanced Data Science Capstone</a:t>
            </a:r>
          </a:p>
          <a:p>
            <a:pPr algn="r"/>
            <a:r>
              <a:rPr lang="en-US">
                <a:solidFill>
                  <a:schemeClr val="bg1"/>
                </a:solidFill>
              </a:rPr>
              <a:t>George Pinto</a:t>
            </a:r>
          </a:p>
        </p:txBody>
      </p:sp>
      <p:grpSp>
        <p:nvGrpSpPr>
          <p:cNvPr id="193" name="Group 192">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94" name="Group 193">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02" name="Freeform: Shape 201">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3" name="Freeform: Shape 202">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5" name="Group 194">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96" name="Group 195">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00" name="Freeform: Shape 199">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Freeform: Shape 200">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7" name="Group 196">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98" name="Freeform: Shape 197">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Freeform: Shape 198">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026" name="Picture 2" descr="IBM (@IBM) | Twitter">
            <a:extLst>
              <a:ext uri="{FF2B5EF4-FFF2-40B4-BE49-F238E27FC236}">
                <a16:creationId xmlns:a16="http://schemas.microsoft.com/office/drawing/2014/main" id="{4959BE94-2F92-46B2-8D3F-043B13529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90" r="-1" b="8940"/>
          <a:stretch/>
        </p:blipFill>
        <p:spPr bwMode="auto">
          <a:xfrm>
            <a:off x="835024" y="2685934"/>
            <a:ext cx="2663825" cy="206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3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81" name="Group 8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89" name="Freeform: Shape 8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2" name="Group 8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83" name="Group 8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87" name="Freeform: Shape 8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4" name="Group 8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85" name="Freeform: Shape 8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4" name="Title 3">
            <a:extLst>
              <a:ext uri="{FF2B5EF4-FFF2-40B4-BE49-F238E27FC236}">
                <a16:creationId xmlns:a16="http://schemas.microsoft.com/office/drawing/2014/main" id="{425D74D1-3B87-4733-B73B-15BEDE3A6A4A}"/>
              </a:ext>
            </a:extLst>
          </p:cNvPr>
          <p:cNvSpPr>
            <a:spLocks noGrp="1"/>
          </p:cNvSpPr>
          <p:nvPr>
            <p:ph type="title"/>
          </p:nvPr>
        </p:nvSpPr>
        <p:spPr>
          <a:xfrm>
            <a:off x="827088" y="1641752"/>
            <a:ext cx="2655887" cy="3213277"/>
          </a:xfrm>
        </p:spPr>
        <p:txBody>
          <a:bodyPr anchor="t">
            <a:normAutofit/>
          </a:bodyPr>
          <a:lstStyle/>
          <a:p>
            <a:r>
              <a:rPr lang="en-US" sz="4000">
                <a:solidFill>
                  <a:schemeClr val="bg1"/>
                </a:solidFill>
                <a:latin typeface="Arial" panose="020B0604020202020204" pitchFamily="34" charset="0"/>
                <a:cs typeface="Arial" panose="020B0604020202020204" pitchFamily="34" charset="0"/>
              </a:rPr>
              <a:t>The Dataset</a:t>
            </a:r>
          </a:p>
        </p:txBody>
      </p:sp>
      <p:sp>
        <p:nvSpPr>
          <p:cNvPr id="5" name="Content Placeholder 4">
            <a:extLst>
              <a:ext uri="{FF2B5EF4-FFF2-40B4-BE49-F238E27FC236}">
                <a16:creationId xmlns:a16="http://schemas.microsoft.com/office/drawing/2014/main" id="{167EDB82-4EBE-43CB-BE97-6823D5D883BC}"/>
              </a:ext>
            </a:extLst>
          </p:cNvPr>
          <p:cNvSpPr>
            <a:spLocks noGrp="1"/>
          </p:cNvSpPr>
          <p:nvPr>
            <p:ph idx="1"/>
          </p:nvPr>
        </p:nvSpPr>
        <p:spPr>
          <a:xfrm>
            <a:off x="5232401" y="1721579"/>
            <a:ext cx="6140449" cy="3952648"/>
          </a:xfrm>
        </p:spPr>
        <p:txBody>
          <a:bodyPr>
            <a:normAutofit/>
          </a:bodyPr>
          <a:lstStyle/>
          <a:p>
            <a:r>
              <a:rPr lang="en-US" sz="1300">
                <a:solidFill>
                  <a:schemeClr val="bg1">
                    <a:alpha val="80000"/>
                  </a:schemeClr>
                </a:solidFill>
                <a:latin typeface="Arial" panose="020B0604020202020204" pitchFamily="34" charset="0"/>
                <a:cs typeface="Arial" panose="020B0604020202020204" pitchFamily="34" charset="0"/>
              </a:rPr>
              <a:t>Spectrogram images</a:t>
            </a:r>
          </a:p>
          <a:p>
            <a:pPr marL="0" indent="0">
              <a:buNone/>
            </a:pPr>
            <a:endParaRPr lang="en-US" sz="1300">
              <a:solidFill>
                <a:schemeClr val="bg1">
                  <a:alpha val="80000"/>
                </a:schemeClr>
              </a:solidFill>
              <a:latin typeface="Arial" panose="020B0604020202020204" pitchFamily="34" charset="0"/>
              <a:cs typeface="Arial" panose="020B0604020202020204" pitchFamily="34" charset="0"/>
            </a:endParaRPr>
          </a:p>
          <a:p>
            <a:r>
              <a:rPr lang="en-US" sz="1300">
                <a:solidFill>
                  <a:schemeClr val="bg1">
                    <a:alpha val="80000"/>
                  </a:schemeClr>
                </a:solidFill>
                <a:latin typeface="Arial" panose="020B0604020202020204" pitchFamily="34" charset="0"/>
                <a:cs typeface="Arial" panose="020B0604020202020204" pitchFamily="34" charset="0"/>
              </a:rPr>
              <a:t>1152 training images and 768 testing images sized 128 x 176 pixels</a:t>
            </a:r>
          </a:p>
          <a:p>
            <a:pPr marL="0" indent="0">
              <a:buNone/>
            </a:pPr>
            <a:endParaRPr lang="en-US" sz="1300">
              <a:solidFill>
                <a:schemeClr val="bg1">
                  <a:alpha val="80000"/>
                </a:schemeClr>
              </a:solidFill>
              <a:latin typeface="Arial" panose="020B0604020202020204" pitchFamily="34" charset="0"/>
              <a:cs typeface="Arial" panose="020B0604020202020204" pitchFamily="34" charset="0"/>
            </a:endParaRPr>
          </a:p>
          <a:p>
            <a:r>
              <a:rPr lang="en-US" sz="1300" b="0" i="0">
                <a:solidFill>
                  <a:schemeClr val="bg1">
                    <a:alpha val="80000"/>
                  </a:schemeClr>
                </a:solidFill>
                <a:effectLst/>
                <a:latin typeface="Arial" panose="020B0604020202020204" pitchFamily="34" charset="0"/>
                <a:cs typeface="Arial" panose="020B0604020202020204" pitchFamily="34" charset="0"/>
              </a:rPr>
              <a:t>This plug load dataset contains current and voltage measurements sampled at 30 kHz from 11 different appliance types present in more than 60 households in Pittsburgh, Pennsylvania. Plug load refers to the energy used by products that are powered by means of an ordinary AC plug (i.e., plugged into an outlet).</a:t>
            </a:r>
          </a:p>
          <a:p>
            <a:pPr marL="0" indent="0">
              <a:buNone/>
            </a:pPr>
            <a:endParaRPr lang="en-US" sz="1300" b="0" i="0">
              <a:solidFill>
                <a:schemeClr val="bg1">
                  <a:alpha val="80000"/>
                </a:schemeClr>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300" b="0" i="0">
                <a:solidFill>
                  <a:schemeClr val="bg1">
                    <a:alpha val="80000"/>
                  </a:schemeClr>
                </a:solidFill>
                <a:effectLst/>
                <a:latin typeface="Arial" panose="020B0604020202020204" pitchFamily="34" charset="0"/>
                <a:cs typeface="Arial" panose="020B0604020202020204" pitchFamily="34" charset="0"/>
              </a:rPr>
              <a:t>For each appliance, plug load measurements were post-processed to extract a three-second-long window of measurements of current and voltage. For some observations, the window contains both the startup transient state (turning the appliance on) as well as the steady-state operation (once the appliance is running). For others, the window only contains the steady-state operation. The observations were then transformed into two spectrograms, one for current, and one for voltage.</a:t>
            </a:r>
          </a:p>
          <a:p>
            <a:endParaRPr lang="en-US" sz="1300">
              <a:solidFill>
                <a:schemeClr val="bg1">
                  <a:alpha val="80000"/>
                </a:schemeClr>
              </a:solidFill>
            </a:endParaRPr>
          </a:p>
        </p:txBody>
      </p:sp>
    </p:spTree>
    <p:extLst>
      <p:ext uri="{BB962C8B-B14F-4D97-AF65-F5344CB8AC3E}">
        <p14:creationId xmlns:p14="http://schemas.microsoft.com/office/powerpoint/2010/main" val="18533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88" name="Group 8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96" name="Freeform: Shape 9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Shape 9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9" name="Group 8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90" name="Group 8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94" name="Freeform: Shape 9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9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1" name="Group 9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92" name="Freeform: Shape 9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A28008F0-3462-43E5-A055-F0109159B42F}"/>
              </a:ext>
            </a:extLst>
          </p:cNvPr>
          <p:cNvSpPr>
            <a:spLocks noGrp="1"/>
          </p:cNvSpPr>
          <p:nvPr>
            <p:ph type="title"/>
          </p:nvPr>
        </p:nvSpPr>
        <p:spPr>
          <a:xfrm>
            <a:off x="827088" y="1641752"/>
            <a:ext cx="2655887" cy="3213277"/>
          </a:xfrm>
        </p:spPr>
        <p:txBody>
          <a:bodyPr anchor="t">
            <a:normAutofit/>
          </a:bodyPr>
          <a:lstStyle/>
          <a:p>
            <a:r>
              <a:rPr lang="en-US" sz="4000">
                <a:solidFill>
                  <a:schemeClr val="bg1"/>
                </a:solidFill>
                <a:latin typeface="Arial" panose="020B0604020202020204" pitchFamily="34" charset="0"/>
                <a:cs typeface="Arial" panose="020B0604020202020204" pitchFamily="34" charset="0"/>
              </a:rPr>
              <a:t>Use Case</a:t>
            </a:r>
          </a:p>
        </p:txBody>
      </p:sp>
      <p:sp>
        <p:nvSpPr>
          <p:cNvPr id="3" name="Content Placeholder 2">
            <a:extLst>
              <a:ext uri="{FF2B5EF4-FFF2-40B4-BE49-F238E27FC236}">
                <a16:creationId xmlns:a16="http://schemas.microsoft.com/office/drawing/2014/main" id="{3BB21D5B-8D0E-49C8-882C-3A3668CEC4C1}"/>
              </a:ext>
            </a:extLst>
          </p:cNvPr>
          <p:cNvSpPr>
            <a:spLocks noGrp="1"/>
          </p:cNvSpPr>
          <p:nvPr>
            <p:ph idx="1"/>
          </p:nvPr>
        </p:nvSpPr>
        <p:spPr>
          <a:xfrm>
            <a:off x="5232401" y="1721579"/>
            <a:ext cx="6140449" cy="3952648"/>
          </a:xfrm>
        </p:spPr>
        <p:txBody>
          <a:bodyPr>
            <a:normAutofit/>
          </a:bodyPr>
          <a:lstStyle/>
          <a:p>
            <a:pPr>
              <a:buFont typeface="Arial" panose="020B0604020202020204" pitchFamily="34" charset="0"/>
              <a:buChar char="•"/>
            </a:pPr>
            <a:r>
              <a:rPr lang="en-US" sz="1500" b="0" i="0">
                <a:solidFill>
                  <a:schemeClr val="bg1">
                    <a:alpha val="80000"/>
                  </a:schemeClr>
                </a:solidFill>
                <a:effectLst/>
                <a:latin typeface="Arial" panose="020B0604020202020204" pitchFamily="34" charset="0"/>
                <a:cs typeface="Arial" panose="020B0604020202020204" pitchFamily="34" charset="0"/>
              </a:rPr>
              <a:t>U.S. Energy Information Administration projects a 28% increase in world energy consumption by 2040. And the energy sector is a major contributor to climate change. Energy production and use accounts for more than 84% of U.S. greenhouse gas emissions.</a:t>
            </a:r>
          </a:p>
          <a:p>
            <a:pPr>
              <a:buFont typeface="Arial" panose="020B0604020202020204" pitchFamily="34" charset="0"/>
              <a:buChar char="•"/>
            </a:pPr>
            <a:endParaRPr lang="en-US" sz="1500" b="0" i="0">
              <a:solidFill>
                <a:schemeClr val="bg1">
                  <a:alpha val="80000"/>
                </a:schemeClr>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500" b="0" i="0">
                <a:solidFill>
                  <a:schemeClr val="bg1">
                    <a:alpha val="80000"/>
                  </a:schemeClr>
                </a:solidFill>
                <a:effectLst/>
                <a:latin typeface="Arial" panose="020B0604020202020204" pitchFamily="34" charset="0"/>
                <a:cs typeface="Arial" panose="020B0604020202020204" pitchFamily="34" charset="0"/>
              </a:rPr>
              <a:t>Increasing the efficiency of energy consumption has benefits for consumers, providers, and the environment. With an increasing number of IoT devices coming online in the energy sector, there is more and more data that can be used to monitor and track energy consumption. Ultimately, this type of data can be used to provide consumers and businesses with recommendations on ways to save energy, lower costs, and help the planet.</a:t>
            </a:r>
          </a:p>
          <a:p>
            <a:pPr marL="0" indent="0">
              <a:buNone/>
            </a:pPr>
            <a:endParaRPr lang="en-US" sz="1500" b="0" i="0">
              <a:solidFill>
                <a:schemeClr val="bg1">
                  <a:alpha val="80000"/>
                </a:schemeClr>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500" b="0" i="0">
                <a:solidFill>
                  <a:schemeClr val="bg1">
                    <a:alpha val="80000"/>
                  </a:schemeClr>
                </a:solidFill>
                <a:effectLst/>
                <a:latin typeface="Arial" panose="020B0604020202020204" pitchFamily="34" charset="0"/>
                <a:cs typeface="Arial" panose="020B0604020202020204" pitchFamily="34" charset="0"/>
              </a:rPr>
              <a:t>Use standard AI tools to identify 11 different types of appliances from their electric signatures, quantified by current and voltage measurements.</a:t>
            </a:r>
          </a:p>
          <a:p>
            <a:endParaRPr lang="en-US" sz="1500">
              <a:solidFill>
                <a:schemeClr val="bg1">
                  <a:alpha val="80000"/>
                </a:schemeClr>
              </a:solidFill>
            </a:endParaRPr>
          </a:p>
        </p:txBody>
      </p:sp>
    </p:spTree>
    <p:extLst>
      <p:ext uri="{BB962C8B-B14F-4D97-AF65-F5344CB8AC3E}">
        <p14:creationId xmlns:p14="http://schemas.microsoft.com/office/powerpoint/2010/main" val="67047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D5D6D-126B-46F3-9C50-424C215F7574}"/>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r"/>
            <a:r>
              <a:rPr lang="en-US" sz="7200">
                <a:solidFill>
                  <a:schemeClr val="bg1"/>
                </a:solidFill>
              </a:rPr>
              <a:t>Model</a:t>
            </a:r>
          </a:p>
        </p:txBody>
      </p:sp>
      <p:pic>
        <p:nvPicPr>
          <p:cNvPr id="81" name="Content Placeholder 4" descr="Table&#10;&#10;Description automatically generated">
            <a:extLst>
              <a:ext uri="{FF2B5EF4-FFF2-40B4-BE49-F238E27FC236}">
                <a16:creationId xmlns:a16="http://schemas.microsoft.com/office/drawing/2014/main" id="{44374798-6173-4B6B-B63D-85A08320A1E6}"/>
              </a:ext>
            </a:extLst>
          </p:cNvPr>
          <p:cNvPicPr>
            <a:picLocks noGrp="1" noChangeAspect="1"/>
          </p:cNvPicPr>
          <p:nvPr>
            <p:ph idx="1"/>
          </p:nvPr>
        </p:nvPicPr>
        <p:blipFill rotWithShape="1">
          <a:blip r:embed="rId2"/>
          <a:srcRect r="6" b="5489"/>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03" name="Group 102">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04" name="Freeform: Shape 103">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Shape 104">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181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ACD5A-6446-484A-B3F2-F1C614318D04}"/>
              </a:ext>
            </a:extLst>
          </p:cNvPr>
          <p:cNvSpPr>
            <a:spLocks noGrp="1"/>
          </p:cNvSpPr>
          <p:nvPr>
            <p:ph type="title"/>
          </p:nvPr>
        </p:nvSpPr>
        <p:spPr>
          <a:xfrm>
            <a:off x="6538686" y="1361246"/>
            <a:ext cx="4818290" cy="2671936"/>
          </a:xfrm>
        </p:spPr>
        <p:txBody>
          <a:bodyPr vert="horz" lIns="91440" tIns="45720" rIns="91440" bIns="45720" rtlCol="0" anchor="b">
            <a:normAutofit/>
          </a:bodyPr>
          <a:lstStyle/>
          <a:p>
            <a:pPr algn="r"/>
            <a:r>
              <a:rPr lang="en-US" sz="6100">
                <a:solidFill>
                  <a:schemeClr val="bg1"/>
                </a:solidFill>
              </a:rPr>
              <a:t>Results -  Validation Loss 0.5573</a:t>
            </a:r>
          </a:p>
        </p:txBody>
      </p:sp>
      <p:pic>
        <p:nvPicPr>
          <p:cNvPr id="2050" name="Picture 2" descr="Graphical user interface&#10;&#10;Description automatically generated with low confidence">
            <a:extLst>
              <a:ext uri="{FF2B5EF4-FFF2-40B4-BE49-F238E27FC236}">
                <a16:creationId xmlns:a16="http://schemas.microsoft.com/office/drawing/2014/main" id="{6EFC243A-A9F0-4A01-A3E1-8CF389AF82E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426" r="6246" b="1"/>
          <a:stretch/>
        </p:blipFill>
        <p:spPr bwMode="auto">
          <a:xfrm>
            <a:off x="827088" y="1498600"/>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78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9F4D1-E3D8-4AD2-975D-7708527098C7}"/>
              </a:ext>
            </a:extLst>
          </p:cNvPr>
          <p:cNvSpPr>
            <a:spLocks noGrp="1"/>
          </p:cNvSpPr>
          <p:nvPr>
            <p:ph type="title"/>
          </p:nvPr>
        </p:nvSpPr>
        <p:spPr>
          <a:xfrm>
            <a:off x="6538686" y="1361246"/>
            <a:ext cx="4818290" cy="2671936"/>
          </a:xfrm>
        </p:spPr>
        <p:txBody>
          <a:bodyPr vert="horz" lIns="91440" tIns="45720" rIns="91440" bIns="45720" rtlCol="0" anchor="b">
            <a:normAutofit/>
          </a:bodyPr>
          <a:lstStyle/>
          <a:p>
            <a:pPr algn="r"/>
            <a:r>
              <a:rPr lang="en-US" sz="6100">
                <a:solidFill>
                  <a:schemeClr val="bg1"/>
                </a:solidFill>
              </a:rPr>
              <a:t>Results – Validation Accuracy 92.5</a:t>
            </a:r>
          </a:p>
        </p:txBody>
      </p:sp>
      <p:pic>
        <p:nvPicPr>
          <p:cNvPr id="3074" name="Picture 2">
            <a:extLst>
              <a:ext uri="{FF2B5EF4-FFF2-40B4-BE49-F238E27FC236}">
                <a16:creationId xmlns:a16="http://schemas.microsoft.com/office/drawing/2014/main" id="{1159BD36-5F8D-4672-9A97-07201C6D32B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333" r="6181" b="1"/>
          <a:stretch/>
        </p:blipFill>
        <p:spPr bwMode="auto">
          <a:xfrm>
            <a:off x="827088" y="1498600"/>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548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864F2F7-21A9-4E1E-A005-192DC0F710DF}"/>
              </a:ext>
            </a:extLst>
          </p:cNvPr>
          <p:cNvSpPr>
            <a:spLocks noGrp="1"/>
          </p:cNvSpPr>
          <p:nvPr>
            <p:ph type="title"/>
          </p:nvPr>
        </p:nvSpPr>
        <p:spPr>
          <a:xfrm>
            <a:off x="827088" y="1641752"/>
            <a:ext cx="2655887" cy="3213277"/>
          </a:xfrm>
        </p:spPr>
        <p:txBody>
          <a:bodyPr anchor="t">
            <a:normAutofit/>
          </a:bodyPr>
          <a:lstStyle/>
          <a:p>
            <a:r>
              <a:rPr lang="en-US" sz="3400">
                <a:solidFill>
                  <a:schemeClr val="bg1"/>
                </a:solidFill>
                <a:latin typeface="Arial" panose="020B0604020202020204" pitchFamily="34" charset="0"/>
                <a:cs typeface="Arial" panose="020B0604020202020204" pitchFamily="34" charset="0"/>
              </a:rPr>
              <a:t>Advantages</a:t>
            </a:r>
          </a:p>
        </p:txBody>
      </p:sp>
      <p:sp>
        <p:nvSpPr>
          <p:cNvPr id="3" name="Content Placeholder 2">
            <a:extLst>
              <a:ext uri="{FF2B5EF4-FFF2-40B4-BE49-F238E27FC236}">
                <a16:creationId xmlns:a16="http://schemas.microsoft.com/office/drawing/2014/main" id="{035D5553-7A12-4BBD-853E-A2F1D1C38E3A}"/>
              </a:ext>
            </a:extLst>
          </p:cNvPr>
          <p:cNvSpPr>
            <a:spLocks noGrp="1"/>
          </p:cNvSpPr>
          <p:nvPr>
            <p:ph idx="1"/>
          </p:nvPr>
        </p:nvSpPr>
        <p:spPr>
          <a:xfrm>
            <a:off x="5232401" y="1721579"/>
            <a:ext cx="6140449" cy="3952648"/>
          </a:xfrm>
        </p:spPr>
        <p:txBody>
          <a:bodyPr>
            <a:normAutofit/>
          </a:bodyPr>
          <a:lstStyle/>
          <a:p>
            <a:r>
              <a:rPr lang="en-US" sz="1300" dirty="0">
                <a:solidFill>
                  <a:schemeClr val="bg1">
                    <a:alpha val="80000"/>
                  </a:schemeClr>
                </a:solidFill>
                <a:latin typeface="Arial" panose="020B0604020202020204" pitchFamily="34" charset="0"/>
                <a:cs typeface="Arial" panose="020B0604020202020204" pitchFamily="34" charset="0"/>
              </a:rPr>
              <a:t>Dual input model can be fed current images (input1) and voltage images (input2) by easily uploading spectrogram images on the web (can be deployed using Tensorflow serving.</a:t>
            </a:r>
          </a:p>
          <a:p>
            <a:pPr marL="0" indent="0">
              <a:buNone/>
            </a:pPr>
            <a:endParaRPr lang="en-US" sz="1300" dirty="0">
              <a:solidFill>
                <a:schemeClr val="bg1">
                  <a:alpha val="80000"/>
                </a:schemeClr>
              </a:solidFill>
              <a:latin typeface="Arial" panose="020B0604020202020204" pitchFamily="34" charset="0"/>
              <a:cs typeface="Arial" panose="020B0604020202020204" pitchFamily="34" charset="0"/>
            </a:endParaRPr>
          </a:p>
          <a:p>
            <a:r>
              <a:rPr lang="en-US" sz="1300" dirty="0">
                <a:solidFill>
                  <a:schemeClr val="bg1">
                    <a:alpha val="80000"/>
                  </a:schemeClr>
                </a:solidFill>
                <a:latin typeface="Arial" panose="020B0604020202020204" pitchFamily="34" charset="0"/>
                <a:cs typeface="Arial" panose="020B0604020202020204" pitchFamily="34" charset="0"/>
              </a:rPr>
              <a:t>Constructed using open-source data (Jupyter Notebooks, Pandas, TensorFlow2), built and stored in the cloud (Google Colab using GPUs, stored on Google Drive). Pushed to repository on GitHub for version and license control. </a:t>
            </a:r>
          </a:p>
          <a:p>
            <a:pPr marL="0" indent="0">
              <a:buNone/>
            </a:pPr>
            <a:endParaRPr lang="en-US" sz="1300" dirty="0">
              <a:solidFill>
                <a:schemeClr val="bg1">
                  <a:alpha val="80000"/>
                </a:schemeClr>
              </a:solidFill>
              <a:latin typeface="Arial" panose="020B0604020202020204" pitchFamily="34" charset="0"/>
              <a:cs typeface="Arial" panose="020B0604020202020204" pitchFamily="34" charset="0"/>
            </a:endParaRPr>
          </a:p>
          <a:p>
            <a:r>
              <a:rPr lang="en-US" sz="1300" dirty="0">
                <a:solidFill>
                  <a:schemeClr val="bg1">
                    <a:alpha val="80000"/>
                  </a:schemeClr>
                </a:solidFill>
                <a:latin typeface="Arial" panose="020B0604020202020204" pitchFamily="34" charset="0"/>
                <a:cs typeface="Arial" panose="020B0604020202020204" pitchFamily="34" charset="0"/>
              </a:rPr>
              <a:t>Scalable – built using TensorFlow 2 using generators which means the model can be fed in batches when needed to classify large amounts of data</a:t>
            </a:r>
          </a:p>
          <a:p>
            <a:pPr marL="0" indent="0">
              <a:buNone/>
            </a:pPr>
            <a:endParaRPr lang="en-US" sz="1300" dirty="0">
              <a:solidFill>
                <a:schemeClr val="bg1">
                  <a:alpha val="80000"/>
                </a:schemeClr>
              </a:solidFill>
              <a:latin typeface="Arial" panose="020B0604020202020204" pitchFamily="34" charset="0"/>
              <a:cs typeface="Arial" panose="020B0604020202020204" pitchFamily="34" charset="0"/>
            </a:endParaRPr>
          </a:p>
          <a:p>
            <a:r>
              <a:rPr lang="en-US" sz="1300" dirty="0">
                <a:solidFill>
                  <a:schemeClr val="bg1">
                    <a:alpha val="80000"/>
                  </a:schemeClr>
                </a:solidFill>
                <a:latin typeface="Arial" panose="020B0604020202020204" pitchFamily="34" charset="0"/>
                <a:cs typeface="Arial" panose="020B0604020202020204" pitchFamily="34" charset="0"/>
              </a:rPr>
              <a:t>92.5% accuracy on test data (identifies 11 categories of appliances based on the spectrogram images) – the accuracy should improve if more data is used for training</a:t>
            </a:r>
          </a:p>
          <a:p>
            <a:endParaRPr lang="en-US" sz="1300" dirty="0">
              <a:solidFill>
                <a:schemeClr val="bg1">
                  <a:alpha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852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Identifying Appliances from Energy Use Spectrograms</vt:lpstr>
      <vt:lpstr>The Dataset</vt:lpstr>
      <vt:lpstr>Use Case</vt:lpstr>
      <vt:lpstr>Model</vt:lpstr>
      <vt:lpstr>Results -  Validation Loss 0.5573</vt:lpstr>
      <vt:lpstr>Results – Validation Accuracy 92.5</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Appliances from Energy Use Spectrograms</dc:title>
  <dc:creator>George Pinto</dc:creator>
  <cp:lastModifiedBy>George Pinto</cp:lastModifiedBy>
  <cp:revision>1</cp:revision>
  <dcterms:created xsi:type="dcterms:W3CDTF">2021-01-29T16:08:13Z</dcterms:created>
  <dcterms:modified xsi:type="dcterms:W3CDTF">2021-01-29T16:10:43Z</dcterms:modified>
</cp:coreProperties>
</file>