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59211-5F80-400F-9881-9D2625B334FB}" v="3" dt="2023-11-20T11:58:28.179"/>
    <p1510:client id="{13922478-7DFF-4D13-A4F2-6A7B4BBA6E18}" v="34" dt="2023-11-20T08:52:50.262"/>
    <p1510:client id="{1FD87C25-5290-48D9-B6D0-E01E8F4076AB}" v="28" dt="2023-11-20T10:37:04.828"/>
    <p1510:client id="{456058BA-0CA8-49DB-ADCE-94B521448EBA}" v="5" dt="2023-11-20T10:28:00.702"/>
    <p1510:client id="{500F6A24-659F-4AED-BAAC-CAE2B10E0104}" v="1586" dt="2023-11-19T22:54:34.209"/>
    <p1510:client id="{69A5958F-681A-4A36-8410-FC65C4D76D4F}" v="7" dt="2023-11-20T10:17:29.760"/>
    <p1510:client id="{6D430E88-330B-42B6-A0E3-2FDAC437FE38}" v="268" dt="2023-11-20T01:35:18.059"/>
    <p1510:client id="{B538A8A5-BAC1-3F8B-2A0A-ADC8C622A1AA}" v="3" dt="2023-11-20T08:58:52.121"/>
    <p1510:client id="{C7C4D8EF-7F53-4219-B4CB-91DCD2E57C55}" v="142" dt="2023-11-20T08:44:41.443"/>
    <p1510:client id="{D3A031A1-B7EC-4B7A-9859-97311A9DE06E}" v="28" dt="2023-11-20T11:17:33.512"/>
    <p1510:client id="{F2C7BD8F-38DF-4747-ACF9-D5ADB9B33C23}" v="330" dt="2023-11-20T08:38:36.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Habib" userId="S::maryam.habib@womentechsters.org::df9d15f2-54ea-4dbd-9b0d-7a0bd8c5369f" providerId="AD" clId="Web-{D3A031A1-B7EC-4B7A-9859-97311A9DE06E}"/>
    <pc:docChg chg="addSld modSld">
      <pc:chgData name="Maryam Habib" userId="S::maryam.habib@womentechsters.org::df9d15f2-54ea-4dbd-9b0d-7a0bd8c5369f" providerId="AD" clId="Web-{D3A031A1-B7EC-4B7A-9859-97311A9DE06E}" dt="2023-11-20T11:17:43.810" v="52" actId="1076"/>
      <pc:docMkLst>
        <pc:docMk/>
      </pc:docMkLst>
      <pc:sldChg chg="addSp delSp modSp">
        <pc:chgData name="Maryam Habib" userId="S::maryam.habib@womentechsters.org::df9d15f2-54ea-4dbd-9b0d-7a0bd8c5369f" providerId="AD" clId="Web-{D3A031A1-B7EC-4B7A-9859-97311A9DE06E}" dt="2023-11-20T11:15:13.477" v="26" actId="14100"/>
        <pc:sldMkLst>
          <pc:docMk/>
          <pc:sldMk cId="491205125" sldId="266"/>
        </pc:sldMkLst>
        <pc:graphicFrameChg chg="add del mod">
          <ac:chgData name="Maryam Habib" userId="S::maryam.habib@womentechsters.org::df9d15f2-54ea-4dbd-9b0d-7a0bd8c5369f" providerId="AD" clId="Web-{D3A031A1-B7EC-4B7A-9859-97311A9DE06E}" dt="2023-11-20T11:08:33.370" v="16"/>
          <ac:graphicFrameMkLst>
            <pc:docMk/>
            <pc:sldMk cId="491205125" sldId="266"/>
            <ac:graphicFrameMk id="5" creationId="{52394EA8-2A32-8F5C-1590-FDC0156685AA}"/>
          </ac:graphicFrameMkLst>
        </pc:graphicFrameChg>
        <pc:graphicFrameChg chg="add del mod">
          <ac:chgData name="Maryam Habib" userId="S::maryam.habib@womentechsters.org::df9d15f2-54ea-4dbd-9b0d-7a0bd8c5369f" providerId="AD" clId="Web-{D3A031A1-B7EC-4B7A-9859-97311A9DE06E}" dt="2023-11-20T11:08:24.698" v="11"/>
          <ac:graphicFrameMkLst>
            <pc:docMk/>
            <pc:sldMk cId="491205125" sldId="266"/>
            <ac:graphicFrameMk id="6" creationId="{52394EA8-2A32-8F5C-1590-FDC0156685AA}"/>
          </ac:graphicFrameMkLst>
        </pc:graphicFrameChg>
        <pc:graphicFrameChg chg="add del mod">
          <ac:chgData name="Maryam Habib" userId="S::maryam.habib@womentechsters.org::df9d15f2-54ea-4dbd-9b0d-7a0bd8c5369f" providerId="AD" clId="Web-{D3A031A1-B7EC-4B7A-9859-97311A9DE06E}" dt="2023-11-20T11:12:38.581" v="22"/>
          <ac:graphicFrameMkLst>
            <pc:docMk/>
            <pc:sldMk cId="491205125" sldId="266"/>
            <ac:graphicFrameMk id="7" creationId="{00000000-0008-0000-0400-000002000000}"/>
          </ac:graphicFrameMkLst>
        </pc:graphicFrameChg>
        <pc:graphicFrameChg chg="add mod">
          <ac:chgData name="Maryam Habib" userId="S::maryam.habib@womentechsters.org::df9d15f2-54ea-4dbd-9b0d-7a0bd8c5369f" providerId="AD" clId="Web-{D3A031A1-B7EC-4B7A-9859-97311A9DE06E}" dt="2023-11-20T11:15:13.477" v="26" actId="14100"/>
          <ac:graphicFrameMkLst>
            <pc:docMk/>
            <pc:sldMk cId="491205125" sldId="266"/>
            <ac:graphicFrameMk id="8" creationId="{00000000-0008-0000-0400-000002000000}"/>
          </ac:graphicFrameMkLst>
        </pc:graphicFrameChg>
        <pc:picChg chg="add del">
          <ac:chgData name="Maryam Habib" userId="S::maryam.habib@womentechsters.org::df9d15f2-54ea-4dbd-9b0d-7a0bd8c5369f" providerId="AD" clId="Web-{D3A031A1-B7EC-4B7A-9859-97311A9DE06E}" dt="2023-11-20T11:12:29.128" v="18"/>
          <ac:picMkLst>
            <pc:docMk/>
            <pc:sldMk cId="491205125" sldId="266"/>
            <ac:picMk id="2" creationId="{0A64F81A-EE6D-999F-9542-3BB1A7E9A953}"/>
          </ac:picMkLst>
        </pc:picChg>
      </pc:sldChg>
      <pc:sldChg chg="modSp">
        <pc:chgData name="Maryam Habib" userId="S::maryam.habib@womentechsters.org::df9d15f2-54ea-4dbd-9b0d-7a0bd8c5369f" providerId="AD" clId="Web-{D3A031A1-B7EC-4B7A-9859-97311A9DE06E}" dt="2023-11-20T11:15:39.276" v="27" actId="14100"/>
        <pc:sldMkLst>
          <pc:docMk/>
          <pc:sldMk cId="1541924267" sldId="267"/>
        </pc:sldMkLst>
        <pc:graphicFrameChg chg="mod">
          <ac:chgData name="Maryam Habib" userId="S::maryam.habib@womentechsters.org::df9d15f2-54ea-4dbd-9b0d-7a0bd8c5369f" providerId="AD" clId="Web-{D3A031A1-B7EC-4B7A-9859-97311A9DE06E}" dt="2023-11-20T11:15:39.276" v="27" actId="14100"/>
          <ac:graphicFrameMkLst>
            <pc:docMk/>
            <pc:sldMk cId="1541924267" sldId="267"/>
            <ac:graphicFrameMk id="2" creationId="{7C6CCF11-007B-97AB-EAE9-2D11B8B4CC57}"/>
          </ac:graphicFrameMkLst>
        </pc:graphicFrameChg>
      </pc:sldChg>
      <pc:sldChg chg="addSp delSp modSp new">
        <pc:chgData name="Maryam Habib" userId="S::maryam.habib@womentechsters.org::df9d15f2-54ea-4dbd-9b0d-7a0bd8c5369f" providerId="AD" clId="Web-{D3A031A1-B7EC-4B7A-9859-97311A9DE06E}" dt="2023-11-20T11:17:43.810" v="52" actId="1076"/>
        <pc:sldMkLst>
          <pc:docMk/>
          <pc:sldMk cId="319959962" sldId="273"/>
        </pc:sldMkLst>
        <pc:spChg chg="mod">
          <ac:chgData name="Maryam Habib" userId="S::maryam.habib@womentechsters.org::df9d15f2-54ea-4dbd-9b0d-7a0bd8c5369f" providerId="AD" clId="Web-{D3A031A1-B7EC-4B7A-9859-97311A9DE06E}" dt="2023-11-20T11:17:33.512" v="47" actId="14100"/>
          <ac:spMkLst>
            <pc:docMk/>
            <pc:sldMk cId="319959962" sldId="273"/>
            <ac:spMk id="2" creationId="{7C3B172B-742B-A7D8-18A7-80C7318535ED}"/>
          </ac:spMkLst>
        </pc:spChg>
        <pc:spChg chg="del">
          <ac:chgData name="Maryam Habib" userId="S::maryam.habib@womentechsters.org::df9d15f2-54ea-4dbd-9b0d-7a0bd8c5369f" providerId="AD" clId="Web-{D3A031A1-B7EC-4B7A-9859-97311A9DE06E}" dt="2023-11-20T11:16:45.855" v="33"/>
          <ac:spMkLst>
            <pc:docMk/>
            <pc:sldMk cId="319959962" sldId="273"/>
            <ac:spMk id="3" creationId="{9A8B90AE-FCC6-56CA-40C4-F5A84676DCFE}"/>
          </ac:spMkLst>
        </pc:spChg>
        <pc:graphicFrameChg chg="add del">
          <ac:chgData name="Maryam Habib" userId="S::maryam.habib@womentechsters.org::df9d15f2-54ea-4dbd-9b0d-7a0bd8c5369f" providerId="AD" clId="Web-{D3A031A1-B7EC-4B7A-9859-97311A9DE06E}" dt="2023-11-20T11:16:33.011" v="30"/>
          <ac:graphicFrameMkLst>
            <pc:docMk/>
            <pc:sldMk cId="319959962" sldId="273"/>
            <ac:graphicFrameMk id="4" creationId="{52394EA8-2A32-8F5C-1590-FDC0156685AA}"/>
          </ac:graphicFrameMkLst>
        </pc:graphicFrameChg>
        <pc:graphicFrameChg chg="add del">
          <ac:chgData name="Maryam Habib" userId="S::maryam.habib@womentechsters.org::df9d15f2-54ea-4dbd-9b0d-7a0bd8c5369f" providerId="AD" clId="Web-{D3A031A1-B7EC-4B7A-9859-97311A9DE06E}" dt="2023-11-20T11:16:41.714" v="32"/>
          <ac:graphicFrameMkLst>
            <pc:docMk/>
            <pc:sldMk cId="319959962" sldId="273"/>
            <ac:graphicFrameMk id="5" creationId="{52394EA8-2A32-8F5C-1590-FDC0156685AA}"/>
          </ac:graphicFrameMkLst>
        </pc:graphicFrameChg>
        <pc:graphicFrameChg chg="add mod">
          <ac:chgData name="Maryam Habib" userId="S::maryam.habib@womentechsters.org::df9d15f2-54ea-4dbd-9b0d-7a0bd8c5369f" providerId="AD" clId="Web-{D3A031A1-B7EC-4B7A-9859-97311A9DE06E}" dt="2023-11-20T11:17:43.810" v="52" actId="1076"/>
          <ac:graphicFrameMkLst>
            <pc:docMk/>
            <pc:sldMk cId="319959962" sldId="273"/>
            <ac:graphicFrameMk id="6" creationId="{52394EA8-2A32-8F5C-1590-FDC0156685AA}"/>
          </ac:graphicFrameMkLst>
        </pc:graphicFrameChg>
      </pc:sldChg>
    </pc:docChg>
  </pc:docChgLst>
  <pc:docChgLst>
    <pc:chgData name="Maryam Habib" userId="S::maryam.habib@womentechsters.org::df9d15f2-54ea-4dbd-9b0d-7a0bd8c5369f" providerId="AD" clId="Web-{1FD87C25-5290-48D9-B6D0-E01E8F4076AB}"/>
    <pc:docChg chg="modSld sldOrd">
      <pc:chgData name="Maryam Habib" userId="S::maryam.habib@womentechsters.org::df9d15f2-54ea-4dbd-9b0d-7a0bd8c5369f" providerId="AD" clId="Web-{1FD87C25-5290-48D9-B6D0-E01E8F4076AB}" dt="2023-11-20T10:37:04.828" v="25" actId="20577"/>
      <pc:docMkLst>
        <pc:docMk/>
      </pc:docMkLst>
      <pc:sldChg chg="modSp">
        <pc:chgData name="Maryam Habib" userId="S::maryam.habib@womentechsters.org::df9d15f2-54ea-4dbd-9b0d-7a0bd8c5369f" providerId="AD" clId="Web-{1FD87C25-5290-48D9-B6D0-E01E8F4076AB}" dt="2023-11-20T10:37:04.828" v="25" actId="20577"/>
        <pc:sldMkLst>
          <pc:docMk/>
          <pc:sldMk cId="1707366526" sldId="259"/>
        </pc:sldMkLst>
        <pc:spChg chg="mod">
          <ac:chgData name="Maryam Habib" userId="S::maryam.habib@womentechsters.org::df9d15f2-54ea-4dbd-9b0d-7a0bd8c5369f" providerId="AD" clId="Web-{1FD87C25-5290-48D9-B6D0-E01E8F4076AB}" dt="2023-11-20T10:37:04.828" v="25" actId="20577"/>
          <ac:spMkLst>
            <pc:docMk/>
            <pc:sldMk cId="1707366526" sldId="259"/>
            <ac:spMk id="4" creationId="{EB9D9BCD-D6DD-BFC6-8D9C-659779B4057D}"/>
          </ac:spMkLst>
        </pc:spChg>
      </pc:sldChg>
      <pc:sldChg chg="modSp">
        <pc:chgData name="Maryam Habib" userId="S::maryam.habib@womentechsters.org::df9d15f2-54ea-4dbd-9b0d-7a0bd8c5369f" providerId="AD" clId="Web-{1FD87C25-5290-48D9-B6D0-E01E8F4076AB}" dt="2023-11-20T10:36:52.751" v="23" actId="20577"/>
        <pc:sldMkLst>
          <pc:docMk/>
          <pc:sldMk cId="3624532249" sldId="260"/>
        </pc:sldMkLst>
        <pc:spChg chg="mod">
          <ac:chgData name="Maryam Habib" userId="S::maryam.habib@womentechsters.org::df9d15f2-54ea-4dbd-9b0d-7a0bd8c5369f" providerId="AD" clId="Web-{1FD87C25-5290-48D9-B6D0-E01E8F4076AB}" dt="2023-11-20T10:36:52.751" v="23" actId="20577"/>
          <ac:spMkLst>
            <pc:docMk/>
            <pc:sldMk cId="3624532249" sldId="260"/>
            <ac:spMk id="5" creationId="{9D04D11B-106D-0B10-7CFB-E0F5937AFEE3}"/>
          </ac:spMkLst>
        </pc:spChg>
      </pc:sldChg>
      <pc:sldChg chg="modSp">
        <pc:chgData name="Maryam Habib" userId="S::maryam.habib@womentechsters.org::df9d15f2-54ea-4dbd-9b0d-7a0bd8c5369f" providerId="AD" clId="Web-{1FD87C25-5290-48D9-B6D0-E01E8F4076AB}" dt="2023-11-20T10:36:39.281" v="19" actId="20577"/>
        <pc:sldMkLst>
          <pc:docMk/>
          <pc:sldMk cId="3806458877" sldId="262"/>
        </pc:sldMkLst>
        <pc:spChg chg="mod">
          <ac:chgData name="Maryam Habib" userId="S::maryam.habib@womentechsters.org::df9d15f2-54ea-4dbd-9b0d-7a0bd8c5369f" providerId="AD" clId="Web-{1FD87C25-5290-48D9-B6D0-E01E8F4076AB}" dt="2023-11-20T10:36:39.281" v="19" actId="20577"/>
          <ac:spMkLst>
            <pc:docMk/>
            <pc:sldMk cId="3806458877" sldId="262"/>
            <ac:spMk id="5" creationId="{0139FFA7-7468-6E8C-F118-5FD7F545D574}"/>
          </ac:spMkLst>
        </pc:spChg>
      </pc:sldChg>
      <pc:sldChg chg="modSp">
        <pc:chgData name="Maryam Habib" userId="S::maryam.habib@womentechsters.org::df9d15f2-54ea-4dbd-9b0d-7a0bd8c5369f" providerId="AD" clId="Web-{1FD87C25-5290-48D9-B6D0-E01E8F4076AB}" dt="2023-11-20T10:36:33.171" v="17" actId="20577"/>
        <pc:sldMkLst>
          <pc:docMk/>
          <pc:sldMk cId="1339752679" sldId="263"/>
        </pc:sldMkLst>
        <pc:spChg chg="mod">
          <ac:chgData name="Maryam Habib" userId="S::maryam.habib@womentechsters.org::df9d15f2-54ea-4dbd-9b0d-7a0bd8c5369f" providerId="AD" clId="Web-{1FD87C25-5290-48D9-B6D0-E01E8F4076AB}" dt="2023-11-20T10:36:33.171" v="17" actId="20577"/>
          <ac:spMkLst>
            <pc:docMk/>
            <pc:sldMk cId="1339752679" sldId="263"/>
            <ac:spMk id="7" creationId="{A279216F-0D9F-D820-4C1B-94C7972FFE1A}"/>
          </ac:spMkLst>
        </pc:spChg>
      </pc:sldChg>
      <pc:sldChg chg="modSp">
        <pc:chgData name="Maryam Habib" userId="S::maryam.habib@womentechsters.org::df9d15f2-54ea-4dbd-9b0d-7a0bd8c5369f" providerId="AD" clId="Web-{1FD87C25-5290-48D9-B6D0-E01E8F4076AB}" dt="2023-11-20T10:36:26.390" v="16" actId="20577"/>
        <pc:sldMkLst>
          <pc:docMk/>
          <pc:sldMk cId="14729242" sldId="264"/>
        </pc:sldMkLst>
        <pc:spChg chg="mod">
          <ac:chgData name="Maryam Habib" userId="S::maryam.habib@womentechsters.org::df9d15f2-54ea-4dbd-9b0d-7a0bd8c5369f" providerId="AD" clId="Web-{1FD87C25-5290-48D9-B6D0-E01E8F4076AB}" dt="2023-11-20T10:36:26.390" v="16" actId="20577"/>
          <ac:spMkLst>
            <pc:docMk/>
            <pc:sldMk cId="14729242" sldId="264"/>
            <ac:spMk id="7" creationId="{A279216F-0D9F-D820-4C1B-94C7972FFE1A}"/>
          </ac:spMkLst>
        </pc:spChg>
      </pc:sldChg>
      <pc:sldChg chg="ord">
        <pc:chgData name="Maryam Habib" userId="S::maryam.habib@womentechsters.org::df9d15f2-54ea-4dbd-9b0d-7a0bd8c5369f" providerId="AD" clId="Web-{1FD87C25-5290-48D9-B6D0-E01E8F4076AB}" dt="2023-11-20T10:31:36.755" v="2"/>
        <pc:sldMkLst>
          <pc:docMk/>
          <pc:sldMk cId="491205125" sldId="266"/>
        </pc:sldMkLst>
      </pc:sldChg>
      <pc:sldChg chg="modSp">
        <pc:chgData name="Maryam Habib" userId="S::maryam.habib@womentechsters.org::df9d15f2-54ea-4dbd-9b0d-7a0bd8c5369f" providerId="AD" clId="Web-{1FD87C25-5290-48D9-B6D0-E01E8F4076AB}" dt="2023-11-20T10:36:02.998" v="13" actId="14100"/>
        <pc:sldMkLst>
          <pc:docMk/>
          <pc:sldMk cId="1541924267" sldId="267"/>
        </pc:sldMkLst>
        <pc:spChg chg="mod">
          <ac:chgData name="Maryam Habib" userId="S::maryam.habib@womentechsters.org::df9d15f2-54ea-4dbd-9b0d-7a0bd8c5369f" providerId="AD" clId="Web-{1FD87C25-5290-48D9-B6D0-E01E8F4076AB}" dt="2023-11-20T10:35:58.014" v="12" actId="14100"/>
          <ac:spMkLst>
            <pc:docMk/>
            <pc:sldMk cId="1541924267" sldId="267"/>
            <ac:spMk id="3" creationId="{3CAA4B34-1D67-7A83-08D2-474B611128F9}"/>
          </ac:spMkLst>
        </pc:spChg>
        <pc:spChg chg="mod">
          <ac:chgData name="Maryam Habib" userId="S::maryam.habib@womentechsters.org::df9d15f2-54ea-4dbd-9b0d-7a0bd8c5369f" providerId="AD" clId="Web-{1FD87C25-5290-48D9-B6D0-E01E8F4076AB}" dt="2023-11-20T10:35:48.826" v="10" actId="20577"/>
          <ac:spMkLst>
            <pc:docMk/>
            <pc:sldMk cId="1541924267" sldId="267"/>
            <ac:spMk id="4" creationId="{E37B91E3-7D6E-97CF-BE82-7E2C01EC6E65}"/>
          </ac:spMkLst>
        </pc:spChg>
        <pc:graphicFrameChg chg="mod">
          <ac:chgData name="Maryam Habib" userId="S::maryam.habib@womentechsters.org::df9d15f2-54ea-4dbd-9b0d-7a0bd8c5369f" providerId="AD" clId="Web-{1FD87C25-5290-48D9-B6D0-E01E8F4076AB}" dt="2023-11-20T10:36:02.998" v="13" actId="14100"/>
          <ac:graphicFrameMkLst>
            <pc:docMk/>
            <pc:sldMk cId="1541924267" sldId="267"/>
            <ac:graphicFrameMk id="2" creationId="{7C6CCF11-007B-97AB-EAE9-2D11B8B4CC57}"/>
          </ac:graphicFrameMkLst>
        </pc:graphicFrameChg>
      </pc:sldChg>
      <pc:sldChg chg="modSp ord">
        <pc:chgData name="Maryam Habib" userId="S::maryam.habib@womentechsters.org::df9d15f2-54ea-4dbd-9b0d-7a0bd8c5369f" providerId="AD" clId="Web-{1FD87C25-5290-48D9-B6D0-E01E8F4076AB}" dt="2023-11-20T10:35:37.060" v="9" actId="14100"/>
        <pc:sldMkLst>
          <pc:docMk/>
          <pc:sldMk cId="3108161639" sldId="268"/>
        </pc:sldMkLst>
        <pc:spChg chg="mod">
          <ac:chgData name="Maryam Habib" userId="S::maryam.habib@womentechsters.org::df9d15f2-54ea-4dbd-9b0d-7a0bd8c5369f" providerId="AD" clId="Web-{1FD87C25-5290-48D9-B6D0-E01E8F4076AB}" dt="2023-11-20T10:34:58.933" v="5" actId="20577"/>
          <ac:spMkLst>
            <pc:docMk/>
            <pc:sldMk cId="3108161639" sldId="268"/>
            <ac:spMk id="3" creationId="{3CAA4B34-1D67-7A83-08D2-474B611128F9}"/>
          </ac:spMkLst>
        </pc:spChg>
        <pc:spChg chg="mod">
          <ac:chgData name="Maryam Habib" userId="S::maryam.habib@womentechsters.org::df9d15f2-54ea-4dbd-9b0d-7a0bd8c5369f" providerId="AD" clId="Web-{1FD87C25-5290-48D9-B6D0-E01E8F4076AB}" dt="2023-11-20T10:35:37.060" v="9" actId="14100"/>
          <ac:spMkLst>
            <pc:docMk/>
            <pc:sldMk cId="3108161639" sldId="268"/>
            <ac:spMk id="4" creationId="{E37B91E3-7D6E-97CF-BE82-7E2C01EC6E65}"/>
          </ac:spMkLst>
        </pc:spChg>
      </pc:sldChg>
      <pc:sldChg chg="modSp">
        <pc:chgData name="Maryam Habib" userId="S::maryam.habib@womentechsters.org::df9d15f2-54ea-4dbd-9b0d-7a0bd8c5369f" providerId="AD" clId="Web-{1FD87C25-5290-48D9-B6D0-E01E8F4076AB}" dt="2023-11-20T10:35:09.762" v="6" actId="20577"/>
        <pc:sldMkLst>
          <pc:docMk/>
          <pc:sldMk cId="153636736" sldId="269"/>
        </pc:sldMkLst>
        <pc:spChg chg="mod">
          <ac:chgData name="Maryam Habib" userId="S::maryam.habib@womentechsters.org::df9d15f2-54ea-4dbd-9b0d-7a0bd8c5369f" providerId="AD" clId="Web-{1FD87C25-5290-48D9-B6D0-E01E8F4076AB}" dt="2023-11-20T10:35:09.762" v="6" actId="20577"/>
          <ac:spMkLst>
            <pc:docMk/>
            <pc:sldMk cId="153636736" sldId="269"/>
            <ac:spMk id="3" creationId="{3CAA4B34-1D67-7A83-08D2-474B611128F9}"/>
          </ac:spMkLst>
        </pc:spChg>
      </pc:sldChg>
      <pc:sldChg chg="modSp">
        <pc:chgData name="Maryam Habib" userId="S::maryam.habib@womentechsters.org::df9d15f2-54ea-4dbd-9b0d-7a0bd8c5369f" providerId="AD" clId="Web-{1FD87C25-5290-48D9-B6D0-E01E8F4076AB}" dt="2023-11-20T10:36:16.905" v="15" actId="20577"/>
        <pc:sldMkLst>
          <pc:docMk/>
          <pc:sldMk cId="724184322" sldId="271"/>
        </pc:sldMkLst>
        <pc:spChg chg="mod">
          <ac:chgData name="Maryam Habib" userId="S::maryam.habib@womentechsters.org::df9d15f2-54ea-4dbd-9b0d-7a0bd8c5369f" providerId="AD" clId="Web-{1FD87C25-5290-48D9-B6D0-E01E8F4076AB}" dt="2023-11-20T10:36:16.905" v="15" actId="20577"/>
          <ac:spMkLst>
            <pc:docMk/>
            <pc:sldMk cId="724184322" sldId="271"/>
            <ac:spMk id="8" creationId="{2CFFD4F6-98B3-0B49-2758-1640AFE02790}"/>
          </ac:spMkLst>
        </pc:spChg>
      </pc:sldChg>
    </pc:docChg>
  </pc:docChgLst>
  <pc:docChgLst>
    <pc:chgData name="Maryam Habib" userId="S::maryam.habib@womentechsters.org::df9d15f2-54ea-4dbd-9b0d-7a0bd8c5369f" providerId="AD" clId="Web-{456058BA-0CA8-49DB-ADCE-94B521448EBA}"/>
    <pc:docChg chg="modSld">
      <pc:chgData name="Maryam Habib" userId="S::maryam.habib@womentechsters.org::df9d15f2-54ea-4dbd-9b0d-7a0bd8c5369f" providerId="AD" clId="Web-{456058BA-0CA8-49DB-ADCE-94B521448EBA}" dt="2023-11-20T10:28:12.281" v="6" actId="1076"/>
      <pc:docMkLst>
        <pc:docMk/>
      </pc:docMkLst>
      <pc:sldChg chg="modSp">
        <pc:chgData name="Maryam Habib" userId="S::maryam.habib@womentechsters.org::df9d15f2-54ea-4dbd-9b0d-7a0bd8c5369f" providerId="AD" clId="Web-{456058BA-0CA8-49DB-ADCE-94B521448EBA}" dt="2023-11-20T10:28:00.702" v="5" actId="20577"/>
        <pc:sldMkLst>
          <pc:docMk/>
          <pc:sldMk cId="2402187612" sldId="265"/>
        </pc:sldMkLst>
        <pc:spChg chg="mod">
          <ac:chgData name="Maryam Habib" userId="S::maryam.habib@womentechsters.org::df9d15f2-54ea-4dbd-9b0d-7a0bd8c5369f" providerId="AD" clId="Web-{456058BA-0CA8-49DB-ADCE-94B521448EBA}" dt="2023-11-20T10:28:00.702" v="5" actId="20577"/>
          <ac:spMkLst>
            <pc:docMk/>
            <pc:sldMk cId="2402187612" sldId="265"/>
            <ac:spMk id="4" creationId="{E37B91E3-7D6E-97CF-BE82-7E2C01EC6E65}"/>
          </ac:spMkLst>
        </pc:spChg>
      </pc:sldChg>
      <pc:sldChg chg="modSp">
        <pc:chgData name="Maryam Habib" userId="S::maryam.habib@womentechsters.org::df9d15f2-54ea-4dbd-9b0d-7a0bd8c5369f" providerId="AD" clId="Web-{456058BA-0CA8-49DB-ADCE-94B521448EBA}" dt="2023-11-20T10:28:12.281" v="6" actId="1076"/>
        <pc:sldMkLst>
          <pc:docMk/>
          <pc:sldMk cId="153636736" sldId="269"/>
        </pc:sldMkLst>
        <pc:graphicFrameChg chg="mod">
          <ac:chgData name="Maryam Habib" userId="S::maryam.habib@womentechsters.org::df9d15f2-54ea-4dbd-9b0d-7a0bd8c5369f" providerId="AD" clId="Web-{456058BA-0CA8-49DB-ADCE-94B521448EBA}" dt="2023-11-20T10:28:12.281" v="6" actId="1076"/>
          <ac:graphicFrameMkLst>
            <pc:docMk/>
            <pc:sldMk cId="153636736" sldId="269"/>
            <ac:graphicFrameMk id="5" creationId="{3F85929C-0106-2570-1B46-6B8339A396FA}"/>
          </ac:graphicFrameMkLst>
        </pc:graphicFrameChg>
      </pc:sldChg>
    </pc:docChg>
  </pc:docChgLst>
  <pc:docChgLst>
    <pc:chgData name="Maryam Habib" userId="S::maryam.habib@womentechsters.org::df9d15f2-54ea-4dbd-9b0d-7a0bd8c5369f" providerId="AD" clId="Web-{69A5958F-681A-4A36-8410-FC65C4D76D4F}"/>
    <pc:docChg chg="modSld">
      <pc:chgData name="Maryam Habib" userId="S::maryam.habib@womentechsters.org::df9d15f2-54ea-4dbd-9b0d-7a0bd8c5369f" providerId="AD" clId="Web-{69A5958F-681A-4A36-8410-FC65C4D76D4F}" dt="2023-11-20T10:17:25.853" v="5" actId="20577"/>
      <pc:docMkLst>
        <pc:docMk/>
      </pc:docMkLst>
      <pc:sldChg chg="modSp">
        <pc:chgData name="Maryam Habib" userId="S::maryam.habib@womentechsters.org::df9d15f2-54ea-4dbd-9b0d-7a0bd8c5369f" providerId="AD" clId="Web-{69A5958F-681A-4A36-8410-FC65C4D76D4F}" dt="2023-11-20T10:17:25.853" v="5" actId="20577"/>
        <pc:sldMkLst>
          <pc:docMk/>
          <pc:sldMk cId="3108161639" sldId="268"/>
        </pc:sldMkLst>
        <pc:spChg chg="mod">
          <ac:chgData name="Maryam Habib" userId="S::maryam.habib@womentechsters.org::df9d15f2-54ea-4dbd-9b0d-7a0bd8c5369f" providerId="AD" clId="Web-{69A5958F-681A-4A36-8410-FC65C4D76D4F}" dt="2023-11-20T10:17:25.853" v="5" actId="20577"/>
          <ac:spMkLst>
            <pc:docMk/>
            <pc:sldMk cId="3108161639" sldId="268"/>
            <ac:spMk id="4" creationId="{E37B91E3-7D6E-97CF-BE82-7E2C01EC6E65}"/>
          </ac:spMkLst>
        </pc:spChg>
      </pc:sldChg>
    </pc:docChg>
  </pc:docChgLst>
  <pc:docChgLst>
    <pc:chgData name="Maryam Habib" userId="S::maryam.habib@womentechsters.org::df9d15f2-54ea-4dbd-9b0d-7a0bd8c5369f" providerId="AD" clId="Web-{13159211-5F80-400F-9881-9D2625B334FB}"/>
    <pc:docChg chg="modSld">
      <pc:chgData name="Maryam Habib" userId="S::maryam.habib@womentechsters.org::df9d15f2-54ea-4dbd-9b0d-7a0bd8c5369f" providerId="AD" clId="Web-{13159211-5F80-400F-9881-9D2625B334FB}" dt="2023-11-20T11:58:22.101" v="0" actId="20577"/>
      <pc:docMkLst>
        <pc:docMk/>
      </pc:docMkLst>
      <pc:sldChg chg="modSp">
        <pc:chgData name="Maryam Habib" userId="S::maryam.habib@womentechsters.org::df9d15f2-54ea-4dbd-9b0d-7a0bd8c5369f" providerId="AD" clId="Web-{13159211-5F80-400F-9881-9D2625B334FB}" dt="2023-11-20T11:58:22.101" v="0" actId="20577"/>
        <pc:sldMkLst>
          <pc:docMk/>
          <pc:sldMk cId="3624532249" sldId="260"/>
        </pc:sldMkLst>
        <pc:spChg chg="mod">
          <ac:chgData name="Maryam Habib" userId="S::maryam.habib@womentechsters.org::df9d15f2-54ea-4dbd-9b0d-7a0bd8c5369f" providerId="AD" clId="Web-{13159211-5F80-400F-9881-9D2625B334FB}" dt="2023-11-20T11:58:22.101" v="0" actId="20577"/>
          <ac:spMkLst>
            <pc:docMk/>
            <pc:sldMk cId="3624532249" sldId="260"/>
            <ac:spMk id="4" creationId="{914ED463-755B-DF69-A592-638D20BD951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_Super%20store%20Capstone%20(1)%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_Super%20store%20Capstone%20(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_Super%20store%20Capstone%20(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technology4dev-my.sharepoint.com/personal/sharonalawode_womentechsters_org/Documents/rough%20work%20tech4dev%20(Recovered)%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[_Super store Capstone (1) (1).xlsx]Product Category by Sales!PivotTable1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a:t>
            </a:r>
            <a:r>
              <a:rPr lang="en-US" baseline="0"/>
              <a:t> Category by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a:noFill/>
          </a:ln>
          <a:effectLst/>
        </c:spPr>
      </c:pivotFmt>
      <c:pivotFmt>
        <c:idx val="2"/>
        <c:spPr>
          <a:solidFill>
            <a:schemeClr val="accent1">
              <a:lumMod val="50000"/>
            </a:schemeClr>
          </a:solidFill>
          <a:ln>
            <a:noFill/>
          </a:ln>
          <a:effectLst/>
        </c:spPr>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'Product Category by Sales'!$C$3</c:f>
              <c:strCache>
                <c:ptCount val="1"/>
                <c:pt idx="0">
                  <c:v>Total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Category by Sales'!$B$4:$B$7</c:f>
              <c:strCache>
                <c:ptCount val="3"/>
                <c:pt idx="0">
                  <c:v>Technology</c:v>
                </c:pt>
                <c:pt idx="1">
                  <c:v>Furniture</c:v>
                </c:pt>
                <c:pt idx="2">
                  <c:v>Office Supplies</c:v>
                </c:pt>
              </c:strCache>
            </c:strRef>
          </c:cat>
          <c:val>
            <c:numRef>
              <c:f>'Product Category by Sales'!$C$4:$C$7</c:f>
              <c:numCache>
                <c:formatCode>"$"#,##0</c:formatCode>
                <c:ptCount val="3"/>
                <c:pt idx="0">
                  <c:v>5984248.1819999907</c:v>
                </c:pt>
                <c:pt idx="1">
                  <c:v>5178590.5419999901</c:v>
                </c:pt>
                <c:pt idx="2">
                  <c:v>3752762.099999994</c:v>
                </c:pt>
              </c:numCache>
            </c:numRef>
          </c:val>
          <c:extLst>
            <c:ext xmlns:c16="http://schemas.microsoft.com/office/drawing/2014/chart" uri="{C3380CC4-5D6E-409C-BE32-E72D297353CC}">
              <c16:uniqueId val="{00000000-618D-456E-AA96-74DFC474B7A7}"/>
            </c:ext>
          </c:extLst>
        </c:ser>
        <c:dLbls>
          <c:dLblPos val="outEnd"/>
          <c:showLegendKey val="0"/>
          <c:showVal val="1"/>
          <c:showCatName val="0"/>
          <c:showSerName val="0"/>
          <c:showPercent val="0"/>
          <c:showBubbleSize val="0"/>
        </c:dLbls>
        <c:gapWidth val="219"/>
        <c:overlap val="-27"/>
        <c:axId val="1411814048"/>
        <c:axId val="1411814592"/>
      </c:barChart>
      <c:catAx>
        <c:axId val="141181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11814592"/>
        <c:crosses val="autoZero"/>
        <c:auto val="1"/>
        <c:lblAlgn val="ctr"/>
        <c:lblOffset val="100"/>
        <c:noMultiLvlLbl val="0"/>
      </c:catAx>
      <c:valAx>
        <c:axId val="1411814592"/>
        <c:scaling>
          <c:orientation val="minMax"/>
        </c:scaling>
        <c:delete val="1"/>
        <c:axPos val="l"/>
        <c:numFmt formatCode="&quot;$&quot;#,##0" sourceLinked="1"/>
        <c:majorTickMark val="none"/>
        <c:minorTickMark val="none"/>
        <c:tickLblPos val="nextTo"/>
        <c:crossAx val="1411814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7!PivotTable4</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Order priority by date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'case 7'!$L$3:$L$4</c:f>
              <c:strCache>
                <c:ptCount val="1"/>
                <c:pt idx="0">
                  <c:v>Delivery Truck</c:v>
                </c:pt>
              </c:strCache>
            </c:strRef>
          </c:tx>
          <c:spPr>
            <a:solidFill>
              <a:schemeClr val="accent1">
                <a:tint val="77000"/>
              </a:schemeClr>
            </a:solidFill>
            <a:ln>
              <a:noFill/>
            </a:ln>
            <a:effectLst/>
          </c:spPr>
          <c:invertIfNegative val="0"/>
          <c:cat>
            <c:strRef>
              <c:f>'case 7'!$K$5:$K$9</c:f>
              <c:strCache>
                <c:ptCount val="4"/>
                <c:pt idx="0">
                  <c:v>Medium</c:v>
                </c:pt>
                <c:pt idx="1">
                  <c:v>Critical</c:v>
                </c:pt>
                <c:pt idx="2">
                  <c:v>High</c:v>
                </c:pt>
                <c:pt idx="3">
                  <c:v>Low</c:v>
                </c:pt>
              </c:strCache>
            </c:strRef>
          </c:cat>
          <c:val>
            <c:numRef>
              <c:f>'case 7'!$L$5:$L$9</c:f>
              <c:numCache>
                <c:formatCode>General</c:formatCode>
                <c:ptCount val="4"/>
                <c:pt idx="0">
                  <c:v>205</c:v>
                </c:pt>
                <c:pt idx="1">
                  <c:v>228</c:v>
                </c:pt>
                <c:pt idx="2">
                  <c:v>248</c:v>
                </c:pt>
                <c:pt idx="3">
                  <c:v>250</c:v>
                </c:pt>
              </c:numCache>
            </c:numRef>
          </c:val>
          <c:extLst>
            <c:ext xmlns:c16="http://schemas.microsoft.com/office/drawing/2014/chart" uri="{C3380CC4-5D6E-409C-BE32-E72D297353CC}">
              <c16:uniqueId val="{00000000-0A6A-43E7-986F-7A8DAF2042B9}"/>
            </c:ext>
          </c:extLst>
        </c:ser>
        <c:ser>
          <c:idx val="1"/>
          <c:order val="1"/>
          <c:tx>
            <c:strRef>
              <c:f>'case 7'!$M$3:$M$4</c:f>
              <c:strCache>
                <c:ptCount val="1"/>
                <c:pt idx="0">
                  <c:v>Express Air</c:v>
                </c:pt>
              </c:strCache>
            </c:strRef>
          </c:tx>
          <c:spPr>
            <a:solidFill>
              <a:schemeClr val="accent1">
                <a:shade val="76000"/>
              </a:schemeClr>
            </a:solidFill>
            <a:ln>
              <a:noFill/>
            </a:ln>
            <a:effectLst/>
          </c:spPr>
          <c:invertIfNegative val="0"/>
          <c:cat>
            <c:strRef>
              <c:f>'case 7'!$K$5:$K$9</c:f>
              <c:strCache>
                <c:ptCount val="4"/>
                <c:pt idx="0">
                  <c:v>Medium</c:v>
                </c:pt>
                <c:pt idx="1">
                  <c:v>Critical</c:v>
                </c:pt>
                <c:pt idx="2">
                  <c:v>High</c:v>
                </c:pt>
                <c:pt idx="3">
                  <c:v>Low</c:v>
                </c:pt>
              </c:strCache>
            </c:strRef>
          </c:cat>
          <c:val>
            <c:numRef>
              <c:f>'case 7'!$M$5:$M$9</c:f>
              <c:numCache>
                <c:formatCode>General</c:formatCode>
                <c:ptCount val="4"/>
                <c:pt idx="0">
                  <c:v>201</c:v>
                </c:pt>
                <c:pt idx="1">
                  <c:v>200</c:v>
                </c:pt>
                <c:pt idx="2">
                  <c:v>212</c:v>
                </c:pt>
                <c:pt idx="3">
                  <c:v>190</c:v>
                </c:pt>
              </c:numCache>
            </c:numRef>
          </c:val>
          <c:extLst>
            <c:ext xmlns:c16="http://schemas.microsoft.com/office/drawing/2014/chart" uri="{C3380CC4-5D6E-409C-BE32-E72D297353CC}">
              <c16:uniqueId val="{00000001-0A6A-43E7-986F-7A8DAF2042B9}"/>
            </c:ext>
          </c:extLst>
        </c:ser>
        <c:dLbls>
          <c:showLegendKey val="0"/>
          <c:showVal val="0"/>
          <c:showCatName val="0"/>
          <c:showSerName val="0"/>
          <c:showPercent val="0"/>
          <c:showBubbleSize val="0"/>
        </c:dLbls>
        <c:gapWidth val="182"/>
        <c:axId val="1546081440"/>
        <c:axId val="1546077632"/>
      </c:barChart>
      <c:catAx>
        <c:axId val="1546081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77632"/>
        <c:crosses val="autoZero"/>
        <c:auto val="1"/>
        <c:lblAlgn val="ctr"/>
        <c:lblOffset val="100"/>
        <c:noMultiLvlLbl val="0"/>
      </c:catAx>
      <c:valAx>
        <c:axId val="1546077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81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[rough work tech4dev (Recovered) 1.xlsx]case 7!PivotTable4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 by Priority Cost</a:t>
            </a:r>
          </a:p>
        </c:rich>
      </c:tx>
      <c:layout>
        <c:manualLayout>
          <c:xMode val="edge"/>
          <c:yMode val="edge"/>
          <c:x val="0.4069491212632920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5B3D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5B3D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95B3D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7'!$L$3:$L$4</c:f>
              <c:strCache>
                <c:ptCount val="1"/>
                <c:pt idx="0">
                  <c:v>Delivery Truck</c:v>
                </c:pt>
              </c:strCache>
            </c:strRef>
          </c:tx>
          <c:spPr>
            <a:solidFill>
              <a:schemeClr val="accent1"/>
            </a:solidFill>
            <a:ln>
              <a:noFill/>
            </a:ln>
            <a:effectLst/>
          </c:spPr>
          <c:invertIfNegative val="0"/>
          <c:cat>
            <c:strRef>
              <c:f>'case 7'!$K$5:$K$9</c:f>
              <c:strCache>
                <c:ptCount val="4"/>
                <c:pt idx="0">
                  <c:v>Critical</c:v>
                </c:pt>
                <c:pt idx="1">
                  <c:v>High</c:v>
                </c:pt>
                <c:pt idx="2">
                  <c:v>Low</c:v>
                </c:pt>
                <c:pt idx="3">
                  <c:v>Medium</c:v>
                </c:pt>
              </c:strCache>
            </c:strRef>
          </c:cat>
          <c:val>
            <c:numRef>
              <c:f>'case 7'!$L$5:$L$9</c:f>
              <c:numCache>
                <c:formatCode>General</c:formatCode>
                <c:ptCount val="4"/>
                <c:pt idx="0">
                  <c:v>10783.820000000009</c:v>
                </c:pt>
                <c:pt idx="1">
                  <c:v>11206.880000000003</c:v>
                </c:pt>
                <c:pt idx="2">
                  <c:v>11131.61000000001</c:v>
                </c:pt>
                <c:pt idx="3">
                  <c:v>9461.619999999999</c:v>
                </c:pt>
              </c:numCache>
            </c:numRef>
          </c:val>
          <c:extLst>
            <c:ext xmlns:c16="http://schemas.microsoft.com/office/drawing/2014/chart" uri="{C3380CC4-5D6E-409C-BE32-E72D297353CC}">
              <c16:uniqueId val="{00000000-A128-4666-88ED-A6B1717D8B3F}"/>
            </c:ext>
          </c:extLst>
        </c:ser>
        <c:ser>
          <c:idx val="1"/>
          <c:order val="1"/>
          <c:tx>
            <c:strRef>
              <c:f>'case 7'!$M$3:$M$4</c:f>
              <c:strCache>
                <c:ptCount val="1"/>
                <c:pt idx="0">
                  <c:v>Express Air</c:v>
                </c:pt>
              </c:strCache>
            </c:strRef>
          </c:tx>
          <c:spPr>
            <a:solidFill>
              <a:srgbClr val="95B3D7"/>
            </a:solidFill>
            <a:ln>
              <a:noFill/>
            </a:ln>
            <a:effectLst/>
          </c:spPr>
          <c:invertIfNegative val="0"/>
          <c:cat>
            <c:strRef>
              <c:f>'case 7'!$K$5:$K$9</c:f>
              <c:strCache>
                <c:ptCount val="4"/>
                <c:pt idx="0">
                  <c:v>Critical</c:v>
                </c:pt>
                <c:pt idx="1">
                  <c:v>High</c:v>
                </c:pt>
                <c:pt idx="2">
                  <c:v>Low</c:v>
                </c:pt>
                <c:pt idx="3">
                  <c:v>Medium</c:v>
                </c:pt>
              </c:strCache>
            </c:strRef>
          </c:cat>
          <c:val>
            <c:numRef>
              <c:f>'case 7'!$M$5:$M$9</c:f>
              <c:numCache>
                <c:formatCode>General</c:formatCode>
                <c:ptCount val="4"/>
                <c:pt idx="0">
                  <c:v>1742.1000000000004</c:v>
                </c:pt>
                <c:pt idx="1">
                  <c:v>1453.5300000000009</c:v>
                </c:pt>
                <c:pt idx="2">
                  <c:v>1551.6300000000008</c:v>
                </c:pt>
                <c:pt idx="3">
                  <c:v>1633.59</c:v>
                </c:pt>
              </c:numCache>
            </c:numRef>
          </c:val>
          <c:extLst>
            <c:ext xmlns:c16="http://schemas.microsoft.com/office/drawing/2014/chart" uri="{C3380CC4-5D6E-409C-BE32-E72D297353CC}">
              <c16:uniqueId val="{00000001-A128-4666-88ED-A6B1717D8B3F}"/>
            </c:ext>
          </c:extLst>
        </c:ser>
        <c:dLbls>
          <c:showLegendKey val="0"/>
          <c:showVal val="0"/>
          <c:showCatName val="0"/>
          <c:showSerName val="0"/>
          <c:showPercent val="0"/>
          <c:showBubbleSize val="0"/>
        </c:dLbls>
        <c:gapWidth val="219"/>
        <c:overlap val="-27"/>
        <c:axId val="374624264"/>
        <c:axId val="374626312"/>
      </c:barChart>
      <c:catAx>
        <c:axId val="3746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626312"/>
        <c:crosses val="autoZero"/>
        <c:auto val="1"/>
        <c:lblAlgn val="ctr"/>
        <c:lblOffset val="100"/>
        <c:noMultiLvlLbl val="0"/>
      </c:catAx>
      <c:valAx>
        <c:axId val="374626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624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[rough work tech4dev (Recovered) 1.xlsx]case 8!PivotTable5</c:name>
    <c:fmtId val="-1"/>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8'!$B$3:$B$4</c:f>
              <c:strCache>
                <c:ptCount val="1"/>
                <c:pt idx="0">
                  <c:v>Small Business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8'!$A$5:$A$10</c:f>
              <c:strCache>
                <c:ptCount val="5"/>
                <c:pt idx="0">
                  <c:v>Dennis Kane</c:v>
                </c:pt>
                <c:pt idx="1">
                  <c:v>John Lucas</c:v>
                </c:pt>
                <c:pt idx="2">
                  <c:v>Deborah Brumfield</c:v>
                </c:pt>
                <c:pt idx="3">
                  <c:v>Clytie Kelty</c:v>
                </c:pt>
                <c:pt idx="4">
                  <c:v>Grant Carroll</c:v>
                </c:pt>
              </c:strCache>
            </c:strRef>
          </c:cat>
          <c:val>
            <c:numRef>
              <c:f>'case 8'!$B$5:$B$10</c:f>
              <c:numCache>
                <c:formatCode>"$"#,##0.00</c:formatCode>
                <c:ptCount val="5"/>
                <c:pt idx="0">
                  <c:v>75967.590499999991</c:v>
                </c:pt>
                <c:pt idx="1">
                  <c:v>72331.87999999999</c:v>
                </c:pt>
                <c:pt idx="2">
                  <c:v>67845.118499999997</c:v>
                </c:pt>
                <c:pt idx="3">
                  <c:v>63189.950000000004</c:v>
                </c:pt>
                <c:pt idx="4">
                  <c:v>56894.669000000009</c:v>
                </c:pt>
              </c:numCache>
            </c:numRef>
          </c:val>
          <c:extLst>
            <c:ext xmlns:c16="http://schemas.microsoft.com/office/drawing/2014/chart" uri="{C3380CC4-5D6E-409C-BE32-E72D297353CC}">
              <c16:uniqueId val="{00000000-50C9-41D5-8B07-B2EB414ED4F8}"/>
            </c:ext>
          </c:extLst>
        </c:ser>
        <c:dLbls>
          <c:showLegendKey val="0"/>
          <c:showVal val="0"/>
          <c:showCatName val="0"/>
          <c:showSerName val="0"/>
          <c:showPercent val="0"/>
          <c:showBubbleSize val="0"/>
        </c:dLbls>
        <c:gapWidth val="219"/>
        <c:axId val="1546071104"/>
        <c:axId val="1546076000"/>
      </c:barChart>
      <c:catAx>
        <c:axId val="154607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6000"/>
        <c:crosses val="autoZero"/>
        <c:auto val="1"/>
        <c:lblAlgn val="ctr"/>
        <c:lblOffset val="100"/>
        <c:noMultiLvlLbl val="0"/>
      </c:catAx>
      <c:valAx>
        <c:axId val="1546076000"/>
        <c:scaling>
          <c:orientation val="minMax"/>
        </c:scaling>
        <c:delete val="1"/>
        <c:axPos val="l"/>
        <c:numFmt formatCode="&quot;$&quot;#,##0.00" sourceLinked="1"/>
        <c:majorTickMark val="none"/>
        <c:minorTickMark val="none"/>
        <c:tickLblPos val="nextTo"/>
        <c:crossAx val="154607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study 9!PivotTable6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Top coporate customer by year</a:t>
            </a:r>
          </a:p>
        </c:rich>
      </c:tx>
      <c:layout>
        <c:manualLayout>
          <c:xMode val="edge"/>
          <c:yMode val="edge"/>
          <c:x val="0.2213611111111111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study 9'!$B$3:$B$5</c:f>
              <c:strCache>
                <c:ptCount val="1"/>
                <c:pt idx="0">
                  <c:v>Corporate - 2009</c:v>
                </c:pt>
              </c:strCache>
            </c:strRef>
          </c:tx>
          <c:spPr>
            <a:ln w="28575" cap="rnd">
              <a:solidFill>
                <a:schemeClr val="accent1">
                  <a:tint val="58000"/>
                </a:schemeClr>
              </a:solidFill>
              <a:round/>
            </a:ln>
            <a:effectLst/>
          </c:spPr>
          <c:marker>
            <c:symbol val="circle"/>
            <c:size val="5"/>
            <c:spPr>
              <a:solidFill>
                <a:schemeClr val="accent1">
                  <a:tint val="58000"/>
                </a:schemeClr>
              </a:solidFill>
              <a:ln w="9525">
                <a:solidFill>
                  <a:schemeClr val="accent1">
                    <a:tint val="58000"/>
                  </a:schemeClr>
                </a:solidFill>
              </a:ln>
              <a:effectLst/>
            </c:spPr>
          </c:marker>
          <c:cat>
            <c:strRef>
              <c:f>'case study 9'!$A$6:$A$9</c:f>
              <c:strCache>
                <c:ptCount val="3"/>
                <c:pt idx="0">
                  <c:v>Roy Skaria</c:v>
                </c:pt>
                <c:pt idx="1">
                  <c:v>John Lee</c:v>
                </c:pt>
                <c:pt idx="2">
                  <c:v>Liz MacKendrick</c:v>
                </c:pt>
              </c:strCache>
            </c:strRef>
          </c:cat>
          <c:val>
            <c:numRef>
              <c:f>'case study 9'!$B$6:$B$9</c:f>
              <c:numCache>
                <c:formatCode>General</c:formatCode>
                <c:ptCount val="3"/>
                <c:pt idx="0">
                  <c:v>263</c:v>
                </c:pt>
                <c:pt idx="1">
                  <c:v>182</c:v>
                </c:pt>
                <c:pt idx="2">
                  <c:v>91</c:v>
                </c:pt>
              </c:numCache>
            </c:numRef>
          </c:val>
          <c:smooth val="0"/>
          <c:extLst>
            <c:ext xmlns:c16="http://schemas.microsoft.com/office/drawing/2014/chart" uri="{C3380CC4-5D6E-409C-BE32-E72D297353CC}">
              <c16:uniqueId val="{00000000-96A5-4ACE-B351-E8F414C05025}"/>
            </c:ext>
          </c:extLst>
        </c:ser>
        <c:ser>
          <c:idx val="1"/>
          <c:order val="1"/>
          <c:tx>
            <c:strRef>
              <c:f>'case study 9'!$C$3:$C$5</c:f>
              <c:strCache>
                <c:ptCount val="1"/>
                <c:pt idx="0">
                  <c:v>Corporate - 2010</c:v>
                </c:pt>
              </c:strCache>
            </c:strRef>
          </c:tx>
          <c:spPr>
            <a:ln w="28575" cap="rnd">
              <a:solidFill>
                <a:schemeClr val="accent1">
                  <a:tint val="86000"/>
                </a:schemeClr>
              </a:solidFill>
              <a:round/>
            </a:ln>
            <a:effectLst/>
          </c:spPr>
          <c:marker>
            <c:symbol val="circle"/>
            <c:size val="5"/>
            <c:spPr>
              <a:solidFill>
                <a:schemeClr val="accent1">
                  <a:tint val="86000"/>
                </a:schemeClr>
              </a:solidFill>
              <a:ln w="9525">
                <a:solidFill>
                  <a:schemeClr val="accent1">
                    <a:tint val="86000"/>
                  </a:schemeClr>
                </a:solidFill>
              </a:ln>
              <a:effectLst/>
            </c:spPr>
          </c:marker>
          <c:cat>
            <c:strRef>
              <c:f>'case study 9'!$A$6:$A$9</c:f>
              <c:strCache>
                <c:ptCount val="3"/>
                <c:pt idx="0">
                  <c:v>Roy Skaria</c:v>
                </c:pt>
                <c:pt idx="1">
                  <c:v>John Lee</c:v>
                </c:pt>
                <c:pt idx="2">
                  <c:v>Liz MacKendrick</c:v>
                </c:pt>
              </c:strCache>
            </c:strRef>
          </c:cat>
          <c:val>
            <c:numRef>
              <c:f>'case study 9'!$C$6:$C$9</c:f>
              <c:numCache>
                <c:formatCode>General</c:formatCode>
                <c:ptCount val="3"/>
                <c:pt idx="0">
                  <c:v>64</c:v>
                </c:pt>
                <c:pt idx="1">
                  <c:v>386</c:v>
                </c:pt>
                <c:pt idx="2">
                  <c:v>272</c:v>
                </c:pt>
              </c:numCache>
            </c:numRef>
          </c:val>
          <c:smooth val="0"/>
          <c:extLst>
            <c:ext xmlns:c16="http://schemas.microsoft.com/office/drawing/2014/chart" uri="{C3380CC4-5D6E-409C-BE32-E72D297353CC}">
              <c16:uniqueId val="{00000001-96A5-4ACE-B351-E8F414C05025}"/>
            </c:ext>
          </c:extLst>
        </c:ser>
        <c:ser>
          <c:idx val="2"/>
          <c:order val="2"/>
          <c:tx>
            <c:strRef>
              <c:f>'case study 9'!$D$3:$D$5</c:f>
              <c:strCache>
                <c:ptCount val="1"/>
                <c:pt idx="0">
                  <c:v>Corporate - 2011</c:v>
                </c:pt>
              </c:strCache>
            </c:strRef>
          </c:tx>
          <c:spPr>
            <a:ln w="28575" cap="rnd">
              <a:solidFill>
                <a:schemeClr val="accent1">
                  <a:shade val="86000"/>
                </a:schemeClr>
              </a:solidFill>
              <a:round/>
            </a:ln>
            <a:effectLst/>
          </c:spPr>
          <c:marker>
            <c:symbol val="circle"/>
            <c:size val="5"/>
            <c:spPr>
              <a:solidFill>
                <a:schemeClr val="accent1">
                  <a:shade val="86000"/>
                </a:schemeClr>
              </a:solidFill>
              <a:ln w="9525">
                <a:solidFill>
                  <a:schemeClr val="accent1">
                    <a:shade val="86000"/>
                  </a:schemeClr>
                </a:solidFill>
              </a:ln>
              <a:effectLst/>
            </c:spPr>
          </c:marker>
          <c:cat>
            <c:strRef>
              <c:f>'case study 9'!$A$6:$A$9</c:f>
              <c:strCache>
                <c:ptCount val="3"/>
                <c:pt idx="0">
                  <c:v>Roy Skaria</c:v>
                </c:pt>
                <c:pt idx="1">
                  <c:v>John Lee</c:v>
                </c:pt>
                <c:pt idx="2">
                  <c:v>Liz MacKendrick</c:v>
                </c:pt>
              </c:strCache>
            </c:strRef>
          </c:cat>
          <c:val>
            <c:numRef>
              <c:f>'case study 9'!$D$6:$D$9</c:f>
              <c:numCache>
                <c:formatCode>General</c:formatCode>
                <c:ptCount val="3"/>
                <c:pt idx="0">
                  <c:v>59</c:v>
                </c:pt>
                <c:pt idx="1">
                  <c:v>10</c:v>
                </c:pt>
                <c:pt idx="2">
                  <c:v>166</c:v>
                </c:pt>
              </c:numCache>
            </c:numRef>
          </c:val>
          <c:smooth val="0"/>
          <c:extLst>
            <c:ext xmlns:c16="http://schemas.microsoft.com/office/drawing/2014/chart" uri="{C3380CC4-5D6E-409C-BE32-E72D297353CC}">
              <c16:uniqueId val="{00000002-96A5-4ACE-B351-E8F414C05025}"/>
            </c:ext>
          </c:extLst>
        </c:ser>
        <c:ser>
          <c:idx val="3"/>
          <c:order val="3"/>
          <c:tx>
            <c:strRef>
              <c:f>'case study 9'!$E$3:$E$5</c:f>
              <c:strCache>
                <c:ptCount val="1"/>
                <c:pt idx="0">
                  <c:v>Corporate - 2012</c:v>
                </c:pt>
              </c:strCache>
            </c:strRef>
          </c:tx>
          <c:spPr>
            <a:ln w="28575" cap="rnd">
              <a:solidFill>
                <a:schemeClr val="accent1">
                  <a:shade val="58000"/>
                </a:schemeClr>
              </a:solidFill>
              <a:round/>
            </a:ln>
            <a:effectLst/>
          </c:spPr>
          <c:marker>
            <c:symbol val="circle"/>
            <c:size val="5"/>
            <c:spPr>
              <a:solidFill>
                <a:schemeClr val="accent1">
                  <a:shade val="58000"/>
                </a:schemeClr>
              </a:solidFill>
              <a:ln w="9525">
                <a:solidFill>
                  <a:schemeClr val="accent1">
                    <a:shade val="58000"/>
                  </a:schemeClr>
                </a:solidFill>
              </a:ln>
              <a:effectLst/>
            </c:spPr>
          </c:marker>
          <c:cat>
            <c:strRef>
              <c:f>'case study 9'!$A$6:$A$9</c:f>
              <c:strCache>
                <c:ptCount val="3"/>
                <c:pt idx="0">
                  <c:v>Roy Skaria</c:v>
                </c:pt>
                <c:pt idx="1">
                  <c:v>John Lee</c:v>
                </c:pt>
                <c:pt idx="2">
                  <c:v>Liz MacKendrick</c:v>
                </c:pt>
              </c:strCache>
            </c:strRef>
          </c:cat>
          <c:val>
            <c:numRef>
              <c:f>'case study 9'!$E$6:$E$9</c:f>
              <c:numCache>
                <c:formatCode>General</c:formatCode>
                <c:ptCount val="3"/>
                <c:pt idx="0">
                  <c:v>387</c:v>
                </c:pt>
                <c:pt idx="1">
                  <c:v>42</c:v>
                </c:pt>
                <c:pt idx="2">
                  <c:v>61</c:v>
                </c:pt>
              </c:numCache>
            </c:numRef>
          </c:val>
          <c:smooth val="0"/>
          <c:extLst>
            <c:ext xmlns:c16="http://schemas.microsoft.com/office/drawing/2014/chart" uri="{C3380CC4-5D6E-409C-BE32-E72D297353CC}">
              <c16:uniqueId val="{00000003-96A5-4ACE-B351-E8F414C05025}"/>
            </c:ext>
          </c:extLst>
        </c:ser>
        <c:dLbls>
          <c:showLegendKey val="0"/>
          <c:showVal val="0"/>
          <c:showCatName val="0"/>
          <c:showSerName val="0"/>
          <c:showPercent val="0"/>
          <c:showBubbleSize val="0"/>
        </c:dLbls>
        <c:marker val="1"/>
        <c:smooth val="0"/>
        <c:axId val="1546074912"/>
        <c:axId val="1546078176"/>
      </c:lineChart>
      <c:catAx>
        <c:axId val="154607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46078176"/>
        <c:crosses val="autoZero"/>
        <c:auto val="1"/>
        <c:lblAlgn val="ctr"/>
        <c:lblOffset val="100"/>
        <c:noMultiLvlLbl val="0"/>
      </c:catAx>
      <c:valAx>
        <c:axId val="154607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46074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[rough work tech4dev (Recovered) 1.xlsx]case 10!PivotTable9</c:name>
    <c:fmtId val="-1"/>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2000" b="1">
                <a:latin typeface="Times New Roman" panose="02020603050405020304" pitchFamily="18" charset="0"/>
                <a:cs typeface="Times New Roman" panose="02020603050405020304" pitchFamily="18" charset="0"/>
              </a:rPr>
              <a:t>Profitable customer in consumer segment</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10'!$B$3:$B$4</c:f>
              <c:strCache>
                <c:ptCount val="1"/>
                <c:pt idx="0">
                  <c:v>Consumer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 10'!$A$5:$A$8</c:f>
              <c:strCache>
                <c:ptCount val="3"/>
                <c:pt idx="0">
                  <c:v>Emily Phan</c:v>
                </c:pt>
                <c:pt idx="1">
                  <c:v>Raymond Book</c:v>
                </c:pt>
                <c:pt idx="2">
                  <c:v>Rick Wilson</c:v>
                </c:pt>
              </c:strCache>
            </c:strRef>
          </c:cat>
          <c:val>
            <c:numRef>
              <c:f>'case 10'!$B$5:$B$8</c:f>
              <c:numCache>
                <c:formatCode>"$"#,##0.00</c:formatCode>
                <c:ptCount val="3"/>
                <c:pt idx="0">
                  <c:v>34005.445499999994</c:v>
                </c:pt>
                <c:pt idx="1">
                  <c:v>18760.592500000002</c:v>
                </c:pt>
                <c:pt idx="2">
                  <c:v>14940.556499999995</c:v>
                </c:pt>
              </c:numCache>
            </c:numRef>
          </c:val>
          <c:extLst>
            <c:ext xmlns:c16="http://schemas.microsoft.com/office/drawing/2014/chart" uri="{C3380CC4-5D6E-409C-BE32-E72D297353CC}">
              <c16:uniqueId val="{00000000-5F60-497B-8464-395791568077}"/>
            </c:ext>
          </c:extLst>
        </c:ser>
        <c:dLbls>
          <c:dLblPos val="outEnd"/>
          <c:showLegendKey val="0"/>
          <c:showVal val="1"/>
          <c:showCatName val="0"/>
          <c:showSerName val="0"/>
          <c:showPercent val="0"/>
          <c:showBubbleSize val="0"/>
        </c:dLbls>
        <c:gapWidth val="219"/>
        <c:overlap val="-27"/>
        <c:axId val="1546082528"/>
        <c:axId val="1546076544"/>
      </c:barChart>
      <c:catAx>
        <c:axId val="154608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76544"/>
        <c:crosses val="autoZero"/>
        <c:auto val="1"/>
        <c:lblAlgn val="ctr"/>
        <c:lblOffset val="100"/>
        <c:noMultiLvlLbl val="0"/>
      </c:catAx>
      <c:valAx>
        <c:axId val="1546076544"/>
        <c:scaling>
          <c:orientation val="minMax"/>
        </c:scaling>
        <c:delete val="1"/>
        <c:axPos val="l"/>
        <c:numFmt formatCode="&quot;$&quot;#,##0.00" sourceLinked="1"/>
        <c:majorTickMark val="none"/>
        <c:minorTickMark val="none"/>
        <c:tickLblPos val="nextTo"/>
        <c:crossAx val="154608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[_Super store Capstone (1) (1).xlsx]Top and Bottom 3 by Sales!PivotTable2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three (3)</a:t>
            </a:r>
            <a:r>
              <a:rPr lang="en-US" baseline="0"/>
              <a:t> Regions by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and Bottom 3 by Sales'!$C$4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and Bottom 3 by Sales'!$B$5:$B$8</c:f>
              <c:strCache>
                <c:ptCount val="3"/>
                <c:pt idx="0">
                  <c:v>West</c:v>
                </c:pt>
                <c:pt idx="1">
                  <c:v>Ontario</c:v>
                </c:pt>
                <c:pt idx="2">
                  <c:v>Prarie</c:v>
                </c:pt>
              </c:strCache>
            </c:strRef>
          </c:cat>
          <c:val>
            <c:numRef>
              <c:f>'Top and Bottom 3 by Sales'!$C$5:$C$8</c:f>
              <c:numCache>
                <c:formatCode>"$"#,##0</c:formatCode>
                <c:ptCount val="3"/>
                <c:pt idx="0">
                  <c:v>3597549.2754999995</c:v>
                </c:pt>
                <c:pt idx="1">
                  <c:v>3063212.4794999976</c:v>
                </c:pt>
                <c:pt idx="2">
                  <c:v>2837304.6014999985</c:v>
                </c:pt>
              </c:numCache>
            </c:numRef>
          </c:val>
          <c:extLst>
            <c:ext xmlns:c16="http://schemas.microsoft.com/office/drawing/2014/chart" uri="{C3380CC4-5D6E-409C-BE32-E72D297353CC}">
              <c16:uniqueId val="{00000000-5126-4135-A75B-CB227E78D404}"/>
            </c:ext>
          </c:extLst>
        </c:ser>
        <c:dLbls>
          <c:dLblPos val="outEnd"/>
          <c:showLegendKey val="0"/>
          <c:showVal val="1"/>
          <c:showCatName val="0"/>
          <c:showSerName val="0"/>
          <c:showPercent val="0"/>
          <c:showBubbleSize val="0"/>
        </c:dLbls>
        <c:gapWidth val="219"/>
        <c:axId val="1546080352"/>
        <c:axId val="1411815680"/>
      </c:barChart>
      <c:valAx>
        <c:axId val="1411815680"/>
        <c:scaling>
          <c:orientation val="minMax"/>
        </c:scaling>
        <c:delete val="1"/>
        <c:axPos val="l"/>
        <c:numFmt formatCode="&quot;$&quot;#,##0" sourceLinked="1"/>
        <c:majorTickMark val="none"/>
        <c:minorTickMark val="none"/>
        <c:tickLblPos val="nextTo"/>
        <c:crossAx val="1546080352"/>
        <c:crosses val="autoZero"/>
        <c:crossBetween val="between"/>
      </c:valAx>
      <c:catAx>
        <c:axId val="154608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118156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[_Super store Capstone (1) (1).xlsx]Top and Bottom 3 by Sales!PivotTable3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a:t>
            </a:r>
            <a:r>
              <a:rPr lang="en-US" baseline="0"/>
              <a:t> three (3) Regions by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and Bottom 3 by Sales'!$C$19</c:f>
              <c:strCache>
                <c:ptCount val="1"/>
                <c:pt idx="0">
                  <c:v>Total</c:v>
                </c:pt>
              </c:strCache>
            </c:strRef>
          </c:tx>
          <c:spPr>
            <a:solidFill>
              <a:schemeClr val="accent1"/>
            </a:solidFill>
            <a:ln>
              <a:noFill/>
            </a:ln>
            <a:effectLst/>
          </c:spPr>
          <c:invertIfNegative val="0"/>
          <c:cat>
            <c:strRef>
              <c:f>'Top and Bottom 3 by Sales'!$B$20:$B$23</c:f>
              <c:strCache>
                <c:ptCount val="3"/>
                <c:pt idx="0">
                  <c:v>Yukon</c:v>
                </c:pt>
                <c:pt idx="1">
                  <c:v>Northwest Territories</c:v>
                </c:pt>
                <c:pt idx="2">
                  <c:v>Nunavut</c:v>
                </c:pt>
              </c:strCache>
            </c:strRef>
          </c:cat>
          <c:val>
            <c:numRef>
              <c:f>'Top and Bottom 3 by Sales'!$C$20:$C$23</c:f>
              <c:numCache>
                <c:formatCode>"$"#,##0</c:formatCode>
                <c:ptCount val="3"/>
                <c:pt idx="0">
                  <c:v>975867.370999999</c:v>
                </c:pt>
                <c:pt idx="1">
                  <c:v>800847.32950000011</c:v>
                </c:pt>
                <c:pt idx="2">
                  <c:v>116376.4835</c:v>
                </c:pt>
              </c:numCache>
            </c:numRef>
          </c:val>
          <c:extLst>
            <c:ext xmlns:c16="http://schemas.microsoft.com/office/drawing/2014/chart" uri="{C3380CC4-5D6E-409C-BE32-E72D297353CC}">
              <c16:uniqueId val="{00000000-21B7-49AD-9CEF-B6A14930A0CF}"/>
            </c:ext>
          </c:extLst>
        </c:ser>
        <c:dLbls>
          <c:showLegendKey val="0"/>
          <c:showVal val="0"/>
          <c:showCatName val="0"/>
          <c:showSerName val="0"/>
          <c:showPercent val="0"/>
          <c:showBubbleSize val="0"/>
        </c:dLbls>
        <c:gapWidth val="219"/>
        <c:overlap val="-27"/>
        <c:axId val="1546072192"/>
        <c:axId val="1546072736"/>
      </c:barChart>
      <c:catAx>
        <c:axId val="15460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72736"/>
        <c:crosses val="autoZero"/>
        <c:auto val="1"/>
        <c:lblAlgn val="ctr"/>
        <c:lblOffset val="100"/>
        <c:noMultiLvlLbl val="0"/>
      </c:catAx>
      <c:valAx>
        <c:axId val="1546072736"/>
        <c:scaling>
          <c:orientation val="minMax"/>
        </c:scaling>
        <c:delete val="1"/>
        <c:axPos val="l"/>
        <c:numFmt formatCode="&quot;$&quot;#,##0" sourceLinked="1"/>
        <c:majorTickMark val="none"/>
        <c:minorTickMark val="none"/>
        <c:tickLblPos val="nextTo"/>
        <c:crossAx val="1546072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study 4!PivotTable2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 10 customer by product pruchase</a:t>
            </a:r>
          </a:p>
        </c:rich>
      </c:tx>
      <c:layout>
        <c:manualLayout>
          <c:xMode val="edge"/>
          <c:yMode val="edge"/>
          <c:x val="0.4005277777777777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study 4'!$B$3:$B$4</c:f>
              <c:strCache>
                <c:ptCount val="1"/>
                <c:pt idx="0">
                  <c:v>Furniture</c:v>
                </c:pt>
              </c:strCache>
            </c:strRef>
          </c:tx>
          <c:spPr>
            <a:solidFill>
              <a:schemeClr val="accent1">
                <a:tint val="65000"/>
              </a:schemeClr>
            </a:solidFill>
            <a:ln>
              <a:noFill/>
            </a:ln>
            <a:effectLst/>
          </c:spPr>
          <c:invertIfNegative val="0"/>
          <c:cat>
            <c:strRef>
              <c:f>'case study 4'!$A$5:$A$15</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4'!$B$5:$B$15</c:f>
              <c:numCache>
                <c:formatCode>General</c:formatCode>
                <c:ptCount val="10"/>
                <c:pt idx="0">
                  <c:v>321.63</c:v>
                </c:pt>
                <c:pt idx="1">
                  <c:v>244.85</c:v>
                </c:pt>
                <c:pt idx="9">
                  <c:v>275.11</c:v>
                </c:pt>
              </c:numCache>
            </c:numRef>
          </c:val>
          <c:extLst>
            <c:ext xmlns:c16="http://schemas.microsoft.com/office/drawing/2014/chart" uri="{C3380CC4-5D6E-409C-BE32-E72D297353CC}">
              <c16:uniqueId val="{00000000-F7BC-4367-8A57-97BCD0DB4E64}"/>
            </c:ext>
          </c:extLst>
        </c:ser>
        <c:ser>
          <c:idx val="1"/>
          <c:order val="1"/>
          <c:tx>
            <c:strRef>
              <c:f>'case study 4'!$C$3:$C$4</c:f>
              <c:strCache>
                <c:ptCount val="1"/>
                <c:pt idx="0">
                  <c:v>Office Supplies</c:v>
                </c:pt>
              </c:strCache>
            </c:strRef>
          </c:tx>
          <c:spPr>
            <a:solidFill>
              <a:schemeClr val="accent1"/>
            </a:solidFill>
            <a:ln>
              <a:noFill/>
            </a:ln>
            <a:effectLst/>
          </c:spPr>
          <c:invertIfNegative val="0"/>
          <c:cat>
            <c:strRef>
              <c:f>'case study 4'!$A$5:$A$15</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4'!$C$5:$C$15</c:f>
              <c:numCache>
                <c:formatCode>General</c:formatCode>
                <c:ptCount val="10"/>
                <c:pt idx="0">
                  <c:v>28.55</c:v>
                </c:pt>
                <c:pt idx="1">
                  <c:v>48.37</c:v>
                </c:pt>
                <c:pt idx="2">
                  <c:v>198.08</c:v>
                </c:pt>
                <c:pt idx="3">
                  <c:v>282.23</c:v>
                </c:pt>
                <c:pt idx="4">
                  <c:v>85.72</c:v>
                </c:pt>
                <c:pt idx="5">
                  <c:v>180.76000000000002</c:v>
                </c:pt>
                <c:pt idx="6">
                  <c:v>364.69</c:v>
                </c:pt>
                <c:pt idx="7">
                  <c:v>125.9</c:v>
                </c:pt>
                <c:pt idx="8">
                  <c:v>153.03</c:v>
                </c:pt>
                <c:pt idx="9">
                  <c:v>140.71</c:v>
                </c:pt>
              </c:numCache>
            </c:numRef>
          </c:val>
          <c:extLst>
            <c:ext xmlns:c16="http://schemas.microsoft.com/office/drawing/2014/chart" uri="{C3380CC4-5D6E-409C-BE32-E72D297353CC}">
              <c16:uniqueId val="{00000001-F7BC-4367-8A57-97BCD0DB4E64}"/>
            </c:ext>
          </c:extLst>
        </c:ser>
        <c:ser>
          <c:idx val="2"/>
          <c:order val="2"/>
          <c:tx>
            <c:strRef>
              <c:f>'case study 4'!$D$3:$D$4</c:f>
              <c:strCache>
                <c:ptCount val="1"/>
                <c:pt idx="0">
                  <c:v>Technology</c:v>
                </c:pt>
              </c:strCache>
            </c:strRef>
          </c:tx>
          <c:spPr>
            <a:solidFill>
              <a:schemeClr val="accent1">
                <a:shade val="65000"/>
              </a:schemeClr>
            </a:solidFill>
            <a:ln>
              <a:noFill/>
            </a:ln>
            <a:effectLst/>
          </c:spPr>
          <c:invertIfNegative val="0"/>
          <c:cat>
            <c:strRef>
              <c:f>'case study 4'!$A$5:$A$15</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4'!$D$5:$D$15</c:f>
              <c:numCache>
                <c:formatCode>General</c:formatCode>
                <c:ptCount val="10"/>
                <c:pt idx="3">
                  <c:v>61.097999999999992</c:v>
                </c:pt>
                <c:pt idx="6">
                  <c:v>86.3</c:v>
                </c:pt>
              </c:numCache>
            </c:numRef>
          </c:val>
          <c:extLst>
            <c:ext xmlns:c16="http://schemas.microsoft.com/office/drawing/2014/chart" uri="{C3380CC4-5D6E-409C-BE32-E72D297353CC}">
              <c16:uniqueId val="{00000002-F7BC-4367-8A57-97BCD0DB4E64}"/>
            </c:ext>
          </c:extLst>
        </c:ser>
        <c:dLbls>
          <c:showLegendKey val="0"/>
          <c:showVal val="0"/>
          <c:showCatName val="0"/>
          <c:showSerName val="0"/>
          <c:showPercent val="0"/>
          <c:showBubbleSize val="0"/>
        </c:dLbls>
        <c:gapWidth val="219"/>
        <c:overlap val="-27"/>
        <c:axId val="1546073280"/>
        <c:axId val="1546068928"/>
      </c:barChart>
      <c:catAx>
        <c:axId val="154607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68928"/>
        <c:crosses val="autoZero"/>
        <c:auto val="1"/>
        <c:lblAlgn val="ctr"/>
        <c:lblOffset val="100"/>
        <c:noMultiLvlLbl val="0"/>
      </c:catAx>
      <c:valAx>
        <c:axId val="15460689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study 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customers by product purchased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study 4'!$I$4:$I$5</c:f>
              <c:strCache>
                <c:ptCount val="1"/>
                <c:pt idx="0">
                  <c:v>Furniture</c:v>
                </c:pt>
              </c:strCache>
            </c:strRef>
          </c:tx>
          <c:spPr>
            <a:solidFill>
              <a:schemeClr val="accent1">
                <a:tint val="65000"/>
              </a:schemeClr>
            </a:solidFill>
            <a:ln>
              <a:noFill/>
            </a:ln>
            <a:effectLst/>
          </c:spPr>
          <c:invertIfNegative val="0"/>
          <c:cat>
            <c:strRef>
              <c:f>'case study 4'!$H$6:$H$16</c:f>
              <c:strCache>
                <c:ptCount val="10"/>
                <c:pt idx="0">
                  <c:v>Alejandro Grove</c:v>
                </c:pt>
                <c:pt idx="1">
                  <c:v>Darren Budd</c:v>
                </c:pt>
                <c:pt idx="2">
                  <c:v>Deborah Brumfield</c:v>
                </c:pt>
                <c:pt idx="3">
                  <c:v>Emily Phan</c:v>
                </c:pt>
                <c:pt idx="4">
                  <c:v>Grant Carroll</c:v>
                </c:pt>
                <c:pt idx="5">
                  <c:v>John Lucas</c:v>
                </c:pt>
                <c:pt idx="6">
                  <c:v>Julia Barnett</c:v>
                </c:pt>
                <c:pt idx="7">
                  <c:v>Liz MacKendrick</c:v>
                </c:pt>
                <c:pt idx="8">
                  <c:v>Roy Skaria</c:v>
                </c:pt>
                <c:pt idx="9">
                  <c:v>Sylvia Foulston</c:v>
                </c:pt>
              </c:strCache>
            </c:strRef>
          </c:cat>
          <c:val>
            <c:numRef>
              <c:f>'case study 4'!$I$6:$I$16</c:f>
              <c:numCache>
                <c:formatCode>General</c:formatCode>
                <c:ptCount val="10"/>
                <c:pt idx="0">
                  <c:v>31865.91</c:v>
                </c:pt>
                <c:pt idx="1">
                  <c:v>43367.210000000006</c:v>
                </c:pt>
                <c:pt idx="2">
                  <c:v>12809.62</c:v>
                </c:pt>
                <c:pt idx="3">
                  <c:v>4011.65</c:v>
                </c:pt>
                <c:pt idx="4">
                  <c:v>29826.850000000002</c:v>
                </c:pt>
                <c:pt idx="5">
                  <c:v>44090.338000000003</c:v>
                </c:pt>
                <c:pt idx="6">
                  <c:v>46359.628000000004</c:v>
                </c:pt>
                <c:pt idx="7">
                  <c:v>20503.120000000003</c:v>
                </c:pt>
                <c:pt idx="8">
                  <c:v>50177.240000000005</c:v>
                </c:pt>
                <c:pt idx="9">
                  <c:v>48173.38</c:v>
                </c:pt>
              </c:numCache>
            </c:numRef>
          </c:val>
          <c:extLst>
            <c:ext xmlns:c16="http://schemas.microsoft.com/office/drawing/2014/chart" uri="{C3380CC4-5D6E-409C-BE32-E72D297353CC}">
              <c16:uniqueId val="{00000000-9AEE-4F84-AF8D-C858AE4707B3}"/>
            </c:ext>
          </c:extLst>
        </c:ser>
        <c:ser>
          <c:idx val="1"/>
          <c:order val="1"/>
          <c:tx>
            <c:strRef>
              <c:f>'case study 4'!$J$4:$J$5</c:f>
              <c:strCache>
                <c:ptCount val="1"/>
                <c:pt idx="0">
                  <c:v>Office Supplies</c:v>
                </c:pt>
              </c:strCache>
            </c:strRef>
          </c:tx>
          <c:spPr>
            <a:solidFill>
              <a:schemeClr val="accent1"/>
            </a:solidFill>
            <a:ln>
              <a:noFill/>
            </a:ln>
            <a:effectLst/>
          </c:spPr>
          <c:invertIfNegative val="0"/>
          <c:cat>
            <c:strRef>
              <c:f>'case study 4'!$H$6:$H$16</c:f>
              <c:strCache>
                <c:ptCount val="10"/>
                <c:pt idx="0">
                  <c:v>Alejandro Grove</c:v>
                </c:pt>
                <c:pt idx="1">
                  <c:v>Darren Budd</c:v>
                </c:pt>
                <c:pt idx="2">
                  <c:v>Deborah Brumfield</c:v>
                </c:pt>
                <c:pt idx="3">
                  <c:v>Emily Phan</c:v>
                </c:pt>
                <c:pt idx="4">
                  <c:v>Grant Carroll</c:v>
                </c:pt>
                <c:pt idx="5">
                  <c:v>John Lucas</c:v>
                </c:pt>
                <c:pt idx="6">
                  <c:v>Julia Barnett</c:v>
                </c:pt>
                <c:pt idx="7">
                  <c:v>Liz MacKendrick</c:v>
                </c:pt>
                <c:pt idx="8">
                  <c:v>Roy Skaria</c:v>
                </c:pt>
                <c:pt idx="9">
                  <c:v>Sylvia Foulston</c:v>
                </c:pt>
              </c:strCache>
            </c:strRef>
          </c:cat>
          <c:val>
            <c:numRef>
              <c:f>'case study 4'!$J$6:$J$16</c:f>
              <c:numCache>
                <c:formatCode>General</c:formatCode>
                <c:ptCount val="10"/>
                <c:pt idx="0">
                  <c:v>51696.020000000004</c:v>
                </c:pt>
                <c:pt idx="2">
                  <c:v>7827.7200000000012</c:v>
                </c:pt>
                <c:pt idx="3">
                  <c:v>2630.8199999999997</c:v>
                </c:pt>
                <c:pt idx="4">
                  <c:v>50837.270000000004</c:v>
                </c:pt>
                <c:pt idx="5">
                  <c:v>25818.989999999998</c:v>
                </c:pt>
                <c:pt idx="6">
                  <c:v>16925.45</c:v>
                </c:pt>
                <c:pt idx="7">
                  <c:v>22346.100000000002</c:v>
                </c:pt>
                <c:pt idx="8">
                  <c:v>12015.52</c:v>
                </c:pt>
                <c:pt idx="9">
                  <c:v>11033.34</c:v>
                </c:pt>
              </c:numCache>
            </c:numRef>
          </c:val>
          <c:extLst>
            <c:ext xmlns:c16="http://schemas.microsoft.com/office/drawing/2014/chart" uri="{C3380CC4-5D6E-409C-BE32-E72D297353CC}">
              <c16:uniqueId val="{00000001-9AEE-4F84-AF8D-C858AE4707B3}"/>
            </c:ext>
          </c:extLst>
        </c:ser>
        <c:ser>
          <c:idx val="2"/>
          <c:order val="2"/>
          <c:tx>
            <c:strRef>
              <c:f>'case study 4'!$K$4:$K$5</c:f>
              <c:strCache>
                <c:ptCount val="1"/>
                <c:pt idx="0">
                  <c:v>Technology</c:v>
                </c:pt>
              </c:strCache>
            </c:strRef>
          </c:tx>
          <c:spPr>
            <a:solidFill>
              <a:schemeClr val="accent1">
                <a:shade val="65000"/>
              </a:schemeClr>
            </a:solidFill>
            <a:ln>
              <a:noFill/>
            </a:ln>
            <a:effectLst/>
          </c:spPr>
          <c:invertIfNegative val="0"/>
          <c:cat>
            <c:strRef>
              <c:f>'case study 4'!$H$6:$H$16</c:f>
              <c:strCache>
                <c:ptCount val="10"/>
                <c:pt idx="0">
                  <c:v>Alejandro Grove</c:v>
                </c:pt>
                <c:pt idx="1">
                  <c:v>Darren Budd</c:v>
                </c:pt>
                <c:pt idx="2">
                  <c:v>Deborah Brumfield</c:v>
                </c:pt>
                <c:pt idx="3">
                  <c:v>Emily Phan</c:v>
                </c:pt>
                <c:pt idx="4">
                  <c:v>Grant Carroll</c:v>
                </c:pt>
                <c:pt idx="5">
                  <c:v>John Lucas</c:v>
                </c:pt>
                <c:pt idx="6">
                  <c:v>Julia Barnett</c:v>
                </c:pt>
                <c:pt idx="7">
                  <c:v>Liz MacKendrick</c:v>
                </c:pt>
                <c:pt idx="8">
                  <c:v>Roy Skaria</c:v>
                </c:pt>
                <c:pt idx="9">
                  <c:v>Sylvia Foulston</c:v>
                </c:pt>
              </c:strCache>
            </c:strRef>
          </c:cat>
          <c:val>
            <c:numRef>
              <c:f>'case study 4'!$K$6:$K$16</c:f>
              <c:numCache>
                <c:formatCode>General</c:formatCode>
                <c:ptCount val="10"/>
                <c:pt idx="1">
                  <c:v>38210.133499999996</c:v>
                </c:pt>
                <c:pt idx="2">
                  <c:v>76795.795500000007</c:v>
                </c:pt>
                <c:pt idx="3">
                  <c:v>110481.96800000001</c:v>
                </c:pt>
                <c:pt idx="4">
                  <c:v>7752.8824999999997</c:v>
                </c:pt>
                <c:pt idx="5">
                  <c:v>9786.8594999999987</c:v>
                </c:pt>
                <c:pt idx="6">
                  <c:v>16759.374000000003</c:v>
                </c:pt>
                <c:pt idx="7">
                  <c:v>33457.211500000005</c:v>
                </c:pt>
                <c:pt idx="8">
                  <c:v>30349.393000000004</c:v>
                </c:pt>
                <c:pt idx="9">
                  <c:v>29669.037500000002</c:v>
                </c:pt>
              </c:numCache>
            </c:numRef>
          </c:val>
          <c:extLst>
            <c:ext xmlns:c16="http://schemas.microsoft.com/office/drawing/2014/chart" uri="{C3380CC4-5D6E-409C-BE32-E72D297353CC}">
              <c16:uniqueId val="{00000002-9AEE-4F84-AF8D-C858AE4707B3}"/>
            </c:ext>
          </c:extLst>
        </c:ser>
        <c:dLbls>
          <c:showLegendKey val="0"/>
          <c:showVal val="0"/>
          <c:showCatName val="0"/>
          <c:showSerName val="0"/>
          <c:showPercent val="0"/>
          <c:showBubbleSize val="0"/>
        </c:dLbls>
        <c:gapWidth val="219"/>
        <c:overlap val="-27"/>
        <c:axId val="1546075456"/>
        <c:axId val="1546078720"/>
      </c:barChart>
      <c:catAx>
        <c:axId val="154607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8720"/>
        <c:crosses val="autoZero"/>
        <c:auto val="1"/>
        <c:lblAlgn val="ctr"/>
        <c:lblOffset val="100"/>
        <c:noMultiLvlLbl val="0"/>
      </c:catAx>
      <c:valAx>
        <c:axId val="15460787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study 4!PivotTable1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'case study 4'!$B$25:$B$26</c:f>
              <c:strCache>
                <c:ptCount val="1"/>
                <c:pt idx="0">
                  <c:v>Consumer</c:v>
                </c:pt>
              </c:strCache>
            </c:strRef>
          </c:tx>
          <c:spPr>
            <a:solidFill>
              <a:schemeClr val="accent1">
                <a:tint val="58000"/>
              </a:schemeClr>
            </a:solidFill>
            <a:ln>
              <a:noFill/>
            </a:ln>
            <a:effectLst/>
          </c:spPr>
          <c:invertIfNegative val="0"/>
          <c:cat>
            <c:strRef>
              <c:f>'case study 4'!$A$27:$A$37</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4'!$B$27:$B$37</c:f>
              <c:numCache>
                <c:formatCode>General</c:formatCode>
                <c:ptCount val="10"/>
                <c:pt idx="0">
                  <c:v>350.18</c:v>
                </c:pt>
                <c:pt idx="7">
                  <c:v>125.9</c:v>
                </c:pt>
              </c:numCache>
            </c:numRef>
          </c:val>
          <c:extLst>
            <c:ext xmlns:c16="http://schemas.microsoft.com/office/drawing/2014/chart" uri="{C3380CC4-5D6E-409C-BE32-E72D297353CC}">
              <c16:uniqueId val="{00000000-52C8-4637-BC1D-04128BE12CA8}"/>
            </c:ext>
          </c:extLst>
        </c:ser>
        <c:ser>
          <c:idx val="1"/>
          <c:order val="1"/>
          <c:tx>
            <c:strRef>
              <c:f>'case study 4'!$C$25:$C$26</c:f>
              <c:strCache>
                <c:ptCount val="1"/>
                <c:pt idx="0">
                  <c:v>Corporate</c:v>
                </c:pt>
              </c:strCache>
            </c:strRef>
          </c:tx>
          <c:spPr>
            <a:solidFill>
              <a:schemeClr val="accent1">
                <a:tint val="86000"/>
              </a:schemeClr>
            </a:solidFill>
            <a:ln>
              <a:noFill/>
            </a:ln>
            <a:effectLst/>
          </c:spPr>
          <c:invertIfNegative val="0"/>
          <c:cat>
            <c:strRef>
              <c:f>'case study 4'!$A$27:$A$37</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4'!$C$27:$C$37</c:f>
              <c:numCache>
                <c:formatCode>General</c:formatCode>
                <c:ptCount val="10"/>
                <c:pt idx="2">
                  <c:v>198.08</c:v>
                </c:pt>
                <c:pt idx="5">
                  <c:v>180.76000000000002</c:v>
                </c:pt>
                <c:pt idx="9">
                  <c:v>415.82000000000005</c:v>
                </c:pt>
              </c:numCache>
            </c:numRef>
          </c:val>
          <c:extLst>
            <c:ext xmlns:c16="http://schemas.microsoft.com/office/drawing/2014/chart" uri="{C3380CC4-5D6E-409C-BE32-E72D297353CC}">
              <c16:uniqueId val="{00000001-52C8-4637-BC1D-04128BE12CA8}"/>
            </c:ext>
          </c:extLst>
        </c:ser>
        <c:ser>
          <c:idx val="2"/>
          <c:order val="2"/>
          <c:tx>
            <c:strRef>
              <c:f>'case study 4'!$D$25:$D$26</c:f>
              <c:strCache>
                <c:ptCount val="1"/>
                <c:pt idx="0">
                  <c:v>Home Office</c:v>
                </c:pt>
              </c:strCache>
            </c:strRef>
          </c:tx>
          <c:spPr>
            <a:solidFill>
              <a:schemeClr val="accent1">
                <a:shade val="86000"/>
              </a:schemeClr>
            </a:solidFill>
            <a:ln>
              <a:noFill/>
            </a:ln>
            <a:effectLst/>
          </c:spPr>
          <c:invertIfNegative val="0"/>
          <c:cat>
            <c:strRef>
              <c:f>'case study 4'!$A$27:$A$37</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4'!$D$27:$D$37</c:f>
              <c:numCache>
                <c:formatCode>General</c:formatCode>
                <c:ptCount val="10"/>
                <c:pt idx="3">
                  <c:v>343.32799999999997</c:v>
                </c:pt>
                <c:pt idx="6">
                  <c:v>450.99</c:v>
                </c:pt>
              </c:numCache>
            </c:numRef>
          </c:val>
          <c:extLst>
            <c:ext xmlns:c16="http://schemas.microsoft.com/office/drawing/2014/chart" uri="{C3380CC4-5D6E-409C-BE32-E72D297353CC}">
              <c16:uniqueId val="{00000002-52C8-4637-BC1D-04128BE12CA8}"/>
            </c:ext>
          </c:extLst>
        </c:ser>
        <c:ser>
          <c:idx val="3"/>
          <c:order val="3"/>
          <c:tx>
            <c:strRef>
              <c:f>'case study 4'!$E$25:$E$26</c:f>
              <c:strCache>
                <c:ptCount val="1"/>
                <c:pt idx="0">
                  <c:v>Small Business</c:v>
                </c:pt>
              </c:strCache>
            </c:strRef>
          </c:tx>
          <c:spPr>
            <a:solidFill>
              <a:schemeClr val="accent1">
                <a:shade val="58000"/>
              </a:schemeClr>
            </a:solidFill>
            <a:ln>
              <a:noFill/>
            </a:ln>
            <a:effectLst/>
          </c:spPr>
          <c:invertIfNegative val="0"/>
          <c:cat>
            <c:strRef>
              <c:f>'case study 4'!$A$27:$A$37</c:f>
              <c:strCache>
                <c:ptCount val="10"/>
                <c:pt idx="0">
                  <c:v>Chris McAfee</c:v>
                </c:pt>
                <c:pt idx="1">
                  <c:v>Christine Kargatis</c:v>
                </c:pt>
                <c:pt idx="2">
                  <c:v>Dorothy Dickinson</c:v>
                </c:pt>
                <c:pt idx="3">
                  <c:v>Eric Murdock</c:v>
                </c:pt>
                <c:pt idx="4">
                  <c:v>Jeremy Farry</c:v>
                </c:pt>
                <c:pt idx="5">
                  <c:v>Katrina Edelman</c:v>
                </c:pt>
                <c:pt idx="6">
                  <c:v>Mark Hamilton</c:v>
                </c:pt>
                <c:pt idx="7">
                  <c:v>Natalie DeCherney</c:v>
                </c:pt>
                <c:pt idx="8">
                  <c:v>Nicole Fjeld</c:v>
                </c:pt>
                <c:pt idx="9">
                  <c:v>Rick Huthwaite</c:v>
                </c:pt>
              </c:strCache>
            </c:strRef>
          </c:cat>
          <c:val>
            <c:numRef>
              <c:f>'case study 4'!$E$27:$E$37</c:f>
              <c:numCache>
                <c:formatCode>General</c:formatCode>
                <c:ptCount val="10"/>
                <c:pt idx="1">
                  <c:v>293.21999999999997</c:v>
                </c:pt>
                <c:pt idx="4">
                  <c:v>85.72</c:v>
                </c:pt>
                <c:pt idx="8">
                  <c:v>153.03</c:v>
                </c:pt>
              </c:numCache>
            </c:numRef>
          </c:val>
          <c:extLst>
            <c:ext xmlns:c16="http://schemas.microsoft.com/office/drawing/2014/chart" uri="{C3380CC4-5D6E-409C-BE32-E72D297353CC}">
              <c16:uniqueId val="{00000003-52C8-4637-BC1D-04128BE12CA8}"/>
            </c:ext>
          </c:extLst>
        </c:ser>
        <c:dLbls>
          <c:showLegendKey val="0"/>
          <c:showVal val="0"/>
          <c:showCatName val="0"/>
          <c:showSerName val="0"/>
          <c:showPercent val="0"/>
          <c:showBubbleSize val="0"/>
        </c:dLbls>
        <c:gapWidth val="150"/>
        <c:overlap val="100"/>
        <c:axId val="1546083072"/>
        <c:axId val="1546080896"/>
      </c:barChart>
      <c:catAx>
        <c:axId val="154608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80896"/>
        <c:crosses val="autoZero"/>
        <c:auto val="1"/>
        <c:lblAlgn val="ctr"/>
        <c:lblOffset val="100"/>
        <c:noMultiLvlLbl val="0"/>
      </c:catAx>
      <c:valAx>
        <c:axId val="15460808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8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[rough work tech4dev (Recovered) 1.xlsx]case study 5!PivotTable4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Shipping Cost by Shipping Method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rgbClr val="4F81BD"/>
          </a:solidFill>
          <a:ln>
            <a:noFill/>
          </a:ln>
          <a:effectLst/>
        </c:spPr>
      </c:pivotFmt>
      <c:pivotFmt>
        <c:idx val="3"/>
        <c:spPr>
          <a:solidFill>
            <a:srgbClr val="95B3D7"/>
          </a:solidFill>
          <a:ln>
            <a:noFill/>
          </a:ln>
          <a:effectLst/>
        </c:spPr>
      </c:pivotFmt>
      <c:pivotFmt>
        <c:idx val="4"/>
        <c:spPr>
          <a:solidFill>
            <a:srgbClr val="366092"/>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rgbClr val="366092"/>
          </a:solidFill>
          <a:ln>
            <a:noFill/>
          </a:ln>
          <a:effectLst/>
        </c:spPr>
      </c:pivotFmt>
      <c:pivotFmt>
        <c:idx val="7"/>
        <c:spPr>
          <a:solidFill>
            <a:srgbClr val="4F81BD"/>
          </a:solidFill>
          <a:ln>
            <a:noFill/>
          </a:ln>
          <a:effectLst/>
        </c:spPr>
      </c:pivotFmt>
      <c:pivotFmt>
        <c:idx val="8"/>
        <c:spPr>
          <a:solidFill>
            <a:srgbClr val="95B3D7"/>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rgbClr val="366092"/>
          </a:solidFill>
          <a:ln>
            <a:noFill/>
          </a:ln>
          <a:effectLst/>
        </c:spPr>
      </c:pivotFmt>
      <c:pivotFmt>
        <c:idx val="11"/>
        <c:spPr>
          <a:solidFill>
            <a:srgbClr val="4F81BD"/>
          </a:solidFill>
          <a:ln>
            <a:noFill/>
          </a:ln>
          <a:effectLst/>
        </c:spPr>
      </c:pivotFmt>
      <c:pivotFmt>
        <c:idx val="12"/>
        <c:spPr>
          <a:solidFill>
            <a:srgbClr val="95B3D7"/>
          </a:solidFill>
          <a:ln>
            <a:noFill/>
          </a:ln>
          <a:effectLst/>
        </c:spPr>
      </c:pivotFmt>
    </c:pivotFmts>
    <c:plotArea>
      <c:layout/>
      <c:pieChart>
        <c:varyColors val="1"/>
        <c:ser>
          <c:idx val="0"/>
          <c:order val="0"/>
          <c:tx>
            <c:strRef>
              <c:f>'case study 5'!$B$3</c:f>
              <c:strCache>
                <c:ptCount val="1"/>
                <c:pt idx="0">
                  <c:v>Total</c:v>
                </c:pt>
              </c:strCache>
            </c:strRef>
          </c:tx>
          <c:dPt>
            <c:idx val="0"/>
            <c:bubble3D val="0"/>
            <c:spPr>
              <a:solidFill>
                <a:srgbClr val="366092"/>
              </a:solidFill>
              <a:ln>
                <a:noFill/>
              </a:ln>
              <a:effectLst/>
            </c:spPr>
            <c:extLst>
              <c:ext xmlns:c16="http://schemas.microsoft.com/office/drawing/2014/chart" uri="{C3380CC4-5D6E-409C-BE32-E72D297353CC}">
                <c16:uniqueId val="{00000001-D1D0-46DF-8A7B-0A2350B3FEA0}"/>
              </c:ext>
            </c:extLst>
          </c:dPt>
          <c:dPt>
            <c:idx val="1"/>
            <c:bubble3D val="0"/>
            <c:spPr>
              <a:solidFill>
                <a:srgbClr val="4F81BD"/>
              </a:solidFill>
              <a:ln>
                <a:noFill/>
              </a:ln>
              <a:effectLst/>
            </c:spPr>
            <c:extLst>
              <c:ext xmlns:c16="http://schemas.microsoft.com/office/drawing/2014/chart" uri="{C3380CC4-5D6E-409C-BE32-E72D297353CC}">
                <c16:uniqueId val="{00000003-D1D0-46DF-8A7B-0A2350B3FEA0}"/>
              </c:ext>
            </c:extLst>
          </c:dPt>
          <c:dPt>
            <c:idx val="2"/>
            <c:bubble3D val="0"/>
            <c:spPr>
              <a:solidFill>
                <a:srgbClr val="95B3D7"/>
              </a:solidFill>
              <a:ln>
                <a:noFill/>
              </a:ln>
              <a:effectLst/>
            </c:spPr>
            <c:extLst>
              <c:ext xmlns:c16="http://schemas.microsoft.com/office/drawing/2014/chart" uri="{C3380CC4-5D6E-409C-BE32-E72D297353CC}">
                <c16:uniqueId val="{00000005-D1D0-46DF-8A7B-0A2350B3FEA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'case study 5'!$A$4:$A$7</c:f>
              <c:strCache>
                <c:ptCount val="3"/>
                <c:pt idx="0">
                  <c:v>Delivery Truck</c:v>
                </c:pt>
                <c:pt idx="1">
                  <c:v>Regular Air</c:v>
                </c:pt>
                <c:pt idx="2">
                  <c:v>Express Air</c:v>
                </c:pt>
              </c:strCache>
            </c:strRef>
          </c:cat>
          <c:val>
            <c:numRef>
              <c:f>'case study 5'!$B$4:$B$7</c:f>
              <c:numCache>
                <c:formatCode>General</c:formatCode>
                <c:ptCount val="3"/>
                <c:pt idx="0">
                  <c:v>51971.939999999784</c:v>
                </c:pt>
                <c:pt idx="1">
                  <c:v>48008.189999999748</c:v>
                </c:pt>
                <c:pt idx="2">
                  <c:v>7850.9099999999698</c:v>
                </c:pt>
              </c:numCache>
            </c:numRef>
          </c:val>
          <c:extLst>
            <c:ext xmlns:c16="http://schemas.microsoft.com/office/drawing/2014/chart" uri="{C3380CC4-5D6E-409C-BE32-E72D297353CC}">
              <c16:uniqueId val="{00000006-D1D0-46DF-8A7B-0A2350B3FEA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study 6!PivotTable1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Valuable customer by product purchased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study 6'!$B$3:$B$4</c:f>
              <c:strCache>
                <c:ptCount val="1"/>
                <c:pt idx="0">
                  <c:v>Furniture</c:v>
                </c:pt>
              </c:strCache>
            </c:strRef>
          </c:tx>
          <c:spPr>
            <a:solidFill>
              <a:schemeClr val="accent1">
                <a:tint val="65000"/>
              </a:schemeClr>
            </a:solidFill>
            <a:ln>
              <a:noFill/>
            </a:ln>
            <a:effectLst/>
          </c:spPr>
          <c:invertIfNegative val="0"/>
          <c:cat>
            <c:strRef>
              <c:f>'case study 6'!$A$5:$A$9</c:f>
              <c:strCache>
                <c:ptCount val="4"/>
                <c:pt idx="0">
                  <c:v>Consumer</c:v>
                </c:pt>
                <c:pt idx="1">
                  <c:v>Corporate</c:v>
                </c:pt>
                <c:pt idx="2">
                  <c:v>Home Office</c:v>
                </c:pt>
                <c:pt idx="3">
                  <c:v>Small Business</c:v>
                </c:pt>
              </c:strCache>
            </c:strRef>
          </c:cat>
          <c:val>
            <c:numRef>
              <c:f>'case study 6'!$B$5:$B$9</c:f>
              <c:numCache>
                <c:formatCode>General</c:formatCode>
                <c:ptCount val="4"/>
                <c:pt idx="0">
                  <c:v>1128807.2140000004</c:v>
                </c:pt>
                <c:pt idx="1">
                  <c:v>1862840.5739999986</c:v>
                </c:pt>
                <c:pt idx="2">
                  <c:v>1285345.9179999996</c:v>
                </c:pt>
                <c:pt idx="3">
                  <c:v>901596.83600000024</c:v>
                </c:pt>
              </c:numCache>
            </c:numRef>
          </c:val>
          <c:extLst>
            <c:ext xmlns:c16="http://schemas.microsoft.com/office/drawing/2014/chart" uri="{C3380CC4-5D6E-409C-BE32-E72D297353CC}">
              <c16:uniqueId val="{00000000-21F1-45EA-B67A-89C8E504E1E7}"/>
            </c:ext>
          </c:extLst>
        </c:ser>
        <c:ser>
          <c:idx val="1"/>
          <c:order val="1"/>
          <c:tx>
            <c:strRef>
              <c:f>'case study 6'!$C$3:$C$4</c:f>
              <c:strCache>
                <c:ptCount val="1"/>
                <c:pt idx="0">
                  <c:v>Office Supplies</c:v>
                </c:pt>
              </c:strCache>
            </c:strRef>
          </c:tx>
          <c:spPr>
            <a:solidFill>
              <a:schemeClr val="accent1"/>
            </a:solidFill>
            <a:ln>
              <a:noFill/>
            </a:ln>
            <a:effectLst/>
          </c:spPr>
          <c:invertIfNegative val="0"/>
          <c:cat>
            <c:strRef>
              <c:f>'case study 6'!$A$5:$A$9</c:f>
              <c:strCache>
                <c:ptCount val="4"/>
                <c:pt idx="0">
                  <c:v>Consumer</c:v>
                </c:pt>
                <c:pt idx="1">
                  <c:v>Corporate</c:v>
                </c:pt>
                <c:pt idx="2">
                  <c:v>Home Office</c:v>
                </c:pt>
                <c:pt idx="3">
                  <c:v>Small Business</c:v>
                </c:pt>
              </c:strCache>
            </c:strRef>
          </c:cat>
          <c:val>
            <c:numRef>
              <c:f>'case study 6'!$C$5:$C$9</c:f>
              <c:numCache>
                <c:formatCode>General</c:formatCode>
                <c:ptCount val="4"/>
                <c:pt idx="0">
                  <c:v>691382.22999999986</c:v>
                </c:pt>
                <c:pt idx="1">
                  <c:v>1341315.6299999997</c:v>
                </c:pt>
                <c:pt idx="2">
                  <c:v>960054.40999999992</c:v>
                </c:pt>
                <c:pt idx="3">
                  <c:v>760009.83000000031</c:v>
                </c:pt>
              </c:numCache>
            </c:numRef>
          </c:val>
          <c:extLst>
            <c:ext xmlns:c16="http://schemas.microsoft.com/office/drawing/2014/chart" uri="{C3380CC4-5D6E-409C-BE32-E72D297353CC}">
              <c16:uniqueId val="{00000001-21F1-45EA-B67A-89C8E504E1E7}"/>
            </c:ext>
          </c:extLst>
        </c:ser>
        <c:ser>
          <c:idx val="2"/>
          <c:order val="2"/>
          <c:tx>
            <c:strRef>
              <c:f>'case study 6'!$D$3:$D$4</c:f>
              <c:strCache>
                <c:ptCount val="1"/>
                <c:pt idx="0">
                  <c:v>Technology</c:v>
                </c:pt>
              </c:strCache>
            </c:strRef>
          </c:tx>
          <c:spPr>
            <a:solidFill>
              <a:schemeClr val="accent1">
                <a:shade val="65000"/>
              </a:schemeClr>
            </a:solidFill>
            <a:ln>
              <a:noFill/>
            </a:ln>
            <a:effectLst/>
          </c:spPr>
          <c:invertIfNegative val="0"/>
          <c:cat>
            <c:strRef>
              <c:f>'case study 6'!$A$5:$A$9</c:f>
              <c:strCache>
                <c:ptCount val="4"/>
                <c:pt idx="0">
                  <c:v>Consumer</c:v>
                </c:pt>
                <c:pt idx="1">
                  <c:v>Corporate</c:v>
                </c:pt>
                <c:pt idx="2">
                  <c:v>Home Office</c:v>
                </c:pt>
                <c:pt idx="3">
                  <c:v>Small Business</c:v>
                </c:pt>
              </c:strCache>
            </c:strRef>
          </c:cat>
          <c:val>
            <c:numRef>
              <c:f>'case study 6'!$D$5:$D$9</c:f>
              <c:numCache>
                <c:formatCode>General</c:formatCode>
                <c:ptCount val="4"/>
                <c:pt idx="0">
                  <c:v>1243421.6379999996</c:v>
                </c:pt>
                <c:pt idx="1">
                  <c:v>2294748.6734999986</c:v>
                </c:pt>
                <c:pt idx="2">
                  <c:v>1319363.5469999993</c:v>
                </c:pt>
                <c:pt idx="3">
                  <c:v>1126714.3235000002</c:v>
                </c:pt>
              </c:numCache>
            </c:numRef>
          </c:val>
          <c:extLst>
            <c:ext xmlns:c16="http://schemas.microsoft.com/office/drawing/2014/chart" uri="{C3380CC4-5D6E-409C-BE32-E72D297353CC}">
              <c16:uniqueId val="{00000002-21F1-45EA-B67A-89C8E504E1E7}"/>
            </c:ext>
          </c:extLst>
        </c:ser>
        <c:dLbls>
          <c:showLegendKey val="0"/>
          <c:showVal val="0"/>
          <c:showCatName val="0"/>
          <c:showSerName val="0"/>
          <c:showPercent val="0"/>
          <c:showBubbleSize val="0"/>
        </c:dLbls>
        <c:gapWidth val="219"/>
        <c:overlap val="-27"/>
        <c:axId val="1546079808"/>
        <c:axId val="1546070016"/>
      </c:barChart>
      <c:catAx>
        <c:axId val="154607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0016"/>
        <c:crosses val="autoZero"/>
        <c:auto val="1"/>
        <c:lblAlgn val="ctr"/>
        <c:lblOffset val="100"/>
        <c:noMultiLvlLbl val="0"/>
      </c:catAx>
      <c:valAx>
        <c:axId val="1546070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079808"/>
        <c:crosses val="autoZero"/>
        <c:crossBetween val="between"/>
      </c:valAx>
      <c:spPr>
        <a:noFill/>
        <a:ln>
          <a:noFill/>
        </a:ln>
        <a:effectLst/>
      </c:spPr>
    </c:plotArea>
    <c:legend>
      <c:legendPos val="r"/>
      <c:layout>
        <c:manualLayout>
          <c:xMode val="edge"/>
          <c:yMode val="edge"/>
          <c:x val="0.81378179585729593"/>
          <c:y val="0.41052278591890246"/>
          <c:w val="0.17515100840017586"/>
          <c:h val="0.1768806811392367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[rough work tech4dev (Recovered) 1.xlsx]case 7!PivotTable3</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Quantity of order by priority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'case 7'!$F$3:$F$4</c:f>
              <c:strCache>
                <c:ptCount val="1"/>
                <c:pt idx="0">
                  <c:v>Delivery Truck</c:v>
                </c:pt>
              </c:strCache>
            </c:strRef>
          </c:tx>
          <c:spPr>
            <a:solidFill>
              <a:schemeClr val="accent1">
                <a:tint val="77000"/>
              </a:schemeClr>
            </a:solidFill>
            <a:ln>
              <a:noFill/>
            </a:ln>
            <a:effectLst/>
          </c:spPr>
          <c:invertIfNegative val="0"/>
          <c:cat>
            <c:strRef>
              <c:f>'case 7'!$E$5:$E$9</c:f>
              <c:strCache>
                <c:ptCount val="4"/>
                <c:pt idx="0">
                  <c:v>Critical</c:v>
                </c:pt>
                <c:pt idx="1">
                  <c:v>High</c:v>
                </c:pt>
                <c:pt idx="2">
                  <c:v>Low</c:v>
                </c:pt>
                <c:pt idx="3">
                  <c:v>Medium</c:v>
                </c:pt>
              </c:strCache>
            </c:strRef>
          </c:cat>
          <c:val>
            <c:numRef>
              <c:f>'case 7'!$F$5:$F$9</c:f>
              <c:numCache>
                <c:formatCode>General</c:formatCode>
                <c:ptCount val="4"/>
                <c:pt idx="0">
                  <c:v>5625</c:v>
                </c:pt>
                <c:pt idx="1">
                  <c:v>6194</c:v>
                </c:pt>
                <c:pt idx="2">
                  <c:v>6634</c:v>
                </c:pt>
                <c:pt idx="3">
                  <c:v>5182</c:v>
                </c:pt>
              </c:numCache>
            </c:numRef>
          </c:val>
          <c:extLst>
            <c:ext xmlns:c16="http://schemas.microsoft.com/office/drawing/2014/chart" uri="{C3380CC4-5D6E-409C-BE32-E72D297353CC}">
              <c16:uniqueId val="{00000000-F429-4269-B1EC-6B4DED9CA71E}"/>
            </c:ext>
          </c:extLst>
        </c:ser>
        <c:ser>
          <c:idx val="1"/>
          <c:order val="1"/>
          <c:tx>
            <c:strRef>
              <c:f>'case 7'!$G$3:$G$4</c:f>
              <c:strCache>
                <c:ptCount val="1"/>
                <c:pt idx="0">
                  <c:v>Express Air</c:v>
                </c:pt>
              </c:strCache>
            </c:strRef>
          </c:tx>
          <c:spPr>
            <a:solidFill>
              <a:schemeClr val="accent1">
                <a:shade val="76000"/>
              </a:schemeClr>
            </a:solidFill>
            <a:ln>
              <a:noFill/>
            </a:ln>
            <a:effectLst/>
          </c:spPr>
          <c:invertIfNegative val="0"/>
          <c:cat>
            <c:strRef>
              <c:f>'case 7'!$E$5:$E$9</c:f>
              <c:strCache>
                <c:ptCount val="4"/>
                <c:pt idx="0">
                  <c:v>Critical</c:v>
                </c:pt>
                <c:pt idx="1">
                  <c:v>High</c:v>
                </c:pt>
                <c:pt idx="2">
                  <c:v>Low</c:v>
                </c:pt>
                <c:pt idx="3">
                  <c:v>Medium</c:v>
                </c:pt>
              </c:strCache>
            </c:strRef>
          </c:cat>
          <c:val>
            <c:numRef>
              <c:f>'case 7'!$G$5:$G$9</c:f>
              <c:numCache>
                <c:formatCode>General</c:formatCode>
                <c:ptCount val="4"/>
                <c:pt idx="0">
                  <c:v>4974</c:v>
                </c:pt>
                <c:pt idx="1">
                  <c:v>5338</c:v>
                </c:pt>
                <c:pt idx="2">
                  <c:v>5066</c:v>
                </c:pt>
                <c:pt idx="3">
                  <c:v>5101</c:v>
                </c:pt>
              </c:numCache>
            </c:numRef>
          </c:val>
          <c:extLst>
            <c:ext xmlns:c16="http://schemas.microsoft.com/office/drawing/2014/chart" uri="{C3380CC4-5D6E-409C-BE32-E72D297353CC}">
              <c16:uniqueId val="{00000001-F429-4269-B1EC-6B4DED9CA71E}"/>
            </c:ext>
          </c:extLst>
        </c:ser>
        <c:dLbls>
          <c:showLegendKey val="0"/>
          <c:showVal val="0"/>
          <c:showCatName val="0"/>
          <c:showSerName val="0"/>
          <c:showPercent val="0"/>
          <c:showBubbleSize val="0"/>
        </c:dLbls>
        <c:gapWidth val="182"/>
        <c:axId val="1546068384"/>
        <c:axId val="1546070560"/>
      </c:barChart>
      <c:catAx>
        <c:axId val="15460683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70560"/>
        <c:crosses val="autoZero"/>
        <c:auto val="1"/>
        <c:lblAlgn val="ctr"/>
        <c:lblOffset val="100"/>
        <c:noMultiLvlLbl val="0"/>
      </c:catAx>
      <c:valAx>
        <c:axId val="1546070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6068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1">
  <a:schemeClr val="accent1"/>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Reversed" id="21">
  <a:schemeClr val="accent1"/>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1">
  <a:schemeClr val="accent1"/>
</cs:colorStyle>
</file>

<file path=ppt/charts/colors9.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3B809-64BA-44A7-BABE-341D22FDF644}" type="doc">
      <dgm:prSet loTypeId="urn:microsoft.com/office/officeart/2018/5/layout/IconCircleLabelList" loCatId="icon" qsTypeId="urn:microsoft.com/office/officeart/2005/8/quickstyle/simple4" qsCatId="simple" csTypeId="urn:microsoft.com/office/officeart/2005/8/colors/accent3_2" csCatId="accent3" phldr="1"/>
      <dgm:spPr/>
      <dgm:t>
        <a:bodyPr/>
        <a:lstStyle/>
        <a:p>
          <a:endParaRPr lang="en-US"/>
        </a:p>
      </dgm:t>
    </dgm:pt>
    <dgm:pt modelId="{7BC08549-CB33-441C-A1D5-4F7A41461BE1}">
      <dgm:prSet/>
      <dgm:spPr/>
      <dgm:t>
        <a:bodyPr/>
        <a:lstStyle/>
        <a:p>
          <a:pPr>
            <a:lnSpc>
              <a:spcPct val="100000"/>
            </a:lnSpc>
            <a:defRPr cap="all"/>
          </a:pPr>
          <a:r>
            <a:rPr lang="en-US"/>
            <a:t>GROUP ASSESSMENT PROJECT</a:t>
          </a:r>
        </a:p>
      </dgm:t>
    </dgm:pt>
    <dgm:pt modelId="{75518166-5CED-45F2-BF5F-96D34EFC5C9E}" type="parTrans" cxnId="{BD79B43E-BAC6-4F79-8364-2E306E1BE3A3}">
      <dgm:prSet/>
      <dgm:spPr/>
      <dgm:t>
        <a:bodyPr/>
        <a:lstStyle/>
        <a:p>
          <a:endParaRPr lang="en-US"/>
        </a:p>
      </dgm:t>
    </dgm:pt>
    <dgm:pt modelId="{7B192677-AC65-44DE-8625-337276B57DE4}" type="sibTrans" cxnId="{BD79B43E-BAC6-4F79-8364-2E306E1BE3A3}">
      <dgm:prSet/>
      <dgm:spPr/>
      <dgm:t>
        <a:bodyPr/>
        <a:lstStyle/>
        <a:p>
          <a:endParaRPr lang="en-US"/>
        </a:p>
      </dgm:t>
    </dgm:pt>
    <dgm:pt modelId="{295911C3-B88A-4AD0-9356-95AA5F82052C}">
      <dgm:prSet/>
      <dgm:spPr/>
      <dgm:t>
        <a:bodyPr/>
        <a:lstStyle/>
        <a:p>
          <a:pPr>
            <a:lnSpc>
              <a:spcPct val="100000"/>
            </a:lnSpc>
            <a:defRPr cap="all"/>
          </a:pPr>
          <a:r>
            <a:rPr lang="en-US"/>
            <a:t>DESIGNED AND PRESENTED BY: GROUP 9 MEMBERS</a:t>
          </a:r>
        </a:p>
      </dgm:t>
    </dgm:pt>
    <dgm:pt modelId="{853C354D-1DE2-4DD6-ADB6-5244D2CA5943}" type="parTrans" cxnId="{5EB746AF-BA5B-43A0-ADDF-CBB5F3DCBB5E}">
      <dgm:prSet/>
      <dgm:spPr/>
      <dgm:t>
        <a:bodyPr/>
        <a:lstStyle/>
        <a:p>
          <a:endParaRPr lang="en-US"/>
        </a:p>
      </dgm:t>
    </dgm:pt>
    <dgm:pt modelId="{7E8CB3D2-872B-4A73-9547-EB141F3B4613}" type="sibTrans" cxnId="{5EB746AF-BA5B-43A0-ADDF-CBB5F3DCBB5E}">
      <dgm:prSet/>
      <dgm:spPr/>
      <dgm:t>
        <a:bodyPr/>
        <a:lstStyle/>
        <a:p>
          <a:endParaRPr lang="en-US"/>
        </a:p>
      </dgm:t>
    </dgm:pt>
    <dgm:pt modelId="{BCE7E7DC-758D-401F-A17D-92E5595436D9}" type="pres">
      <dgm:prSet presAssocID="{B0E3B809-64BA-44A7-BABE-341D22FDF644}" presName="root" presStyleCnt="0">
        <dgm:presLayoutVars>
          <dgm:dir/>
          <dgm:resizeHandles val="exact"/>
        </dgm:presLayoutVars>
      </dgm:prSet>
      <dgm:spPr/>
    </dgm:pt>
    <dgm:pt modelId="{5981BCA0-F6FE-41AC-96E6-5EC3C3D05F78}" type="pres">
      <dgm:prSet presAssocID="{7BC08549-CB33-441C-A1D5-4F7A41461BE1}" presName="compNode" presStyleCnt="0"/>
      <dgm:spPr/>
    </dgm:pt>
    <dgm:pt modelId="{1709E29B-70F6-4DF3-9DD2-29B1FC997A9D}" type="pres">
      <dgm:prSet presAssocID="{7BC08549-CB33-441C-A1D5-4F7A41461BE1}" presName="iconBgRect" presStyleLbl="bgShp" presStyleIdx="0" presStyleCnt="2"/>
      <dgm:spPr/>
    </dgm:pt>
    <dgm:pt modelId="{C5798A6F-BDEF-4A9A-A1D4-DB6E6C587D06}" type="pres">
      <dgm:prSet presAssocID="{7BC08549-CB33-441C-A1D5-4F7A41461B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352EF0F0-761D-4318-B0BA-1B3D063586F3}" type="pres">
      <dgm:prSet presAssocID="{7BC08549-CB33-441C-A1D5-4F7A41461BE1}" presName="spaceRect" presStyleCnt="0"/>
      <dgm:spPr/>
    </dgm:pt>
    <dgm:pt modelId="{9B969483-811D-4732-B3EE-771FFCDCCBD0}" type="pres">
      <dgm:prSet presAssocID="{7BC08549-CB33-441C-A1D5-4F7A41461BE1}" presName="textRect" presStyleLbl="revTx" presStyleIdx="0" presStyleCnt="2">
        <dgm:presLayoutVars>
          <dgm:chMax val="1"/>
          <dgm:chPref val="1"/>
        </dgm:presLayoutVars>
      </dgm:prSet>
      <dgm:spPr/>
    </dgm:pt>
    <dgm:pt modelId="{E33D228B-C680-427F-A214-9CAEEF86C68B}" type="pres">
      <dgm:prSet presAssocID="{7B192677-AC65-44DE-8625-337276B57DE4}" presName="sibTrans" presStyleCnt="0"/>
      <dgm:spPr/>
    </dgm:pt>
    <dgm:pt modelId="{657632BC-BAD4-41E6-AFEE-8A3EE54A801C}" type="pres">
      <dgm:prSet presAssocID="{295911C3-B88A-4AD0-9356-95AA5F82052C}" presName="compNode" presStyleCnt="0"/>
      <dgm:spPr/>
    </dgm:pt>
    <dgm:pt modelId="{F1041C27-6BE4-43BB-A089-B032A88D6866}" type="pres">
      <dgm:prSet presAssocID="{295911C3-B88A-4AD0-9356-95AA5F82052C}" presName="iconBgRect" presStyleLbl="bgShp" presStyleIdx="1" presStyleCnt="2"/>
      <dgm:spPr/>
    </dgm:pt>
    <dgm:pt modelId="{9B991DBF-60E7-460B-8E99-98FBD745952C}" type="pres">
      <dgm:prSet presAssocID="{295911C3-B88A-4AD0-9356-95AA5F82052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11F2759C-5CCE-4DE0-88C5-DAE85D12DA19}" type="pres">
      <dgm:prSet presAssocID="{295911C3-B88A-4AD0-9356-95AA5F82052C}" presName="spaceRect" presStyleCnt="0"/>
      <dgm:spPr/>
    </dgm:pt>
    <dgm:pt modelId="{7134B368-CF68-4BF9-9982-59BE4ABA5090}" type="pres">
      <dgm:prSet presAssocID="{295911C3-B88A-4AD0-9356-95AA5F82052C}" presName="textRect" presStyleLbl="revTx" presStyleIdx="1" presStyleCnt="2">
        <dgm:presLayoutVars>
          <dgm:chMax val="1"/>
          <dgm:chPref val="1"/>
        </dgm:presLayoutVars>
      </dgm:prSet>
      <dgm:spPr/>
    </dgm:pt>
  </dgm:ptLst>
  <dgm:cxnLst>
    <dgm:cxn modelId="{BD79B43E-BAC6-4F79-8364-2E306E1BE3A3}" srcId="{B0E3B809-64BA-44A7-BABE-341D22FDF644}" destId="{7BC08549-CB33-441C-A1D5-4F7A41461BE1}" srcOrd="0" destOrd="0" parTransId="{75518166-5CED-45F2-BF5F-96D34EFC5C9E}" sibTransId="{7B192677-AC65-44DE-8625-337276B57DE4}"/>
    <dgm:cxn modelId="{4012588C-7392-4272-AA0E-8A1EC46778A3}" type="presOf" srcId="{295911C3-B88A-4AD0-9356-95AA5F82052C}" destId="{7134B368-CF68-4BF9-9982-59BE4ABA5090}" srcOrd="0" destOrd="0" presId="urn:microsoft.com/office/officeart/2018/5/layout/IconCircleLabelList"/>
    <dgm:cxn modelId="{CCAD829D-99E0-4982-8F4D-6CDAF9A2CAFA}" type="presOf" srcId="{B0E3B809-64BA-44A7-BABE-341D22FDF644}" destId="{BCE7E7DC-758D-401F-A17D-92E5595436D9}" srcOrd="0" destOrd="0" presId="urn:microsoft.com/office/officeart/2018/5/layout/IconCircleLabelList"/>
    <dgm:cxn modelId="{9BEC14AD-D00E-47C5-90A1-EB585E499B2D}" type="presOf" srcId="{7BC08549-CB33-441C-A1D5-4F7A41461BE1}" destId="{9B969483-811D-4732-B3EE-771FFCDCCBD0}" srcOrd="0" destOrd="0" presId="urn:microsoft.com/office/officeart/2018/5/layout/IconCircleLabelList"/>
    <dgm:cxn modelId="{5EB746AF-BA5B-43A0-ADDF-CBB5F3DCBB5E}" srcId="{B0E3B809-64BA-44A7-BABE-341D22FDF644}" destId="{295911C3-B88A-4AD0-9356-95AA5F82052C}" srcOrd="1" destOrd="0" parTransId="{853C354D-1DE2-4DD6-ADB6-5244D2CA5943}" sibTransId="{7E8CB3D2-872B-4A73-9547-EB141F3B4613}"/>
    <dgm:cxn modelId="{3205AEC1-4BE3-4D69-8869-F8206CD8B1D4}" type="presParOf" srcId="{BCE7E7DC-758D-401F-A17D-92E5595436D9}" destId="{5981BCA0-F6FE-41AC-96E6-5EC3C3D05F78}" srcOrd="0" destOrd="0" presId="urn:microsoft.com/office/officeart/2018/5/layout/IconCircleLabelList"/>
    <dgm:cxn modelId="{F4C7BCF2-FCDE-47A2-9B08-FF9B38016B65}" type="presParOf" srcId="{5981BCA0-F6FE-41AC-96E6-5EC3C3D05F78}" destId="{1709E29B-70F6-4DF3-9DD2-29B1FC997A9D}" srcOrd="0" destOrd="0" presId="urn:microsoft.com/office/officeart/2018/5/layout/IconCircleLabelList"/>
    <dgm:cxn modelId="{8787F762-44E0-479C-B785-D613A623AAC1}" type="presParOf" srcId="{5981BCA0-F6FE-41AC-96E6-5EC3C3D05F78}" destId="{C5798A6F-BDEF-4A9A-A1D4-DB6E6C587D06}" srcOrd="1" destOrd="0" presId="urn:microsoft.com/office/officeart/2018/5/layout/IconCircleLabelList"/>
    <dgm:cxn modelId="{C23AF30A-9594-4992-A8AA-EC8C7E58935A}" type="presParOf" srcId="{5981BCA0-F6FE-41AC-96E6-5EC3C3D05F78}" destId="{352EF0F0-761D-4318-B0BA-1B3D063586F3}" srcOrd="2" destOrd="0" presId="urn:microsoft.com/office/officeart/2018/5/layout/IconCircleLabelList"/>
    <dgm:cxn modelId="{1192323C-F4A0-414B-8F24-068FCA30464B}" type="presParOf" srcId="{5981BCA0-F6FE-41AC-96E6-5EC3C3D05F78}" destId="{9B969483-811D-4732-B3EE-771FFCDCCBD0}" srcOrd="3" destOrd="0" presId="urn:microsoft.com/office/officeart/2018/5/layout/IconCircleLabelList"/>
    <dgm:cxn modelId="{CA68B75A-23D7-4112-99F2-BBA56AD7347F}" type="presParOf" srcId="{BCE7E7DC-758D-401F-A17D-92E5595436D9}" destId="{E33D228B-C680-427F-A214-9CAEEF86C68B}" srcOrd="1" destOrd="0" presId="urn:microsoft.com/office/officeart/2018/5/layout/IconCircleLabelList"/>
    <dgm:cxn modelId="{8FD41666-1B05-40B4-AF3D-4216BAD9D626}" type="presParOf" srcId="{BCE7E7DC-758D-401F-A17D-92E5595436D9}" destId="{657632BC-BAD4-41E6-AFEE-8A3EE54A801C}" srcOrd="2" destOrd="0" presId="urn:microsoft.com/office/officeart/2018/5/layout/IconCircleLabelList"/>
    <dgm:cxn modelId="{B12C8260-CEB8-438E-9322-47B3583C9E63}" type="presParOf" srcId="{657632BC-BAD4-41E6-AFEE-8A3EE54A801C}" destId="{F1041C27-6BE4-43BB-A089-B032A88D6866}" srcOrd="0" destOrd="0" presId="urn:microsoft.com/office/officeart/2018/5/layout/IconCircleLabelList"/>
    <dgm:cxn modelId="{9E9A37F9-4203-476E-8711-DB50F1172B08}" type="presParOf" srcId="{657632BC-BAD4-41E6-AFEE-8A3EE54A801C}" destId="{9B991DBF-60E7-460B-8E99-98FBD745952C}" srcOrd="1" destOrd="0" presId="urn:microsoft.com/office/officeart/2018/5/layout/IconCircleLabelList"/>
    <dgm:cxn modelId="{7F834D2D-818B-491B-A4FC-03167B7A60EC}" type="presParOf" srcId="{657632BC-BAD4-41E6-AFEE-8A3EE54A801C}" destId="{11F2759C-5CCE-4DE0-88C5-DAE85D12DA19}" srcOrd="2" destOrd="0" presId="urn:microsoft.com/office/officeart/2018/5/layout/IconCircleLabelList"/>
    <dgm:cxn modelId="{2616029D-6114-4CF0-8D35-94427737EC44}" type="presParOf" srcId="{657632BC-BAD4-41E6-AFEE-8A3EE54A801C}" destId="{7134B368-CF68-4BF9-9982-59BE4ABA509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9E29B-70F6-4DF3-9DD2-29B1FC997A9D}">
      <dsp:nvSpPr>
        <dsp:cNvPr id="0" name=""/>
        <dsp:cNvSpPr/>
      </dsp:nvSpPr>
      <dsp:spPr>
        <a:xfrm>
          <a:off x="511457" y="295227"/>
          <a:ext cx="1509750" cy="1509750"/>
        </a:xfrm>
        <a:prstGeom prst="ellipse">
          <a:avLst/>
        </a:prstGeom>
        <a:solidFill>
          <a:schemeClr val="accent3">
            <a:tint val="4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C5798A6F-BDEF-4A9A-A1D4-DB6E6C587D06}">
      <dsp:nvSpPr>
        <dsp:cNvPr id="0" name=""/>
        <dsp:cNvSpPr/>
      </dsp:nvSpPr>
      <dsp:spPr>
        <a:xfrm>
          <a:off x="833207" y="616977"/>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9B969483-811D-4732-B3EE-771FFCDCCBD0}">
      <dsp:nvSpPr>
        <dsp:cNvPr id="0" name=""/>
        <dsp:cNvSpPr/>
      </dsp:nvSpPr>
      <dsp:spPr>
        <a:xfrm>
          <a:off x="28832" y="2275227"/>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GROUP ASSESSMENT PROJECT</a:t>
          </a:r>
        </a:p>
      </dsp:txBody>
      <dsp:txXfrm>
        <a:off x="28832" y="2275227"/>
        <a:ext cx="2475000" cy="720000"/>
      </dsp:txXfrm>
    </dsp:sp>
    <dsp:sp modelId="{F1041C27-6BE4-43BB-A089-B032A88D6866}">
      <dsp:nvSpPr>
        <dsp:cNvPr id="0" name=""/>
        <dsp:cNvSpPr/>
      </dsp:nvSpPr>
      <dsp:spPr>
        <a:xfrm>
          <a:off x="3419582" y="295227"/>
          <a:ext cx="1509750" cy="1509750"/>
        </a:xfrm>
        <a:prstGeom prst="ellipse">
          <a:avLst/>
        </a:prstGeom>
        <a:solidFill>
          <a:schemeClr val="accent3">
            <a:tint val="4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9B991DBF-60E7-460B-8E99-98FBD745952C}">
      <dsp:nvSpPr>
        <dsp:cNvPr id="0" name=""/>
        <dsp:cNvSpPr/>
      </dsp:nvSpPr>
      <dsp:spPr>
        <a:xfrm>
          <a:off x="3741332" y="616977"/>
          <a:ext cx="866250" cy="8662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134B368-CF68-4BF9-9982-59BE4ABA5090}">
      <dsp:nvSpPr>
        <dsp:cNvPr id="0" name=""/>
        <dsp:cNvSpPr/>
      </dsp:nvSpPr>
      <dsp:spPr>
        <a:xfrm>
          <a:off x="2936957" y="2275227"/>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DESIGNED AND PRESENTED BY: GROUP 9 MEMBERS</a:t>
          </a:r>
        </a:p>
      </dsp:txBody>
      <dsp:txXfrm>
        <a:off x="2936957" y="2275227"/>
        <a:ext cx="247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748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886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261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3228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210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7722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8514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591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6136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142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184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0817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970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223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2537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660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6333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27006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4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5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5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5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5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5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D0BDA76-36E6-D550-EB8D-8109728AD5A1}"/>
              </a:ext>
            </a:extLst>
          </p:cNvPr>
          <p:cNvSpPr>
            <a:spLocks noGrp="1"/>
          </p:cNvSpPr>
          <p:nvPr>
            <p:ph type="ctrTitle"/>
          </p:nvPr>
        </p:nvSpPr>
        <p:spPr>
          <a:xfrm>
            <a:off x="4492336" y="160868"/>
            <a:ext cx="7509449" cy="2616199"/>
          </a:xfrm>
        </p:spPr>
        <p:txBody>
          <a:bodyPr vert="horz" lIns="91440" tIns="45720" rIns="91440" bIns="45720" rtlCol="0">
            <a:normAutofit/>
          </a:bodyPr>
          <a:lstStyle/>
          <a:p>
            <a:pPr algn="ctr"/>
            <a:r>
              <a:rPr lang="en-US" b="1"/>
              <a:t>DATA SCIENCE CLASS E</a:t>
            </a:r>
          </a:p>
        </p:txBody>
      </p:sp>
      <p:pic>
        <p:nvPicPr>
          <p:cNvPr id="14" name="Picture 13">
            <a:extLst>
              <a:ext uri="{FF2B5EF4-FFF2-40B4-BE49-F238E27FC236}">
                <a16:creationId xmlns:a16="http://schemas.microsoft.com/office/drawing/2014/main" id="{98D018FE-048C-51E4-3F85-886D8B96238D}"/>
              </a:ext>
            </a:extLst>
          </p:cNvPr>
          <p:cNvPicPr>
            <a:picLocks noChangeAspect="1"/>
          </p:cNvPicPr>
          <p:nvPr/>
        </p:nvPicPr>
        <p:blipFill rotWithShape="1">
          <a:blip r:embed="rId3">
            <a:alphaModFix amt="50000"/>
          </a:blip>
          <a:srcRect l="27779" r="-3" b="9089"/>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graphicFrame>
        <p:nvGraphicFramePr>
          <p:cNvPr id="6" name="TextBox 3">
            <a:extLst>
              <a:ext uri="{FF2B5EF4-FFF2-40B4-BE49-F238E27FC236}">
                <a16:creationId xmlns:a16="http://schemas.microsoft.com/office/drawing/2014/main" id="{DD7070D6-E14F-6275-01F5-AFA0827EAE0B}"/>
              </a:ext>
            </a:extLst>
          </p:cNvPr>
          <p:cNvGraphicFramePr/>
          <p:nvPr>
            <p:extLst>
              <p:ext uri="{D42A27DB-BD31-4B8C-83A1-F6EECF244321}">
                <p14:modId xmlns:p14="http://schemas.microsoft.com/office/powerpoint/2010/main" val="4045249978"/>
              </p:ext>
            </p:extLst>
          </p:nvPr>
        </p:nvGraphicFramePr>
        <p:xfrm>
          <a:off x="5977468" y="2763981"/>
          <a:ext cx="5440789" cy="3290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74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1620383" y="168729"/>
            <a:ext cx="9258420" cy="6640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algn="ctr" defTabSz="457200">
              <a:lnSpc>
                <a:spcPct val="80000"/>
              </a:lnSpc>
              <a:spcAft>
                <a:spcPts val="600"/>
              </a:spcAft>
            </a:pPr>
            <a:r>
              <a:rPr lang="en-US" b="1">
                <a:ln w="3175" cmpd="sng">
                  <a:noFill/>
                </a:ln>
                <a:latin typeface="Times New Roman"/>
                <a:ea typeface="+mj-ea"/>
                <a:cs typeface="Times New Roman"/>
              </a:rPr>
              <a:t>Case 4: Advise the management of KMS on what to do to increase the revenue from the bottom 10 customers?</a:t>
            </a:r>
            <a:endParaRPr lang="en-US" b="1">
              <a:latin typeface="Times New Roman"/>
              <a:cs typeface="Times New Roman"/>
            </a:endParaRPr>
          </a:p>
          <a:p>
            <a:pPr algn="ctr" defTabSz="457200">
              <a:lnSpc>
                <a:spcPct val="90000"/>
              </a:lnSpc>
              <a:spcAft>
                <a:spcPts val="600"/>
              </a:spcAft>
            </a:pPr>
            <a:br>
              <a:rPr lang="en-US" b="1"/>
            </a:br>
            <a:endParaRPr lang="en-US" b="1">
              <a:ea typeface="+mj-ea"/>
              <a:cs typeface="+mj-cs"/>
            </a:endParaRPr>
          </a:p>
        </p:txBody>
      </p:sp>
      <p:graphicFrame>
        <p:nvGraphicFramePr>
          <p:cNvPr id="3" name="Chart 2">
            <a:extLst>
              <a:ext uri="{FF2B5EF4-FFF2-40B4-BE49-F238E27FC236}">
                <a16:creationId xmlns:a16="http://schemas.microsoft.com/office/drawing/2014/main" id="{8A43CB46-7658-9222-6254-0463F9EE70ED}"/>
              </a:ext>
            </a:extLst>
          </p:cNvPr>
          <p:cNvGraphicFramePr>
            <a:graphicFrameLocks/>
          </p:cNvGraphicFramePr>
          <p:nvPr>
            <p:extLst>
              <p:ext uri="{D42A27DB-BD31-4B8C-83A1-F6EECF244321}">
                <p14:modId xmlns:p14="http://schemas.microsoft.com/office/powerpoint/2010/main" val="3555219741"/>
              </p:ext>
            </p:extLst>
          </p:nvPr>
        </p:nvGraphicFramePr>
        <p:xfrm>
          <a:off x="1528852" y="610138"/>
          <a:ext cx="4572000" cy="2957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E8CAA84-1A9C-C62E-8201-A5062D6909E2}"/>
              </a:ext>
              <a:ext uri="{147F2762-F138-4A5C-976F-8EAC2B608ADB}">
                <a16:predDERef xmlns:a16="http://schemas.microsoft.com/office/drawing/2014/main" pred="{8A43CB46-7658-9222-6254-0463F9EE70ED}"/>
              </a:ext>
            </a:extLst>
          </p:cNvPr>
          <p:cNvGraphicFramePr>
            <a:graphicFrameLocks/>
          </p:cNvGraphicFramePr>
          <p:nvPr>
            <p:extLst>
              <p:ext uri="{D42A27DB-BD31-4B8C-83A1-F6EECF244321}">
                <p14:modId xmlns:p14="http://schemas.microsoft.com/office/powerpoint/2010/main" val="1880130283"/>
              </p:ext>
            </p:extLst>
          </p:nvPr>
        </p:nvGraphicFramePr>
        <p:xfrm>
          <a:off x="6647192" y="61013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CE822F18-CBB0-6D55-32C8-28984F19C19A}"/>
              </a:ext>
              <a:ext uri="{147F2762-F138-4A5C-976F-8EAC2B608ADB}">
                <a16:predDERef xmlns:a16="http://schemas.microsoft.com/office/drawing/2014/main" pred="{DE8CAA84-1A9C-C62E-8201-A5062D6909E2}"/>
              </a:ext>
            </a:extLst>
          </p:cNvPr>
          <p:cNvGraphicFramePr>
            <a:graphicFrameLocks/>
          </p:cNvGraphicFramePr>
          <p:nvPr>
            <p:extLst>
              <p:ext uri="{D42A27DB-BD31-4B8C-83A1-F6EECF244321}">
                <p14:modId xmlns:p14="http://schemas.microsoft.com/office/powerpoint/2010/main" val="893680285"/>
              </p:ext>
            </p:extLst>
          </p:nvPr>
        </p:nvGraphicFramePr>
        <p:xfrm>
          <a:off x="2923457" y="3567881"/>
          <a:ext cx="7211143" cy="295774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0218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1579562" y="332015"/>
            <a:ext cx="9258420" cy="7456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0000" lnSpcReduction="20000"/>
          </a:bodyPr>
          <a:lstStyle/>
          <a:p>
            <a:pPr algn="ctr" defTabSz="457200">
              <a:lnSpc>
                <a:spcPct val="60000"/>
              </a:lnSpc>
              <a:spcAft>
                <a:spcPts val="600"/>
              </a:spcAft>
            </a:pPr>
            <a:r>
              <a:rPr lang="en-US" sz="3200">
                <a:ln w="3175" cmpd="sng">
                  <a:noFill/>
                </a:ln>
                <a:latin typeface="+mj-lt"/>
                <a:ea typeface="+mj-ea"/>
                <a:cs typeface="+mj-cs"/>
              </a:rPr>
              <a:t>Case 5: KMS incurred the most shipping cost using which shipping method?</a:t>
            </a:r>
            <a:endParaRPr lang="en-US"/>
          </a:p>
          <a:p>
            <a:pPr algn="ctr" defTabSz="457200">
              <a:lnSpc>
                <a:spcPct val="90000"/>
              </a:lnSpc>
              <a:spcAft>
                <a:spcPts val="600"/>
              </a:spcAft>
            </a:pPr>
            <a:br>
              <a:rPr lang="en-US" b="1"/>
            </a:br>
            <a:endParaRPr lang="en-US" b="1">
              <a:ea typeface="+mj-ea"/>
              <a:cs typeface="+mj-cs"/>
            </a:endParaRPr>
          </a:p>
        </p:txBody>
      </p:sp>
      <p:sp>
        <p:nvSpPr>
          <p:cNvPr id="3" name="TextBox 2">
            <a:extLst>
              <a:ext uri="{FF2B5EF4-FFF2-40B4-BE49-F238E27FC236}">
                <a16:creationId xmlns:a16="http://schemas.microsoft.com/office/drawing/2014/main" id="{3CAA4B34-1D67-7A83-08D2-474B611128F9}"/>
              </a:ext>
            </a:extLst>
          </p:cNvPr>
          <p:cNvSpPr txBox="1"/>
          <p:nvPr/>
        </p:nvSpPr>
        <p:spPr>
          <a:xfrm>
            <a:off x="7671404" y="1582963"/>
            <a:ext cx="41063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0" i="0" u="none" strike="noStrike">
                <a:solidFill>
                  <a:srgbClr val="000000"/>
                </a:solidFill>
                <a:latin typeface="Times New Roman"/>
                <a:ea typeface="Times New Roman"/>
                <a:cs typeface="Times New Roman"/>
              </a:rPr>
              <a:t>Delivery trucks  incurred the most shipping cost</a:t>
            </a:r>
            <a:r>
              <a:rPr lang="en-US" sz="2000">
                <a:solidFill>
                  <a:srgbClr val="000000"/>
                </a:solidFill>
                <a:latin typeface="Times New Roman"/>
                <a:ea typeface="Times New Roman"/>
                <a:cs typeface="Times New Roman"/>
              </a:rPr>
              <a:t> at </a:t>
            </a:r>
            <a:r>
              <a:rPr lang="en-US" sz="2000" b="1">
                <a:solidFill>
                  <a:srgbClr val="000000"/>
                </a:solidFill>
                <a:latin typeface="Times New Roman"/>
                <a:ea typeface="Times New Roman"/>
                <a:cs typeface="Times New Roman"/>
              </a:rPr>
              <a:t>48%</a:t>
            </a:r>
            <a:endParaRPr lang="en-US" b="1"/>
          </a:p>
        </p:txBody>
      </p:sp>
      <p:graphicFrame>
        <p:nvGraphicFramePr>
          <p:cNvPr id="8" name="Chart 7">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1872636727"/>
              </p:ext>
            </p:extLst>
          </p:nvPr>
        </p:nvGraphicFramePr>
        <p:xfrm>
          <a:off x="1789642" y="1497542"/>
          <a:ext cx="5482167" cy="3357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12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1484312" y="221576"/>
            <a:ext cx="3333495" cy="1504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150000"/>
              </a:lnSpc>
              <a:spcBef>
                <a:spcPct val="0"/>
              </a:spcBef>
              <a:spcAft>
                <a:spcPts val="600"/>
              </a:spcAft>
            </a:pPr>
            <a:r>
              <a:rPr lang="en-US" sz="2400">
                <a:ln w="3175" cmpd="sng">
                  <a:noFill/>
                </a:ln>
                <a:latin typeface="+mj-lt"/>
                <a:ea typeface="+mj-ea"/>
                <a:cs typeface="+mj-cs"/>
              </a:rPr>
              <a:t> </a:t>
            </a:r>
            <a:r>
              <a:rPr lang="en-US" sz="2000" b="1">
                <a:ln w="3175" cmpd="sng">
                  <a:noFill/>
                </a:ln>
                <a:latin typeface="Times New Roman"/>
                <a:ea typeface="+mj-ea"/>
                <a:cs typeface="Times New Roman"/>
              </a:rPr>
              <a:t>Case 6: Who are the most valuable customers and what do they purchase?</a:t>
            </a:r>
          </a:p>
        </p:txBody>
      </p:sp>
      <p:sp>
        <p:nvSpPr>
          <p:cNvPr id="3" name="TextBox 2">
            <a:extLst>
              <a:ext uri="{FF2B5EF4-FFF2-40B4-BE49-F238E27FC236}">
                <a16:creationId xmlns:a16="http://schemas.microsoft.com/office/drawing/2014/main" id="{3CAA4B34-1D67-7A83-08D2-474B611128F9}"/>
              </a:ext>
            </a:extLst>
          </p:cNvPr>
          <p:cNvSpPr txBox="1"/>
          <p:nvPr/>
        </p:nvSpPr>
        <p:spPr>
          <a:xfrm>
            <a:off x="1152789" y="2743199"/>
            <a:ext cx="3911873" cy="31242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150000"/>
              </a:lnSpc>
              <a:spcBef>
                <a:spcPct val="20000"/>
              </a:spcBef>
              <a:spcAft>
                <a:spcPts val="600"/>
              </a:spcAft>
              <a:buClr>
                <a:schemeClr val="accent1">
                  <a:lumMod val="75000"/>
                </a:schemeClr>
              </a:buClr>
              <a:buSzPct val="145000"/>
            </a:pPr>
            <a:r>
              <a:rPr lang="en-US">
                <a:latin typeface="Times New Roman"/>
                <a:cs typeface="Times New Roman"/>
              </a:rPr>
              <a:t>The valuable customers are customers in </a:t>
            </a:r>
            <a:r>
              <a:rPr lang="en-US" b="0" i="0" u="none" strike="noStrike">
                <a:latin typeface="Times New Roman"/>
                <a:cs typeface="Times New Roman"/>
              </a:rPr>
              <a:t>the </a:t>
            </a:r>
            <a:r>
              <a:rPr lang="en-US">
                <a:latin typeface="Times New Roman"/>
                <a:cs typeface="Times New Roman"/>
              </a:rPr>
              <a:t>corporate segments, and they purchase technologies more, followed by furniture and office supplies</a:t>
            </a:r>
            <a:r>
              <a:rPr lang="en-US" b="0" i="0" u="none" strike="noStrike">
                <a:latin typeface="Times New Roman"/>
                <a:cs typeface="Times New Roman"/>
              </a:rPr>
              <a:t>.</a:t>
            </a:r>
            <a:r>
              <a:rPr lang="en-US">
                <a:latin typeface="Times New Roman"/>
                <a:cs typeface="Times New Roman"/>
              </a:rPr>
              <a:t> </a:t>
            </a:r>
          </a:p>
        </p:txBody>
      </p:sp>
      <p:graphicFrame>
        <p:nvGraphicFramePr>
          <p:cNvPr id="2" name="Chart 1">
            <a:extLst>
              <a:ext uri="{FF2B5EF4-FFF2-40B4-BE49-F238E27FC236}">
                <a16:creationId xmlns:a16="http://schemas.microsoft.com/office/drawing/2014/main" id="{7C6CCF11-007B-97AB-EAE9-2D11B8B4CC57}"/>
              </a:ext>
            </a:extLst>
          </p:cNvPr>
          <p:cNvGraphicFramePr>
            <a:graphicFrameLocks/>
          </p:cNvGraphicFramePr>
          <p:nvPr>
            <p:extLst>
              <p:ext uri="{D42A27DB-BD31-4B8C-83A1-F6EECF244321}">
                <p14:modId xmlns:p14="http://schemas.microsoft.com/office/powerpoint/2010/main" val="358763325"/>
              </p:ext>
            </p:extLst>
          </p:nvPr>
        </p:nvGraphicFramePr>
        <p:xfrm>
          <a:off x="5017104" y="455838"/>
          <a:ext cx="6689120" cy="55629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192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5" name="Rectangle 24">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7B91E3-7D6E-97CF-BE82-7E2C01EC6E65}"/>
              </a:ext>
            </a:extLst>
          </p:cNvPr>
          <p:cNvSpPr txBox="1"/>
          <p:nvPr/>
        </p:nvSpPr>
        <p:spPr>
          <a:xfrm>
            <a:off x="443896" y="611843"/>
            <a:ext cx="5063205" cy="16374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ctr" defTabSz="493776">
              <a:lnSpc>
                <a:spcPct val="90000"/>
              </a:lnSpc>
              <a:spcAft>
                <a:spcPts val="648"/>
              </a:spcAft>
            </a:pPr>
            <a:r>
              <a:rPr lang="en-US" kern="1200">
                <a:ln w="3175" cmpd="sng">
                  <a:noFill/>
                </a:ln>
                <a:latin typeface="+mj-lt"/>
                <a:ea typeface="+mj-ea"/>
                <a:cs typeface="+mj-cs"/>
              </a:rPr>
              <a:t> </a:t>
            </a:r>
            <a:r>
              <a:rPr lang="en-US" b="1">
                <a:ln w="3175" cmpd="sng">
                  <a:noFill/>
                </a:ln>
                <a:latin typeface="+mj-lt"/>
                <a:ea typeface="+mj-ea"/>
                <a:cs typeface="+mj-cs"/>
              </a:rPr>
              <a:t>Case 7: </a:t>
            </a:r>
            <a:endParaRPr lang="en-US" b="1">
              <a:latin typeface="+mj-lt"/>
              <a:ea typeface="+mj-ea"/>
              <a:cs typeface="+mj-cs"/>
            </a:endParaRPr>
          </a:p>
          <a:p>
            <a:pPr algn="ctr" defTabSz="493776">
              <a:lnSpc>
                <a:spcPct val="150000"/>
              </a:lnSpc>
              <a:spcAft>
                <a:spcPts val="648"/>
              </a:spcAft>
            </a:pPr>
            <a:r>
              <a:rPr lang="en-US" b="1">
                <a:ln w="3175" cmpd="sng">
                  <a:noFill/>
                </a:ln>
                <a:latin typeface="Times New Roman"/>
                <a:ea typeface="+mj-ea"/>
                <a:cs typeface="Times New Roman"/>
              </a:rPr>
              <a:t> </a:t>
            </a:r>
            <a:r>
              <a:rPr lang="en-US" b="1" kern="1200">
                <a:ln w="3175" cmpd="sng">
                  <a:noFill/>
                </a:ln>
                <a:latin typeface="Times New Roman"/>
                <a:ea typeface="+mj-ea"/>
                <a:cs typeface="Times New Roman"/>
              </a:rPr>
              <a:t>If the delivery truck is the most economical but the slowest shipping </a:t>
            </a:r>
            <a:r>
              <a:rPr lang="en-US" b="1">
                <a:ln w="3175" cmpd="sng">
                  <a:noFill/>
                </a:ln>
                <a:latin typeface="Times New Roman"/>
                <a:ea typeface="+mj-ea"/>
                <a:cs typeface="Times New Roman"/>
              </a:rPr>
              <a:t>cost </a:t>
            </a:r>
            <a:r>
              <a:rPr lang="en-US" b="1" kern="1200">
                <a:ln w="3175" cmpd="sng">
                  <a:noFill/>
                </a:ln>
                <a:latin typeface="Times New Roman"/>
                <a:ea typeface="+mj-ea"/>
                <a:cs typeface="Times New Roman"/>
              </a:rPr>
              <a:t>and Express Air is the fastest but the most expensive one, do you think the company appropriately spent shipping costs based on the Order Priority? Explain your answer?</a:t>
            </a:r>
            <a:endParaRPr lang="en-US" b="1">
              <a:latin typeface="Times New Roman"/>
              <a:ea typeface="+mj-ea"/>
              <a:cs typeface="Times New Roman"/>
            </a:endParaRPr>
          </a:p>
        </p:txBody>
      </p:sp>
      <p:sp>
        <p:nvSpPr>
          <p:cNvPr id="3" name="TextBox 2">
            <a:extLst>
              <a:ext uri="{FF2B5EF4-FFF2-40B4-BE49-F238E27FC236}">
                <a16:creationId xmlns:a16="http://schemas.microsoft.com/office/drawing/2014/main" id="{3CAA4B34-1D67-7A83-08D2-474B611128F9}"/>
              </a:ext>
            </a:extLst>
          </p:cNvPr>
          <p:cNvSpPr txBox="1"/>
          <p:nvPr/>
        </p:nvSpPr>
        <p:spPr>
          <a:xfrm>
            <a:off x="785586" y="3099559"/>
            <a:ext cx="4701861" cy="29576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defTabSz="493776">
              <a:lnSpc>
                <a:spcPct val="150000"/>
              </a:lnSpc>
              <a:spcBef>
                <a:spcPts val="20"/>
              </a:spcBef>
              <a:spcAft>
                <a:spcPts val="648"/>
              </a:spcAft>
              <a:buFont typeface="Arial"/>
              <a:buChar char="•"/>
            </a:pPr>
            <a:r>
              <a:rPr lang="en-US">
                <a:latin typeface="Times New Roman"/>
                <a:cs typeface="Times New Roman"/>
              </a:rPr>
              <a:t>No, they did not. </a:t>
            </a:r>
            <a:endParaRPr lang="en-US"/>
          </a:p>
          <a:p>
            <a:pPr marL="285750" indent="-285750" defTabSz="493776">
              <a:lnSpc>
                <a:spcPct val="150000"/>
              </a:lnSpc>
              <a:spcBef>
                <a:spcPts val="20"/>
              </a:spcBef>
              <a:spcAft>
                <a:spcPts val="648"/>
              </a:spcAft>
              <a:buFont typeface="Arial"/>
              <a:buChar char="•"/>
            </a:pPr>
            <a:r>
              <a:rPr lang="en-US">
                <a:latin typeface="Times New Roman"/>
                <a:cs typeface="Times New Roman"/>
              </a:rPr>
              <a:t>Looking at the chart displayed, we can see that the </a:t>
            </a:r>
            <a:r>
              <a:rPr lang="en-US" kern="1200">
                <a:latin typeface="Times New Roman"/>
                <a:cs typeface="Times New Roman"/>
              </a:rPr>
              <a:t>customers </a:t>
            </a:r>
            <a:r>
              <a:rPr lang="en-US">
                <a:latin typeface="Times New Roman"/>
                <a:cs typeface="Times New Roman"/>
              </a:rPr>
              <a:t>preferred the delivery truck regardless of the order priority. </a:t>
            </a:r>
          </a:p>
          <a:p>
            <a:pPr marL="285750" indent="-285750" defTabSz="493776">
              <a:lnSpc>
                <a:spcPct val="150000"/>
              </a:lnSpc>
              <a:spcBef>
                <a:spcPts val="20"/>
              </a:spcBef>
              <a:spcAft>
                <a:spcPts val="648"/>
              </a:spcAft>
              <a:buFont typeface="Arial"/>
              <a:buChar char="•"/>
            </a:pPr>
            <a:r>
              <a:rPr lang="en-US">
                <a:latin typeface="Times New Roman"/>
                <a:cs typeface="Times New Roman"/>
              </a:rPr>
              <a:t>We believe the </a:t>
            </a:r>
            <a:r>
              <a:rPr lang="en-US" kern="1200">
                <a:latin typeface="Times New Roman"/>
                <a:cs typeface="Times New Roman"/>
              </a:rPr>
              <a:t>customers</a:t>
            </a:r>
            <a:r>
              <a:rPr lang="en-US">
                <a:latin typeface="Times New Roman"/>
                <a:cs typeface="Times New Roman"/>
              </a:rPr>
              <a:t> who prefer their order to arrive faster went ahead with express air. </a:t>
            </a:r>
          </a:p>
        </p:txBody>
      </p:sp>
      <p:graphicFrame>
        <p:nvGraphicFramePr>
          <p:cNvPr id="2" name="Chart 1">
            <a:extLst>
              <a:ext uri="{FF2B5EF4-FFF2-40B4-BE49-F238E27FC236}">
                <a16:creationId xmlns:a16="http://schemas.microsoft.com/office/drawing/2014/main" id="{FE8A6F77-F4DC-C5CE-6A36-F4BD83E72463}"/>
              </a:ext>
              <a:ext uri="{147F2762-F138-4A5C-976F-8EAC2B608ADB}">
                <a16:predDERef xmlns:a16="http://schemas.microsoft.com/office/drawing/2014/main" pred="{00000000-0008-0000-0600-000004000000}"/>
              </a:ext>
            </a:extLst>
          </p:cNvPr>
          <p:cNvGraphicFramePr>
            <a:graphicFrameLocks/>
          </p:cNvGraphicFramePr>
          <p:nvPr>
            <p:extLst>
              <p:ext uri="{D42A27DB-BD31-4B8C-83A1-F6EECF244321}">
                <p14:modId xmlns:p14="http://schemas.microsoft.com/office/powerpoint/2010/main" val="3484233659"/>
              </p:ext>
            </p:extLst>
          </p:nvPr>
        </p:nvGraphicFramePr>
        <p:xfrm>
          <a:off x="5787117" y="6803"/>
          <a:ext cx="5851071" cy="33555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93FB48B-CEE4-AB26-F99F-E871F021928C}"/>
              </a:ext>
              <a:ext uri="{147F2762-F138-4A5C-976F-8EAC2B608ADB}">
                <a16:predDERef xmlns:a16="http://schemas.microsoft.com/office/drawing/2014/main" pred="{FE8A6F77-F4DC-C5CE-6A36-F4BD83E72463}"/>
              </a:ext>
            </a:extLst>
          </p:cNvPr>
          <p:cNvGraphicFramePr>
            <a:graphicFrameLocks/>
          </p:cNvGraphicFramePr>
          <p:nvPr>
            <p:extLst>
              <p:ext uri="{D42A27DB-BD31-4B8C-83A1-F6EECF244321}">
                <p14:modId xmlns:p14="http://schemas.microsoft.com/office/powerpoint/2010/main" val="3230188336"/>
              </p:ext>
            </p:extLst>
          </p:nvPr>
        </p:nvGraphicFramePr>
        <p:xfrm>
          <a:off x="5787118" y="3367767"/>
          <a:ext cx="5769428" cy="3409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816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172B-742B-A7D8-18A7-80C7318535ED}"/>
              </a:ext>
            </a:extLst>
          </p:cNvPr>
          <p:cNvSpPr>
            <a:spLocks noGrp="1"/>
          </p:cNvSpPr>
          <p:nvPr>
            <p:ph type="title"/>
          </p:nvPr>
        </p:nvSpPr>
        <p:spPr>
          <a:xfrm>
            <a:off x="1484311" y="220133"/>
            <a:ext cx="10018713" cy="1138766"/>
          </a:xfrm>
        </p:spPr>
        <p:txBody>
          <a:bodyPr/>
          <a:lstStyle/>
          <a:p>
            <a:r>
              <a:rPr lang="en-US" dirty="0">
                <a:latin typeface="Times New Roman"/>
                <a:cs typeface="Times New Roman"/>
              </a:rPr>
              <a:t>Case 7 Continued</a:t>
            </a:r>
          </a:p>
        </p:txBody>
      </p:sp>
      <p:graphicFrame>
        <p:nvGraphicFramePr>
          <p:cNvPr id="6" name="Chart 5">
            <a:extLst>
              <a:ext uri="{FF2B5EF4-FFF2-40B4-BE49-F238E27FC236}">
                <a16:creationId xmlns:a16="http://schemas.microsoft.com/office/drawing/2014/main" id="{52394EA8-2A32-8F5C-1590-FDC0156685AA}"/>
              </a:ext>
              <a:ext uri="{147F2762-F138-4A5C-976F-8EAC2B608ADB}">
                <a16:predDERef xmlns:a16="http://schemas.microsoft.com/office/drawing/2014/main" pred="{FE8A6F77-F4DC-C5CE-6A36-F4BD83E72463}"/>
              </a:ext>
            </a:extLst>
          </p:cNvPr>
          <p:cNvGraphicFramePr>
            <a:graphicFrameLocks/>
          </p:cNvGraphicFramePr>
          <p:nvPr>
            <p:extLst>
              <p:ext uri="{D42A27DB-BD31-4B8C-83A1-F6EECF244321}">
                <p14:modId xmlns:p14="http://schemas.microsoft.com/office/powerpoint/2010/main" val="857637818"/>
              </p:ext>
            </p:extLst>
          </p:nvPr>
        </p:nvGraphicFramePr>
        <p:xfrm>
          <a:off x="2022476" y="1158876"/>
          <a:ext cx="8456082" cy="5103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5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5" name="Rectangle 24">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AA4B34-1D67-7A83-08D2-474B611128F9}"/>
              </a:ext>
            </a:extLst>
          </p:cNvPr>
          <p:cNvSpPr txBox="1"/>
          <p:nvPr/>
        </p:nvSpPr>
        <p:spPr>
          <a:xfrm>
            <a:off x="7413171" y="1894912"/>
            <a:ext cx="4321629" cy="15394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93776">
              <a:spcBef>
                <a:spcPts val="20"/>
              </a:spcBef>
              <a:spcAft>
                <a:spcPts val="648"/>
              </a:spcAft>
              <a:buFont typeface="Arial" panose="020B0604020202020204" pitchFamily="34" charset="0"/>
              <a:buChar char="•"/>
            </a:pPr>
            <a:r>
              <a:rPr lang="en-US" b="1">
                <a:latin typeface="Times New Roman"/>
                <a:cs typeface="Times New Roman"/>
              </a:rPr>
              <a:t>Dennis Kane </a:t>
            </a:r>
            <a:r>
              <a:rPr lang="en-US">
                <a:latin typeface="Times New Roman"/>
                <a:cs typeface="Times New Roman"/>
              </a:rPr>
              <a:t>had the highest sales with $75,967.59 in sales</a:t>
            </a:r>
          </a:p>
        </p:txBody>
      </p:sp>
      <p:sp>
        <p:nvSpPr>
          <p:cNvPr id="2" name="TextBox 1">
            <a:extLst>
              <a:ext uri="{FF2B5EF4-FFF2-40B4-BE49-F238E27FC236}">
                <a16:creationId xmlns:a16="http://schemas.microsoft.com/office/drawing/2014/main" id="{E8B0E91B-E32C-39B7-80A5-3B3AA5F2282E}"/>
              </a:ext>
            </a:extLst>
          </p:cNvPr>
          <p:cNvSpPr txBox="1"/>
          <p:nvPr/>
        </p:nvSpPr>
        <p:spPr>
          <a:xfrm>
            <a:off x="917338" y="362246"/>
            <a:ext cx="93805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panose="02020603050405020304" pitchFamily="18" charset="0"/>
                <a:cs typeface="Times New Roman" panose="02020603050405020304" pitchFamily="18" charset="0"/>
              </a:rPr>
              <a:t>Case 8:</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Which small business customer had the highest sales?</a:t>
            </a:r>
            <a:endParaRPr lang="en-US" sz="240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3F85929C-0106-2570-1B46-6B8339A396FA}"/>
              </a:ext>
            </a:extLst>
          </p:cNvPr>
          <p:cNvGraphicFramePr>
            <a:graphicFrameLocks/>
          </p:cNvGraphicFramePr>
          <p:nvPr>
            <p:extLst>
              <p:ext uri="{D42A27DB-BD31-4B8C-83A1-F6EECF244321}">
                <p14:modId xmlns:p14="http://schemas.microsoft.com/office/powerpoint/2010/main" val="4185361970"/>
              </p:ext>
            </p:extLst>
          </p:nvPr>
        </p:nvGraphicFramePr>
        <p:xfrm>
          <a:off x="806989" y="2059857"/>
          <a:ext cx="6062803" cy="41059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636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5" name="Rectangle 24">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B0E91B-E32C-39B7-80A5-3B3AA5F2282E}"/>
              </a:ext>
            </a:extLst>
          </p:cNvPr>
          <p:cNvSpPr txBox="1"/>
          <p:nvPr/>
        </p:nvSpPr>
        <p:spPr>
          <a:xfrm>
            <a:off x="140960" y="290359"/>
            <a:ext cx="12127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Case 9: Which Corporate Customer placed the most number of orders in 2009 – 2012? How many orders were placed by the Corporate customer?</a:t>
            </a:r>
            <a:endParaRPr lang="en-US"/>
          </a:p>
        </p:txBody>
      </p:sp>
      <p:graphicFrame>
        <p:nvGraphicFramePr>
          <p:cNvPr id="4" name="Chart 3">
            <a:extLst>
              <a:ext uri="{FF2B5EF4-FFF2-40B4-BE49-F238E27FC236}">
                <a16:creationId xmlns:a16="http://schemas.microsoft.com/office/drawing/2014/main" id="{51823B56-AC27-7888-1E94-2FA5FC52BB11}"/>
              </a:ext>
              <a:ext uri="{147F2762-F138-4A5C-976F-8EAC2B608ADB}">
                <a16:predDERef xmlns:a16="http://schemas.microsoft.com/office/drawing/2014/main" pred="{00000000-0008-0000-0800-000003000000}"/>
              </a:ext>
            </a:extLst>
          </p:cNvPr>
          <p:cNvGraphicFramePr>
            <a:graphicFrameLocks/>
          </p:cNvGraphicFramePr>
          <p:nvPr>
            <p:extLst>
              <p:ext uri="{D42A27DB-BD31-4B8C-83A1-F6EECF244321}">
                <p14:modId xmlns:p14="http://schemas.microsoft.com/office/powerpoint/2010/main" val="2054125410"/>
              </p:ext>
            </p:extLst>
          </p:nvPr>
        </p:nvGraphicFramePr>
        <p:xfrm>
          <a:off x="362413" y="1217326"/>
          <a:ext cx="6656718" cy="402278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CFFD4F6-98B3-0B49-2758-1640AFE02790}"/>
              </a:ext>
            </a:extLst>
          </p:cNvPr>
          <p:cNvSpPr txBox="1"/>
          <p:nvPr/>
        </p:nvSpPr>
        <p:spPr>
          <a:xfrm>
            <a:off x="7434943" y="1818860"/>
            <a:ext cx="4093028" cy="1704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b="1" i="0" u="none" strike="noStrike">
                <a:solidFill>
                  <a:srgbClr val="000000"/>
                </a:solidFill>
                <a:latin typeface="Times New Roman"/>
                <a:ea typeface="Times New Roman"/>
                <a:cs typeface="Times New Roman"/>
              </a:rPr>
              <a:t>Roy </a:t>
            </a:r>
            <a:r>
              <a:rPr lang="en-US" b="1" i="0" u="none" strike="noStrike" err="1">
                <a:solidFill>
                  <a:srgbClr val="000000"/>
                </a:solidFill>
                <a:latin typeface="Times New Roman"/>
                <a:ea typeface="Times New Roman"/>
                <a:cs typeface="Times New Roman"/>
              </a:rPr>
              <a:t>Skaria</a:t>
            </a:r>
            <a:r>
              <a:rPr lang="en-US" b="1" i="0" u="none" strike="noStrike">
                <a:solidFill>
                  <a:srgbClr val="000000"/>
                </a:solidFill>
                <a:latin typeface="Times New Roman"/>
                <a:ea typeface="Times New Roman"/>
                <a:cs typeface="Times New Roman"/>
              </a:rPr>
              <a:t> </a:t>
            </a:r>
            <a:r>
              <a:rPr lang="en-US" b="0" i="0" u="none" strike="noStrike">
                <a:solidFill>
                  <a:srgbClr val="000000"/>
                </a:solidFill>
                <a:latin typeface="Times New Roman"/>
                <a:ea typeface="Times New Roman"/>
                <a:cs typeface="Times New Roman"/>
              </a:rPr>
              <a:t>placed the most orders in 2009 -2012.</a:t>
            </a:r>
          </a:p>
          <a:p>
            <a:pPr marL="285750" indent="-285750">
              <a:lnSpc>
                <a:spcPct val="150000"/>
              </a:lnSpc>
              <a:buFont typeface="Arial" panose="020B0604020202020204" pitchFamily="34" charset="0"/>
              <a:buChar char="•"/>
            </a:pPr>
            <a:r>
              <a:rPr lang="en-US" b="1" i="0" u="none" strike="noStrike">
                <a:solidFill>
                  <a:srgbClr val="000000"/>
                </a:solidFill>
                <a:latin typeface="Times New Roman"/>
                <a:ea typeface="Times New Roman"/>
                <a:cs typeface="Times New Roman"/>
              </a:rPr>
              <a:t>78,517</a:t>
            </a:r>
            <a:r>
              <a:rPr lang="en-US" b="0" i="0" u="none" strike="noStrike">
                <a:solidFill>
                  <a:srgbClr val="000000"/>
                </a:solidFill>
                <a:latin typeface="Times New Roman"/>
                <a:ea typeface="Times New Roman"/>
                <a:cs typeface="Times New Roman"/>
              </a:rPr>
              <a:t> orders were placed making them the top customer segment.</a:t>
            </a:r>
          </a:p>
        </p:txBody>
      </p:sp>
    </p:spTree>
    <p:extLst>
      <p:ext uri="{BB962C8B-B14F-4D97-AF65-F5344CB8AC3E}">
        <p14:creationId xmlns:p14="http://schemas.microsoft.com/office/powerpoint/2010/main" val="185944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5" name="Rectangle 24">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B0E91B-E32C-39B7-80A5-3B3AA5F2282E}"/>
              </a:ext>
            </a:extLst>
          </p:cNvPr>
          <p:cNvSpPr txBox="1"/>
          <p:nvPr/>
        </p:nvSpPr>
        <p:spPr>
          <a:xfrm>
            <a:off x="140960" y="290359"/>
            <a:ext cx="121276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Case 10: Which consumer customer was the most profitable one?</a:t>
            </a:r>
          </a:p>
        </p:txBody>
      </p:sp>
      <p:sp>
        <p:nvSpPr>
          <p:cNvPr id="8" name="TextBox 7">
            <a:extLst>
              <a:ext uri="{FF2B5EF4-FFF2-40B4-BE49-F238E27FC236}">
                <a16:creationId xmlns:a16="http://schemas.microsoft.com/office/drawing/2014/main" id="{2CFFD4F6-98B3-0B49-2758-1640AFE02790}"/>
              </a:ext>
            </a:extLst>
          </p:cNvPr>
          <p:cNvSpPr txBox="1"/>
          <p:nvPr/>
        </p:nvSpPr>
        <p:spPr>
          <a:xfrm>
            <a:off x="7469188" y="1464290"/>
            <a:ext cx="4363583" cy="1294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b="1">
                <a:solidFill>
                  <a:srgbClr val="000000"/>
                </a:solidFill>
                <a:latin typeface="Times New Roman"/>
                <a:cs typeface="Times New Roman"/>
              </a:rPr>
              <a:t>Emily Phan </a:t>
            </a:r>
            <a:r>
              <a:rPr lang="en-US">
                <a:solidFill>
                  <a:srgbClr val="000000"/>
                </a:solidFill>
                <a:latin typeface="Times New Roman"/>
                <a:cs typeface="Times New Roman"/>
              </a:rPr>
              <a:t>was the most profitable customer in the consumer customer segment with </a:t>
            </a:r>
            <a:r>
              <a:rPr lang="en-US" b="1">
                <a:solidFill>
                  <a:srgbClr val="000000"/>
                </a:solidFill>
                <a:latin typeface="Times New Roman"/>
                <a:cs typeface="Times New Roman"/>
              </a:rPr>
              <a:t>$34,005.45 </a:t>
            </a:r>
            <a:r>
              <a:rPr lang="en-US">
                <a:solidFill>
                  <a:srgbClr val="000000"/>
                </a:solidFill>
                <a:latin typeface="Times New Roman"/>
                <a:cs typeface="Times New Roman"/>
              </a:rPr>
              <a:t>in profits.</a:t>
            </a:r>
            <a:endParaRPr lang="en-US"/>
          </a:p>
        </p:txBody>
      </p:sp>
      <p:graphicFrame>
        <p:nvGraphicFramePr>
          <p:cNvPr id="3" name="Chart 2">
            <a:extLst>
              <a:ext uri="{FF2B5EF4-FFF2-40B4-BE49-F238E27FC236}">
                <a16:creationId xmlns:a16="http://schemas.microsoft.com/office/drawing/2014/main" id="{176AAFF7-B87F-9F92-1A2B-B4CBC6BFE526}"/>
              </a:ext>
            </a:extLst>
          </p:cNvPr>
          <p:cNvGraphicFramePr>
            <a:graphicFrameLocks/>
          </p:cNvGraphicFramePr>
          <p:nvPr>
            <p:extLst>
              <p:ext uri="{D42A27DB-BD31-4B8C-83A1-F6EECF244321}">
                <p14:modId xmlns:p14="http://schemas.microsoft.com/office/powerpoint/2010/main" val="2917012513"/>
              </p:ext>
            </p:extLst>
          </p:nvPr>
        </p:nvGraphicFramePr>
        <p:xfrm>
          <a:off x="263645" y="926442"/>
          <a:ext cx="6899155" cy="42599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4184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B593311-DDF4-887D-4AFB-D12BA08E871E}"/>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a:r>
              <a:rPr lang="en-US" sz="6000"/>
              <a:t>THANK YOU!</a:t>
            </a:r>
          </a:p>
        </p:txBody>
      </p:sp>
      <p:cxnSp>
        <p:nvCxnSpPr>
          <p:cNvPr id="19"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97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riting an appointment on a paper agenda">
            <a:extLst>
              <a:ext uri="{FF2B5EF4-FFF2-40B4-BE49-F238E27FC236}">
                <a16:creationId xmlns:a16="http://schemas.microsoft.com/office/drawing/2014/main" id="{68030467-4CED-B671-50A1-BA6688266070}"/>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CA20060-52B0-AC2F-7559-6FE9ACB2D07C}"/>
              </a:ext>
            </a:extLst>
          </p:cNvPr>
          <p:cNvSpPr txBox="1"/>
          <p:nvPr/>
        </p:nvSpPr>
        <p:spPr>
          <a:xfrm>
            <a:off x="643467" y="639099"/>
            <a:ext cx="3647493"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457200">
              <a:spcBef>
                <a:spcPct val="0"/>
              </a:spcBef>
              <a:spcAft>
                <a:spcPts val="600"/>
              </a:spcAft>
            </a:pPr>
            <a:r>
              <a:rPr lang="en-US" sz="4000" b="1">
                <a:ln w="3175" cmpd="sng">
                  <a:noFill/>
                </a:ln>
                <a:latin typeface="+mj-lt"/>
                <a:ea typeface="+mj-ea"/>
                <a:cs typeface="+mj-cs"/>
              </a:rPr>
              <a:t>AGENDA</a:t>
            </a:r>
          </a:p>
        </p:txBody>
      </p:sp>
      <p:cxnSp>
        <p:nvCxnSpPr>
          <p:cNvPr id="23" name="Straight Connector 2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B0DFE1-C29D-7F0A-91A8-4E7E00F189FD}"/>
              </a:ext>
            </a:extLst>
          </p:cNvPr>
          <p:cNvSpPr>
            <a:spLocks noGrp="1"/>
          </p:cNvSpPr>
          <p:nvPr>
            <p:ph idx="1"/>
          </p:nvPr>
        </p:nvSpPr>
        <p:spPr>
          <a:xfrm>
            <a:off x="4979938" y="639099"/>
            <a:ext cx="6591346" cy="4965833"/>
          </a:xfrm>
        </p:spPr>
        <p:txBody>
          <a:bodyPr vert="horz" lIns="91440" tIns="45720" rIns="91440" bIns="45720" rtlCol="0" anchor="ctr">
            <a:normAutofit/>
          </a:bodyPr>
          <a:lstStyle/>
          <a:p>
            <a:r>
              <a:rPr lang="en-US" sz="3600">
                <a:latin typeface="Times New Roman"/>
                <a:cs typeface="Times New Roman"/>
              </a:rPr>
              <a:t>Introduction.</a:t>
            </a:r>
          </a:p>
          <a:p>
            <a:r>
              <a:rPr lang="en-US" sz="3600">
                <a:latin typeface="Times New Roman"/>
                <a:cs typeface="Times New Roman"/>
              </a:rPr>
              <a:t>Case Scenario.</a:t>
            </a:r>
          </a:p>
          <a:p>
            <a:r>
              <a:rPr lang="en-US" sz="3600">
                <a:latin typeface="Times New Roman"/>
                <a:cs typeface="Times New Roman"/>
              </a:rPr>
              <a:t>Data exploration.</a:t>
            </a:r>
          </a:p>
          <a:p>
            <a:r>
              <a:rPr lang="en-US" sz="3600">
                <a:latin typeface="Times New Roman"/>
                <a:cs typeface="Times New Roman"/>
              </a:rPr>
              <a:t>Case studies feedback.</a:t>
            </a:r>
          </a:p>
          <a:p>
            <a:endParaRPr lang="en-US"/>
          </a:p>
          <a:p>
            <a:endParaRPr lang="en-US"/>
          </a:p>
        </p:txBody>
      </p:sp>
    </p:spTree>
    <p:extLst>
      <p:ext uri="{BB962C8B-B14F-4D97-AF65-F5344CB8AC3E}">
        <p14:creationId xmlns:p14="http://schemas.microsoft.com/office/powerpoint/2010/main" val="8833587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6CDC34ED-F953-8FB6-0C68-3257C5205CE1}"/>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b="1"/>
              <a:t>INTRODUCTION</a:t>
            </a:r>
          </a:p>
        </p:txBody>
      </p:sp>
      <p:sp>
        <p:nvSpPr>
          <p:cNvPr id="4" name="TextBox 3">
            <a:extLst>
              <a:ext uri="{FF2B5EF4-FFF2-40B4-BE49-F238E27FC236}">
                <a16:creationId xmlns:a16="http://schemas.microsoft.com/office/drawing/2014/main" id="{80F14041-6BFC-77E1-D1B4-890B6CD9F99C}"/>
              </a:ext>
            </a:extLst>
          </p:cNvPr>
          <p:cNvSpPr txBox="1"/>
          <p:nvPr/>
        </p:nvSpPr>
        <p:spPr>
          <a:xfrm>
            <a:off x="1484310" y="2296884"/>
            <a:ext cx="4278929"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defTabSz="457200">
              <a:lnSpc>
                <a:spcPct val="150000"/>
              </a:lnSpc>
              <a:spcBef>
                <a:spcPct val="20000"/>
              </a:spcBef>
              <a:spcAft>
                <a:spcPts val="600"/>
              </a:spcAft>
              <a:buClr>
                <a:schemeClr val="accent1">
                  <a:lumMod val="75000"/>
                </a:schemeClr>
              </a:buClr>
              <a:buSzPct val="145000"/>
            </a:pPr>
            <a:r>
              <a:rPr lang="en-US" sz="2000">
                <a:latin typeface="Times New Roman"/>
                <a:cs typeface="Times New Roman"/>
              </a:rPr>
              <a:t>This is a group project carried out by Data science class E, Group 9. The tool used was  Microsoft Excel and skills used was Pivot table, etc.</a:t>
            </a:r>
          </a:p>
          <a:p>
            <a:pPr defTabSz="457200">
              <a:spcBef>
                <a:spcPct val="20000"/>
              </a:spcBef>
              <a:spcAft>
                <a:spcPts val="600"/>
              </a:spcAft>
              <a:buClr>
                <a:schemeClr val="accent1">
                  <a:lumMod val="75000"/>
                </a:schemeClr>
              </a:buClr>
              <a:buSzPct val="145000"/>
              <a:buFont typeface="Arial"/>
              <a:buChar char="•"/>
            </a:pPr>
            <a:endParaRPr lang="en-US" sz="2000"/>
          </a:p>
        </p:txBody>
      </p:sp>
      <p:sp>
        <p:nvSpPr>
          <p:cNvPr id="2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27E9051A-76CD-AC59-7BDB-ACCC13A6A8CF}"/>
              </a:ext>
            </a:extLst>
          </p:cNvPr>
          <p:cNvGraphicFramePr>
            <a:graphicFrameLocks noGrp="1"/>
          </p:cNvGraphicFramePr>
          <p:nvPr>
            <p:extLst>
              <p:ext uri="{D42A27DB-BD31-4B8C-83A1-F6EECF244321}">
                <p14:modId xmlns:p14="http://schemas.microsoft.com/office/powerpoint/2010/main" val="2720934293"/>
              </p:ext>
            </p:extLst>
          </p:nvPr>
        </p:nvGraphicFramePr>
        <p:xfrm>
          <a:off x="6843622" y="790754"/>
          <a:ext cx="4004809" cy="4963770"/>
        </p:xfrm>
        <a:graphic>
          <a:graphicData uri="http://schemas.openxmlformats.org/drawingml/2006/table">
            <a:tbl>
              <a:tblPr firstRow="1" bandRow="1">
                <a:noFill/>
                <a:tableStyleId>{5C22544A-7EE6-4342-B048-85BDC9FD1C3A}</a:tableStyleId>
              </a:tblPr>
              <a:tblGrid>
                <a:gridCol w="4004809">
                  <a:extLst>
                    <a:ext uri="{9D8B030D-6E8A-4147-A177-3AD203B41FA5}">
                      <a16:colId xmlns:a16="http://schemas.microsoft.com/office/drawing/2014/main" val="3955427665"/>
                    </a:ext>
                  </a:extLst>
                </a:gridCol>
              </a:tblGrid>
              <a:tr h="574880">
                <a:tc>
                  <a:txBody>
                    <a:bodyPr/>
                    <a:lstStyle/>
                    <a:p>
                      <a:pPr lvl="0" algn="l">
                        <a:buNone/>
                      </a:pPr>
                      <a:r>
                        <a:rPr lang="en-US" sz="2400" b="1" i="0" u="none" strike="noStrike" cap="none" spc="0" baseline="0" noProof="0">
                          <a:solidFill>
                            <a:srgbClr val="FFFFFF"/>
                          </a:solidFill>
                          <a:effectLst/>
                          <a:latin typeface="Calibri"/>
                        </a:rPr>
                        <a:t>Members of the group are:</a:t>
                      </a:r>
                      <a:endParaRPr lang="en-US" sz="2400" b="1" i="0" u="none" strike="noStrike" cap="none" spc="0">
                        <a:solidFill>
                          <a:schemeClr val="bg1"/>
                        </a:solidFill>
                        <a:effectLst/>
                        <a:latin typeface="Calibri"/>
                      </a:endParaRPr>
                    </a:p>
                  </a:txBody>
                  <a:tcPr marL="108764" marR="77688" marT="155377" marB="15537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030514904"/>
                  </a:ext>
                </a:extLst>
              </a:tr>
              <a:tr h="428103">
                <a:tc>
                  <a:txBody>
                    <a:bodyPr/>
                    <a:lstStyle/>
                    <a:p>
                      <a:pPr algn="l" fontAlgn="b"/>
                      <a:r>
                        <a:rPr lang="en-US" sz="2000" b="0" i="0" u="none" strike="noStrike" cap="none" spc="0">
                          <a:solidFill>
                            <a:schemeClr val="tx1"/>
                          </a:solidFill>
                          <a:effectLst/>
                          <a:latin typeface="Times New Roman"/>
                        </a:rPr>
                        <a:t>Adenike  Bello (Group leader)</a:t>
                      </a:r>
                    </a:p>
                  </a:txBody>
                  <a:tcPr marL="108764" marR="77688" marT="16185" marB="155377" anchor="b">
                    <a:lnL w="12700" cmpd="sng">
                      <a:noFill/>
                      <a:prstDash val="solid"/>
                    </a:lnL>
                    <a:lnR w="12700" cmpd="sng">
                      <a:noFill/>
                      <a:prstDash val="solid"/>
                    </a:lnR>
                    <a:lnT w="38100" cmpd="sng">
                      <a:noFill/>
                    </a:lnT>
                    <a:lnB w="12700" cap="flat" cmpd="sng" algn="ctr">
                      <a:solidFill>
                        <a:schemeClr val="tx1"/>
                      </a:solidFill>
                      <a:prstDash val="solid"/>
                    </a:lnB>
                    <a:solidFill>
                      <a:schemeClr val="bg1">
                        <a:lumMod val="95000"/>
                      </a:schemeClr>
                    </a:solidFill>
                  </a:tcPr>
                </a:tc>
                <a:extLst>
                  <a:ext uri="{0D108BD9-81ED-4DB2-BD59-A6C34878D82A}">
                    <a16:rowId xmlns:a16="http://schemas.microsoft.com/office/drawing/2014/main" val="1202210145"/>
                  </a:ext>
                </a:extLst>
              </a:tr>
              <a:tr h="428103">
                <a:tc>
                  <a:txBody>
                    <a:bodyPr/>
                    <a:lstStyle/>
                    <a:p>
                      <a:pPr lvl="0" algn="l">
                        <a:buNone/>
                      </a:pPr>
                      <a:r>
                        <a:rPr lang="en-US" sz="2000" b="0" i="0" u="none" strike="noStrike" cap="none" spc="0" baseline="0" noProof="0">
                          <a:solidFill>
                            <a:srgbClr val="000000"/>
                          </a:solidFill>
                          <a:effectLst/>
                          <a:latin typeface="Times New Roman"/>
                        </a:rPr>
                        <a:t>Yvette Wambi</a:t>
                      </a:r>
                      <a:endParaRPr lang="en-US" sz="2000">
                        <a:latin typeface="Times New Roman"/>
                      </a:endParaRPr>
                    </a:p>
                  </a:txBody>
                  <a:tcPr marL="108764" marR="77688" marT="16185" marB="155376" anchor="b">
                    <a:lnL w="0">
                      <a:noFill/>
                    </a:lnL>
                    <a:lnR w="0">
                      <a:no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3736631887"/>
                  </a:ext>
                </a:extLst>
              </a:tr>
              <a:tr h="428103">
                <a:tc>
                  <a:txBody>
                    <a:bodyPr/>
                    <a:lstStyle/>
                    <a:p>
                      <a:pPr algn="l" fontAlgn="b"/>
                      <a:r>
                        <a:rPr lang="en-US" sz="2000" b="0" i="0" u="none" strike="noStrike" cap="none" spc="0">
                          <a:solidFill>
                            <a:schemeClr val="tx1"/>
                          </a:solidFill>
                          <a:effectLst/>
                          <a:latin typeface="Times New Roman"/>
                        </a:rPr>
                        <a:t>Maryam Habib</a:t>
                      </a:r>
                    </a:p>
                  </a:txBody>
                  <a:tcPr marL="108764" marR="77688" marT="16185" marB="155377"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505678"/>
                  </a:ext>
                </a:extLst>
              </a:tr>
              <a:tr h="428103">
                <a:tc>
                  <a:txBody>
                    <a:bodyPr/>
                    <a:lstStyle/>
                    <a:p>
                      <a:pPr algn="l" fontAlgn="b"/>
                      <a:r>
                        <a:rPr lang="en-US" sz="2000" b="0" i="0" u="none" strike="noStrike" cap="none" spc="0">
                          <a:solidFill>
                            <a:schemeClr val="tx1"/>
                          </a:solidFill>
                          <a:effectLst/>
                          <a:latin typeface="Times New Roman"/>
                        </a:rPr>
                        <a:t>Betty  </a:t>
                      </a:r>
                      <a:r>
                        <a:rPr lang="en-US" sz="2000" b="0" i="0" u="none" strike="noStrike" cap="none" spc="0" err="1">
                          <a:solidFill>
                            <a:schemeClr val="tx1"/>
                          </a:solidFill>
                          <a:effectLst/>
                          <a:latin typeface="Times New Roman"/>
                        </a:rPr>
                        <a:t>Igbukan</a:t>
                      </a:r>
                    </a:p>
                  </a:txBody>
                  <a:tcPr marL="108764" marR="77688" marT="16185" marB="155377"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17172002"/>
                  </a:ext>
                </a:extLst>
              </a:tr>
              <a:tr h="428103">
                <a:tc>
                  <a:txBody>
                    <a:bodyPr/>
                    <a:lstStyle/>
                    <a:p>
                      <a:pPr algn="l" fontAlgn="b"/>
                      <a:r>
                        <a:rPr lang="en-US" sz="2000" b="0" i="0" u="none" strike="noStrike" cap="none" spc="0">
                          <a:solidFill>
                            <a:schemeClr val="tx1"/>
                          </a:solidFill>
                          <a:effectLst/>
                          <a:latin typeface="Times New Roman"/>
                        </a:rPr>
                        <a:t>Faith </a:t>
                      </a:r>
                      <a:r>
                        <a:rPr lang="en-US" sz="2000" b="0" i="0" u="none" strike="noStrike" cap="none" spc="0" err="1">
                          <a:solidFill>
                            <a:schemeClr val="tx1"/>
                          </a:solidFill>
                          <a:effectLst/>
                          <a:latin typeface="Times New Roman"/>
                        </a:rPr>
                        <a:t>Arayi</a:t>
                      </a:r>
                    </a:p>
                  </a:txBody>
                  <a:tcPr marL="108764" marR="77688" marT="16185" marB="155377"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19652571"/>
                  </a:ext>
                </a:extLst>
              </a:tr>
              <a:tr h="428103">
                <a:tc>
                  <a:txBody>
                    <a:bodyPr/>
                    <a:lstStyle/>
                    <a:p>
                      <a:pPr algn="l" fontAlgn="b"/>
                      <a:r>
                        <a:rPr lang="en-US" sz="2000" b="0" i="0" u="none" strike="noStrike" cap="none" spc="0">
                          <a:solidFill>
                            <a:schemeClr val="tx1"/>
                          </a:solidFill>
                          <a:effectLst/>
                          <a:latin typeface="Times New Roman"/>
                        </a:rPr>
                        <a:t>Sharon </a:t>
                      </a:r>
                      <a:r>
                        <a:rPr lang="en-US" sz="2000" b="0" i="0" u="none" strike="noStrike" cap="none" spc="0" err="1">
                          <a:solidFill>
                            <a:schemeClr val="tx1"/>
                          </a:solidFill>
                          <a:effectLst/>
                          <a:latin typeface="Times New Roman"/>
                        </a:rPr>
                        <a:t>Alawode</a:t>
                      </a:r>
                    </a:p>
                  </a:txBody>
                  <a:tcPr marL="108764" marR="77688" marT="16185" marB="155377"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44159967"/>
                  </a:ext>
                </a:extLst>
              </a:tr>
              <a:tr h="428103">
                <a:tc>
                  <a:txBody>
                    <a:bodyPr/>
                    <a:lstStyle/>
                    <a:p>
                      <a:pPr algn="l" fontAlgn="b"/>
                      <a:r>
                        <a:rPr lang="en-US" sz="2000" b="0" i="0" u="none" strike="noStrike" cap="none" spc="0">
                          <a:solidFill>
                            <a:schemeClr val="tx1"/>
                          </a:solidFill>
                          <a:effectLst/>
                          <a:latin typeface="Times New Roman"/>
                        </a:rPr>
                        <a:t>Khadijah  Adebayo</a:t>
                      </a:r>
                    </a:p>
                  </a:txBody>
                  <a:tcPr marL="108764" marR="77688" marT="16185" marB="155377"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09630865"/>
                  </a:ext>
                </a:extLst>
              </a:tr>
              <a:tr h="428103">
                <a:tc>
                  <a:txBody>
                    <a:bodyPr/>
                    <a:lstStyle/>
                    <a:p>
                      <a:pPr algn="l" fontAlgn="b"/>
                      <a:r>
                        <a:rPr lang="en-US" sz="2000" b="0" i="0" u="none" strike="noStrike" cap="none" spc="0" err="1">
                          <a:solidFill>
                            <a:schemeClr val="tx1"/>
                          </a:solidFill>
                          <a:effectLst/>
                          <a:latin typeface="Times New Roman"/>
                        </a:rPr>
                        <a:t>Kehinde</a:t>
                      </a:r>
                      <a:r>
                        <a:rPr lang="en-US" sz="2000" b="0" i="0" u="none" strike="noStrike" cap="none" spc="0">
                          <a:solidFill>
                            <a:schemeClr val="tx1"/>
                          </a:solidFill>
                          <a:effectLst/>
                          <a:latin typeface="Times New Roman"/>
                        </a:rPr>
                        <a:t> Isaac (not available)</a:t>
                      </a:r>
                    </a:p>
                  </a:txBody>
                  <a:tcPr marL="108764" marR="77688" marT="16185" marB="1553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22022079"/>
                  </a:ext>
                </a:extLst>
              </a:tr>
              <a:tr h="428102">
                <a:tc>
                  <a:txBody>
                    <a:bodyPr/>
                    <a:lstStyle/>
                    <a:p>
                      <a:pPr lvl="0" algn="l">
                        <a:buNone/>
                      </a:pPr>
                      <a:r>
                        <a:rPr lang="en-US" sz="2000" b="0" i="0" u="none" strike="noStrike" cap="none" spc="0">
                          <a:solidFill>
                            <a:schemeClr val="tx1"/>
                          </a:solidFill>
                          <a:effectLst/>
                          <a:latin typeface="Times New Roman"/>
                        </a:rPr>
                        <a:t>Amira </a:t>
                      </a:r>
                      <a:r>
                        <a:rPr lang="en-US" sz="2000" b="0" i="0" u="none" strike="noStrike" cap="none" spc="0" err="1">
                          <a:solidFill>
                            <a:schemeClr val="tx1"/>
                          </a:solidFill>
                          <a:effectLst/>
                          <a:latin typeface="Times New Roman"/>
                        </a:rPr>
                        <a:t>Gomaa</a:t>
                      </a:r>
                      <a:r>
                        <a:rPr lang="en-US" sz="2000" b="0" i="0" u="none" strike="noStrike" cap="none" spc="0">
                          <a:solidFill>
                            <a:schemeClr val="tx1"/>
                          </a:solidFill>
                          <a:effectLst/>
                          <a:latin typeface="Times New Roman"/>
                        </a:rPr>
                        <a:t> (not available)</a:t>
                      </a:r>
                    </a:p>
                  </a:txBody>
                  <a:tcPr marL="108764" marR="77688" marT="16185" marB="155376" anchor="b">
                    <a:lnL w="0">
                      <a:noFill/>
                    </a:lnL>
                    <a:lnR w="0">
                      <a:noFill/>
                    </a:lnR>
                    <a:lnT w="0">
                      <a:noFill/>
                    </a:lnT>
                    <a:lnB w="0">
                      <a:noFill/>
                    </a:lnB>
                    <a:solidFill>
                      <a:schemeClr val="bg1">
                        <a:lumMod val="95000"/>
                      </a:schemeClr>
                    </a:solidFill>
                  </a:tcPr>
                </a:tc>
                <a:extLst>
                  <a:ext uri="{0D108BD9-81ED-4DB2-BD59-A6C34878D82A}">
                    <a16:rowId xmlns:a16="http://schemas.microsoft.com/office/drawing/2014/main" val="1412447162"/>
                  </a:ext>
                </a:extLst>
              </a:tr>
            </a:tbl>
          </a:graphicData>
        </a:graphic>
      </p:graphicFrame>
    </p:spTree>
    <p:extLst>
      <p:ext uri="{BB962C8B-B14F-4D97-AF65-F5344CB8AC3E}">
        <p14:creationId xmlns:p14="http://schemas.microsoft.com/office/powerpoint/2010/main" val="328382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4EFC89C-8A7A-A3F6-12F7-E9761FFA5330}"/>
              </a:ext>
            </a:extLst>
          </p:cNvPr>
          <p:cNvSpPr>
            <a:spLocks noGrp="1"/>
          </p:cNvSpPr>
          <p:nvPr>
            <p:ph type="title"/>
          </p:nvPr>
        </p:nvSpPr>
        <p:spPr>
          <a:xfrm>
            <a:off x="683609" y="764372"/>
            <a:ext cx="3173688" cy="5216013"/>
          </a:xfrm>
        </p:spPr>
        <p:txBody>
          <a:bodyPr vert="horz" lIns="91440" tIns="45720" rIns="91440" bIns="45720" rtlCol="0" anchor="ctr">
            <a:normAutofit/>
          </a:bodyPr>
          <a:lstStyle/>
          <a:p>
            <a:pPr algn="l"/>
            <a:r>
              <a:rPr lang="en-US" sz="6000" b="1"/>
              <a:t>Case Scenario</a:t>
            </a:r>
          </a:p>
        </p:txBody>
      </p:sp>
      <p:cxnSp>
        <p:nvCxnSpPr>
          <p:cNvPr id="11" name="Straight Connector 10">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B9D9BCD-D6DD-BFC6-8D9C-659779B4057D}"/>
              </a:ext>
            </a:extLst>
          </p:cNvPr>
          <p:cNvSpPr txBox="1"/>
          <p:nvPr/>
        </p:nvSpPr>
        <p:spPr>
          <a:xfrm>
            <a:off x="4370138" y="764372"/>
            <a:ext cx="7086600" cy="52160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defTabSz="457200">
              <a:lnSpc>
                <a:spcPct val="150000"/>
              </a:lnSpc>
              <a:spcBef>
                <a:spcPct val="20000"/>
              </a:spcBef>
              <a:spcAft>
                <a:spcPts val="600"/>
              </a:spcAft>
              <a:buClr>
                <a:schemeClr val="accent1">
                  <a:lumMod val="75000"/>
                </a:schemeClr>
              </a:buClr>
              <a:buSzPct val="145000"/>
            </a:pPr>
            <a:r>
              <a:rPr lang="en-US" sz="2000">
                <a:latin typeface="Times New Roman"/>
                <a:cs typeface="Times New Roman"/>
              </a:rPr>
              <a:t>Headquartered in LAGOS, </a:t>
            </a:r>
            <a:r>
              <a:rPr lang="en-US" sz="2000" err="1">
                <a:latin typeface="Times New Roman"/>
                <a:cs typeface="Times New Roman"/>
              </a:rPr>
              <a:t>Kultra</a:t>
            </a:r>
            <a:r>
              <a:rPr lang="en-US" sz="2000">
                <a:latin typeface="Times New Roman"/>
                <a:cs typeface="Times New Roman"/>
              </a:rPr>
              <a:t> Mega Stores (KMS) specializes in office supplies and furniture. The company's customers range from individual consumers and small businesses (retail), to corporate organizations (wholesale) located in the LAGOS, Nigeria. You are contracted as a Business Intelligence Analyst to help the Kaduna division of the super store. The Business Manager has given you an Excel file containing Order data from 2009-2012 and he would like you to analyze and present your insights from the analysis.</a:t>
            </a:r>
            <a:endParaRPr lang="en-US">
              <a:latin typeface="Times New Roman"/>
            </a:endParaRPr>
          </a:p>
        </p:txBody>
      </p:sp>
    </p:spTree>
    <p:extLst>
      <p:ext uri="{BB962C8B-B14F-4D97-AF65-F5344CB8AC3E}">
        <p14:creationId xmlns:p14="http://schemas.microsoft.com/office/powerpoint/2010/main" val="170736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FC6E-BA5C-CF14-DF91-C8E16695E2D4}"/>
              </a:ext>
            </a:extLst>
          </p:cNvPr>
          <p:cNvSpPr>
            <a:spLocks noGrp="1"/>
          </p:cNvSpPr>
          <p:nvPr>
            <p:ph type="title"/>
          </p:nvPr>
        </p:nvSpPr>
        <p:spPr>
          <a:xfrm>
            <a:off x="2950801" y="-4313"/>
            <a:ext cx="5734261" cy="717430"/>
          </a:xfrm>
        </p:spPr>
        <p:txBody>
          <a:bodyPr/>
          <a:lstStyle/>
          <a:p>
            <a:r>
              <a:rPr lang="en-US" b="1">
                <a:latin typeface="Times New Roman"/>
                <a:cs typeface="Times New Roman"/>
              </a:rPr>
              <a:t>Data exploration</a:t>
            </a:r>
          </a:p>
        </p:txBody>
      </p:sp>
      <p:sp>
        <p:nvSpPr>
          <p:cNvPr id="4" name="TextBox 3">
            <a:extLst>
              <a:ext uri="{FF2B5EF4-FFF2-40B4-BE49-F238E27FC236}">
                <a16:creationId xmlns:a16="http://schemas.microsoft.com/office/drawing/2014/main" id="{914ED463-755B-DF69-A592-638D20BD9519}"/>
              </a:ext>
            </a:extLst>
          </p:cNvPr>
          <p:cNvSpPr txBox="1"/>
          <p:nvPr/>
        </p:nvSpPr>
        <p:spPr>
          <a:xfrm>
            <a:off x="1917095" y="1188185"/>
            <a:ext cx="2659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0" spc="0" baseline="0">
                <a:solidFill>
                  <a:srgbClr val="000000"/>
                </a:solidFill>
                <a:latin typeface="Arial"/>
                <a:ea typeface="Arial"/>
                <a:cs typeface="Arial"/>
              </a:rPr>
              <a:t>COMPANY OUTLINE</a:t>
            </a:r>
            <a:endParaRPr lang="en-US"/>
          </a:p>
        </p:txBody>
      </p:sp>
      <p:sp>
        <p:nvSpPr>
          <p:cNvPr id="5" name="TextBox 4">
            <a:extLst>
              <a:ext uri="{FF2B5EF4-FFF2-40B4-BE49-F238E27FC236}">
                <a16:creationId xmlns:a16="http://schemas.microsoft.com/office/drawing/2014/main" id="{9D04D11B-106D-0B10-7CFB-E0F5937AFEE3}"/>
              </a:ext>
            </a:extLst>
          </p:cNvPr>
          <p:cNvSpPr txBox="1"/>
          <p:nvPr/>
        </p:nvSpPr>
        <p:spPr>
          <a:xfrm>
            <a:off x="1524000" y="1843925"/>
            <a:ext cx="10327249" cy="3822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err="1">
                <a:latin typeface="Times New Roman"/>
                <a:cs typeface="Times New Roman"/>
              </a:rPr>
              <a:t>Kultra</a:t>
            </a:r>
            <a:r>
              <a:rPr lang="en-US" sz="2400">
                <a:latin typeface="Times New Roman"/>
                <a:cs typeface="Times New Roman"/>
              </a:rPr>
              <a:t> Mega Stores (KMS) specializes in office supplies and furniture. The company's customers range from individual consumers and small businesses (retail), to corporate organizations (wholesale) located in the LAGOS, Nigeria.</a:t>
            </a:r>
          </a:p>
          <a:p>
            <a:pPr algn="just">
              <a:lnSpc>
                <a:spcPct val="150000"/>
              </a:lnSpc>
            </a:pPr>
            <a:endParaRPr lang="en-US" sz="2400">
              <a:latin typeface="Times New Roman"/>
              <a:cs typeface="Times New Roman"/>
            </a:endParaRPr>
          </a:p>
          <a:p>
            <a:r>
              <a:rPr lang="en-US" sz="2400">
                <a:latin typeface="Times New Roman"/>
                <a:cs typeface="Times New Roman"/>
              </a:rPr>
              <a:t>Customer order ID, Customer name, Customer Segment, Shipping mode, Shipping date, Product category and subcategory, Order quantity, Order priority, Sales, Profits, Region</a:t>
            </a:r>
          </a:p>
          <a:p>
            <a:pPr algn="just">
              <a:lnSpc>
                <a:spcPct val="150000"/>
              </a:lnSpc>
            </a:pPr>
            <a:endParaRPr lang="en-US" sz="2000">
              <a:latin typeface="Times New Roman"/>
              <a:cs typeface="Times New Roman"/>
            </a:endParaRPr>
          </a:p>
        </p:txBody>
      </p:sp>
      <p:sp>
        <p:nvSpPr>
          <p:cNvPr id="7" name="TextBox 6">
            <a:extLst>
              <a:ext uri="{FF2B5EF4-FFF2-40B4-BE49-F238E27FC236}">
                <a16:creationId xmlns:a16="http://schemas.microsoft.com/office/drawing/2014/main" id="{E987887E-635E-B001-3075-FFA149F47F68}"/>
              </a:ext>
            </a:extLst>
          </p:cNvPr>
          <p:cNvSpPr txBox="1"/>
          <p:nvPr/>
        </p:nvSpPr>
        <p:spPr>
          <a:xfrm>
            <a:off x="6433868" y="870172"/>
            <a:ext cx="6043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Times New Roman"/>
            </a:endParaRPr>
          </a:p>
        </p:txBody>
      </p:sp>
    </p:spTree>
    <p:extLst>
      <p:ext uri="{BB962C8B-B14F-4D97-AF65-F5344CB8AC3E}">
        <p14:creationId xmlns:p14="http://schemas.microsoft.com/office/powerpoint/2010/main" val="362453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txBody>
          <a:bodyPr/>
          <a:lstStyle/>
          <a:p>
            <a:endParaRPr lang="en-US"/>
          </a:p>
        </p:txBody>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txBody>
          <a:bodyPr/>
          <a:lstStyle/>
          <a:p>
            <a:endParaRPr lang="en-US"/>
          </a:p>
        </p:txBody>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txBody>
          <a:bodyPr/>
          <a:lstStyle/>
          <a:p>
            <a:endParaRPr lang="en-US"/>
          </a:p>
        </p:txBody>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txBody>
          <a:bodyPr/>
          <a:lstStyle/>
          <a:p>
            <a:endParaRPr lang="en-US"/>
          </a:p>
        </p:txBody>
      </p:sp>
      <p:sp>
        <p:nvSpPr>
          <p:cNvPr id="2" name="Title 1">
            <a:extLst>
              <a:ext uri="{FF2B5EF4-FFF2-40B4-BE49-F238E27FC236}">
                <a16:creationId xmlns:a16="http://schemas.microsoft.com/office/drawing/2014/main" id="{E987A5EC-6319-4CB5-DFBA-E38F7C175853}"/>
              </a:ext>
            </a:extLst>
          </p:cNvPr>
          <p:cNvSpPr>
            <a:spLocks noGrp="1"/>
          </p:cNvSpPr>
          <p:nvPr>
            <p:ph type="title"/>
          </p:nvPr>
        </p:nvSpPr>
        <p:spPr>
          <a:xfrm>
            <a:off x="1143000" y="643468"/>
            <a:ext cx="10574547" cy="3618898"/>
          </a:xfrm>
        </p:spPr>
        <p:txBody>
          <a:bodyPr vert="horz" lIns="91440" tIns="45720" rIns="91440" bIns="45720" rtlCol="0" anchor="b">
            <a:normAutofit/>
          </a:bodyPr>
          <a:lstStyle/>
          <a:p>
            <a:r>
              <a:rPr lang="en-US" sz="7200">
                <a:latin typeface="Times New Roman"/>
                <a:cs typeface="Times New Roman"/>
              </a:rPr>
              <a:t>CASE STUDY FEEDBACK</a:t>
            </a:r>
          </a:p>
        </p:txBody>
      </p:sp>
    </p:spTree>
    <p:extLst>
      <p:ext uri="{BB962C8B-B14F-4D97-AF65-F5344CB8AC3E}">
        <p14:creationId xmlns:p14="http://schemas.microsoft.com/office/powerpoint/2010/main" val="85057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1821845" y="411237"/>
            <a:ext cx="96157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Case 1: Which product category had the highest sales?</a:t>
            </a:r>
            <a:endParaRPr lang="en-US" sz="2400"/>
          </a:p>
        </p:txBody>
      </p:sp>
      <p:graphicFrame>
        <p:nvGraphicFramePr>
          <p:cNvPr id="2" name="Chart 1">
            <a:extLst>
              <a:ext uri="{FF2B5EF4-FFF2-40B4-BE49-F238E27FC236}">
                <a16:creationId xmlns:a16="http://schemas.microsoft.com/office/drawing/2014/main" id="{71E83729-6759-8274-2598-19EB6CC546C5}"/>
              </a:ext>
            </a:extLst>
          </p:cNvPr>
          <p:cNvGraphicFramePr>
            <a:graphicFrameLocks/>
          </p:cNvGraphicFramePr>
          <p:nvPr>
            <p:extLst>
              <p:ext uri="{D42A27DB-BD31-4B8C-83A1-F6EECF244321}">
                <p14:modId xmlns:p14="http://schemas.microsoft.com/office/powerpoint/2010/main" val="2267148579"/>
              </p:ext>
            </p:extLst>
          </p:nvPr>
        </p:nvGraphicFramePr>
        <p:xfrm>
          <a:off x="1540178" y="1392843"/>
          <a:ext cx="5772452" cy="39066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a:extLst>
              <a:ext uri="{FF2B5EF4-FFF2-40B4-BE49-F238E27FC236}">
                <a16:creationId xmlns:a16="http://schemas.microsoft.com/office/drawing/2014/main" id="{0139FFA7-7468-6E8C-F118-5FD7F545D574}"/>
              </a:ext>
            </a:extLst>
          </p:cNvPr>
          <p:cNvSpPr txBox="1"/>
          <p:nvPr/>
        </p:nvSpPr>
        <p:spPr>
          <a:xfrm>
            <a:off x="7306973" y="1913467"/>
            <a:ext cx="4292361" cy="128907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a:buChar char="•"/>
            </a:pPr>
            <a:r>
              <a:rPr lang="en-US">
                <a:latin typeface="Times New Roman"/>
                <a:cs typeface="Times New Roman"/>
              </a:rPr>
              <a:t>Looking at the three main product categories, technology had the highest sales with </a:t>
            </a:r>
            <a:r>
              <a:rPr lang="en-US" b="1">
                <a:latin typeface="Times New Roman"/>
                <a:cs typeface="Times New Roman"/>
              </a:rPr>
              <a:t>$5.98 million </a:t>
            </a:r>
            <a:r>
              <a:rPr lang="en-US">
                <a:latin typeface="Times New Roman"/>
                <a:cs typeface="Times New Roman"/>
              </a:rPr>
              <a:t>in sales</a:t>
            </a:r>
          </a:p>
        </p:txBody>
      </p:sp>
    </p:spTree>
    <p:extLst>
      <p:ext uri="{BB962C8B-B14F-4D97-AF65-F5344CB8AC3E}">
        <p14:creationId xmlns:p14="http://schemas.microsoft.com/office/powerpoint/2010/main" val="380645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1538741" y="168729"/>
            <a:ext cx="5747778" cy="16573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lnSpc>
                <a:spcPct val="90000"/>
              </a:lnSpc>
              <a:spcBef>
                <a:spcPct val="0"/>
              </a:spcBef>
              <a:spcAft>
                <a:spcPts val="600"/>
              </a:spcAft>
            </a:pPr>
            <a:r>
              <a:rPr lang="en-US" sz="2400" b="1">
                <a:ln w="3175" cmpd="sng">
                  <a:noFill/>
                </a:ln>
                <a:latin typeface="Times New Roman"/>
                <a:ea typeface="+mj-ea"/>
                <a:cs typeface="Times New Roman"/>
              </a:rPr>
              <a:t>Case 2: What are the Top 3 and Bottom 3 Regions with regards to sales?</a:t>
            </a:r>
            <a:endParaRPr lang="en-US" sz="2400">
              <a:ln w="3175" cmpd="sng">
                <a:noFill/>
              </a:ln>
              <a:latin typeface="Times New Roman"/>
              <a:ea typeface="+mj-ea"/>
              <a:cs typeface="Times New Roman"/>
            </a:endParaRPr>
          </a:p>
        </p:txBody>
      </p:sp>
      <p:sp>
        <p:nvSpPr>
          <p:cNvPr id="7" name="TextBox 6">
            <a:extLst>
              <a:ext uri="{FF2B5EF4-FFF2-40B4-BE49-F238E27FC236}">
                <a16:creationId xmlns:a16="http://schemas.microsoft.com/office/drawing/2014/main" id="{A279216F-0D9F-D820-4C1B-94C7972FFE1A}"/>
              </a:ext>
            </a:extLst>
          </p:cNvPr>
          <p:cNvSpPr txBox="1"/>
          <p:nvPr/>
        </p:nvSpPr>
        <p:spPr>
          <a:xfrm>
            <a:off x="1252990" y="2412999"/>
            <a:ext cx="5747778"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defTabSz="457200">
              <a:lnSpc>
                <a:spcPct val="150000"/>
              </a:lnSpc>
              <a:spcBef>
                <a:spcPts val="20"/>
              </a:spcBef>
              <a:spcAft>
                <a:spcPts val="600"/>
              </a:spcAft>
              <a:buFont typeface="Arial"/>
              <a:buChar char="•"/>
            </a:pPr>
            <a:r>
              <a:rPr lang="en-US">
                <a:latin typeface="Times New Roman"/>
                <a:cs typeface="Times New Roman"/>
              </a:rPr>
              <a:t>The top 3 regions with the highest sales are West, Ontario and Prairie. With a total of  </a:t>
            </a:r>
            <a:r>
              <a:rPr lang="en-US" b="1">
                <a:ea typeface="+mn-lt"/>
                <a:cs typeface="+mn-lt"/>
              </a:rPr>
              <a:t>$9,498,066 </a:t>
            </a:r>
            <a:r>
              <a:rPr lang="en-US">
                <a:latin typeface="Times New Roman"/>
                <a:cs typeface="Times New Roman"/>
              </a:rPr>
              <a:t> in sales</a:t>
            </a:r>
          </a:p>
          <a:p>
            <a:pPr marL="342900" indent="-342900" defTabSz="457200">
              <a:lnSpc>
                <a:spcPct val="150000"/>
              </a:lnSpc>
              <a:spcBef>
                <a:spcPts val="20"/>
              </a:spcBef>
              <a:spcAft>
                <a:spcPts val="600"/>
              </a:spcAft>
              <a:buFont typeface="Arial"/>
              <a:buChar char="•"/>
            </a:pPr>
            <a:r>
              <a:rPr lang="en-US">
                <a:latin typeface="Times New Roman"/>
                <a:cs typeface="Times New Roman"/>
              </a:rPr>
              <a:t>The bottom 3 regions with the least sales are Yukon, Northwest Territories and Nunavut with a total of </a:t>
            </a:r>
            <a:r>
              <a:rPr lang="en-US" b="1">
                <a:ea typeface="+mn-lt"/>
                <a:cs typeface="+mn-lt"/>
              </a:rPr>
              <a:t>$1,893,091</a:t>
            </a:r>
            <a:r>
              <a:rPr lang="en-US">
                <a:ea typeface="+mn-lt"/>
                <a:cs typeface="+mn-lt"/>
              </a:rPr>
              <a:t> </a:t>
            </a:r>
            <a:r>
              <a:rPr lang="en-US">
                <a:latin typeface="Times New Roman"/>
                <a:cs typeface="Times New Roman"/>
              </a:rPr>
              <a:t> in sales</a:t>
            </a:r>
          </a:p>
          <a:p>
            <a:pPr defTabSz="457200">
              <a:spcBef>
                <a:spcPts val="20"/>
              </a:spcBef>
              <a:spcAft>
                <a:spcPts val="600"/>
              </a:spcAft>
            </a:pPr>
            <a:endParaRPr lang="en-US" b="1"/>
          </a:p>
        </p:txBody>
      </p:sp>
      <p:graphicFrame>
        <p:nvGraphicFramePr>
          <p:cNvPr id="2" name="Chart 1">
            <a:extLst>
              <a:ext uri="{FF2B5EF4-FFF2-40B4-BE49-F238E27FC236}">
                <a16:creationId xmlns:a16="http://schemas.microsoft.com/office/drawing/2014/main" id="{756B88D0-DE25-6A7D-83B1-EEB2DAE9830B}"/>
              </a:ext>
            </a:extLst>
          </p:cNvPr>
          <p:cNvGraphicFramePr>
            <a:graphicFrameLocks/>
          </p:cNvGraphicFramePr>
          <p:nvPr>
            <p:extLst>
              <p:ext uri="{D42A27DB-BD31-4B8C-83A1-F6EECF244321}">
                <p14:modId xmlns:p14="http://schemas.microsoft.com/office/powerpoint/2010/main" val="3737034481"/>
              </p:ext>
            </p:extLst>
          </p:nvPr>
        </p:nvGraphicFramePr>
        <p:xfrm>
          <a:off x="6848475" y="512915"/>
          <a:ext cx="5102678" cy="31310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0176705B-4AF6-B9FC-9AC4-1B6174D48DF3}"/>
              </a:ext>
            </a:extLst>
          </p:cNvPr>
          <p:cNvGraphicFramePr>
            <a:graphicFrameLocks/>
          </p:cNvGraphicFramePr>
          <p:nvPr>
            <p:extLst>
              <p:ext uri="{D42A27DB-BD31-4B8C-83A1-F6EECF244321}">
                <p14:modId xmlns:p14="http://schemas.microsoft.com/office/powerpoint/2010/main" val="2119558412"/>
              </p:ext>
            </p:extLst>
          </p:nvPr>
        </p:nvGraphicFramePr>
        <p:xfrm>
          <a:off x="6680654" y="3907142"/>
          <a:ext cx="4993821" cy="27772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97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B91E3-7D6E-97CF-BE82-7E2C01EC6E65}"/>
              </a:ext>
            </a:extLst>
          </p:cNvPr>
          <p:cNvSpPr txBox="1"/>
          <p:nvPr/>
        </p:nvSpPr>
        <p:spPr>
          <a:xfrm>
            <a:off x="2699883" y="570896"/>
            <a:ext cx="7906778" cy="6640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ctr" defTabSz="457200">
              <a:lnSpc>
                <a:spcPct val="90000"/>
              </a:lnSpc>
              <a:spcAft>
                <a:spcPts val="600"/>
              </a:spcAft>
            </a:pPr>
            <a:r>
              <a:rPr lang="en-US" sz="2400" b="1">
                <a:ln w="3175" cmpd="sng">
                  <a:noFill/>
                </a:ln>
                <a:latin typeface="Times New Roman"/>
                <a:ea typeface="+mj-ea"/>
                <a:cs typeface="Times New Roman"/>
              </a:rPr>
              <a:t>Case 3:  What was the total sales of appliances in Ontario?</a:t>
            </a:r>
          </a:p>
        </p:txBody>
      </p:sp>
      <p:sp>
        <p:nvSpPr>
          <p:cNvPr id="7" name="TextBox 6">
            <a:extLst>
              <a:ext uri="{FF2B5EF4-FFF2-40B4-BE49-F238E27FC236}">
                <a16:creationId xmlns:a16="http://schemas.microsoft.com/office/drawing/2014/main" id="{A279216F-0D9F-D820-4C1B-94C7972FFE1A}"/>
              </a:ext>
            </a:extLst>
          </p:cNvPr>
          <p:cNvSpPr txBox="1"/>
          <p:nvPr/>
        </p:nvSpPr>
        <p:spPr>
          <a:xfrm>
            <a:off x="7879669" y="1458987"/>
            <a:ext cx="3916861" cy="26464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defTabSz="457200">
              <a:spcBef>
                <a:spcPts val="20"/>
              </a:spcBef>
              <a:spcAft>
                <a:spcPts val="600"/>
              </a:spcAft>
              <a:buFont typeface="Arial"/>
              <a:buChar char="•"/>
            </a:pPr>
            <a:r>
              <a:rPr lang="en-US" b="1">
                <a:latin typeface="Times New Roman"/>
                <a:cs typeface="Times New Roman"/>
              </a:rPr>
              <a:t>The total sales of appliances in Ontario is $202,346.84.</a:t>
            </a:r>
            <a:endParaRPr lang="en-US"/>
          </a:p>
          <a:p>
            <a:pPr defTabSz="457200">
              <a:spcBef>
                <a:spcPts val="20"/>
              </a:spcBef>
              <a:spcAft>
                <a:spcPts val="600"/>
              </a:spcAft>
            </a:pPr>
            <a:endParaRPr lang="en-US" b="1"/>
          </a:p>
        </p:txBody>
      </p:sp>
      <p:graphicFrame>
        <p:nvGraphicFramePr>
          <p:cNvPr id="5" name="Table 4">
            <a:extLst>
              <a:ext uri="{FF2B5EF4-FFF2-40B4-BE49-F238E27FC236}">
                <a16:creationId xmlns:a16="http://schemas.microsoft.com/office/drawing/2014/main" id="{CA01D784-28A0-596D-BA18-07F1B85BD697}"/>
              </a:ext>
            </a:extLst>
          </p:cNvPr>
          <p:cNvGraphicFramePr>
            <a:graphicFrameLocks noGrp="1"/>
          </p:cNvGraphicFramePr>
          <p:nvPr>
            <p:extLst>
              <p:ext uri="{D42A27DB-BD31-4B8C-83A1-F6EECF244321}">
                <p14:modId xmlns:p14="http://schemas.microsoft.com/office/powerpoint/2010/main" val="3407922250"/>
              </p:ext>
            </p:extLst>
          </p:nvPr>
        </p:nvGraphicFramePr>
        <p:xfrm>
          <a:off x="1555750" y="2540000"/>
          <a:ext cx="5972384" cy="2521908"/>
        </p:xfrm>
        <a:graphic>
          <a:graphicData uri="http://schemas.openxmlformats.org/drawingml/2006/table">
            <a:tbl>
              <a:tblPr firstRow="1" bandRow="1">
                <a:tableStyleId>{5C22544A-7EE6-4342-B048-85BDC9FD1C3A}</a:tableStyleId>
              </a:tblPr>
              <a:tblGrid>
                <a:gridCol w="3139332">
                  <a:extLst>
                    <a:ext uri="{9D8B030D-6E8A-4147-A177-3AD203B41FA5}">
                      <a16:colId xmlns:a16="http://schemas.microsoft.com/office/drawing/2014/main" val="1348060054"/>
                    </a:ext>
                  </a:extLst>
                </a:gridCol>
                <a:gridCol w="1454810">
                  <a:extLst>
                    <a:ext uri="{9D8B030D-6E8A-4147-A177-3AD203B41FA5}">
                      <a16:colId xmlns:a16="http://schemas.microsoft.com/office/drawing/2014/main" val="1597252643"/>
                    </a:ext>
                  </a:extLst>
                </a:gridCol>
                <a:gridCol w="1378242">
                  <a:extLst>
                    <a:ext uri="{9D8B030D-6E8A-4147-A177-3AD203B41FA5}">
                      <a16:colId xmlns:a16="http://schemas.microsoft.com/office/drawing/2014/main" val="3412708833"/>
                    </a:ext>
                  </a:extLst>
                </a:gridCol>
              </a:tblGrid>
              <a:tr h="840636">
                <a:tc>
                  <a:txBody>
                    <a:bodyPr/>
                    <a:lstStyle/>
                    <a:p>
                      <a:pPr algn="l" fontAlgn="b"/>
                      <a:r>
                        <a:rPr lang="en-US" sz="2000" b="1" i="0" u="none" strike="noStrike">
                          <a:solidFill>
                            <a:srgbClr val="000000"/>
                          </a:solidFill>
                          <a:effectLst/>
                          <a:latin typeface="Times New Roman"/>
                        </a:rPr>
                        <a:t>Product Sub-Category</a:t>
                      </a:r>
                      <a:endParaRPr lang="en-US" sz="2000" b="1" i="0" u="none" strike="noStrike" err="1">
                        <a:solidFill>
                          <a:srgbClr val="000000"/>
                        </a:solidFill>
                        <a:effectLst/>
                        <a:latin typeface="Times New Roman"/>
                      </a:endParaRPr>
                    </a:p>
                  </a:txBody>
                  <a:tcPr anchor="b">
                    <a:lnL w="6350" cap="flat" cmpd="sng" algn="ctr">
                      <a:solidFill>
                        <a:srgbClr val="999999"/>
                      </a:solidFill>
                      <a:prstDash val="solid"/>
                      <a:round/>
                      <a:headEnd type="none" w="med" len="med"/>
                      <a:tailEnd type="none" w="med" len="med"/>
                    </a:lnL>
                    <a:lnR>
                      <a:noFill/>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algn="l" fontAlgn="b"/>
                      <a:r>
                        <a:rPr lang="en-US" sz="2000" b="1" i="0" u="none" strike="noStrike">
                          <a:solidFill>
                            <a:srgbClr val="000000"/>
                          </a:solidFill>
                          <a:effectLst/>
                          <a:latin typeface="Times New Roman"/>
                        </a:rPr>
                        <a:t>Province</a:t>
                      </a:r>
                    </a:p>
                  </a:txBody>
                  <a:tcPr anchor="b">
                    <a:lnL>
                      <a:noFill/>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algn="l" fontAlgn="b"/>
                      <a:r>
                        <a:rPr lang="en-US" sz="2000" b="1" i="0" u="none" strike="noStrike">
                          <a:solidFill>
                            <a:srgbClr val="000000"/>
                          </a:solidFill>
                          <a:effectLst/>
                          <a:latin typeface="Times New Roman"/>
                        </a:rPr>
                        <a:t>Total Sales</a:t>
                      </a:r>
                    </a:p>
                  </a:txBody>
                  <a:tcPr anchor="b">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420202633"/>
                  </a:ext>
                </a:extLst>
              </a:tr>
              <a:tr h="840636">
                <a:tc>
                  <a:txBody>
                    <a:bodyPr/>
                    <a:lstStyle/>
                    <a:p>
                      <a:pPr marL="0" algn="l" defTabSz="457200" rtl="0" eaLnBrk="1" fontAlgn="b" latinLnBrk="0" hangingPunct="1"/>
                      <a:r>
                        <a:rPr lang="en-US" sz="2000" b="1" i="0" u="none" strike="noStrike" kern="1200">
                          <a:solidFill>
                            <a:srgbClr val="000000"/>
                          </a:solidFill>
                          <a:effectLst/>
                          <a:latin typeface="Times New Roman"/>
                          <a:ea typeface="+mn-ea"/>
                          <a:cs typeface="+mn-cs"/>
                        </a:rPr>
                        <a:t>Appliances</a:t>
                      </a:r>
                    </a:p>
                  </a:txBody>
                  <a:tcPr anchor="b">
                    <a:lnL w="6350" cap="flat" cmpd="sng" algn="ctr">
                      <a:solidFill>
                        <a:srgbClr val="999999"/>
                      </a:solidFill>
                      <a:prstDash val="solid"/>
                      <a:round/>
                      <a:headEnd type="none" w="med" len="med"/>
                      <a:tailEnd type="none" w="med" len="med"/>
                    </a:lnL>
                    <a:lnR>
                      <a:noFill/>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marL="0" algn="l" defTabSz="457200" rtl="0" eaLnBrk="1" fontAlgn="b" latinLnBrk="0" hangingPunct="1"/>
                      <a:r>
                        <a:rPr lang="en-US" sz="2000" b="1" i="0" u="none" strike="noStrike" kern="1200">
                          <a:solidFill>
                            <a:srgbClr val="000000"/>
                          </a:solidFill>
                          <a:effectLst/>
                          <a:latin typeface="Times New Roman"/>
                          <a:ea typeface="+mn-ea"/>
                          <a:cs typeface="+mn-cs"/>
                        </a:rPr>
                        <a:t>Ontario</a:t>
                      </a:r>
                    </a:p>
                  </a:txBody>
                  <a:tcPr anchor="b">
                    <a:lnL>
                      <a:noFill/>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marL="0" algn="l" defTabSz="457200" rtl="0" eaLnBrk="1" fontAlgn="b" latinLnBrk="0" hangingPunct="1"/>
                      <a:r>
                        <a:rPr lang="en-US" sz="2000" b="1" i="0" u="none" strike="noStrike" kern="1200">
                          <a:solidFill>
                            <a:srgbClr val="000000"/>
                          </a:solidFill>
                          <a:effectLst/>
                          <a:latin typeface="Times New Roman"/>
                          <a:ea typeface="+mn-ea"/>
                          <a:cs typeface="+mn-cs"/>
                        </a:rPr>
                        <a:t>202,346.84</a:t>
                      </a:r>
                    </a:p>
                  </a:txBody>
                  <a:tcPr anchor="b">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329667653"/>
                  </a:ext>
                </a:extLst>
              </a:tr>
              <a:tr h="840636">
                <a:tc>
                  <a:txBody>
                    <a:bodyPr/>
                    <a:lstStyle/>
                    <a:p>
                      <a:pPr marL="0" algn="l" defTabSz="457200" rtl="0" eaLnBrk="1" fontAlgn="b" latinLnBrk="0" hangingPunct="1"/>
                      <a:r>
                        <a:rPr lang="en-US" sz="2000" b="1" i="0" u="none" strike="noStrike" kern="1200">
                          <a:solidFill>
                            <a:srgbClr val="000000"/>
                          </a:solidFill>
                          <a:effectLst/>
                          <a:latin typeface="Times New Roman"/>
                          <a:ea typeface="+mn-ea"/>
                          <a:cs typeface="+mn-cs"/>
                        </a:rPr>
                        <a:t>Grand Total</a:t>
                      </a:r>
                    </a:p>
                  </a:txBody>
                  <a:tcPr anchor="b">
                    <a:lnL w="6350" cap="flat" cmpd="sng" algn="ctr">
                      <a:solidFill>
                        <a:srgbClr val="999999"/>
                      </a:solidFill>
                      <a:prstDash val="solid"/>
                      <a:round/>
                      <a:headEnd type="none" w="med" len="med"/>
                      <a:tailEnd type="none" w="med" len="med"/>
                    </a:lnL>
                    <a:lnR>
                      <a:noFill/>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marL="0" algn="l" defTabSz="457200" rtl="0" eaLnBrk="1" fontAlgn="b" latinLnBrk="0" hangingPunct="1"/>
                      <a:endParaRPr lang="en-US" sz="2000" b="1" i="0" u="none" strike="noStrike" kern="1200">
                        <a:solidFill>
                          <a:srgbClr val="000000"/>
                        </a:solidFill>
                        <a:effectLst/>
                        <a:latin typeface="Times New Roman"/>
                        <a:ea typeface="+mn-ea"/>
                        <a:cs typeface="+mn-cs"/>
                      </a:endParaRPr>
                    </a:p>
                  </a:txBody>
                  <a:tcPr anchor="b">
                    <a:lnL>
                      <a:noFill/>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tc>
                  <a:txBody>
                    <a:bodyPr/>
                    <a:lstStyle/>
                    <a:p>
                      <a:pPr marL="0" algn="l" defTabSz="457200" rtl="0" eaLnBrk="1" fontAlgn="b" latinLnBrk="0" hangingPunct="1"/>
                      <a:r>
                        <a:rPr lang="en-US" sz="2000" b="1" i="0" u="none" strike="noStrike" kern="1200">
                          <a:solidFill>
                            <a:srgbClr val="000000"/>
                          </a:solidFill>
                          <a:effectLst/>
                          <a:latin typeface="Times New Roman"/>
                          <a:ea typeface="+mn-ea"/>
                          <a:cs typeface="+mn-cs"/>
                        </a:rPr>
                        <a:t>202,346.84</a:t>
                      </a:r>
                    </a:p>
                  </a:txBody>
                  <a:tcPr anchor="b">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2947876384"/>
                  </a:ext>
                </a:extLst>
              </a:tr>
            </a:tbl>
          </a:graphicData>
        </a:graphic>
      </p:graphicFrame>
    </p:spTree>
    <p:extLst>
      <p:ext uri="{BB962C8B-B14F-4D97-AF65-F5344CB8AC3E}">
        <p14:creationId xmlns:p14="http://schemas.microsoft.com/office/powerpoint/2010/main" val="14729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1</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DATA SCIENCE CLASS E</vt:lpstr>
      <vt:lpstr>PowerPoint Presentation</vt:lpstr>
      <vt:lpstr>INTRODUCTION</vt:lpstr>
      <vt:lpstr>Case Scenario</vt:lpstr>
      <vt:lpstr>Data exploration</vt:lpstr>
      <vt:lpstr>CASE STUDY 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7 Continued</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revision>28</cp:revision>
  <dcterms:created xsi:type="dcterms:W3CDTF">2013-07-15T20:26:40Z</dcterms:created>
  <dcterms:modified xsi:type="dcterms:W3CDTF">2023-11-20T11:58:32Z</dcterms:modified>
</cp:coreProperties>
</file>