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1"/>
    <p:sldMasterId id="2147483719" r:id="rId2"/>
  </p:sldMasterIdLst>
  <p:notesMasterIdLst>
    <p:notesMasterId r:id="rId78"/>
  </p:notesMasterIdLst>
  <p:sldIdLst>
    <p:sldId id="256" r:id="rId3"/>
    <p:sldId id="305" r:id="rId4"/>
    <p:sldId id="266" r:id="rId5"/>
    <p:sldId id="306" r:id="rId6"/>
    <p:sldId id="328" r:id="rId7"/>
    <p:sldId id="363" r:id="rId8"/>
    <p:sldId id="364" r:id="rId9"/>
    <p:sldId id="367" r:id="rId10"/>
    <p:sldId id="311" r:id="rId11"/>
    <p:sldId id="336" r:id="rId12"/>
    <p:sldId id="337" r:id="rId13"/>
    <p:sldId id="351" r:id="rId14"/>
    <p:sldId id="348" r:id="rId15"/>
    <p:sldId id="313" r:id="rId16"/>
    <p:sldId id="326" r:id="rId17"/>
    <p:sldId id="314" r:id="rId18"/>
    <p:sldId id="330" r:id="rId19"/>
    <p:sldId id="331" r:id="rId20"/>
    <p:sldId id="320" r:id="rId21"/>
    <p:sldId id="321" r:id="rId22"/>
    <p:sldId id="322" r:id="rId23"/>
    <p:sldId id="323" r:id="rId24"/>
    <p:sldId id="352" r:id="rId25"/>
    <p:sldId id="353" r:id="rId26"/>
    <p:sldId id="261" r:id="rId27"/>
    <p:sldId id="262" r:id="rId28"/>
    <p:sldId id="329" r:id="rId29"/>
    <p:sldId id="346" r:id="rId30"/>
    <p:sldId id="263" r:id="rId31"/>
    <p:sldId id="334" r:id="rId32"/>
    <p:sldId id="335" r:id="rId33"/>
    <p:sldId id="350" r:id="rId34"/>
    <p:sldId id="273" r:id="rId35"/>
    <p:sldId id="271" r:id="rId36"/>
    <p:sldId id="272" r:id="rId37"/>
    <p:sldId id="365" r:id="rId38"/>
    <p:sldId id="366" r:id="rId39"/>
    <p:sldId id="275" r:id="rId40"/>
    <p:sldId id="274" r:id="rId41"/>
    <p:sldId id="277" r:id="rId42"/>
    <p:sldId id="278" r:id="rId43"/>
    <p:sldId id="279" r:id="rId44"/>
    <p:sldId id="349" r:id="rId45"/>
    <p:sldId id="343" r:id="rId46"/>
    <p:sldId id="288" r:id="rId47"/>
    <p:sldId id="342" r:id="rId48"/>
    <p:sldId id="333" r:id="rId49"/>
    <p:sldId id="344" r:id="rId50"/>
    <p:sldId id="340" r:id="rId51"/>
    <p:sldId id="287" r:id="rId52"/>
    <p:sldId id="338" r:id="rId53"/>
    <p:sldId id="289" r:id="rId54"/>
    <p:sldId id="291" r:id="rId55"/>
    <p:sldId id="292" r:id="rId56"/>
    <p:sldId id="293" r:id="rId57"/>
    <p:sldId id="294" r:id="rId58"/>
    <p:sldId id="286" r:id="rId59"/>
    <p:sldId id="341" r:id="rId60"/>
    <p:sldId id="295" r:id="rId61"/>
    <p:sldId id="296" r:id="rId62"/>
    <p:sldId id="297" r:id="rId63"/>
    <p:sldId id="298" r:id="rId64"/>
    <p:sldId id="299" r:id="rId65"/>
    <p:sldId id="354" r:id="rId66"/>
    <p:sldId id="355" r:id="rId67"/>
    <p:sldId id="356" r:id="rId68"/>
    <p:sldId id="357" r:id="rId69"/>
    <p:sldId id="358" r:id="rId70"/>
    <p:sldId id="359" r:id="rId71"/>
    <p:sldId id="360" r:id="rId72"/>
    <p:sldId id="361" r:id="rId73"/>
    <p:sldId id="362" r:id="rId74"/>
    <p:sldId id="347" r:id="rId75"/>
    <p:sldId id="303" r:id="rId76"/>
    <p:sldId id="304" r:id="rId77"/>
  </p:sldIdLst>
  <p:sldSz cx="9144000" cy="5143500" type="screen16x9"/>
  <p:notesSz cx="6858000" cy="9144000"/>
  <p:defaultTextStyle>
    <a:lvl1pPr>
      <a:defRPr>
        <a:latin typeface="Arial"/>
        <a:ea typeface="Arial"/>
        <a:cs typeface="Arial"/>
        <a:sym typeface="Arial"/>
      </a:defRPr>
    </a:lvl1pPr>
    <a:lvl2pPr indent="457200">
      <a:defRPr>
        <a:latin typeface="Arial"/>
        <a:ea typeface="Arial"/>
        <a:cs typeface="Arial"/>
        <a:sym typeface="Arial"/>
      </a:defRPr>
    </a:lvl2pPr>
    <a:lvl3pPr indent="914400">
      <a:defRPr>
        <a:latin typeface="Arial"/>
        <a:ea typeface="Arial"/>
        <a:cs typeface="Arial"/>
        <a:sym typeface="Arial"/>
      </a:defRPr>
    </a:lvl3pPr>
    <a:lvl4pPr indent="1371600">
      <a:defRPr>
        <a:latin typeface="Arial"/>
        <a:ea typeface="Arial"/>
        <a:cs typeface="Arial"/>
        <a:sym typeface="Arial"/>
      </a:defRPr>
    </a:lvl4pPr>
    <a:lvl5pPr indent="1828800">
      <a:defRPr>
        <a:latin typeface="Arial"/>
        <a:ea typeface="Arial"/>
        <a:cs typeface="Arial"/>
        <a:sym typeface="Arial"/>
      </a:defRPr>
    </a:lvl5pPr>
    <a:lvl6pPr indent="2286000">
      <a:defRPr>
        <a:latin typeface="Arial"/>
        <a:ea typeface="Arial"/>
        <a:cs typeface="Arial"/>
        <a:sym typeface="Arial"/>
      </a:defRPr>
    </a:lvl6pPr>
    <a:lvl7pPr indent="2743200">
      <a:defRPr>
        <a:latin typeface="Arial"/>
        <a:ea typeface="Arial"/>
        <a:cs typeface="Arial"/>
        <a:sym typeface="Arial"/>
      </a:defRPr>
    </a:lvl7pPr>
    <a:lvl8pPr indent="3200400">
      <a:defRPr>
        <a:latin typeface="Arial"/>
        <a:ea typeface="Arial"/>
        <a:cs typeface="Arial"/>
        <a:sym typeface="Arial"/>
      </a:defRPr>
    </a:lvl8pPr>
    <a:lvl9pPr indent="3657600">
      <a:defRPr>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F4"/>
    <a:srgbClr val="6FE8F6"/>
    <a:srgbClr val="FFBB27"/>
    <a:srgbClr val="248A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DE6D2"/>
          </a:solidFill>
        </a:fill>
      </a:tcStyle>
    </a:wholeTbl>
    <a:band2H>
      <a:tcTxStyle/>
      <a:tcStyle>
        <a:tcBdr/>
        <a:fill>
          <a:solidFill>
            <a:srgbClr val="F6F3EA"/>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EB966"/>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EB966"/>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EB966"/>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3E4EB"/>
          </a:solidFill>
        </a:fill>
      </a:tcStyle>
    </a:wholeTbl>
    <a:band2H>
      <a:tcTxStyle/>
      <a:tcStyle>
        <a:tcBdr/>
        <a:fill>
          <a:solidFill>
            <a:srgbClr val="EAF2F5"/>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BB1C9"/>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BB1C9"/>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BB1C9"/>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D6E7"/>
          </a:solidFill>
        </a:fill>
      </a:tcStyle>
    </a:wholeTbl>
    <a:band2H>
      <a:tcTxStyle/>
      <a:tcStyle>
        <a:tcBdr/>
        <a:fill>
          <a:solidFill>
            <a:srgbClr val="F0EBF3"/>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379BB"/>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379BB"/>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379BB"/>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EB966"/>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CEB966"/>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9836" autoAdjust="0"/>
  </p:normalViewPr>
  <p:slideViewPr>
    <p:cSldViewPr snapToGrid="0">
      <p:cViewPr>
        <p:scale>
          <a:sx n="130" d="100"/>
          <a:sy n="130" d="100"/>
        </p:scale>
        <p:origin x="-376" y="-5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 name="Shape 68"/>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69" name="Shape 69"/>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669261949"/>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hqlibdoc.who.int/hq/2006/WHO_SDE_PHE_OEH_06.02_chi.pdf" TargetMode="External"/><Relationship Id="rId4" Type="http://schemas.openxmlformats.org/officeDocument/2006/relationships/hyperlink" Target="http://whqlibdoc.who.int/hq/2006/WHO_SDE_PHE_OEH_06.02_eng.pdf" TargetMode="External"/><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echarts.baidu.com/demo.html%23scatter-anscombe-quarte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http://</a:t>
            </a:r>
            <a:r>
              <a:rPr kumimoji="1" lang="en-US" altLang="zh-CN" dirty="0" err="1" smtClean="0"/>
              <a:t>www.visual-literacy.org</a:t>
            </a:r>
            <a:r>
              <a:rPr kumimoji="1" lang="en-US" altLang="zh-CN" dirty="0" smtClean="0"/>
              <a:t>/</a:t>
            </a:r>
            <a:r>
              <a:rPr kumimoji="1" lang="en-US" altLang="zh-CN" dirty="0" err="1" smtClean="0"/>
              <a:t>periodic_table</a:t>
            </a:r>
            <a:r>
              <a:rPr kumimoji="1" lang="en-US" altLang="zh-CN" dirty="0" smtClean="0"/>
              <a:t>/</a:t>
            </a:r>
            <a:r>
              <a:rPr kumimoji="1" lang="en-US" altLang="zh-CN" dirty="0" err="1" smtClean="0"/>
              <a:t>periodic_table.html</a:t>
            </a:r>
            <a:r>
              <a:rPr kumimoji="1" lang="zh-CN" altLang="en-US" dirty="0" smtClean="0"/>
              <a:t> 打开此链接，鼠标浮动。</a:t>
            </a:r>
            <a:endParaRPr kumimoji="1" lang="zh-CN" altLang="en-US" dirty="0"/>
          </a:p>
        </p:txBody>
      </p:sp>
    </p:spTree>
    <p:extLst>
      <p:ext uri="{BB962C8B-B14F-4D97-AF65-F5344CB8AC3E}">
        <p14:creationId xmlns:p14="http://schemas.microsoft.com/office/powerpoint/2010/main" val="3701338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Shape 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00000"/>
              <a:buFont typeface="Arial"/>
              <a:buNone/>
            </a:pPr>
            <a:r>
              <a:rPr lang="en">
                <a:solidFill>
                  <a:schemeClr val="dk1"/>
                </a:solidFill>
              </a:rPr>
              <a:t>Open before:</a:t>
            </a:r>
          </a:p>
          <a:p>
            <a:pPr lvl="0" rtl="0">
              <a:lnSpc>
                <a:spcPct val="115000"/>
              </a:lnSpc>
              <a:spcBef>
                <a:spcPts val="0"/>
              </a:spcBef>
              <a:buClr>
                <a:schemeClr val="dk1"/>
              </a:buClr>
              <a:buFont typeface="Arial"/>
              <a:buNone/>
            </a:pPr>
            <a:endParaRPr>
              <a:solidFill>
                <a:schemeClr val="dk1"/>
              </a:solidFill>
            </a:endParaRPr>
          </a:p>
          <a:p>
            <a:pPr lvl="0" rtl="0">
              <a:lnSpc>
                <a:spcPct val="115000"/>
              </a:lnSpc>
              <a:spcBef>
                <a:spcPts val="0"/>
              </a:spcBef>
              <a:buClr>
                <a:schemeClr val="dk1"/>
              </a:buClr>
              <a:buSzPct val="100000"/>
              <a:buFont typeface="Arial"/>
              <a:buNone/>
            </a:pPr>
            <a:r>
              <a:rPr lang="en">
                <a:solidFill>
                  <a:schemeClr val="dk1"/>
                </a:solidFill>
              </a:rPr>
              <a:t>http://www.nytimes.com/2014/05/02/upshot/how-not-to-be-misled-by-the-jobs-report.html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Shape 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Ref: </a:t>
            </a:r>
          </a:p>
          <a:p>
            <a:pPr lvl="0" rtl="0">
              <a:spcBef>
                <a:spcPts val="0"/>
              </a:spcBef>
              <a:buNone/>
            </a:pPr>
            <a:r>
              <a:rPr lang="en" u="sng">
                <a:solidFill>
                  <a:schemeClr val="hlink"/>
                </a:solidFill>
                <a:hlinkClick r:id="rId3"/>
              </a:rPr>
              <a:t>http://whqlibdoc.who.int/hq/2006/WHO_SDE_PHE_OEH_06.02_chi.pdf</a:t>
            </a:r>
            <a:r>
              <a:rPr lang="en"/>
              <a:t> (Chinese)</a:t>
            </a:r>
          </a:p>
          <a:p>
            <a:pPr lvl="0" rtl="0">
              <a:spcBef>
                <a:spcPts val="0"/>
              </a:spcBef>
              <a:buNone/>
            </a:pPr>
            <a:r>
              <a:rPr lang="en" u="sng">
                <a:solidFill>
                  <a:schemeClr val="hlink"/>
                </a:solidFill>
                <a:hlinkClick r:id="rId4"/>
              </a:rPr>
              <a:t>http://whqlibdoc.who.int/hq/2006/WHO_SDE_PHE_OEH_06.02_eng.pdf</a:t>
            </a:r>
            <a:r>
              <a:rPr lang="en"/>
              <a:t> (English)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http://www.stubbornmule.net/2010/10/visualizing-smoking-risk/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http://www.stubbornmule.net/2010/10/visualizing-smoking-risk/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http://www.stubbornmule.net/2010/10/visualizing-smoking-risk/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http://understandinguncertainty.org/comparison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421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kumimoji="1" lang="en-US" altLang="zh-CN" dirty="0" smtClean="0"/>
              <a:t>http://</a:t>
            </a:r>
            <a:r>
              <a:rPr kumimoji="1" lang="en-US" altLang="zh-CN" dirty="0" err="1" smtClean="0"/>
              <a:t>www.visual-literacy.org</a:t>
            </a:r>
            <a:r>
              <a:rPr kumimoji="1" lang="en-US" altLang="zh-CN" dirty="0" smtClean="0"/>
              <a:t>/</a:t>
            </a:r>
            <a:r>
              <a:rPr kumimoji="1" lang="en-US" altLang="zh-CN" dirty="0" err="1" smtClean="0"/>
              <a:t>periodic_table</a:t>
            </a:r>
            <a:r>
              <a:rPr kumimoji="1" lang="en-US" altLang="zh-CN" dirty="0" smtClean="0"/>
              <a:t>/</a:t>
            </a:r>
            <a:r>
              <a:rPr kumimoji="1" lang="en-US" altLang="zh-CN" dirty="0" err="1" smtClean="0"/>
              <a:t>periodic_table.html</a:t>
            </a:r>
            <a:r>
              <a:rPr kumimoji="1" lang="zh-CN" altLang="en-US" dirty="0" smtClean="0"/>
              <a:t> 打开此链接，鼠标浮动。</a:t>
            </a:r>
          </a:p>
          <a:p>
            <a:endParaRPr kumimoji="1" lang="zh-CN" altLang="en-US" dirty="0"/>
          </a:p>
        </p:txBody>
      </p:sp>
    </p:spTree>
    <p:extLst>
      <p:ext uri="{BB962C8B-B14F-4D97-AF65-F5344CB8AC3E}">
        <p14:creationId xmlns:p14="http://schemas.microsoft.com/office/powerpoint/2010/main" val="2669988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465953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John</a:t>
            </a:r>
            <a:r>
              <a:rPr lang="en-US" altLang="zh-CN" baseline="0" dirty="0" smtClean="0"/>
              <a:t> Snow</a:t>
            </a:r>
            <a:r>
              <a:rPr lang="zh-CN" altLang="en-US" baseline="0" dirty="0" smtClean="0"/>
              <a:t>说服了</a:t>
            </a:r>
            <a:r>
              <a:rPr lang="en-US" altLang="zh-CN" baseline="0" dirty="0" smtClean="0"/>
              <a:t>Henry W</a:t>
            </a:r>
            <a:r>
              <a:rPr lang="en-US" altLang="zh-CN" dirty="0" smtClean="0"/>
              <a:t>hitehead</a:t>
            </a:r>
            <a:endParaRPr lang="zh-CN" altLang="en-US" dirty="0"/>
          </a:p>
        </p:txBody>
      </p:sp>
    </p:spTree>
    <p:extLst>
      <p:ext uri="{BB962C8B-B14F-4D97-AF65-F5344CB8AC3E}">
        <p14:creationId xmlns:p14="http://schemas.microsoft.com/office/powerpoint/2010/main" val="2101595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0" name="Shape 2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zh-CN" altLang="en-US" dirty="0" smtClean="0"/>
              <a:t>数据来源：黄志敏</a:t>
            </a:r>
            <a:endParaRPr dirty="0"/>
          </a:p>
        </p:txBody>
      </p:sp>
    </p:spTree>
    <p:extLst>
      <p:ext uri="{BB962C8B-B14F-4D97-AF65-F5344CB8AC3E}">
        <p14:creationId xmlns:p14="http://schemas.microsoft.com/office/powerpoint/2010/main" val="2962014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44" name="Shape 144"/>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Calibri"/>
                <a:ea typeface="Calibri"/>
                <a:cs typeface="Calibri"/>
                <a:sym typeface="Calibri"/>
              </a:rPr>
              <a:t>Mean of x in each case	9 (exact)</a:t>
            </a:r>
          </a:p>
          <a:p>
            <a:pPr lvl="0" defTabSz="914400">
              <a:lnSpc>
                <a:spcPct val="100000"/>
              </a:lnSpc>
              <a:spcBef>
                <a:spcPts val="400"/>
              </a:spcBef>
              <a:defRPr sz="1800"/>
            </a:pPr>
            <a:r>
              <a:rPr sz="1200">
                <a:latin typeface="Calibri"/>
                <a:ea typeface="Calibri"/>
                <a:cs typeface="Calibri"/>
                <a:sym typeface="Calibri"/>
              </a:rPr>
              <a:t>Sample variance of x in each case	11 (exact)</a:t>
            </a:r>
          </a:p>
          <a:p>
            <a:pPr lvl="0" defTabSz="914400">
              <a:lnSpc>
                <a:spcPct val="100000"/>
              </a:lnSpc>
              <a:spcBef>
                <a:spcPts val="400"/>
              </a:spcBef>
              <a:defRPr sz="1800"/>
            </a:pPr>
            <a:r>
              <a:rPr sz="1200">
                <a:latin typeface="Calibri"/>
                <a:ea typeface="Calibri"/>
                <a:cs typeface="Calibri"/>
                <a:sym typeface="Calibri"/>
              </a:rPr>
              <a:t>Mean of y in each case	7.50 (to 2 decimal places)</a:t>
            </a:r>
          </a:p>
          <a:p>
            <a:pPr lvl="0" defTabSz="914400">
              <a:lnSpc>
                <a:spcPct val="100000"/>
              </a:lnSpc>
              <a:spcBef>
                <a:spcPts val="400"/>
              </a:spcBef>
              <a:defRPr sz="1800"/>
            </a:pPr>
            <a:r>
              <a:rPr sz="1200">
                <a:latin typeface="Calibri"/>
                <a:ea typeface="Calibri"/>
                <a:cs typeface="Calibri"/>
                <a:sym typeface="Calibri"/>
              </a:rPr>
              <a:t>Sample variance of y in each case	4.122 or 4.127 (to 3 decimal places)</a:t>
            </a:r>
          </a:p>
          <a:p>
            <a:pPr lvl="0" defTabSz="914400">
              <a:lnSpc>
                <a:spcPct val="100000"/>
              </a:lnSpc>
              <a:spcBef>
                <a:spcPts val="400"/>
              </a:spcBef>
              <a:defRPr sz="1800"/>
            </a:pPr>
            <a:r>
              <a:rPr sz="1200">
                <a:latin typeface="Calibri"/>
                <a:ea typeface="Calibri"/>
                <a:cs typeface="Calibri"/>
                <a:sym typeface="Calibri"/>
              </a:rPr>
              <a:t>Correlation between x and y in each case	0.816 (to 3 decimal places)</a:t>
            </a:r>
          </a:p>
          <a:p>
            <a:pPr lvl="0" defTabSz="914400">
              <a:lnSpc>
                <a:spcPct val="100000"/>
              </a:lnSpc>
              <a:spcBef>
                <a:spcPts val="400"/>
              </a:spcBef>
              <a:defRPr sz="1800"/>
            </a:pPr>
            <a:r>
              <a:rPr sz="1200">
                <a:latin typeface="Calibri"/>
                <a:ea typeface="Calibri"/>
                <a:cs typeface="Calibri"/>
                <a:sym typeface="Calibri"/>
              </a:rPr>
              <a:t>Linear regression line in each case	y = 3.00 + 0.500x (to 2 and 3 decimal places, respectively)</a:t>
            </a:r>
          </a:p>
        </p:txBody>
      </p:sp>
    </p:spTree>
    <p:extLst>
      <p:ext uri="{BB962C8B-B14F-4D97-AF65-F5344CB8AC3E}">
        <p14:creationId xmlns:p14="http://schemas.microsoft.com/office/powerpoint/2010/main" val="949255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4191256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fr-FR" altLang="zh-CN" dirty="0" smtClean="0"/>
              <a:t>http://</a:t>
            </a:r>
            <a:r>
              <a:rPr kumimoji="1" lang="fr-FR" altLang="zh-CN" dirty="0" err="1" smtClean="0"/>
              <a:t>computational-communication.com</a:t>
            </a:r>
            <a:r>
              <a:rPr kumimoji="1" lang="fr-FR" altLang="zh-CN" dirty="0" smtClean="0"/>
              <a:t>/2016/09/%E5%8F%AF%E8%A7%86%E5%8C%96%E7%9A%84%E9%87%8D%E8%A6%81%E6%80%A7/</a:t>
            </a:r>
          </a:p>
          <a:p>
            <a:endParaRPr kumimoji="1" lang="zh-CN" altLang="en-US" dirty="0"/>
          </a:p>
        </p:txBody>
      </p:sp>
    </p:spTree>
    <p:extLst>
      <p:ext uri="{BB962C8B-B14F-4D97-AF65-F5344CB8AC3E}">
        <p14:creationId xmlns:p14="http://schemas.microsoft.com/office/powerpoint/2010/main" val="3797796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kumimoji="1" lang="en-US" altLang="zh-CN" sz="2400" dirty="0" smtClean="0">
                <a:hlinkClick r:id="rId3"/>
              </a:rPr>
              <a:t>http://echarts.baidu.com/demo.html#scatter-anscombe-quartet</a:t>
            </a:r>
            <a:endParaRPr kumimoji="1" lang="en-US" altLang="zh-CN" sz="2400" dirty="0" smtClean="0"/>
          </a:p>
          <a:p>
            <a:r>
              <a:rPr kumimoji="1" lang="zh-CN" altLang="en-US" dirty="0" smtClean="0"/>
              <a:t>打开</a:t>
            </a:r>
            <a:endParaRPr kumimoji="1" lang="zh-CN" altLang="en-US" dirty="0"/>
          </a:p>
        </p:txBody>
      </p:sp>
    </p:spTree>
    <p:extLst>
      <p:ext uri="{BB962C8B-B14F-4D97-AF65-F5344CB8AC3E}">
        <p14:creationId xmlns:p14="http://schemas.microsoft.com/office/powerpoint/2010/main" val="2365818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
        <p:nvSpPr>
          <p:cNvPr id="7" name="椭圆 6"/>
          <p:cNvSpPr/>
          <p:nvPr/>
        </p:nvSpPr>
        <p:spPr>
          <a:xfrm>
            <a:off x="4493240" y="2414232"/>
            <a:ext cx="157518" cy="15751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3"/>
          <p:cNvSpPr>
            <a:spLocks noGrp="1"/>
          </p:cNvSpPr>
          <p:nvPr>
            <p:ph type="title"/>
          </p:nvPr>
        </p:nvSpPr>
        <p:spPr>
          <a:xfrm>
            <a:off x="535958" y="2553945"/>
            <a:ext cx="8229600" cy="857250"/>
          </a:xfrm>
          <a:prstGeom prst="rect">
            <a:avLst/>
          </a:prstGeom>
        </p:spPr>
        <p:txBody>
          <a:bodyPr/>
          <a:lstStyle/>
          <a:p>
            <a:r>
              <a:rPr kumimoji="1" lang="zh-CN" altLang="en-US" smtClean="0"/>
              <a:t>单击此处编辑母版标题样式</a:t>
            </a:r>
            <a:endParaRPr kumimoji="1" lang="zh-CN" altLang="en-US" dirty="0"/>
          </a:p>
        </p:txBody>
      </p:sp>
      <p:sp>
        <p:nvSpPr>
          <p:cNvPr id="9" name="副标题 6"/>
          <p:cNvSpPr>
            <a:spLocks noGrp="1"/>
          </p:cNvSpPr>
          <p:nvPr>
            <p:ph type="subTitle" idx="1"/>
          </p:nvPr>
        </p:nvSpPr>
        <p:spPr>
          <a:xfrm>
            <a:off x="1371600" y="3520020"/>
            <a:ext cx="6400800" cy="1314450"/>
          </a:xfrm>
          <a:prstGeom prst="rect">
            <a:avLst/>
          </a:prstGeom>
        </p:spPr>
        <p:txBody>
          <a:bodyPr/>
          <a:lstStyle/>
          <a:p>
            <a:r>
              <a:rPr kumimoji="1" lang="zh-CN" altLang="en-US" smtClean="0"/>
              <a:t>单击此处编辑母版副标题样式</a:t>
            </a:r>
            <a:endParaRPr kumimoji="1" lang="zh-CN" altLang="en-US" dirty="0"/>
          </a:p>
        </p:txBody>
      </p:sp>
      <p:pic>
        <p:nvPicPr>
          <p:cNvPr id="10" name="图片 9"/>
          <p:cNvPicPr>
            <a:picLocks noChangeAspect="1"/>
          </p:cNvPicPr>
          <p:nvPr/>
        </p:nvPicPr>
        <p:blipFill>
          <a:blip r:embed="rId2"/>
          <a:stretch>
            <a:fillRect/>
          </a:stretch>
        </p:blipFill>
        <p:spPr>
          <a:xfrm>
            <a:off x="2942933" y="1"/>
            <a:ext cx="2453658" cy="2662219"/>
          </a:xfrm>
          <a:prstGeom prst="rect">
            <a:avLst/>
          </a:prstGeom>
        </p:spPr>
      </p:pic>
    </p:spTree>
    <p:extLst>
      <p:ext uri="{BB962C8B-B14F-4D97-AF65-F5344CB8AC3E}">
        <p14:creationId xmlns:p14="http://schemas.microsoft.com/office/powerpoint/2010/main" val="488058450"/>
      </p:ext>
    </p:extLst>
  </p:cSld>
  <p:clrMapOvr>
    <a:masterClrMapping/>
  </p:clrMapOvr>
  <p:transition xmlns:p14="http://schemas.microsoft.com/office/powerpoint/2010/mai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12" name="矩形 11"/>
          <p:cNvSpPr/>
          <p:nvPr/>
        </p:nvSpPr>
        <p:spPr>
          <a:xfrm>
            <a:off x="0" y="2706765"/>
            <a:ext cx="9144000" cy="1350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C:\Documents and Settings\yangweizhou\桌面\2.jpg"/>
          <p:cNvPicPr>
            <a:picLocks noChangeAspect="1" noChangeArrowheads="1"/>
          </p:cNvPicPr>
          <p:nvPr/>
        </p:nvPicPr>
        <p:blipFill rotWithShape="1">
          <a:blip r:embed="rId2"/>
          <a:srcRect b="20467"/>
          <a:stretch/>
        </p:blipFill>
        <p:spPr bwMode="auto">
          <a:xfrm>
            <a:off x="0" y="0"/>
            <a:ext cx="9144000" cy="5143500"/>
          </a:xfrm>
          <a:prstGeom prst="rect">
            <a:avLst/>
          </a:prstGeom>
          <a:noFill/>
        </p:spPr>
      </p:pic>
      <p:sp>
        <p:nvSpPr>
          <p:cNvPr id="4" name="内容占位符 4"/>
          <p:cNvSpPr>
            <a:spLocks noGrp="1"/>
          </p:cNvSpPr>
          <p:nvPr>
            <p:ph idx="1"/>
          </p:nvPr>
        </p:nvSpPr>
        <p:spPr>
          <a:xfrm>
            <a:off x="457200" y="1200151"/>
            <a:ext cx="8229600" cy="3394472"/>
          </a:xfrm>
          <a:prstGeom prst="rect">
            <a:avLst/>
          </a:prstGeom>
        </p:spPr>
        <p:txBody>
          <a:bodyPr/>
          <a:lstStyle/>
          <a:p>
            <a:pPr lvl="0"/>
            <a:r>
              <a:rPr kumimoji="1" lang="zh-CN" altLang="en-US" smtClean="0"/>
              <a:t>单击此处编辑母版文本样式</a:t>
            </a:r>
          </a:p>
        </p:txBody>
      </p:sp>
      <p:sp>
        <p:nvSpPr>
          <p:cNvPr id="5" name="标题 3"/>
          <p:cNvSpPr>
            <a:spLocks noGrp="1"/>
          </p:cNvSpPr>
          <p:nvPr>
            <p:ph type="title"/>
          </p:nvPr>
        </p:nvSpPr>
        <p:spPr>
          <a:xfrm>
            <a:off x="457200" y="205979"/>
            <a:ext cx="8229600" cy="857250"/>
          </a:xfrm>
          <a:prstGeom prst="rect">
            <a:avLst/>
          </a:prstGeom>
        </p:spPr>
        <p:txBody>
          <a:bodyPr/>
          <a:lstStyle/>
          <a:p>
            <a:r>
              <a:rPr kumimoji="1" lang="zh-CN" altLang="en-US" smtClean="0"/>
              <a:t>单击此处编辑母版标题样式</a:t>
            </a:r>
            <a:endParaRPr kumimoji="1" lang="zh-CN" altLang="en-US" dirty="0"/>
          </a:p>
        </p:txBody>
      </p:sp>
    </p:spTree>
  </p:cSld>
  <p:clrMapOvr>
    <a:masterClrMapping/>
  </p:clrMapOvr>
  <p:transition xmlns:p14="http://schemas.microsoft.com/office/powerpoint/2010/mai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仅标题">
    <p:spTree>
      <p:nvGrpSpPr>
        <p:cNvPr id="1" name=""/>
        <p:cNvGrpSpPr/>
        <p:nvPr/>
      </p:nvGrpSpPr>
      <p:grpSpPr>
        <a:xfrm>
          <a:off x="0" y="0"/>
          <a:ext cx="0" cy="0"/>
          <a:chOff x="0" y="0"/>
          <a:chExt cx="0" cy="0"/>
        </a:xfrm>
      </p:grpSpPr>
      <p:sp>
        <p:nvSpPr>
          <p:cNvPr id="12" name="矩形 11"/>
          <p:cNvSpPr/>
          <p:nvPr/>
        </p:nvSpPr>
        <p:spPr>
          <a:xfrm>
            <a:off x="0" y="2706765"/>
            <a:ext cx="9144000" cy="1350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C:\Documents and Settings\yangweizhou\桌面\2.jpg"/>
          <p:cNvPicPr>
            <a:picLocks noChangeAspect="1" noChangeArrowheads="1"/>
          </p:cNvPicPr>
          <p:nvPr/>
        </p:nvPicPr>
        <p:blipFill rotWithShape="1">
          <a:blip r:embed="rId2"/>
          <a:srcRect b="20467"/>
          <a:stretch/>
        </p:blipFill>
        <p:spPr bwMode="auto">
          <a:xfrm>
            <a:off x="0" y="0"/>
            <a:ext cx="9144000" cy="5143500"/>
          </a:xfrm>
          <a:prstGeom prst="rect">
            <a:avLst/>
          </a:prstGeom>
          <a:solidFill>
            <a:schemeClr val="tx2"/>
          </a:solidFill>
        </p:spPr>
      </p:pic>
      <p:sp>
        <p:nvSpPr>
          <p:cNvPr id="4" name="内容占位符 4"/>
          <p:cNvSpPr>
            <a:spLocks noGrp="1"/>
          </p:cNvSpPr>
          <p:nvPr>
            <p:ph idx="1"/>
          </p:nvPr>
        </p:nvSpPr>
        <p:spPr>
          <a:xfrm>
            <a:off x="457200" y="2918456"/>
            <a:ext cx="8229600" cy="565040"/>
          </a:xfrm>
          <a:prstGeom prst="rect">
            <a:avLst/>
          </a:prstGeom>
        </p:spPr>
        <p:txBody>
          <a:bodyPr/>
          <a:lstStyle/>
          <a:p>
            <a:pPr lvl="0"/>
            <a:r>
              <a:rPr kumimoji="1" lang="zh-CN" altLang="en-US" smtClean="0"/>
              <a:t>单击此处编辑母版文本样式</a:t>
            </a:r>
          </a:p>
        </p:txBody>
      </p:sp>
      <p:sp>
        <p:nvSpPr>
          <p:cNvPr id="5" name="标题 3"/>
          <p:cNvSpPr>
            <a:spLocks noGrp="1"/>
          </p:cNvSpPr>
          <p:nvPr>
            <p:ph type="title"/>
          </p:nvPr>
        </p:nvSpPr>
        <p:spPr>
          <a:xfrm>
            <a:off x="2539826" y="857713"/>
            <a:ext cx="6146974" cy="1659733"/>
          </a:xfrm>
          <a:prstGeom prst="rect">
            <a:avLst/>
          </a:prstGeom>
        </p:spPr>
        <p:txBody>
          <a:bodyPr/>
          <a:lstStyle/>
          <a:p>
            <a:r>
              <a:rPr kumimoji="1" lang="zh-CN" altLang="en-US" dirty="0" smtClean="0"/>
              <a:t>单击此处编辑母版标题样式</a:t>
            </a:r>
            <a:endParaRPr kumimoji="1" lang="zh-CN" altLang="en-US" dirty="0"/>
          </a:p>
        </p:txBody>
      </p:sp>
      <p:sp>
        <p:nvSpPr>
          <p:cNvPr id="6" name="TextBox 3"/>
          <p:cNvSpPr txBox="1"/>
          <p:nvPr userDrawn="1"/>
        </p:nvSpPr>
        <p:spPr>
          <a:xfrm>
            <a:off x="26496" y="-1433695"/>
            <a:ext cx="2724424" cy="8094524"/>
          </a:xfrm>
          <a:prstGeom prst="rect">
            <a:avLst/>
          </a:prstGeom>
          <a:noFill/>
          <a:effectLst>
            <a:outerShdw blurRad="165100" dist="76200" dir="1200000" algn="tl" rotWithShape="0">
              <a:prstClr val="black">
                <a:alpha val="10000"/>
              </a:prstClr>
            </a:outerShdw>
          </a:effectLst>
        </p:spPr>
        <p:txBody>
          <a:bodyPr wrap="none" rtlCol="0">
            <a:spAutoFit/>
          </a:bodyPr>
          <a:lstStyle/>
          <a:p>
            <a:pPr defTabSz="914400"/>
            <a:r>
              <a:rPr lang="en-US" altLang="zh-CN" sz="52000" dirty="0">
                <a:solidFill>
                  <a:prstClr val="white"/>
                </a:solidFill>
                <a:latin typeface="Impact"/>
                <a:ea typeface="微软雅黑"/>
              </a:rPr>
              <a:t>1</a:t>
            </a:r>
            <a:endParaRPr lang="zh-CN" altLang="en-US" sz="52000" dirty="0">
              <a:solidFill>
                <a:prstClr val="white"/>
              </a:solidFill>
              <a:latin typeface="Impact"/>
              <a:ea typeface="微软雅黑"/>
            </a:endParaRPr>
          </a:p>
        </p:txBody>
      </p:sp>
    </p:spTree>
    <p:extLst>
      <p:ext uri="{BB962C8B-B14F-4D97-AF65-F5344CB8AC3E}">
        <p14:creationId xmlns:p14="http://schemas.microsoft.com/office/powerpoint/2010/main" val="1206470496"/>
      </p:ext>
    </p:extLst>
  </p:cSld>
  <p:clrMapOvr>
    <a:masterClrMapping/>
  </p:clrMapOvr>
  <p:transition xmlns:p14="http://schemas.microsoft.com/office/powerpoint/2010/mai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sp>
        <p:nvSpPr>
          <p:cNvPr id="2" name="内容占位符 4"/>
          <p:cNvSpPr>
            <a:spLocks noGrp="1"/>
          </p:cNvSpPr>
          <p:nvPr>
            <p:ph idx="1"/>
          </p:nvPr>
        </p:nvSpPr>
        <p:spPr>
          <a:xfrm>
            <a:off x="457200" y="1200151"/>
            <a:ext cx="8229600" cy="3394472"/>
          </a:xfrm>
          <a:prstGeom prst="rect">
            <a:avLst/>
          </a:prstGeom>
        </p:spPr>
        <p:txBody>
          <a:bodyPr/>
          <a:lstStyle/>
          <a:p>
            <a:pPr lvl="0"/>
            <a:r>
              <a:rPr kumimoji="1" lang="zh-CN" altLang="en-US" smtClean="0"/>
              <a:t>单击此处编辑母版文本样式</a:t>
            </a:r>
          </a:p>
        </p:txBody>
      </p:sp>
      <p:sp>
        <p:nvSpPr>
          <p:cNvPr id="3" name="标题 3"/>
          <p:cNvSpPr>
            <a:spLocks noGrp="1"/>
          </p:cNvSpPr>
          <p:nvPr>
            <p:ph type="title"/>
          </p:nvPr>
        </p:nvSpPr>
        <p:spPr>
          <a:xfrm>
            <a:off x="457200" y="205979"/>
            <a:ext cx="8229600" cy="857250"/>
          </a:xfrm>
          <a:prstGeom prst="rect">
            <a:avLst/>
          </a:prstGeom>
        </p:spPr>
        <p:txBody>
          <a:bodyPr/>
          <a:lstStyle/>
          <a:p>
            <a:r>
              <a:rPr kumimoji="1" lang="zh-CN" altLang="en-US" smtClean="0"/>
              <a:t>单击此处编辑母版标题样式</a:t>
            </a:r>
            <a:endParaRPr kumimoji="1" lang="zh-CN" altLang="en-US" dirty="0"/>
          </a:p>
        </p:txBody>
      </p:sp>
    </p:spTree>
  </p:cSld>
  <p:clrMapOvr>
    <a:masterClrMapping/>
  </p:clrMapOvr>
  <p:transition xmlns:p14="http://schemas.microsoft.com/office/powerpoint/2010/mai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a:lstStyle/>
          <a:p>
            <a:fld id="{A300C58B-C890-4441-A9C9-AA982BAF7BC9}" type="datetimeFigureOut">
              <a:rPr kumimoji="1" lang="zh-CN" altLang="en-US" smtClean="0"/>
              <a:t>20/4/21</a:t>
            </a:fld>
            <a:endParaRPr kumimoji="1" lang="zh-CN" altLang="en-US"/>
          </a:p>
        </p:txBody>
      </p:sp>
      <p:sp>
        <p:nvSpPr>
          <p:cNvPr id="3" name="页脚占位符 2"/>
          <p:cNvSpPr>
            <a:spLocks noGrp="1"/>
          </p:cNvSpPr>
          <p:nvPr>
            <p:ph type="ftr" sz="quarter" idx="11"/>
          </p:nvPr>
        </p:nvSpPr>
        <p:spPr>
          <a:xfrm>
            <a:off x="3124200" y="4767264"/>
            <a:ext cx="2895600" cy="273844"/>
          </a:xfrm>
          <a:prstGeom prst="rect">
            <a:avLst/>
          </a:prstGeom>
        </p:spPr>
        <p:txBody>
          <a:bodyPr/>
          <a:lstStyle/>
          <a:p>
            <a:endParaRPr kumimoji="1" lang="zh-CN" altLang="en-US"/>
          </a:p>
        </p:txBody>
      </p:sp>
      <p:sp>
        <p:nvSpPr>
          <p:cNvPr id="4" name="灯片编号占位符 3"/>
          <p:cNvSpPr>
            <a:spLocks noGrp="1"/>
          </p:cNvSpPr>
          <p:nvPr>
            <p:ph type="sldNum" sz="quarter" idx="12"/>
          </p:nvPr>
        </p:nvSpPr>
        <p:spPr>
          <a:xfrm>
            <a:off x="6553200" y="4767264"/>
            <a:ext cx="2133600" cy="273844"/>
          </a:xfrm>
          <a:prstGeom prst="rect">
            <a:avLst/>
          </a:prstGeom>
        </p:spPr>
        <p:txBody>
          <a:bodyPr/>
          <a:lstStyle/>
          <a:p>
            <a:pPr lvl="0"/>
            <a:fld id="{86CB4B4D-7CA3-9044-876B-883B54F8677D}" type="slidenum">
              <a:rPr lang="en-US" altLang="zh-CN" smtClean="0"/>
              <a:t>‹#›</a:t>
            </a:fld>
            <a:endParaRPr lang="zh-CN" altLang="en-US"/>
          </a:p>
        </p:txBody>
      </p:sp>
      <p:sp>
        <p:nvSpPr>
          <p:cNvPr id="5" name="内容占位符 4"/>
          <p:cNvSpPr>
            <a:spLocks noGrp="1"/>
          </p:cNvSpPr>
          <p:nvPr>
            <p:ph idx="1"/>
          </p:nvPr>
        </p:nvSpPr>
        <p:spPr>
          <a:xfrm>
            <a:off x="457200" y="1200151"/>
            <a:ext cx="8229600" cy="3394472"/>
          </a:xfrm>
          <a:prstGeom prst="rect">
            <a:avLst/>
          </a:prstGeom>
        </p:spPr>
        <p:txBody>
          <a:bodyPr/>
          <a:lstStyle/>
          <a:p>
            <a:pPr lvl="0"/>
            <a:r>
              <a:rPr kumimoji="1" lang="zh-CN" altLang="en-US" smtClean="0"/>
              <a:t>单击此处编辑母版文本样式</a:t>
            </a:r>
          </a:p>
        </p:txBody>
      </p:sp>
      <p:sp>
        <p:nvSpPr>
          <p:cNvPr id="6" name="标题 3"/>
          <p:cNvSpPr>
            <a:spLocks noGrp="1"/>
          </p:cNvSpPr>
          <p:nvPr>
            <p:ph type="title"/>
          </p:nvPr>
        </p:nvSpPr>
        <p:spPr>
          <a:xfrm>
            <a:off x="457200" y="205979"/>
            <a:ext cx="8229600" cy="857250"/>
          </a:xfrm>
          <a:prstGeom prst="rect">
            <a:avLst/>
          </a:prstGeom>
        </p:spPr>
        <p:txBody>
          <a:bodyPr/>
          <a:lstStyle/>
          <a:p>
            <a:r>
              <a:rPr kumimoji="1" lang="zh-CN" altLang="en-US" smtClean="0"/>
              <a:t>单击此处编辑母版标题样式</a:t>
            </a:r>
            <a:endParaRPr kumimoji="1" lang="zh-CN" altLang="en-US" dirty="0"/>
          </a:p>
        </p:txBody>
      </p:sp>
    </p:spTree>
  </p:cSld>
  <p:clrMapOvr>
    <a:masterClrMapping/>
  </p:clrMapOvr>
  <p:transition xmlns:p14="http://schemas.microsoft.com/office/powerpoint/2010/mai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5"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90"/>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457205"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A300C58B-C890-4441-A9C9-AA982BAF7BC9}" type="datetimeFigureOut">
              <a:rPr kumimoji="1" lang="zh-CN" altLang="en-US" smtClean="0"/>
              <a:t>20/4/21</a:t>
            </a:fld>
            <a:endParaRPr kumimoji="1"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pPr lvl="0"/>
            <a:fld id="{86CB4B4D-7CA3-9044-876B-883B54F8677D}" type="slidenum">
              <a:rPr lang="en-US" altLang="zh-CN" smtClean="0"/>
              <a:t>‹#›</a:t>
            </a:fld>
            <a:endParaRPr lang="zh-CN" altLang="en-US"/>
          </a:p>
        </p:txBody>
      </p:sp>
    </p:spTree>
  </p:cSld>
  <p:clrMapOvr>
    <a:masterClrMapping/>
  </p:clrMapOvr>
  <p:transition xmlns:p14="http://schemas.microsoft.com/office/powerpoint/2010/mai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将图片拖动到占位符，或单击添加图标</a:t>
            </a:r>
            <a:endParaRPr lang="zh-CN" altLang="en-US"/>
          </a:p>
        </p:txBody>
      </p:sp>
      <p:sp>
        <p:nvSpPr>
          <p:cNvPr id="4" name="文本占位符 3"/>
          <p:cNvSpPr>
            <a:spLocks noGrp="1"/>
          </p:cNvSpPr>
          <p:nvPr>
            <p:ph type="body" sz="half" idx="2"/>
          </p:nvPr>
        </p:nvSpPr>
        <p:spPr>
          <a:xfrm>
            <a:off x="1792288" y="4025505"/>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a:lstStyle/>
          <a:p>
            <a:fld id="{A300C58B-C890-4441-A9C9-AA982BAF7BC9}" type="datetimeFigureOut">
              <a:rPr kumimoji="1" lang="zh-CN" altLang="en-US" smtClean="0"/>
              <a:t>20/4/21</a:t>
            </a:fld>
            <a:endParaRPr kumimoji="1"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pPr lvl="0"/>
            <a:fld id="{86CB4B4D-7CA3-9044-876B-883B54F8677D}" type="slidenum">
              <a:rPr lang="en-US" altLang="zh-CN" smtClean="0"/>
              <a:t>‹#›</a:t>
            </a:fld>
            <a:endParaRPr lang="zh-CN" altLang="en-US"/>
          </a:p>
        </p:txBody>
      </p:sp>
    </p:spTree>
  </p:cSld>
  <p:clrMapOvr>
    <a:masterClrMapping/>
  </p:clrMapOvr>
  <p:transition xmlns:p14="http://schemas.microsoft.com/office/powerpoint/2010/mai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A300C58B-C890-4441-A9C9-AA982BAF7BC9}" type="datetimeFigureOut">
              <a:rPr kumimoji="1" lang="zh-CN" altLang="en-US" smtClean="0"/>
              <a:t>20/4/21</a:t>
            </a:fld>
            <a:endParaRPr kumimoji="1"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pPr lvl="0"/>
            <a:fld id="{86CB4B4D-7CA3-9044-876B-883B54F8677D}" type="slidenum">
              <a:rPr lang="en-US" altLang="zh-CN" smtClean="0"/>
              <a:t>‹#›</a:t>
            </a:fld>
            <a:endParaRPr lang="zh-CN" altLang="en-US"/>
          </a:p>
        </p:txBody>
      </p:sp>
    </p:spTree>
  </p:cSld>
  <p:clrMapOvr>
    <a:masterClrMapping/>
  </p:clrMapOvr>
  <p:transition xmlns:p14="http://schemas.microsoft.com/office/powerpoint/2010/mai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A300C58B-C890-4441-A9C9-AA982BAF7BC9}" type="datetimeFigureOut">
              <a:rPr kumimoji="1" lang="zh-CN" altLang="en-US" smtClean="0"/>
              <a:t>20/4/21</a:t>
            </a:fld>
            <a:endParaRPr kumimoji="1"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pPr lvl="0"/>
            <a:fld id="{86CB4B4D-7CA3-9044-876B-883B54F8677D}" type="slidenum">
              <a:rPr lang="en-US" altLang="zh-CN" smtClean="0"/>
              <a:t>‹#›</a:t>
            </a:fld>
            <a:endParaRPr lang="zh-CN" altLang="en-US"/>
          </a:p>
        </p:txBody>
      </p:sp>
    </p:spTree>
  </p:cSld>
  <p:clrMapOvr>
    <a:masterClrMapping/>
  </p:clrMapOvr>
  <p:transition xmlns:p14="http://schemas.microsoft.com/office/powerpoint/2010/mai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a:prstGeom prst="rect">
            <a:avLst/>
          </a:prstGeom>
        </p:spPr>
        <p:txBody>
          <a:body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A300C58B-C890-4441-A9C9-AA982BAF7BC9}" type="datetimeFigureOut">
              <a:rPr kumimoji="1" lang="zh-CN" altLang="en-US" smtClean="0"/>
              <a:t>20/4/21</a:t>
            </a:fld>
            <a:endParaRPr kumimoji="1"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6553200" y="4767264"/>
            <a:ext cx="2133600" cy="273844"/>
          </a:xfrm>
          <a:prstGeom prst="rect">
            <a:avLst/>
          </a:prstGeom>
        </p:spPr>
        <p:txBody>
          <a:bodyPr/>
          <a:lstStyle/>
          <a:p>
            <a:pPr lvl="0"/>
            <a:fld id="{86CB4B4D-7CA3-9044-876B-883B54F8677D}" type="slidenum">
              <a:rPr lang="en-US" altLang="zh-CN" smtClean="0"/>
              <a:t>‹#›</a:t>
            </a:fld>
            <a:endParaRPr lang="zh-CN" altLang="en-US"/>
          </a:p>
        </p:txBody>
      </p:sp>
    </p:spTree>
    <p:extLst>
      <p:ext uri="{BB962C8B-B14F-4D97-AF65-F5344CB8AC3E}">
        <p14:creationId xmlns:p14="http://schemas.microsoft.com/office/powerpoint/2010/main" val="1476337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42991" y="303611"/>
            <a:ext cx="5616575" cy="432197"/>
          </a:xfrm>
          <a:prstGeom prst="rect">
            <a:avLst/>
          </a:prstGeom>
        </p:spPr>
        <p:txBody>
          <a:body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468316" y="1113236"/>
            <a:ext cx="8142287" cy="3294459"/>
          </a:xfrm>
          <a:prstGeom prst="rect">
            <a:avLst/>
          </a:prstGeo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a:xfrm>
            <a:off x="611188" y="4713685"/>
            <a:ext cx="1293812" cy="342900"/>
          </a:xfrm>
          <a:prstGeom prst="rect">
            <a:avLst/>
          </a:prstGeom>
        </p:spPr>
        <p:txBody>
          <a:bodyPr/>
          <a:lstStyle>
            <a:lvl1pPr>
              <a:defRPr/>
            </a:lvl1pPr>
          </a:lstStyle>
          <a:p>
            <a:fld id="{2357B043-B4C0-C041-8053-048E07EA2EDE}" type="datetime1">
              <a:rPr lang="zh-CN" altLang="en-US"/>
              <a:pPr/>
              <a:t>20/4/21</a:t>
            </a:fld>
            <a:endParaRPr lang="en-US" altLang="zh-CN"/>
          </a:p>
        </p:txBody>
      </p:sp>
      <p:sp>
        <p:nvSpPr>
          <p:cNvPr id="5" name="页脚占位符 4"/>
          <p:cNvSpPr>
            <a:spLocks noGrp="1"/>
          </p:cNvSpPr>
          <p:nvPr>
            <p:ph type="ftr" sz="quarter" idx="11"/>
          </p:nvPr>
        </p:nvSpPr>
        <p:spPr>
          <a:xfrm>
            <a:off x="2051050" y="4651773"/>
            <a:ext cx="5257800" cy="404813"/>
          </a:xfrm>
          <a:prstGeom prst="rect">
            <a:avLst/>
          </a:prstGeom>
        </p:spPr>
        <p:txBody>
          <a:bodyPr/>
          <a:lstStyle>
            <a:lvl1pPr>
              <a:defRPr/>
            </a:lvl1pPr>
          </a:lstStyle>
          <a:p>
            <a:pPr>
              <a:defRPr/>
            </a:pPr>
            <a:r>
              <a:rPr lang="en-US" altLang="zh-CN"/>
              <a:t> Institute of Computer Software</a:t>
            </a:r>
          </a:p>
          <a:p>
            <a:pPr>
              <a:defRPr/>
            </a:pPr>
            <a:r>
              <a:rPr lang="en-US" altLang="zh-CN"/>
              <a:t>Nanjing University</a:t>
            </a:r>
          </a:p>
        </p:txBody>
      </p:sp>
      <p:sp>
        <p:nvSpPr>
          <p:cNvPr id="6" name="灯片编号占位符 5"/>
          <p:cNvSpPr>
            <a:spLocks noGrp="1"/>
          </p:cNvSpPr>
          <p:nvPr>
            <p:ph type="sldNum" sz="quarter" idx="12"/>
          </p:nvPr>
        </p:nvSpPr>
        <p:spPr>
          <a:xfrm>
            <a:off x="7524750" y="4713685"/>
            <a:ext cx="933450" cy="342900"/>
          </a:xfrm>
          <a:prstGeom prst="rect">
            <a:avLst/>
          </a:prstGeom>
        </p:spPr>
        <p:txBody>
          <a:bodyPr/>
          <a:lstStyle>
            <a:lvl1pPr>
              <a:defRPr/>
            </a:lvl1pPr>
          </a:lstStyle>
          <a:p>
            <a:pPr lvl="0"/>
            <a:fld id="{86CB4B4D-7CA3-9044-876B-883B54F8677D}" type="slidenum">
              <a:rPr lang="en-US" altLang="zh-CN" smtClean="0"/>
              <a:t>‹#›</a:t>
            </a:fld>
            <a:endParaRPr lang="zh-CN" altLang="en-US"/>
          </a:p>
        </p:txBody>
      </p:sp>
    </p:spTree>
    <p:extLst>
      <p:ext uri="{BB962C8B-B14F-4D97-AF65-F5344CB8AC3E}">
        <p14:creationId xmlns:p14="http://schemas.microsoft.com/office/powerpoint/2010/main" val="203359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标题和内容">
    <p:spTree>
      <p:nvGrpSpPr>
        <p:cNvPr id="1" name=""/>
        <p:cNvGrpSpPr/>
        <p:nvPr/>
      </p:nvGrpSpPr>
      <p:grpSpPr>
        <a:xfrm>
          <a:off x="0" y="0"/>
          <a:ext cx="0" cy="0"/>
          <a:chOff x="0" y="0"/>
          <a:chExt cx="0" cy="0"/>
        </a:xfrm>
      </p:grpSpPr>
      <p:grpSp>
        <p:nvGrpSpPr>
          <p:cNvPr id="2" name="组合 1"/>
          <p:cNvGrpSpPr/>
          <p:nvPr/>
        </p:nvGrpSpPr>
        <p:grpSpPr>
          <a:xfrm>
            <a:off x="281528" y="1"/>
            <a:ext cx="105725" cy="721610"/>
            <a:chOff x="281524" y="0"/>
            <a:chExt cx="105725" cy="721610"/>
          </a:xfrm>
          <a:solidFill>
            <a:srgbClr val="1A7BAE"/>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8801760" y="4963098"/>
            <a:ext cx="105725" cy="180402"/>
            <a:chOff x="281524" y="0"/>
            <a:chExt cx="105725" cy="721610"/>
          </a:xfrm>
          <a:solidFill>
            <a:srgbClr val="1A7BAE"/>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内容占位符 4"/>
          <p:cNvSpPr>
            <a:spLocks noGrp="1"/>
          </p:cNvSpPr>
          <p:nvPr>
            <p:ph idx="1"/>
          </p:nvPr>
        </p:nvSpPr>
        <p:spPr>
          <a:xfrm>
            <a:off x="457200" y="1200151"/>
            <a:ext cx="8229600" cy="3394472"/>
          </a:xfrm>
          <a:prstGeom prst="rect">
            <a:avLst/>
          </a:prstGeom>
        </p:spPr>
        <p:txBody>
          <a:bodyPr/>
          <a:lstStyle/>
          <a:p>
            <a:pPr lvl="0"/>
            <a:r>
              <a:rPr kumimoji="1" lang="zh-CN" altLang="en-US" smtClean="0"/>
              <a:t>单击此处编辑母版文本样式</a:t>
            </a:r>
          </a:p>
        </p:txBody>
      </p:sp>
      <p:sp>
        <p:nvSpPr>
          <p:cNvPr id="9" name="标题 3"/>
          <p:cNvSpPr>
            <a:spLocks noGrp="1"/>
          </p:cNvSpPr>
          <p:nvPr>
            <p:ph type="title"/>
          </p:nvPr>
        </p:nvSpPr>
        <p:spPr>
          <a:xfrm>
            <a:off x="457200" y="205979"/>
            <a:ext cx="8229600" cy="857250"/>
          </a:xfrm>
          <a:prstGeom prst="rect">
            <a:avLst/>
          </a:prstGeom>
        </p:spPr>
        <p:txBody>
          <a:bodyPr/>
          <a:lstStyle/>
          <a:p>
            <a:r>
              <a:rPr kumimoji="1" lang="zh-CN" altLang="en-US" smtClean="0"/>
              <a:t>单击此处编辑母版标题样式</a:t>
            </a:r>
            <a:endParaRPr kumimoji="1" lang="zh-CN" altLang="en-US" dirty="0"/>
          </a:p>
        </p:txBody>
      </p:sp>
    </p:spTree>
    <p:extLst>
      <p:ext uri="{BB962C8B-B14F-4D97-AF65-F5344CB8AC3E}">
        <p14:creationId xmlns:p14="http://schemas.microsoft.com/office/powerpoint/2010/main" val="2427067350"/>
      </p:ext>
    </p:extLst>
  </p:cSld>
  <p:clrMapOvr>
    <a:masterClrMapping/>
  </p:clrMapOvr>
  <p:transition xmlns:p14="http://schemas.microsoft.com/office/powerpoint/2010/mai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663409"/>
      </p:ext>
    </p:extLst>
  </p:cSld>
  <p:clrMapOvr>
    <a:masterClrMapping/>
  </p:clrMapOvr>
  <p:transition xmlns:p14="http://schemas.microsoft.com/office/powerpoint/2010/mai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66" name="Shape 66"/>
          <p:cNvSpPr>
            <a:spLocks noGrp="1"/>
          </p:cNvSpPr>
          <p:nvPr>
            <p:ph type="title"/>
          </p:nvPr>
        </p:nvSpPr>
        <p:spPr>
          <a:xfrm>
            <a:off x="1042987" y="1"/>
            <a:ext cx="5616576" cy="735806"/>
          </a:xfrm>
          <a:prstGeom prst="rect">
            <a:avLst/>
          </a:prstGeom>
        </p:spPr>
        <p:txBody>
          <a:bodyPr/>
          <a:lstStyle/>
          <a:p>
            <a:pPr lvl="0">
              <a:defRPr sz="1800"/>
            </a:pPr>
            <a:r>
              <a:rPr sz="3200"/>
              <a:t>标题文本</a:t>
            </a:r>
          </a:p>
        </p:txBody>
      </p:sp>
      <p:sp>
        <p:nvSpPr>
          <p:cNvPr id="67" name="Shape 67"/>
          <p:cNvSpPr>
            <a:spLocks noGrp="1"/>
          </p:cNvSpPr>
          <p:nvPr>
            <p:ph type="sldNum" sz="quarter" idx="2"/>
          </p:nvPr>
        </p:nvSpPr>
        <p:spPr>
          <a:xfrm>
            <a:off x="7524750" y="4713684"/>
            <a:ext cx="933450" cy="235046"/>
          </a:xfrm>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2" name="Shape 32"/>
          <p:cNvSpPr>
            <a:spLocks noGrp="1"/>
          </p:cNvSpPr>
          <p:nvPr>
            <p:ph type="title"/>
          </p:nvPr>
        </p:nvSpPr>
        <p:spPr>
          <a:xfrm>
            <a:off x="1042987" y="1"/>
            <a:ext cx="5616576" cy="735806"/>
          </a:xfrm>
          <a:prstGeom prst="rect">
            <a:avLst/>
          </a:prstGeom>
        </p:spPr>
        <p:txBody>
          <a:bodyPr/>
          <a:lstStyle/>
          <a:p>
            <a:pPr lvl="0">
              <a:defRPr sz="1800"/>
            </a:pPr>
            <a:r>
              <a:rPr sz="3200"/>
              <a:t>标题文本</a:t>
            </a:r>
          </a:p>
        </p:txBody>
      </p:sp>
      <p:sp>
        <p:nvSpPr>
          <p:cNvPr id="33" name="Shape 33"/>
          <p:cNvSpPr>
            <a:spLocks noGrp="1"/>
          </p:cNvSpPr>
          <p:nvPr>
            <p:ph type="body" idx="1"/>
          </p:nvPr>
        </p:nvSpPr>
        <p:spPr>
          <a:xfrm>
            <a:off x="468313" y="1113234"/>
            <a:ext cx="3994151" cy="4030267"/>
          </a:xfrm>
          <a:prstGeom prst="rect">
            <a:avLst/>
          </a:prstGeom>
        </p:spPr>
        <p:txBody>
          <a:bodyPr/>
          <a:lstStyle>
            <a:lvl5pPr marL="2285294" indent="-602544"/>
          </a:lstStyle>
          <a:p>
            <a:pPr lvl="0">
              <a:defRPr sz="1800"/>
            </a:pPr>
            <a:r>
              <a:rPr sz="2800"/>
              <a:t>正文级别 1</a:t>
            </a:r>
          </a:p>
          <a:p>
            <a:pPr lvl="1">
              <a:defRPr sz="1800"/>
            </a:pPr>
            <a:r>
              <a:rPr sz="2800"/>
              <a:t>正文级别 2</a:t>
            </a:r>
          </a:p>
          <a:p>
            <a:pPr lvl="2">
              <a:defRPr sz="1800"/>
            </a:pPr>
            <a:r>
              <a:rPr sz="2800"/>
              <a:t>正文级别 3</a:t>
            </a:r>
          </a:p>
          <a:p>
            <a:pPr lvl="3">
              <a:defRPr sz="1800"/>
            </a:pPr>
            <a:r>
              <a:rPr sz="2800"/>
              <a:t>正文级别 4</a:t>
            </a:r>
          </a:p>
          <a:p>
            <a:pPr lvl="4">
              <a:defRPr sz="1800"/>
            </a:pPr>
            <a:r>
              <a:rPr sz="2800"/>
              <a:t>正文级别 5</a:t>
            </a:r>
          </a:p>
        </p:txBody>
      </p:sp>
      <p:sp>
        <p:nvSpPr>
          <p:cNvPr id="34" name="Shape 34"/>
          <p:cNvSpPr>
            <a:spLocks noGrp="1"/>
          </p:cNvSpPr>
          <p:nvPr>
            <p:ph type="sldNum" sz="quarter" idx="2"/>
          </p:nvPr>
        </p:nvSpPr>
        <p:spPr>
          <a:xfrm>
            <a:off x="7524750" y="4713684"/>
            <a:ext cx="933450" cy="235046"/>
          </a:xfrm>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grpSp>
        <p:nvGrpSpPr>
          <p:cNvPr id="2" name="组合 1"/>
          <p:cNvGrpSpPr/>
          <p:nvPr userDrawn="1"/>
        </p:nvGrpSpPr>
        <p:grpSpPr>
          <a:xfrm>
            <a:off x="161512" y="1"/>
            <a:ext cx="225739" cy="721610"/>
            <a:chOff x="161510" y="0"/>
            <a:chExt cx="225739" cy="721610"/>
          </a:xfrm>
        </p:grpSpPr>
        <p:sp>
          <p:nvSpPr>
            <p:cNvPr id="3" name="矩形 2"/>
            <p:cNvSpPr/>
            <p:nvPr/>
          </p:nvSpPr>
          <p:spPr>
            <a:xfrm>
              <a:off x="161510" y="0"/>
              <a:ext cx="45719" cy="721610"/>
            </a:xfrm>
            <a:prstGeom prst="rect">
              <a:avLst/>
            </a:pr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4" name="矩形 3"/>
            <p:cNvSpPr/>
            <p:nvPr/>
          </p:nvSpPr>
          <p:spPr>
            <a:xfrm>
              <a:off x="221517" y="0"/>
              <a:ext cx="45719" cy="721610"/>
            </a:xfrm>
            <a:prstGeom prst="rect">
              <a:avLst/>
            </a:prstGeom>
            <a:solidFill>
              <a:srgbClr val="95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5" name="矩形 4"/>
            <p:cNvSpPr/>
            <p:nvPr/>
          </p:nvSpPr>
          <p:spPr>
            <a:xfrm>
              <a:off x="281524" y="0"/>
              <a:ext cx="45719" cy="721610"/>
            </a:xfrm>
            <a:prstGeom prst="rect">
              <a:avLst/>
            </a:prstGeom>
            <a:solidFill>
              <a:srgbClr val="FDA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6" name="矩形 5"/>
            <p:cNvSpPr/>
            <p:nvPr/>
          </p:nvSpPr>
          <p:spPr>
            <a:xfrm>
              <a:off x="341530" y="0"/>
              <a:ext cx="45719" cy="721610"/>
            </a:xfrm>
            <a:prstGeom prst="rect">
              <a:avLst/>
            </a:pr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grpSp>
      <p:grpSp>
        <p:nvGrpSpPr>
          <p:cNvPr id="7" name="组合 6"/>
          <p:cNvGrpSpPr/>
          <p:nvPr userDrawn="1"/>
        </p:nvGrpSpPr>
        <p:grpSpPr>
          <a:xfrm rot="10800000">
            <a:off x="8801758" y="4963098"/>
            <a:ext cx="225739" cy="180402"/>
            <a:chOff x="161510" y="0"/>
            <a:chExt cx="225739" cy="721610"/>
          </a:xfrm>
        </p:grpSpPr>
        <p:sp>
          <p:nvSpPr>
            <p:cNvPr id="8" name="矩形 7"/>
            <p:cNvSpPr/>
            <p:nvPr/>
          </p:nvSpPr>
          <p:spPr>
            <a:xfrm>
              <a:off x="161510" y="0"/>
              <a:ext cx="45719" cy="721610"/>
            </a:xfrm>
            <a:prstGeom prst="rect">
              <a:avLst/>
            </a:pr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9" name="矩形 8"/>
            <p:cNvSpPr/>
            <p:nvPr/>
          </p:nvSpPr>
          <p:spPr>
            <a:xfrm>
              <a:off x="221517" y="0"/>
              <a:ext cx="45719" cy="721610"/>
            </a:xfrm>
            <a:prstGeom prst="rect">
              <a:avLst/>
            </a:prstGeom>
            <a:solidFill>
              <a:srgbClr val="95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10" name="矩形 9"/>
            <p:cNvSpPr/>
            <p:nvPr/>
          </p:nvSpPr>
          <p:spPr>
            <a:xfrm>
              <a:off x="281524" y="0"/>
              <a:ext cx="45719" cy="721610"/>
            </a:xfrm>
            <a:prstGeom prst="rect">
              <a:avLst/>
            </a:prstGeom>
            <a:solidFill>
              <a:srgbClr val="FDA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11" name="矩形 10"/>
            <p:cNvSpPr/>
            <p:nvPr/>
          </p:nvSpPr>
          <p:spPr>
            <a:xfrm>
              <a:off x="341530" y="0"/>
              <a:ext cx="45719" cy="721610"/>
            </a:xfrm>
            <a:prstGeom prst="rect">
              <a:avLst/>
            </a:pr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grpSp>
    </p:spTree>
    <p:extLst>
      <p:ext uri="{BB962C8B-B14F-4D97-AF65-F5344CB8AC3E}">
        <p14:creationId xmlns:p14="http://schemas.microsoft.com/office/powerpoint/2010/main" val="3700520812"/>
      </p:ext>
    </p:extLst>
  </p:cSld>
  <p:clrMapOvr>
    <a:masterClrMapping/>
  </p:clrMapOvr>
  <p:transition xmlns:p14="http://schemas.microsoft.com/office/powerpoint/2010/mai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p:spPr>
        <p:txBody>
          <a:body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66AAFC8E-3EF8-1543-946C-6E2DF6AFC15A}" type="datetimeFigureOut">
              <a:rPr kumimoji="1" lang="zh-CN" altLang="en-US" smtClean="0"/>
              <a:t>20/4/21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3DCA9C3-BA7B-2F42-94E8-2FB8F25A3288}" type="slidenum">
              <a:rPr kumimoji="1" lang="zh-CN" altLang="en-US" smtClean="0"/>
              <a:t>‹#›</a:t>
            </a:fld>
            <a:endParaRPr kumimoji="1" lang="zh-CN" altLang="en-US"/>
          </a:p>
        </p:txBody>
      </p:sp>
    </p:spTree>
    <p:extLst>
      <p:ext uri="{BB962C8B-B14F-4D97-AF65-F5344CB8AC3E}">
        <p14:creationId xmlns:p14="http://schemas.microsoft.com/office/powerpoint/2010/main" val="2061910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66AAFC8E-3EF8-1543-946C-6E2DF6AFC15A}" type="datetimeFigureOut">
              <a:rPr kumimoji="1" lang="zh-CN" altLang="en-US" smtClean="0"/>
              <a:t>20/4/21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3DCA9C3-BA7B-2F42-94E8-2FB8F25A3288}" type="slidenum">
              <a:rPr kumimoji="1" lang="zh-CN" altLang="en-US" smtClean="0"/>
              <a:t>‹#›</a:t>
            </a:fld>
            <a:endParaRPr kumimoji="1" lang="zh-CN" altLang="en-US"/>
          </a:p>
        </p:txBody>
      </p:sp>
    </p:spTree>
    <p:extLst>
      <p:ext uri="{BB962C8B-B14F-4D97-AF65-F5344CB8AC3E}">
        <p14:creationId xmlns:p14="http://schemas.microsoft.com/office/powerpoint/2010/main" val="4289033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p:spPr>
        <p:txBody>
          <a:bodyPr anchor="t"/>
          <a:lstStyle>
            <a:lvl1pPr algn="l">
              <a:defRPr sz="4000" b="1" cap="all"/>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fld id="{66AAFC8E-3EF8-1543-946C-6E2DF6AFC15A}" type="datetimeFigureOut">
              <a:rPr kumimoji="1" lang="zh-CN" altLang="en-US" smtClean="0"/>
              <a:t>20/4/21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3DCA9C3-BA7B-2F42-94E8-2FB8F25A3288}" type="slidenum">
              <a:rPr kumimoji="1" lang="zh-CN" altLang="en-US" smtClean="0"/>
              <a:t>‹#›</a:t>
            </a:fld>
            <a:endParaRPr kumimoji="1" lang="zh-CN" altLang="en-US"/>
          </a:p>
        </p:txBody>
      </p:sp>
    </p:spTree>
    <p:extLst>
      <p:ext uri="{BB962C8B-B14F-4D97-AF65-F5344CB8AC3E}">
        <p14:creationId xmlns:p14="http://schemas.microsoft.com/office/powerpoint/2010/main" val="1593484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66AAFC8E-3EF8-1543-946C-6E2DF6AFC15A}" type="datetimeFigureOut">
              <a:rPr kumimoji="1" lang="zh-CN" altLang="en-US" smtClean="0"/>
              <a:t>20/4/21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53DCA9C3-BA7B-2F42-94E8-2FB8F25A3288}" type="slidenum">
              <a:rPr kumimoji="1" lang="zh-CN" altLang="en-US" smtClean="0"/>
              <a:t>‹#›</a:t>
            </a:fld>
            <a:endParaRPr kumimoji="1" lang="zh-CN" altLang="en-US"/>
          </a:p>
        </p:txBody>
      </p:sp>
    </p:spTree>
    <p:extLst>
      <p:ext uri="{BB962C8B-B14F-4D97-AF65-F5344CB8AC3E}">
        <p14:creationId xmlns:p14="http://schemas.microsoft.com/office/powerpoint/2010/main" val="1910552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66AAFC8E-3EF8-1543-946C-6E2DF6AFC15A}" type="datetimeFigureOut">
              <a:rPr kumimoji="1" lang="zh-CN" altLang="en-US" smtClean="0"/>
              <a:t>20/4/21</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53DCA9C3-BA7B-2F42-94E8-2FB8F25A3288}" type="slidenum">
              <a:rPr kumimoji="1" lang="zh-CN" altLang="en-US" smtClean="0"/>
              <a:t>‹#›</a:t>
            </a:fld>
            <a:endParaRPr kumimoji="1" lang="zh-CN" altLang="en-US"/>
          </a:p>
        </p:txBody>
      </p:sp>
    </p:spTree>
    <p:extLst>
      <p:ext uri="{BB962C8B-B14F-4D97-AF65-F5344CB8AC3E}">
        <p14:creationId xmlns:p14="http://schemas.microsoft.com/office/powerpoint/2010/main" val="2891268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66AAFC8E-3EF8-1543-946C-6E2DF6AFC15A}" type="datetimeFigureOut">
              <a:rPr kumimoji="1" lang="zh-CN" altLang="en-US" smtClean="0"/>
              <a:t>20/4/21</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53DCA9C3-BA7B-2F42-94E8-2FB8F25A3288}" type="slidenum">
              <a:rPr kumimoji="1" lang="zh-CN" altLang="en-US" smtClean="0"/>
              <a:t>‹#›</a:t>
            </a:fld>
            <a:endParaRPr kumimoji="1" lang="zh-CN" altLang="en-US"/>
          </a:p>
        </p:txBody>
      </p:sp>
    </p:spTree>
    <p:extLst>
      <p:ext uri="{BB962C8B-B14F-4D97-AF65-F5344CB8AC3E}">
        <p14:creationId xmlns:p14="http://schemas.microsoft.com/office/powerpoint/2010/main" val="890453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4_标题和内容">
    <p:spTree>
      <p:nvGrpSpPr>
        <p:cNvPr id="1" name=""/>
        <p:cNvGrpSpPr/>
        <p:nvPr/>
      </p:nvGrpSpPr>
      <p:grpSpPr>
        <a:xfrm>
          <a:off x="0" y="0"/>
          <a:ext cx="0" cy="0"/>
          <a:chOff x="0" y="0"/>
          <a:chExt cx="0" cy="0"/>
        </a:xfrm>
      </p:grpSpPr>
      <p:grpSp>
        <p:nvGrpSpPr>
          <p:cNvPr id="2" name="组合 1"/>
          <p:cNvGrpSpPr/>
          <p:nvPr/>
        </p:nvGrpSpPr>
        <p:grpSpPr>
          <a:xfrm>
            <a:off x="281528" y="1"/>
            <a:ext cx="105725" cy="721610"/>
            <a:chOff x="281524" y="0"/>
            <a:chExt cx="105725" cy="721610"/>
          </a:xfrm>
          <a:solidFill>
            <a:srgbClr val="95BC49"/>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8801760" y="4963098"/>
            <a:ext cx="105725" cy="180402"/>
            <a:chOff x="281524" y="0"/>
            <a:chExt cx="105725" cy="721610"/>
          </a:xfrm>
          <a:solidFill>
            <a:srgbClr val="95BC49"/>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内容占位符 4"/>
          <p:cNvSpPr>
            <a:spLocks noGrp="1"/>
          </p:cNvSpPr>
          <p:nvPr>
            <p:ph idx="1"/>
          </p:nvPr>
        </p:nvSpPr>
        <p:spPr>
          <a:xfrm>
            <a:off x="457200" y="1200151"/>
            <a:ext cx="8229600" cy="3394472"/>
          </a:xfrm>
          <a:prstGeom prst="rect">
            <a:avLst/>
          </a:prstGeom>
        </p:spPr>
        <p:txBody>
          <a:bodyPr/>
          <a:lstStyle/>
          <a:p>
            <a:pPr lvl="0"/>
            <a:r>
              <a:rPr kumimoji="1" lang="zh-CN" altLang="en-US" smtClean="0"/>
              <a:t>单击此处编辑母版文本样式</a:t>
            </a:r>
          </a:p>
        </p:txBody>
      </p:sp>
      <p:sp>
        <p:nvSpPr>
          <p:cNvPr id="9" name="标题 3"/>
          <p:cNvSpPr>
            <a:spLocks noGrp="1"/>
          </p:cNvSpPr>
          <p:nvPr>
            <p:ph type="title"/>
          </p:nvPr>
        </p:nvSpPr>
        <p:spPr>
          <a:xfrm>
            <a:off x="457200" y="205979"/>
            <a:ext cx="8229600" cy="857250"/>
          </a:xfrm>
          <a:prstGeom prst="rect">
            <a:avLst/>
          </a:prstGeom>
        </p:spPr>
        <p:txBody>
          <a:bodyPr/>
          <a:lstStyle/>
          <a:p>
            <a:r>
              <a:rPr kumimoji="1" lang="zh-CN" altLang="en-US" smtClean="0"/>
              <a:t>单击此处编辑母版标题样式</a:t>
            </a:r>
            <a:endParaRPr kumimoji="1" lang="zh-CN" altLang="en-US" dirty="0"/>
          </a:p>
        </p:txBody>
      </p:sp>
    </p:spTree>
    <p:extLst>
      <p:ext uri="{BB962C8B-B14F-4D97-AF65-F5344CB8AC3E}">
        <p14:creationId xmlns:p14="http://schemas.microsoft.com/office/powerpoint/2010/main" val="3456618931"/>
      </p:ext>
    </p:extLst>
  </p:cSld>
  <p:clrMapOvr>
    <a:masterClrMapping/>
  </p:clrMapOvr>
  <p:transition xmlns:p14="http://schemas.microsoft.com/office/powerpoint/2010/mai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6AAFC8E-3EF8-1543-946C-6E2DF6AFC15A}" type="datetimeFigureOut">
              <a:rPr kumimoji="1" lang="zh-CN" altLang="en-US" smtClean="0"/>
              <a:t>20/4/21</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53DCA9C3-BA7B-2F42-94E8-2FB8F25A3288}" type="slidenum">
              <a:rPr kumimoji="1" lang="zh-CN" altLang="en-US" smtClean="0"/>
              <a:t>‹#›</a:t>
            </a:fld>
            <a:endParaRPr kumimoji="1" lang="zh-CN" altLang="en-US"/>
          </a:p>
        </p:txBody>
      </p:sp>
    </p:spTree>
    <p:extLst>
      <p:ext uri="{BB962C8B-B14F-4D97-AF65-F5344CB8AC3E}">
        <p14:creationId xmlns:p14="http://schemas.microsoft.com/office/powerpoint/2010/main" val="3314431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66AAFC8E-3EF8-1543-946C-6E2DF6AFC15A}" type="datetimeFigureOut">
              <a:rPr kumimoji="1" lang="zh-CN" altLang="en-US" smtClean="0"/>
              <a:t>20/4/21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53DCA9C3-BA7B-2F42-94E8-2FB8F25A3288}" type="slidenum">
              <a:rPr kumimoji="1" lang="zh-CN" altLang="en-US" smtClean="0"/>
              <a:t>‹#›</a:t>
            </a:fld>
            <a:endParaRPr kumimoji="1" lang="zh-CN" altLang="en-US"/>
          </a:p>
        </p:txBody>
      </p:sp>
    </p:spTree>
    <p:extLst>
      <p:ext uri="{BB962C8B-B14F-4D97-AF65-F5344CB8AC3E}">
        <p14:creationId xmlns:p14="http://schemas.microsoft.com/office/powerpoint/2010/main" val="1787082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66AAFC8E-3EF8-1543-946C-6E2DF6AFC15A}" type="datetimeFigureOut">
              <a:rPr kumimoji="1" lang="zh-CN" altLang="en-US" smtClean="0"/>
              <a:t>20/4/21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53DCA9C3-BA7B-2F42-94E8-2FB8F25A3288}" type="slidenum">
              <a:rPr kumimoji="1" lang="zh-CN" altLang="en-US" smtClean="0"/>
              <a:t>‹#›</a:t>
            </a:fld>
            <a:endParaRPr kumimoji="1" lang="zh-CN" altLang="en-US"/>
          </a:p>
        </p:txBody>
      </p:sp>
    </p:spTree>
    <p:extLst>
      <p:ext uri="{BB962C8B-B14F-4D97-AF65-F5344CB8AC3E}">
        <p14:creationId xmlns:p14="http://schemas.microsoft.com/office/powerpoint/2010/main" val="2475192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66AAFC8E-3EF8-1543-946C-6E2DF6AFC15A}" type="datetimeFigureOut">
              <a:rPr kumimoji="1" lang="zh-CN" altLang="en-US" smtClean="0"/>
              <a:t>20/4/21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3DCA9C3-BA7B-2F42-94E8-2FB8F25A3288}" type="slidenum">
              <a:rPr kumimoji="1" lang="zh-CN" altLang="en-US" smtClean="0"/>
              <a:t>‹#›</a:t>
            </a:fld>
            <a:endParaRPr kumimoji="1" lang="zh-CN" altLang="en-US"/>
          </a:p>
        </p:txBody>
      </p:sp>
    </p:spTree>
    <p:extLst>
      <p:ext uri="{BB962C8B-B14F-4D97-AF65-F5344CB8AC3E}">
        <p14:creationId xmlns:p14="http://schemas.microsoft.com/office/powerpoint/2010/main" val="440598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457200" y="206375"/>
            <a:ext cx="6019800" cy="4387850"/>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66AAFC8E-3EF8-1543-946C-6E2DF6AFC15A}" type="datetimeFigureOut">
              <a:rPr kumimoji="1" lang="zh-CN" altLang="en-US" smtClean="0"/>
              <a:t>20/4/21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3DCA9C3-BA7B-2F42-94E8-2FB8F25A3288}" type="slidenum">
              <a:rPr kumimoji="1" lang="zh-CN" altLang="en-US" smtClean="0"/>
              <a:t>‹#›</a:t>
            </a:fld>
            <a:endParaRPr kumimoji="1" lang="zh-CN" altLang="en-US"/>
          </a:p>
        </p:txBody>
      </p:sp>
    </p:spTree>
    <p:extLst>
      <p:ext uri="{BB962C8B-B14F-4D97-AF65-F5344CB8AC3E}">
        <p14:creationId xmlns:p14="http://schemas.microsoft.com/office/powerpoint/2010/main" val="1347216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66AAFC8E-3EF8-1543-946C-6E2DF6AFC15A}" type="datetimeFigureOut">
              <a:rPr kumimoji="1" lang="zh-CN" altLang="en-US" smtClean="0"/>
              <a:t>20/4/21</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53DCA9C3-BA7B-2F42-94E8-2FB8F25A3288}" type="slidenum">
              <a:rPr kumimoji="1" lang="zh-CN" altLang="en-US" smtClean="0"/>
              <a:t>‹#›</a:t>
            </a:fld>
            <a:endParaRPr kumimoji="1" lang="zh-CN" altLang="en-US"/>
          </a:p>
        </p:txBody>
      </p:sp>
    </p:spTree>
    <p:extLst>
      <p:ext uri="{BB962C8B-B14F-4D97-AF65-F5344CB8AC3E}">
        <p14:creationId xmlns:p14="http://schemas.microsoft.com/office/powerpoint/2010/main" val="3998796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6_标题和内容">
    <p:spTree>
      <p:nvGrpSpPr>
        <p:cNvPr id="1" name=""/>
        <p:cNvGrpSpPr/>
        <p:nvPr/>
      </p:nvGrpSpPr>
      <p:grpSpPr>
        <a:xfrm>
          <a:off x="0" y="0"/>
          <a:ext cx="0" cy="0"/>
          <a:chOff x="0" y="0"/>
          <a:chExt cx="0" cy="0"/>
        </a:xfrm>
      </p:grpSpPr>
      <p:grpSp>
        <p:nvGrpSpPr>
          <p:cNvPr id="2" name="组合 1"/>
          <p:cNvGrpSpPr/>
          <p:nvPr/>
        </p:nvGrpSpPr>
        <p:grpSpPr>
          <a:xfrm>
            <a:off x="281528" y="1"/>
            <a:ext cx="105725" cy="721610"/>
            <a:chOff x="281524" y="0"/>
            <a:chExt cx="105725" cy="721610"/>
          </a:xfrm>
          <a:solidFill>
            <a:srgbClr val="FDA907"/>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8801760" y="4963098"/>
            <a:ext cx="105725" cy="180402"/>
            <a:chOff x="281524" y="0"/>
            <a:chExt cx="105725" cy="721610"/>
          </a:xfrm>
          <a:solidFill>
            <a:srgbClr val="FDA907"/>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内容占位符 4"/>
          <p:cNvSpPr>
            <a:spLocks noGrp="1"/>
          </p:cNvSpPr>
          <p:nvPr>
            <p:ph idx="1"/>
          </p:nvPr>
        </p:nvSpPr>
        <p:spPr>
          <a:xfrm>
            <a:off x="457200" y="1200151"/>
            <a:ext cx="8229600" cy="3394472"/>
          </a:xfrm>
          <a:prstGeom prst="rect">
            <a:avLst/>
          </a:prstGeom>
        </p:spPr>
        <p:txBody>
          <a:bodyPr/>
          <a:lstStyle/>
          <a:p>
            <a:pPr lvl="0"/>
            <a:r>
              <a:rPr kumimoji="1" lang="zh-CN" altLang="en-US" smtClean="0"/>
              <a:t>单击此处编辑母版文本样式</a:t>
            </a:r>
          </a:p>
        </p:txBody>
      </p:sp>
      <p:sp>
        <p:nvSpPr>
          <p:cNvPr id="9" name="标题 3"/>
          <p:cNvSpPr>
            <a:spLocks noGrp="1"/>
          </p:cNvSpPr>
          <p:nvPr>
            <p:ph type="title"/>
          </p:nvPr>
        </p:nvSpPr>
        <p:spPr>
          <a:xfrm>
            <a:off x="457200" y="205979"/>
            <a:ext cx="8229600" cy="857250"/>
          </a:xfrm>
          <a:prstGeom prst="rect">
            <a:avLst/>
          </a:prstGeom>
        </p:spPr>
        <p:txBody>
          <a:bodyPr/>
          <a:lstStyle/>
          <a:p>
            <a:r>
              <a:rPr kumimoji="1" lang="zh-CN" altLang="en-US" smtClean="0"/>
              <a:t>单击此处编辑母版标题样式</a:t>
            </a:r>
            <a:endParaRPr kumimoji="1" lang="zh-CN" altLang="en-US" dirty="0"/>
          </a:p>
        </p:txBody>
      </p:sp>
    </p:spTree>
    <p:extLst>
      <p:ext uri="{BB962C8B-B14F-4D97-AF65-F5344CB8AC3E}">
        <p14:creationId xmlns:p14="http://schemas.microsoft.com/office/powerpoint/2010/main" val="2596466869"/>
      </p:ext>
    </p:extLst>
  </p:cSld>
  <p:clrMapOvr>
    <a:masterClrMapping/>
  </p:clrMapOvr>
  <p:transition xmlns:p14="http://schemas.microsoft.com/office/powerpoint/2010/mai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标题和内容">
    <p:spTree>
      <p:nvGrpSpPr>
        <p:cNvPr id="1" name=""/>
        <p:cNvGrpSpPr/>
        <p:nvPr/>
      </p:nvGrpSpPr>
      <p:grpSpPr>
        <a:xfrm>
          <a:off x="0" y="0"/>
          <a:ext cx="0" cy="0"/>
          <a:chOff x="0" y="0"/>
          <a:chExt cx="0" cy="0"/>
        </a:xfrm>
      </p:grpSpPr>
      <p:grpSp>
        <p:nvGrpSpPr>
          <p:cNvPr id="2" name="组合 1"/>
          <p:cNvGrpSpPr/>
          <p:nvPr/>
        </p:nvGrpSpPr>
        <p:grpSpPr>
          <a:xfrm>
            <a:off x="281528" y="1"/>
            <a:ext cx="105725" cy="721610"/>
            <a:chOff x="281524" y="0"/>
            <a:chExt cx="105725" cy="721610"/>
          </a:xfrm>
          <a:solidFill>
            <a:srgbClr val="BF3420"/>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8801760" y="4963098"/>
            <a:ext cx="105725" cy="180402"/>
            <a:chOff x="281524" y="0"/>
            <a:chExt cx="105725" cy="721610"/>
          </a:xfrm>
          <a:solidFill>
            <a:srgbClr val="BF3420"/>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内容占位符 4"/>
          <p:cNvSpPr>
            <a:spLocks noGrp="1"/>
          </p:cNvSpPr>
          <p:nvPr>
            <p:ph idx="1"/>
          </p:nvPr>
        </p:nvSpPr>
        <p:spPr>
          <a:xfrm>
            <a:off x="457200" y="1200151"/>
            <a:ext cx="8229600" cy="3394472"/>
          </a:xfrm>
          <a:prstGeom prst="rect">
            <a:avLst/>
          </a:prstGeom>
        </p:spPr>
        <p:txBody>
          <a:bodyPr/>
          <a:lstStyle/>
          <a:p>
            <a:pPr lvl="0"/>
            <a:r>
              <a:rPr kumimoji="1" lang="zh-CN" altLang="en-US" smtClean="0"/>
              <a:t>单击此处编辑母版文本样式</a:t>
            </a:r>
          </a:p>
        </p:txBody>
      </p:sp>
      <p:sp>
        <p:nvSpPr>
          <p:cNvPr id="9" name="标题 3"/>
          <p:cNvSpPr>
            <a:spLocks noGrp="1"/>
          </p:cNvSpPr>
          <p:nvPr>
            <p:ph type="title"/>
          </p:nvPr>
        </p:nvSpPr>
        <p:spPr>
          <a:xfrm>
            <a:off x="457200" y="205979"/>
            <a:ext cx="8229600" cy="857250"/>
          </a:xfrm>
          <a:prstGeom prst="rect">
            <a:avLst/>
          </a:prstGeom>
        </p:spPr>
        <p:txBody>
          <a:bodyPr/>
          <a:lstStyle/>
          <a:p>
            <a:r>
              <a:rPr kumimoji="1" lang="zh-CN" altLang="en-US" smtClean="0"/>
              <a:t>单击此处编辑母版标题样式</a:t>
            </a:r>
            <a:endParaRPr kumimoji="1" lang="zh-CN" altLang="en-US" dirty="0"/>
          </a:p>
        </p:txBody>
      </p:sp>
    </p:spTree>
    <p:extLst>
      <p:ext uri="{BB962C8B-B14F-4D97-AF65-F5344CB8AC3E}">
        <p14:creationId xmlns:p14="http://schemas.microsoft.com/office/powerpoint/2010/main" val="400572704"/>
      </p:ext>
    </p:extLst>
  </p:cSld>
  <p:clrMapOvr>
    <a:masterClrMapping/>
  </p:clrMapOvr>
  <p:transition xmlns:p14="http://schemas.microsoft.com/office/powerpoint/2010/mai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7_标题和内容">
    <p:spTree>
      <p:nvGrpSpPr>
        <p:cNvPr id="1" name=""/>
        <p:cNvGrpSpPr/>
        <p:nvPr/>
      </p:nvGrpSpPr>
      <p:grpSpPr>
        <a:xfrm>
          <a:off x="0" y="0"/>
          <a:ext cx="0" cy="0"/>
          <a:chOff x="0" y="0"/>
          <a:chExt cx="0" cy="0"/>
        </a:xfrm>
      </p:grpSpPr>
      <p:grpSp>
        <p:nvGrpSpPr>
          <p:cNvPr id="2" name="组合 1"/>
          <p:cNvGrpSpPr/>
          <p:nvPr/>
        </p:nvGrpSpPr>
        <p:grpSpPr>
          <a:xfrm>
            <a:off x="161514" y="1"/>
            <a:ext cx="225739" cy="721610"/>
            <a:chOff x="161510" y="0"/>
            <a:chExt cx="225739" cy="721610"/>
          </a:xfrm>
        </p:grpSpPr>
        <p:sp>
          <p:nvSpPr>
            <p:cNvPr id="3" name="矩形 2"/>
            <p:cNvSpPr/>
            <p:nvPr/>
          </p:nvSpPr>
          <p:spPr>
            <a:xfrm>
              <a:off x="161510" y="0"/>
              <a:ext cx="45719" cy="721610"/>
            </a:xfrm>
            <a:prstGeom prst="rect">
              <a:avLst/>
            </a:pr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21517" y="0"/>
              <a:ext cx="45719" cy="721610"/>
            </a:xfrm>
            <a:prstGeom prst="rect">
              <a:avLst/>
            </a:prstGeom>
            <a:solidFill>
              <a:srgbClr val="95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81524" y="0"/>
              <a:ext cx="45719" cy="721610"/>
            </a:xfrm>
            <a:prstGeom prst="rect">
              <a:avLst/>
            </a:prstGeom>
            <a:solidFill>
              <a:srgbClr val="FDA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1530" y="0"/>
              <a:ext cx="45719" cy="721610"/>
            </a:xfrm>
            <a:prstGeom prst="rect">
              <a:avLst/>
            </a:pr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8801760" y="4963098"/>
            <a:ext cx="225739" cy="180402"/>
            <a:chOff x="161510" y="0"/>
            <a:chExt cx="225739" cy="721610"/>
          </a:xfrm>
        </p:grpSpPr>
        <p:sp>
          <p:nvSpPr>
            <p:cNvPr id="8" name="矩形 7"/>
            <p:cNvSpPr/>
            <p:nvPr/>
          </p:nvSpPr>
          <p:spPr>
            <a:xfrm>
              <a:off x="161510" y="0"/>
              <a:ext cx="45719" cy="721610"/>
            </a:xfrm>
            <a:prstGeom prst="rect">
              <a:avLst/>
            </a:pr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21517" y="0"/>
              <a:ext cx="45719" cy="721610"/>
            </a:xfrm>
            <a:prstGeom prst="rect">
              <a:avLst/>
            </a:prstGeom>
            <a:solidFill>
              <a:srgbClr val="95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1524" y="0"/>
              <a:ext cx="45719" cy="721610"/>
            </a:xfrm>
            <a:prstGeom prst="rect">
              <a:avLst/>
            </a:prstGeom>
            <a:solidFill>
              <a:srgbClr val="FDA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41530" y="0"/>
              <a:ext cx="45719" cy="721610"/>
            </a:xfrm>
            <a:prstGeom prst="rect">
              <a:avLst/>
            </a:prstGeom>
            <a:solidFill>
              <a:srgbClr val="BF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内容占位符 4"/>
          <p:cNvSpPr>
            <a:spLocks noGrp="1"/>
          </p:cNvSpPr>
          <p:nvPr>
            <p:ph idx="1"/>
          </p:nvPr>
        </p:nvSpPr>
        <p:spPr>
          <a:xfrm>
            <a:off x="457200" y="1200151"/>
            <a:ext cx="8229600" cy="3394472"/>
          </a:xfrm>
          <a:prstGeom prst="rect">
            <a:avLst/>
          </a:prstGeom>
        </p:spPr>
        <p:txBody>
          <a:bodyPr/>
          <a:lstStyle/>
          <a:p>
            <a:pPr lvl="0"/>
            <a:r>
              <a:rPr kumimoji="1" lang="zh-CN" altLang="en-US" smtClean="0"/>
              <a:t>单击此处编辑母版文本样式</a:t>
            </a:r>
          </a:p>
        </p:txBody>
      </p:sp>
      <p:sp>
        <p:nvSpPr>
          <p:cNvPr id="13" name="标题 3"/>
          <p:cNvSpPr>
            <a:spLocks noGrp="1"/>
          </p:cNvSpPr>
          <p:nvPr>
            <p:ph type="title"/>
          </p:nvPr>
        </p:nvSpPr>
        <p:spPr>
          <a:xfrm>
            <a:off x="457200" y="205979"/>
            <a:ext cx="8229600" cy="857250"/>
          </a:xfrm>
          <a:prstGeom prst="rect">
            <a:avLst/>
          </a:prstGeom>
        </p:spPr>
        <p:txBody>
          <a:bodyPr/>
          <a:lstStyle/>
          <a:p>
            <a:r>
              <a:rPr kumimoji="1" lang="zh-CN" altLang="en-US" smtClean="0"/>
              <a:t>单击此处编辑母版标题样式</a:t>
            </a:r>
            <a:endParaRPr kumimoji="1" lang="zh-CN" altLang="en-US" dirty="0"/>
          </a:p>
        </p:txBody>
      </p:sp>
    </p:spTree>
    <p:extLst>
      <p:ext uri="{BB962C8B-B14F-4D97-AF65-F5344CB8AC3E}">
        <p14:creationId xmlns:p14="http://schemas.microsoft.com/office/powerpoint/2010/main" val="3818371333"/>
      </p:ext>
    </p:extLst>
  </p:cSld>
  <p:clrMapOvr>
    <a:masterClrMapping/>
  </p:clrMapOvr>
  <p:transition xmlns:p14="http://schemas.microsoft.com/office/powerpoint/2010/mai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2" name="内容占位符 4"/>
          <p:cNvSpPr>
            <a:spLocks noGrp="1"/>
          </p:cNvSpPr>
          <p:nvPr>
            <p:ph idx="1"/>
          </p:nvPr>
        </p:nvSpPr>
        <p:spPr>
          <a:xfrm>
            <a:off x="457200" y="1200151"/>
            <a:ext cx="8229600" cy="3394472"/>
          </a:xfrm>
          <a:prstGeom prst="rect">
            <a:avLst/>
          </a:prstGeom>
        </p:spPr>
        <p:txBody>
          <a:bodyPr/>
          <a:lstStyle/>
          <a:p>
            <a:pPr lvl="0"/>
            <a:r>
              <a:rPr kumimoji="1" lang="zh-CN" altLang="en-US" smtClean="0"/>
              <a:t>单击此处编辑母版文本样式</a:t>
            </a:r>
          </a:p>
        </p:txBody>
      </p:sp>
      <p:sp>
        <p:nvSpPr>
          <p:cNvPr id="3" name="标题 3"/>
          <p:cNvSpPr>
            <a:spLocks noGrp="1"/>
          </p:cNvSpPr>
          <p:nvPr>
            <p:ph type="title"/>
          </p:nvPr>
        </p:nvSpPr>
        <p:spPr>
          <a:xfrm>
            <a:off x="457200" y="205979"/>
            <a:ext cx="8229600" cy="857250"/>
          </a:xfrm>
          <a:prstGeom prst="rect">
            <a:avLst/>
          </a:prstGeom>
        </p:spPr>
        <p:txBody>
          <a:bodyPr/>
          <a:lstStyle/>
          <a:p>
            <a:r>
              <a:rPr kumimoji="1" lang="zh-CN" altLang="en-US" smtClean="0"/>
              <a:t>单击此处编辑母版标题样式</a:t>
            </a:r>
            <a:endParaRPr kumimoji="1" lang="zh-CN" altLang="en-US" dirty="0"/>
          </a:p>
        </p:txBody>
      </p:sp>
    </p:spTree>
  </p:cSld>
  <p:clrMapOvr>
    <a:masterClrMapping/>
  </p:clrMapOvr>
  <p:transition xmlns:p14="http://schemas.microsoft.com/office/powerpoint/2010/mai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标题和内容">
    <p:spTree>
      <p:nvGrpSpPr>
        <p:cNvPr id="1" name=""/>
        <p:cNvGrpSpPr/>
        <p:nvPr/>
      </p:nvGrpSpPr>
      <p:grpSpPr>
        <a:xfrm>
          <a:off x="0" y="0"/>
          <a:ext cx="0" cy="0"/>
          <a:chOff x="0" y="0"/>
          <a:chExt cx="0" cy="0"/>
        </a:xfrm>
      </p:grpSpPr>
      <p:sp>
        <p:nvSpPr>
          <p:cNvPr id="2" name="内容占位符 4"/>
          <p:cNvSpPr>
            <a:spLocks noGrp="1"/>
          </p:cNvSpPr>
          <p:nvPr>
            <p:ph idx="1"/>
          </p:nvPr>
        </p:nvSpPr>
        <p:spPr>
          <a:xfrm>
            <a:off x="457200" y="1200151"/>
            <a:ext cx="8229600" cy="3394472"/>
          </a:xfrm>
          <a:prstGeom prst="rect">
            <a:avLst/>
          </a:prstGeom>
        </p:spPr>
        <p:txBody>
          <a:bodyPr/>
          <a:lstStyle/>
          <a:p>
            <a:pPr lvl="0"/>
            <a:r>
              <a:rPr kumimoji="1" lang="zh-CN" altLang="en-US" smtClean="0"/>
              <a:t>单击此处编辑母版文本样式</a:t>
            </a:r>
          </a:p>
        </p:txBody>
      </p:sp>
      <p:sp>
        <p:nvSpPr>
          <p:cNvPr id="3" name="标题 3"/>
          <p:cNvSpPr>
            <a:spLocks noGrp="1"/>
          </p:cNvSpPr>
          <p:nvPr>
            <p:ph type="title"/>
          </p:nvPr>
        </p:nvSpPr>
        <p:spPr>
          <a:xfrm>
            <a:off x="457200" y="205979"/>
            <a:ext cx="8229600" cy="857250"/>
          </a:xfrm>
          <a:prstGeom prst="rect">
            <a:avLst/>
          </a:prstGeom>
        </p:spPr>
        <p:txBody>
          <a:bodyPr/>
          <a:lstStyle/>
          <a:p>
            <a:r>
              <a:rPr kumimoji="1" lang="zh-CN" altLang="en-US" smtClean="0"/>
              <a:t>单击此处编辑母版标题样式</a:t>
            </a:r>
            <a:endParaRPr kumimoji="1" lang="zh-CN" altLang="en-US" dirty="0"/>
          </a:p>
        </p:txBody>
      </p:sp>
    </p:spTree>
    <p:extLst>
      <p:ext uri="{BB962C8B-B14F-4D97-AF65-F5344CB8AC3E}">
        <p14:creationId xmlns:p14="http://schemas.microsoft.com/office/powerpoint/2010/main" val="1713392713"/>
      </p:ext>
    </p:extLst>
  </p:cSld>
  <p:clrMapOvr>
    <a:masterClrMapping/>
  </p:clrMapOvr>
  <p:transition xmlns:p14="http://schemas.microsoft.com/office/powerpoint/2010/mai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_标题和内容">
    <p:bg>
      <p:bgPr>
        <a:solidFill>
          <a:srgbClr val="248AEB">
            <a:alpha val="72000"/>
          </a:srgbClr>
        </a:solidFill>
        <a:effectLst/>
      </p:bgPr>
    </p:bg>
    <p:spTree>
      <p:nvGrpSpPr>
        <p:cNvPr id="1" name=""/>
        <p:cNvGrpSpPr/>
        <p:nvPr/>
      </p:nvGrpSpPr>
      <p:grpSpPr>
        <a:xfrm>
          <a:off x="0" y="0"/>
          <a:ext cx="0" cy="0"/>
          <a:chOff x="0" y="0"/>
          <a:chExt cx="0" cy="0"/>
        </a:xfrm>
      </p:grpSpPr>
      <p:sp>
        <p:nvSpPr>
          <p:cNvPr id="2" name="内容占位符 4"/>
          <p:cNvSpPr>
            <a:spLocks noGrp="1"/>
          </p:cNvSpPr>
          <p:nvPr>
            <p:ph idx="1"/>
          </p:nvPr>
        </p:nvSpPr>
        <p:spPr>
          <a:xfrm>
            <a:off x="0" y="0"/>
            <a:ext cx="3217333" cy="5143500"/>
          </a:xfrm>
          <a:prstGeom prst="rect">
            <a:avLst/>
          </a:prstGeom>
          <a:noFill/>
        </p:spPr>
        <p:txBody>
          <a:bodyPr/>
          <a:lstStyle>
            <a:lvl1pPr algn="r">
              <a:defRPr>
                <a:solidFill>
                  <a:srgbClr val="FFFFFF"/>
                </a:solidFill>
              </a:defRPr>
            </a:lvl1pPr>
          </a:lstStyle>
          <a:p>
            <a:pPr lvl="0"/>
            <a:r>
              <a:rPr kumimoji="1" lang="zh-CN" altLang="en-US" dirty="0" smtClean="0"/>
              <a:t>单击此处编辑母版文本样式</a:t>
            </a:r>
          </a:p>
        </p:txBody>
      </p:sp>
      <p:sp>
        <p:nvSpPr>
          <p:cNvPr id="3" name="标题 3"/>
          <p:cNvSpPr>
            <a:spLocks noGrp="1"/>
          </p:cNvSpPr>
          <p:nvPr>
            <p:ph type="title"/>
          </p:nvPr>
        </p:nvSpPr>
        <p:spPr>
          <a:xfrm>
            <a:off x="0" y="1450983"/>
            <a:ext cx="9144000" cy="857250"/>
          </a:xfrm>
          <a:prstGeom prst="rect">
            <a:avLst/>
          </a:prstGeom>
        </p:spPr>
        <p:txBody>
          <a:bodyPr/>
          <a:lstStyle>
            <a:lvl1pPr>
              <a:defRPr>
                <a:solidFill>
                  <a:schemeClr val="bg1"/>
                </a:solidFill>
              </a:defRPr>
            </a:lvl1pPr>
          </a:lstStyle>
          <a:p>
            <a:r>
              <a:rPr kumimoji="1" lang="zh-CN" altLang="en-US" dirty="0" smtClean="0"/>
              <a:t>单击此处编辑母版标题样式</a:t>
            </a:r>
            <a:endParaRPr kumimoji="1" lang="zh-CN" altLang="en-US" dirty="0"/>
          </a:p>
        </p:txBody>
      </p:sp>
    </p:spTree>
    <p:extLst>
      <p:ext uri="{BB962C8B-B14F-4D97-AF65-F5344CB8AC3E}">
        <p14:creationId xmlns:p14="http://schemas.microsoft.com/office/powerpoint/2010/main" val="3970228528"/>
      </p:ext>
    </p:extLst>
  </p:cSld>
  <p:clrMapOvr>
    <a:masterClrMapping/>
  </p:clrMapOvr>
  <p:transition xmlns:p14="http://schemas.microsoft.com/office/powerpoint/2010/main" spd="slow">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2.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718" r:id="rId9"/>
    <p:sldLayoutId id="2147483672" r:id="rId10"/>
    <p:sldLayoutId id="2147483700"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717" r:id="rId23"/>
  </p:sldLayoutIdLst>
  <p:transition xmlns:p14="http://schemas.microsoft.com/office/powerpoint/2010/mai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6AAFC8E-3EF8-1543-946C-6E2DF6AFC15A}" type="datetimeFigureOut">
              <a:rPr kumimoji="1" lang="zh-CN" altLang="en-US" smtClean="0"/>
              <a:t>20/4/21</a:t>
            </a:fld>
            <a:endParaRPr kumimoji="1" lang="zh-CN" altLang="en-US"/>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3DCA9C3-BA7B-2F42-94E8-2FB8F25A3288}" type="slidenum">
              <a:rPr kumimoji="1" lang="zh-CN" altLang="en-US" smtClean="0"/>
              <a:t>‹#›</a:t>
            </a:fld>
            <a:endParaRPr kumimoji="1" lang="zh-CN" altLang="en-US"/>
          </a:p>
        </p:txBody>
      </p:sp>
    </p:spTree>
    <p:extLst>
      <p:ext uri="{BB962C8B-B14F-4D97-AF65-F5344CB8AC3E}">
        <p14:creationId xmlns:p14="http://schemas.microsoft.com/office/powerpoint/2010/main" val="222685285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gif"/><Relationship Id="rId5" Type="http://schemas.openxmlformats.org/officeDocument/2006/relationships/image" Target="../media/image14.jpe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hyperlink" Target="http://en.wikipedia.org/wiki/Charles_Joseph_Minard" TargetMode="External"/><Relationship Id="rId4" Type="http://schemas.openxmlformats.org/officeDocument/2006/relationships/hyperlink" Target="http://en.wikipedia.org/wiki/R%C3%A9aumur_scale" TargetMode="External"/><Relationship Id="rId5" Type="http://schemas.openxmlformats.org/officeDocument/2006/relationships/hyperlink" Target="http://en.wikipedia.org/wiki/Celsius" TargetMode="External"/><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hyperlink" Target="http://datajournalismhandbook.org/chinese/deliver_data_3.html" TargetMode="External"/><Relationship Id="rId4" Type="http://schemas.openxmlformats.org/officeDocument/2006/relationships/hyperlink" Target="http://datajournalismhandbook.org/chinese/deliver_data_4.html" TargetMode="External"/><Relationship Id="rId1" Type="http://schemas.openxmlformats.org/officeDocument/2006/relationships/slideLayout" Target="../slideLayouts/slideLayout2.xml"/><Relationship Id="rId2" Type="http://schemas.openxmlformats.org/officeDocument/2006/relationships/hyperlink" Target="http://datajournalismhandbook.org/chinese/intro_1.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computational-communication.com/2016/09/%E5%8F%AF%E8%A7%86%E5%8C%96%E7%9A%84%E9%87%8D%E8%A6%81%E6%80%A7/"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3" Type="http://schemas.openxmlformats.org/officeDocument/2006/relationships/hyperlink" Target="http://echarts.baidu.com/demo.html%23scatter-anscombe-quartet" TargetMode="External"/><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anyeyes.com/software/analytics/manyeyes/page/Visualization_Options.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Relationship Id="rId3"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2.ti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41.t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image" Target="../media/image51.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uides.library.duke.edu/datavi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8AEB">
            <a:alpha val="72000"/>
          </a:srgbClr>
        </a:solidFill>
        <a:effectLst/>
      </p:bgPr>
    </p:bg>
    <p:spTree>
      <p:nvGrpSpPr>
        <p:cNvPr id="1" name=""/>
        <p:cNvGrpSpPr/>
        <p:nvPr/>
      </p:nvGrpSpPr>
      <p:grpSpPr>
        <a:xfrm>
          <a:off x="0" y="0"/>
          <a:ext cx="0" cy="0"/>
          <a:chOff x="0" y="0"/>
          <a:chExt cx="0" cy="0"/>
        </a:xfrm>
      </p:grpSpPr>
      <p:sp>
        <p:nvSpPr>
          <p:cNvPr id="71" name="Shape 71"/>
          <p:cNvSpPr>
            <a:spLocks noGrp="1"/>
          </p:cNvSpPr>
          <p:nvPr>
            <p:ph type="title"/>
          </p:nvPr>
        </p:nvSpPr>
        <p:spPr/>
        <p:txBody>
          <a:bodyPr/>
          <a:lstStyle/>
          <a:p>
            <a:pPr lvl="0"/>
            <a:r>
              <a:rPr lang="zh-CN" altLang="en-US" sz="4000" dirty="0" smtClean="0">
                <a:sym typeface="微软雅黑"/>
              </a:rPr>
              <a:t>数据叙事概览：从数据可视化讲起</a:t>
            </a:r>
            <a:endParaRPr lang="zh-CN" altLang="en-US" sz="4000" dirty="0">
              <a:sym typeface="微软雅黑"/>
            </a:endParaRPr>
          </a:p>
        </p:txBody>
      </p:sp>
      <p:sp>
        <p:nvSpPr>
          <p:cNvPr id="72" name="Shape 72"/>
          <p:cNvSpPr>
            <a:spLocks noGrp="1"/>
          </p:cNvSpPr>
          <p:nvPr>
            <p:ph type="subTitle" idx="1"/>
          </p:nvPr>
        </p:nvSpPr>
        <p:spPr/>
        <p:txBody>
          <a:bodyPr/>
          <a:lstStyle/>
          <a:p>
            <a:pPr marL="0" lvl="0" indent="0" algn="ctr">
              <a:buNone/>
            </a:pPr>
            <a:r>
              <a:rPr lang="zh-CN" altLang="en-US" sz="4000" dirty="0" smtClean="0">
                <a:sym typeface="微软雅黑"/>
              </a:rPr>
              <a:t>王成军</a:t>
            </a:r>
          </a:p>
        </p:txBody>
      </p:sp>
      <p:sp>
        <p:nvSpPr>
          <p:cNvPr id="73" name="Shape 73"/>
          <p:cNvSpPr>
            <a:spLocks noGrp="1"/>
          </p:cNvSpPr>
          <p:nvPr>
            <p:ph type="sldNum" sz="quarter" idx="4294967295"/>
          </p:nvPr>
        </p:nvSpPr>
        <p:spPr>
          <a:xfrm>
            <a:off x="7010400" y="4767263"/>
            <a:ext cx="2133600" cy="274637"/>
          </a:xfrm>
          <a:prstGeom prst="rect">
            <a:avLst/>
          </a:prstGeom>
        </p:spPr>
        <p:txBody>
          <a:bodyPr/>
          <a:lstStyle/>
          <a:p>
            <a:pPr lvl="0"/>
            <a:fld id="{86CB4B4D-7CA3-9044-876B-883B54F8677D}" type="slidenum">
              <a:rPr lang="en-US" altLang="zh-CN" smtClean="0"/>
              <a:pPr lvl="0"/>
              <a:t>1</a:t>
            </a:fld>
            <a:endParaRPr lang="en-US" altLang="zh-CN"/>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endParaRPr kumimoji="1" lang="zh-CN" altLang="en-US"/>
          </a:p>
        </p:txBody>
      </p:sp>
      <p:sp>
        <p:nvSpPr>
          <p:cNvPr id="2" name="标题 1"/>
          <p:cNvSpPr>
            <a:spLocks noGrp="1"/>
          </p:cNvSpPr>
          <p:nvPr>
            <p:ph type="title"/>
          </p:nvPr>
        </p:nvSpPr>
        <p:spPr/>
        <p:txBody>
          <a:bodyPr/>
          <a:lstStyle/>
          <a:p>
            <a:r>
              <a:rPr lang="zh-CN" altLang="en-US" dirty="0"/>
              <a:t>禹迹图</a:t>
            </a:r>
          </a:p>
        </p:txBody>
      </p:sp>
      <p:pic>
        <p:nvPicPr>
          <p:cNvPr id="4" name="图片 3"/>
          <p:cNvPicPr>
            <a:picLocks noChangeAspect="1"/>
          </p:cNvPicPr>
          <p:nvPr/>
        </p:nvPicPr>
        <p:blipFill>
          <a:blip r:embed="rId2"/>
          <a:stretch>
            <a:fillRect/>
          </a:stretch>
        </p:blipFill>
        <p:spPr>
          <a:xfrm>
            <a:off x="2017772" y="934052"/>
            <a:ext cx="4753964" cy="3631424"/>
          </a:xfrm>
          <a:prstGeom prst="rect">
            <a:avLst/>
          </a:prstGeom>
        </p:spPr>
      </p:pic>
      <p:sp>
        <p:nvSpPr>
          <p:cNvPr id="5" name="矩形 4"/>
          <p:cNvSpPr/>
          <p:nvPr/>
        </p:nvSpPr>
        <p:spPr>
          <a:xfrm>
            <a:off x="1879827" y="4497169"/>
            <a:ext cx="4572000" cy="646331"/>
          </a:xfrm>
          <a:prstGeom prst="rect">
            <a:avLst/>
          </a:prstGeom>
        </p:spPr>
        <p:txBody>
          <a:bodyPr>
            <a:spAutoFit/>
          </a:bodyPr>
          <a:lstStyle/>
          <a:p>
            <a:r>
              <a:rPr lang="zh-CN" altLang="en-US" dirty="0"/>
              <a:t>Earliest Grid Map:</a:t>
            </a:r>
          </a:p>
          <a:p>
            <a:r>
              <a:rPr lang="zh-CN" altLang="en-US" dirty="0"/>
              <a:t>Song Dynasty, 960 – 1279 CE)</a:t>
            </a:r>
          </a:p>
        </p:txBody>
      </p:sp>
    </p:spTree>
    <p:extLst>
      <p:ext uri="{BB962C8B-B14F-4D97-AF65-F5344CB8AC3E}">
        <p14:creationId xmlns:p14="http://schemas.microsoft.com/office/powerpoint/2010/main" val="326887433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lstStyle/>
          <a:p>
            <a:endParaRPr kumimoji="1" lang="zh-CN" altLang="en-US"/>
          </a:p>
        </p:txBody>
      </p:sp>
      <p:sp>
        <p:nvSpPr>
          <p:cNvPr id="2" name="标题 1"/>
          <p:cNvSpPr>
            <a:spLocks noGrp="1"/>
          </p:cNvSpPr>
          <p:nvPr>
            <p:ph type="title"/>
          </p:nvPr>
        </p:nvSpPr>
        <p:spPr/>
        <p:txBody>
          <a:bodyPr/>
          <a:lstStyle/>
          <a:p>
            <a:r>
              <a:rPr lang="zh-CN" altLang="en-US" dirty="0" smtClean="0"/>
              <a:t>流地图</a:t>
            </a:r>
            <a:endParaRPr lang="zh-CN" altLang="en-US" dirty="0"/>
          </a:p>
        </p:txBody>
      </p:sp>
      <p:pic>
        <p:nvPicPr>
          <p:cNvPr id="5" name="图片 4"/>
          <p:cNvPicPr>
            <a:picLocks noChangeAspect="1"/>
          </p:cNvPicPr>
          <p:nvPr/>
        </p:nvPicPr>
        <p:blipFill>
          <a:blip r:embed="rId2"/>
          <a:stretch>
            <a:fillRect/>
          </a:stretch>
        </p:blipFill>
        <p:spPr>
          <a:xfrm rot="5400000">
            <a:off x="2866137" y="-31498"/>
            <a:ext cx="3346638" cy="5636102"/>
          </a:xfrm>
          <a:prstGeom prst="rect">
            <a:avLst/>
          </a:prstGeom>
        </p:spPr>
      </p:pic>
      <p:sp>
        <p:nvSpPr>
          <p:cNvPr id="6" name="矩形 5"/>
          <p:cNvSpPr/>
          <p:nvPr/>
        </p:nvSpPr>
        <p:spPr>
          <a:xfrm>
            <a:off x="3290558" y="4032052"/>
            <a:ext cx="4572000" cy="369332"/>
          </a:xfrm>
          <a:prstGeom prst="rect">
            <a:avLst/>
          </a:prstGeom>
        </p:spPr>
        <p:txBody>
          <a:bodyPr>
            <a:spAutoFit/>
          </a:bodyPr>
          <a:lstStyle/>
          <a:p>
            <a:pPr algn="l"/>
            <a:r>
              <a:rPr lang="en-US" altLang="zh-CN" b="1" dirty="0" err="1" smtClean="0">
                <a:solidFill>
                  <a:srgbClr val="5B0DAB"/>
                </a:solidFill>
                <a:latin typeface="Segoe Print Bold+FPEF"/>
              </a:rPr>
              <a:t>Minard</a:t>
            </a:r>
            <a:r>
              <a:rPr lang="en-US" altLang="zh-CN" b="1" dirty="0">
                <a:solidFill>
                  <a:srgbClr val="5B0DAB"/>
                </a:solidFill>
                <a:latin typeface="Segoe Print Bold+FPEF"/>
              </a:rPr>
              <a:t>, 1865 – French Wine Exports</a:t>
            </a:r>
            <a:endParaRPr lang="zh-CN" altLang="en-US" dirty="0"/>
          </a:p>
        </p:txBody>
      </p:sp>
    </p:spTree>
    <p:extLst>
      <p:ext uri="{BB962C8B-B14F-4D97-AF65-F5344CB8AC3E}">
        <p14:creationId xmlns:p14="http://schemas.microsoft.com/office/powerpoint/2010/main" val="231513676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rcRect l="-23187" r="-23187"/>
          <a:stretch>
            <a:fillRect/>
          </a:stretch>
        </p:blipFill>
        <p:spPr/>
      </p:pic>
      <p:sp>
        <p:nvSpPr>
          <p:cNvPr id="3" name="标题 2"/>
          <p:cNvSpPr>
            <a:spLocks noGrp="1"/>
          </p:cNvSpPr>
          <p:nvPr>
            <p:ph type="title"/>
          </p:nvPr>
        </p:nvSpPr>
        <p:spPr/>
        <p:txBody>
          <a:bodyPr/>
          <a:lstStyle/>
          <a:p>
            <a:r>
              <a:rPr lang="en-US" altLang="zh-CN" dirty="0"/>
              <a:t>Leonardo Da Vinci</a:t>
            </a:r>
            <a:r>
              <a:rPr lang="zh-CN" altLang="en-US" dirty="0"/>
              <a:t/>
            </a:r>
            <a:br>
              <a:rPr lang="zh-CN" altLang="en-US" dirty="0"/>
            </a:br>
            <a:endParaRPr kumimoji="1" lang="zh-CN" altLang="en-US" dirty="0"/>
          </a:p>
        </p:txBody>
      </p:sp>
    </p:spTree>
    <p:extLst>
      <p:ext uri="{BB962C8B-B14F-4D97-AF65-F5344CB8AC3E}">
        <p14:creationId xmlns:p14="http://schemas.microsoft.com/office/powerpoint/2010/main" val="1952548952"/>
      </p:ext>
    </p:extLst>
  </p:cSld>
  <p:clrMapOvr>
    <a:masterClrMapping/>
  </p:clrMapOvr>
  <p:transition xmlns:p14="http://schemas.microsoft.com/office/powerpoint/2010/mai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375198"/>
            <a:ext cx="2897502" cy="6970056"/>
          </a:xfrm>
          <a:noFill/>
          <a:ln>
            <a:noFill/>
          </a:ln>
        </p:spPr>
        <p:txBody>
          <a:bodyPr/>
          <a:lstStyle/>
          <a:p>
            <a:pPr marL="0" indent="0">
              <a:buNone/>
            </a:pPr>
            <a:r>
              <a:rPr kumimoji="1" lang="en-US" altLang="zh-CN" sz="52000" dirty="0" smtClean="0">
                <a:latin typeface="+mj-lt"/>
              </a:rPr>
              <a:t>2</a:t>
            </a:r>
            <a:endParaRPr kumimoji="1" lang="zh-CN" altLang="en-US" sz="52000" dirty="0">
              <a:latin typeface="+mj-lt"/>
            </a:endParaRPr>
          </a:p>
        </p:txBody>
      </p:sp>
      <p:sp>
        <p:nvSpPr>
          <p:cNvPr id="116" name="Shape 116"/>
          <p:cNvSpPr>
            <a:spLocks noGrp="1"/>
          </p:cNvSpPr>
          <p:nvPr>
            <p:ph type="title"/>
          </p:nvPr>
        </p:nvSpPr>
        <p:spPr>
          <a:xfrm>
            <a:off x="-515996" y="2244583"/>
            <a:ext cx="9144000" cy="857250"/>
          </a:xfrm>
          <a:prstGeom prst="rect">
            <a:avLst/>
          </a:prstGeom>
        </p:spPr>
        <p:txBody>
          <a:bodyPr lIns="0" tIns="0" rIns="0" bIns="0">
            <a:normAutofit fontScale="90000"/>
          </a:bodyPr>
          <a:lstStyle/>
          <a:p>
            <a:pPr lvl="0" algn="r">
              <a:defRPr sz="1800" b="0" cap="none"/>
            </a:pPr>
            <a:r>
              <a:rPr lang="zh-CN" altLang="en-US" sz="6000" dirty="0">
                <a:sym typeface="宋体"/>
              </a:rPr>
              <a:t>功能</a:t>
            </a:r>
            <a:r>
              <a:rPr lang="en-US" altLang="zh-CN" sz="6000" dirty="0">
                <a:sym typeface="宋体"/>
              </a:rPr>
              <a:t> </a:t>
            </a:r>
            <a:r>
              <a:rPr lang="en-US" altLang="zh-CN" sz="6000" dirty="0"/>
              <a:t>Functions</a:t>
            </a:r>
            <a:endParaRPr sz="6000" cap="all"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 name="文本框 1"/>
          <p:cNvSpPr txBox="1"/>
          <p:nvPr/>
        </p:nvSpPr>
        <p:spPr>
          <a:xfrm>
            <a:off x="8612774" y="1760611"/>
            <a:ext cx="184666" cy="369332"/>
          </a:xfrm>
          <a:prstGeom prst="rect">
            <a:avLst/>
          </a:prstGeom>
          <a:noFill/>
        </p:spPr>
        <p:txBody>
          <a:bodyPr wrap="none" rtlCol="0">
            <a:spAutoFit/>
          </a:bodyPr>
          <a:lstStyle/>
          <a:p>
            <a:endParaRPr kumimoji="1" lang="zh-CN" altLang="en-US" dirty="0"/>
          </a:p>
        </p:txBody>
      </p:sp>
      <p:sp>
        <p:nvSpPr>
          <p:cNvPr id="8" name="文本框 7"/>
          <p:cNvSpPr txBox="1"/>
          <p:nvPr/>
        </p:nvSpPr>
        <p:spPr>
          <a:xfrm>
            <a:off x="4715022" y="5130924"/>
            <a:ext cx="184666"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21574753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idx="1"/>
          </p:nvPr>
        </p:nvSpPr>
        <p:spPr/>
        <p:txBody>
          <a:bodyPr/>
          <a:lstStyle/>
          <a:p>
            <a:pPr>
              <a:buFont typeface="Wingdings" panose="05000000000000000000" pitchFamily="2" charset="2"/>
              <a:buChar char="n"/>
            </a:pPr>
            <a:r>
              <a:rPr lang="zh-CN" altLang="en-US" dirty="0" smtClean="0"/>
              <a:t>优图 </a:t>
            </a:r>
            <a:r>
              <a:rPr lang="en-US" altLang="zh-CN" dirty="0" smtClean="0"/>
              <a:t>Graphical </a:t>
            </a:r>
            <a:r>
              <a:rPr lang="en-US" altLang="zh-CN" dirty="0"/>
              <a:t>Excellence </a:t>
            </a:r>
            <a:endParaRPr lang="en-US" altLang="zh-CN" dirty="0" smtClean="0"/>
          </a:p>
          <a:p>
            <a:pPr lvl="1">
              <a:buFont typeface="Wingdings" panose="05000000000000000000" pitchFamily="2" charset="2"/>
              <a:buChar char="n"/>
            </a:pPr>
            <a:r>
              <a:rPr lang="en-US" altLang="zh-CN" dirty="0" smtClean="0"/>
              <a:t>Complex </a:t>
            </a:r>
            <a:r>
              <a:rPr lang="en-US" altLang="zh-CN" dirty="0"/>
              <a:t>Ideas</a:t>
            </a:r>
          </a:p>
          <a:p>
            <a:pPr lvl="1">
              <a:buFont typeface="Wingdings" panose="05000000000000000000" pitchFamily="2" charset="2"/>
              <a:buChar char="n"/>
            </a:pPr>
            <a:r>
              <a:rPr lang="en-US" altLang="zh-CN" dirty="0" smtClean="0"/>
              <a:t>Communicated </a:t>
            </a:r>
            <a:r>
              <a:rPr lang="en-US" altLang="zh-CN" dirty="0"/>
              <a:t>with</a:t>
            </a:r>
          </a:p>
          <a:p>
            <a:pPr marL="1464628" lvl="2" indent="-457200">
              <a:buFont typeface="Wingdings" panose="05000000000000000000" pitchFamily="2" charset="2"/>
              <a:buChar char="p"/>
            </a:pPr>
            <a:r>
              <a:rPr lang="en-US" altLang="zh-CN" dirty="0" smtClean="0"/>
              <a:t>Clarity</a:t>
            </a:r>
            <a:endParaRPr lang="en-US" altLang="zh-CN" dirty="0"/>
          </a:p>
          <a:p>
            <a:pPr marL="1464628" lvl="2" indent="-457200">
              <a:buFont typeface="Wingdings" panose="05000000000000000000" pitchFamily="2" charset="2"/>
              <a:buChar char="p"/>
            </a:pPr>
            <a:r>
              <a:rPr lang="en-US" altLang="zh-CN" dirty="0" smtClean="0"/>
              <a:t>Precision</a:t>
            </a:r>
            <a:endParaRPr lang="en-US" altLang="zh-CN" dirty="0"/>
          </a:p>
          <a:p>
            <a:pPr marL="1464628" lvl="2" indent="-457200">
              <a:buFont typeface="Wingdings" panose="05000000000000000000" pitchFamily="2" charset="2"/>
              <a:buChar char="p"/>
            </a:pPr>
            <a:r>
              <a:rPr lang="en-US" altLang="zh-CN" dirty="0" smtClean="0"/>
              <a:t>Efficiency</a:t>
            </a:r>
            <a:endParaRPr lang="zh-CN" altLang="en-US" dirty="0"/>
          </a:p>
        </p:txBody>
      </p:sp>
      <p:sp>
        <p:nvSpPr>
          <p:cNvPr id="5" name="标题 4"/>
          <p:cNvSpPr>
            <a:spLocks noGrp="1"/>
          </p:cNvSpPr>
          <p:nvPr>
            <p:ph type="title"/>
          </p:nvPr>
        </p:nvSpPr>
        <p:spPr/>
        <p:txBody>
          <a:bodyPr/>
          <a:lstStyle/>
          <a:p>
            <a:r>
              <a:rPr lang="zh-CN" altLang="en-US" dirty="0" smtClean="0"/>
              <a:t>优秀的可视化</a:t>
            </a:r>
            <a:endParaRPr lang="zh-CN" altLang="en-US" dirty="0"/>
          </a:p>
        </p:txBody>
      </p:sp>
      <p:sp>
        <p:nvSpPr>
          <p:cNvPr id="4" name="矩形 3"/>
          <p:cNvSpPr/>
          <p:nvPr/>
        </p:nvSpPr>
        <p:spPr>
          <a:xfrm>
            <a:off x="635001" y="4307703"/>
            <a:ext cx="9066361" cy="307777"/>
          </a:xfrm>
          <a:prstGeom prst="rect">
            <a:avLst/>
          </a:prstGeom>
        </p:spPr>
        <p:txBody>
          <a:bodyPr wrap="square">
            <a:spAutoFit/>
          </a:bodyPr>
          <a:lstStyle/>
          <a:p>
            <a:r>
              <a:rPr lang="en-US" altLang="zh-CN" sz="1400" dirty="0"/>
              <a:t>E. R. </a:t>
            </a:r>
            <a:r>
              <a:rPr lang="en-US" altLang="zh-CN" sz="1400" dirty="0" err="1"/>
              <a:t>Tufte</a:t>
            </a:r>
            <a:r>
              <a:rPr lang="en-US" altLang="zh-CN" sz="1400" dirty="0"/>
              <a:t> 2001 The Visual Display of Quantitative Information. Yale University http://bit.ly/16Se1</a:t>
            </a:r>
          </a:p>
        </p:txBody>
      </p:sp>
    </p:spTree>
    <p:extLst>
      <p:ext uri="{BB962C8B-B14F-4D97-AF65-F5344CB8AC3E}">
        <p14:creationId xmlns:p14="http://schemas.microsoft.com/office/powerpoint/2010/main" val="219319747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kumimoji="1" lang="zh-CN" altLang="en-US"/>
          </a:p>
        </p:txBody>
      </p:sp>
      <p:sp>
        <p:nvSpPr>
          <p:cNvPr id="203" name="Shape 203"/>
          <p:cNvSpPr>
            <a:spLocks noGrp="1"/>
          </p:cNvSpPr>
          <p:nvPr>
            <p:ph type="title"/>
          </p:nvPr>
        </p:nvSpPr>
        <p:spPr>
          <a:prstGeom prst="rect">
            <a:avLst/>
          </a:prstGeom>
        </p:spPr>
        <p:txBody>
          <a:bodyPr lIns="0" tIns="0" rIns="0" bIns="0">
            <a:normAutofit/>
          </a:bodyPr>
          <a:lstStyle>
            <a:lvl1pPr defTabSz="768095">
              <a:defRPr sz="2688">
                <a:latin typeface="宋体"/>
                <a:ea typeface="宋体"/>
                <a:cs typeface="宋体"/>
                <a:sym typeface="宋体"/>
              </a:defRPr>
            </a:lvl1pPr>
          </a:lstStyle>
          <a:p>
            <a:pPr lvl="0">
              <a:defRPr sz="1800"/>
            </a:pPr>
            <a:r>
              <a:rPr lang="zh-CN" altLang="en-US" sz="3200" dirty="0">
                <a:latin typeface="Arial" panose="020B0604020202020204" pitchFamily="34" charset="0"/>
                <a:ea typeface="Arial Unicode MS" panose="020B0604020202020204" pitchFamily="34" charset="-122"/>
                <a:cs typeface="Arial" panose="020B0604020202020204" pitchFamily="34" charset="0"/>
              </a:rPr>
              <a:t>清晰</a:t>
            </a:r>
            <a:r>
              <a:rPr lang="zh-CN" altLang="en-US" sz="3200" dirty="0" smtClean="0">
                <a:latin typeface="Arial" panose="020B0604020202020204" pitchFamily="34" charset="0"/>
                <a:ea typeface="Arial Unicode MS" panose="020B0604020202020204" pitchFamily="34" charset="-122"/>
                <a:cs typeface="Arial" panose="020B0604020202020204" pitchFamily="34" charset="0"/>
              </a:rPr>
              <a:t>传播</a:t>
            </a:r>
            <a:endParaRPr lang="en-US" altLang="zh-CN" sz="3200" b="1" dirty="0">
              <a:latin typeface="Arial" panose="020B0604020202020204" pitchFamily="34" charset="0"/>
              <a:ea typeface="Arial Unicode MS" panose="020B0604020202020204" pitchFamily="34" charset="-122"/>
              <a:cs typeface="Arial" panose="020B0604020202020204" pitchFamily="34" charset="0"/>
            </a:endParaRPr>
          </a:p>
        </p:txBody>
      </p:sp>
      <p:graphicFrame>
        <p:nvGraphicFramePr>
          <p:cNvPr id="205" name="Table 205"/>
          <p:cNvGraphicFramePr/>
          <p:nvPr>
            <p:extLst>
              <p:ext uri="{D42A27DB-BD31-4B8C-83A1-F6EECF244321}">
                <p14:modId xmlns:p14="http://schemas.microsoft.com/office/powerpoint/2010/main" val="3539754546"/>
              </p:ext>
            </p:extLst>
          </p:nvPr>
        </p:nvGraphicFramePr>
        <p:xfrm>
          <a:off x="281354" y="1000125"/>
          <a:ext cx="8581293" cy="3391860"/>
        </p:xfrm>
        <a:graphic>
          <a:graphicData uri="http://schemas.openxmlformats.org/drawingml/2006/table">
            <a:tbl>
              <a:tblPr firstRow="1" bandRow="1">
                <a:tableStyleId>{4C3C2611-4C71-4FC5-86AE-919BDF0F9419}</a:tableStyleId>
              </a:tblPr>
              <a:tblGrid>
                <a:gridCol w="2157046"/>
                <a:gridCol w="6424247"/>
              </a:tblGrid>
              <a:tr h="305582">
                <a:tc>
                  <a:txBody>
                    <a:bodyPr/>
                    <a:lstStyle/>
                    <a:p>
                      <a:pPr lvl="0" algn="ctr">
                        <a:defRPr sz="1800" b="0" i="0">
                          <a:solidFill>
                            <a:srgbClr val="000000"/>
                          </a:solidFill>
                        </a:defRPr>
                      </a:pPr>
                      <a:r>
                        <a:rPr sz="1200" b="1">
                          <a:solidFill>
                            <a:srgbClr val="FFFFFF"/>
                          </a:solidFill>
                        </a:rPr>
                        <a:t>Principles</a:t>
                      </a:r>
                    </a:p>
                  </a:txBody>
                  <a:tcPr marL="45720" marR="45720" marT="34290" marB="34290" horzOverflow="overflow"/>
                </a:tc>
                <a:tc>
                  <a:txBody>
                    <a:bodyPr/>
                    <a:lstStyle/>
                    <a:p>
                      <a:pPr lvl="0" algn="ctr">
                        <a:defRPr sz="1800" b="0" i="0">
                          <a:solidFill>
                            <a:srgbClr val="000000"/>
                          </a:solidFill>
                        </a:defRPr>
                      </a:pPr>
                      <a:r>
                        <a:rPr sz="1200" b="1">
                          <a:solidFill>
                            <a:srgbClr val="FFFFFF"/>
                          </a:solidFill>
                        </a:rPr>
                        <a:t>Questions in mind</a:t>
                      </a:r>
                    </a:p>
                  </a:txBody>
                  <a:tcPr marL="45720" marR="45720" marT="34290" marB="34290" horzOverflow="overflow"/>
                </a:tc>
              </a:tr>
              <a:tr h="480060">
                <a:tc>
                  <a:txBody>
                    <a:bodyPr/>
                    <a:lstStyle/>
                    <a:p>
                      <a:pPr lvl="0" algn="ctr">
                        <a:defRPr sz="1800" b="0" i="0"/>
                      </a:pPr>
                      <a:r>
                        <a:rPr sz="1400" b="1" dirty="0"/>
                        <a:t>Apprehension</a:t>
                      </a:r>
                    </a:p>
                  </a:txBody>
                  <a:tcPr marL="45720" marR="45720" marT="34290" marB="34290" horzOverflow="overflow"/>
                </a:tc>
                <a:tc>
                  <a:txBody>
                    <a:bodyPr/>
                    <a:lstStyle/>
                    <a:p>
                      <a:pPr lvl="0" algn="l">
                        <a:defRPr sz="1800" b="0" i="0"/>
                      </a:pPr>
                      <a:r>
                        <a:rPr sz="1400">
                          <a:solidFill>
                            <a:srgbClr val="69676D"/>
                          </a:solidFill>
                        </a:rPr>
                        <a:t>Does the graph maximize apprehension of the relations among variables?</a:t>
                      </a:r>
                    </a:p>
                  </a:txBody>
                  <a:tcPr marL="45720" marR="45720" marT="34290" marB="34290" horzOverflow="overflow"/>
                </a:tc>
              </a:tr>
              <a:tr h="480060">
                <a:tc>
                  <a:txBody>
                    <a:bodyPr/>
                    <a:lstStyle/>
                    <a:p>
                      <a:pPr lvl="0" algn="ctr">
                        <a:defRPr sz="1800" b="0" i="0"/>
                      </a:pPr>
                      <a:r>
                        <a:rPr sz="1400" b="1" dirty="0" smtClean="0"/>
                        <a:t>Clarity</a:t>
                      </a:r>
                      <a:endParaRPr sz="1400" b="1" dirty="0"/>
                    </a:p>
                  </a:txBody>
                  <a:tcPr marL="45720" marR="45720" marT="34290" marB="34290" horzOverflow="overflow"/>
                </a:tc>
                <a:tc>
                  <a:txBody>
                    <a:bodyPr/>
                    <a:lstStyle/>
                    <a:p>
                      <a:pPr lvl="0" algn="l">
                        <a:defRPr sz="1800" b="0" i="0"/>
                      </a:pPr>
                      <a:r>
                        <a:rPr sz="1400">
                          <a:solidFill>
                            <a:srgbClr val="69676D"/>
                          </a:solidFill>
                        </a:rPr>
                        <a:t>Are the most important elements or relations visually most prominent?</a:t>
                      </a:r>
                    </a:p>
                  </a:txBody>
                  <a:tcPr marL="45720" marR="45720" marT="34290" marB="34290" horzOverflow="overflow"/>
                </a:tc>
              </a:tr>
              <a:tr h="480060">
                <a:tc>
                  <a:txBody>
                    <a:bodyPr/>
                    <a:lstStyle/>
                    <a:p>
                      <a:pPr lvl="0" algn="ctr">
                        <a:defRPr sz="1800" b="0" i="0"/>
                      </a:pPr>
                      <a:r>
                        <a:rPr sz="1400" b="1"/>
                        <a:t>Consistency</a:t>
                      </a:r>
                    </a:p>
                  </a:txBody>
                  <a:tcPr marL="45720" marR="45720" marT="34290" marB="34290" horzOverflow="overflow"/>
                </a:tc>
                <a:tc>
                  <a:txBody>
                    <a:bodyPr/>
                    <a:lstStyle/>
                    <a:p>
                      <a:pPr lvl="0" algn="l">
                        <a:defRPr sz="1800" b="0" i="0"/>
                      </a:pPr>
                      <a:r>
                        <a:rPr sz="1400">
                          <a:solidFill>
                            <a:srgbClr val="69676D"/>
                          </a:solidFill>
                        </a:rPr>
                        <a:t>Are the elements, symbol shapes and colors consistent with their use in previous graphs?</a:t>
                      </a:r>
                    </a:p>
                  </a:txBody>
                  <a:tcPr marL="45720" marR="45720" marT="34290" marB="34290" horzOverflow="overflow"/>
                </a:tc>
              </a:tr>
              <a:tr h="480060">
                <a:tc>
                  <a:txBody>
                    <a:bodyPr/>
                    <a:lstStyle/>
                    <a:p>
                      <a:pPr lvl="0" algn="ctr">
                        <a:defRPr sz="1800" b="0" i="0"/>
                      </a:pPr>
                      <a:r>
                        <a:rPr sz="1400" b="1"/>
                        <a:t>Efficiency</a:t>
                      </a:r>
                    </a:p>
                  </a:txBody>
                  <a:tcPr marL="45720" marR="45720" marT="34290" marB="34290" horzOverflow="overflow"/>
                </a:tc>
                <a:tc>
                  <a:txBody>
                    <a:bodyPr/>
                    <a:lstStyle/>
                    <a:p>
                      <a:pPr lvl="0" algn="l">
                        <a:defRPr sz="1800" b="0" i="0"/>
                      </a:pPr>
                      <a:r>
                        <a:rPr sz="1400">
                          <a:solidFill>
                            <a:srgbClr val="69676D"/>
                          </a:solidFill>
                        </a:rPr>
                        <a:t>Are the elements of the graph economically used? Is the graph easy to interpret?</a:t>
                      </a:r>
                    </a:p>
                  </a:txBody>
                  <a:tcPr marL="45720" marR="45720" marT="34290" marB="34290" horzOverflow="overflow"/>
                </a:tc>
              </a:tr>
              <a:tr h="685800">
                <a:tc>
                  <a:txBody>
                    <a:bodyPr/>
                    <a:lstStyle/>
                    <a:p>
                      <a:pPr lvl="0" algn="ctr">
                        <a:defRPr sz="1800" b="0" i="0"/>
                      </a:pPr>
                      <a:r>
                        <a:rPr sz="1400" b="1"/>
                        <a:t>Necessity</a:t>
                      </a:r>
                    </a:p>
                  </a:txBody>
                  <a:tcPr marL="45720" marR="45720" marT="34290" marB="34290" horzOverflow="overflow"/>
                </a:tc>
                <a:tc>
                  <a:txBody>
                    <a:bodyPr/>
                    <a:lstStyle/>
                    <a:p>
                      <a:pPr lvl="0" algn="l">
                        <a:defRPr sz="1800" b="0" i="0"/>
                      </a:pPr>
                      <a:r>
                        <a:rPr sz="1400">
                          <a:solidFill>
                            <a:srgbClr val="69676D"/>
                          </a:solidFill>
                        </a:rPr>
                        <a:t>Is the graph a more useful way to represent the data than alternatives (table, text)? Are all the graph elements necessary to convey the relations?</a:t>
                      </a:r>
                    </a:p>
                  </a:txBody>
                  <a:tcPr marL="45720" marR="45720" marT="34290" marB="34290" horzOverflow="overflow"/>
                </a:tc>
              </a:tr>
              <a:tr h="449759">
                <a:tc>
                  <a:txBody>
                    <a:bodyPr/>
                    <a:lstStyle/>
                    <a:p>
                      <a:pPr lvl="0" algn="ctr">
                        <a:defRPr sz="1800" b="0" i="0"/>
                      </a:pPr>
                      <a:r>
                        <a:rPr sz="1400" b="1"/>
                        <a:t>Truthfulness</a:t>
                      </a:r>
                    </a:p>
                  </a:txBody>
                  <a:tcPr marL="45720" marR="45720" marT="34290" marB="34290" horzOverflow="overflow"/>
                </a:tc>
                <a:tc>
                  <a:txBody>
                    <a:bodyPr/>
                    <a:lstStyle/>
                    <a:p>
                      <a:pPr lvl="0" algn="l">
                        <a:defRPr sz="1800" b="0" i="0"/>
                      </a:pPr>
                      <a:r>
                        <a:rPr sz="1400" dirty="0">
                          <a:solidFill>
                            <a:srgbClr val="69676D"/>
                          </a:solidFill>
                        </a:rPr>
                        <a:t>Are the graph elements accurately positioned and scaled?</a:t>
                      </a:r>
                    </a:p>
                  </a:txBody>
                  <a:tcPr marL="45720" marR="45720" marT="34290" marB="34290" horzOverflow="overflow"/>
                </a:tc>
              </a:tr>
            </a:tbl>
          </a:graphicData>
        </a:graphic>
      </p:graphicFrame>
      <p:sp>
        <p:nvSpPr>
          <p:cNvPr id="206" name="Shape 206"/>
          <p:cNvSpPr/>
          <p:nvPr/>
        </p:nvSpPr>
        <p:spPr>
          <a:xfrm>
            <a:off x="457200" y="4686301"/>
            <a:ext cx="8432800"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r>
              <a:rPr sz="1200" dirty="0">
                <a:latin typeface="Calibri"/>
                <a:ea typeface="Calibri"/>
                <a:cs typeface="Calibri"/>
                <a:sym typeface="Calibri"/>
              </a:rPr>
              <a:t>D. A. Burn (1993), "Designing Effective Statistical Graphs". In C. R. Rao, ed., </a:t>
            </a:r>
            <a:r>
              <a:rPr sz="1200" i="1" dirty="0">
                <a:latin typeface="Calibri"/>
                <a:ea typeface="Calibri"/>
                <a:cs typeface="Calibri"/>
                <a:sym typeface="Calibri"/>
              </a:rPr>
              <a:t>Handbook of Statistics</a:t>
            </a:r>
            <a:r>
              <a:rPr sz="1200" dirty="0">
                <a:latin typeface="Calibri"/>
                <a:ea typeface="Calibri"/>
                <a:cs typeface="Calibri"/>
                <a:sym typeface="Calibri"/>
              </a:rPr>
              <a:t>, vol. 9, Chapter 22.</a:t>
            </a:r>
          </a:p>
        </p:txBody>
      </p:sp>
    </p:spTree>
    <p:extLst>
      <p:ext uri="{BB962C8B-B14F-4D97-AF65-F5344CB8AC3E}">
        <p14:creationId xmlns:p14="http://schemas.microsoft.com/office/powerpoint/2010/main" val="323153602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image17.jpg"/>
          <p:cNvPicPr/>
          <p:nvPr/>
        </p:nvPicPr>
        <p:blipFill>
          <a:blip r:embed="rId2">
            <a:extLst/>
          </a:blip>
          <a:stretch>
            <a:fillRect/>
          </a:stretch>
        </p:blipFill>
        <p:spPr>
          <a:xfrm>
            <a:off x="533401" y="2343150"/>
            <a:ext cx="2236303" cy="2114550"/>
          </a:xfrm>
          <a:prstGeom prst="rect">
            <a:avLst/>
          </a:prstGeom>
          <a:ln w="12700">
            <a:miter lim="400000"/>
          </a:ln>
        </p:spPr>
      </p:pic>
      <p:sp>
        <p:nvSpPr>
          <p:cNvPr id="129" name="Shape 129"/>
          <p:cNvSpPr>
            <a:spLocks noGrp="1"/>
          </p:cNvSpPr>
          <p:nvPr>
            <p:ph idx="1"/>
          </p:nvPr>
        </p:nvSpPr>
        <p:spPr>
          <a:xfrm>
            <a:off x="2893150" y="1200151"/>
            <a:ext cx="5793650" cy="3394472"/>
          </a:xfrm>
          <a:prstGeom prst="rect">
            <a:avLst/>
          </a:prstGeom>
        </p:spPr>
        <p:txBody>
          <a:bodyPr lIns="0" tIns="0" rIns="0" bIns="0">
            <a:normAutofit fontScale="92500" lnSpcReduction="20000"/>
          </a:bodyPr>
          <a:lstStyle/>
          <a:p>
            <a:pPr lvl="0">
              <a:lnSpc>
                <a:spcPct val="80000"/>
              </a:lnSpc>
              <a:spcBef>
                <a:spcPts val="500"/>
              </a:spcBef>
              <a:buFont typeface="Wingdings" panose="05000000000000000000" pitchFamily="2" charset="2"/>
              <a:buChar char="n"/>
              <a:defRPr sz="1800"/>
            </a:pPr>
            <a:r>
              <a:rPr lang="zh-CN" altLang="en-US" sz="2400" dirty="0" smtClean="0"/>
              <a:t>好的</a:t>
            </a:r>
            <a:r>
              <a:rPr lang="zh-CN" altLang="en-US" sz="2400" dirty="0">
                <a:latin typeface="宋体"/>
                <a:ea typeface="宋体"/>
                <a:cs typeface="宋体"/>
                <a:sym typeface="宋体"/>
              </a:rPr>
              <a:t>可视化应该做什么</a:t>
            </a:r>
            <a:r>
              <a:rPr lang="zh-CN" altLang="en-US" sz="2400" dirty="0" smtClean="0">
                <a:latin typeface="宋体"/>
                <a:ea typeface="宋体"/>
                <a:cs typeface="宋体"/>
                <a:sym typeface="宋体"/>
              </a:rPr>
              <a:t>？</a:t>
            </a:r>
            <a:endParaRPr lang="en-US" altLang="zh-CN" sz="2400" dirty="0" smtClean="0">
              <a:latin typeface="宋体"/>
              <a:ea typeface="宋体"/>
              <a:cs typeface="宋体"/>
              <a:sym typeface="宋体"/>
            </a:endParaRPr>
          </a:p>
          <a:p>
            <a:pPr marL="857514" lvl="1" indent="-342900">
              <a:lnSpc>
                <a:spcPct val="80000"/>
              </a:lnSpc>
              <a:spcBef>
                <a:spcPts val="500"/>
              </a:spcBef>
              <a:buFont typeface="Wingdings" panose="05000000000000000000" pitchFamily="2" charset="2"/>
              <a:buChar char="p"/>
              <a:defRPr sz="1800"/>
            </a:pPr>
            <a:r>
              <a:rPr sz="2200" dirty="0" smtClean="0"/>
              <a:t>Show </a:t>
            </a:r>
            <a:r>
              <a:rPr sz="2200" dirty="0"/>
              <a:t>the data	</a:t>
            </a:r>
            <a:endParaRPr sz="2100" dirty="0"/>
          </a:p>
          <a:p>
            <a:pPr marL="857514" lvl="1" indent="-342900">
              <a:lnSpc>
                <a:spcPct val="80000"/>
              </a:lnSpc>
              <a:spcBef>
                <a:spcPts val="500"/>
              </a:spcBef>
              <a:buFont typeface="Wingdings" panose="05000000000000000000" pitchFamily="2" charset="2"/>
              <a:buChar char="p"/>
              <a:defRPr sz="1800"/>
            </a:pPr>
            <a:r>
              <a:rPr sz="2200" dirty="0"/>
              <a:t>Induce to viewer to think about the data</a:t>
            </a:r>
            <a:endParaRPr sz="2100" dirty="0"/>
          </a:p>
          <a:p>
            <a:pPr marL="857514" lvl="1" indent="-342900">
              <a:lnSpc>
                <a:spcPct val="80000"/>
              </a:lnSpc>
              <a:spcBef>
                <a:spcPts val="500"/>
              </a:spcBef>
              <a:buFont typeface="Wingdings" panose="05000000000000000000" pitchFamily="2" charset="2"/>
              <a:buChar char="p"/>
              <a:defRPr sz="1800"/>
            </a:pPr>
            <a:r>
              <a:rPr sz="2200" dirty="0"/>
              <a:t>Avoid distorting what the data have to say</a:t>
            </a:r>
            <a:endParaRPr sz="2100" dirty="0"/>
          </a:p>
          <a:p>
            <a:pPr marL="857514" lvl="1" indent="-342900">
              <a:lnSpc>
                <a:spcPct val="80000"/>
              </a:lnSpc>
              <a:spcBef>
                <a:spcPts val="500"/>
              </a:spcBef>
              <a:buFont typeface="Wingdings" panose="05000000000000000000" pitchFamily="2" charset="2"/>
              <a:buChar char="p"/>
              <a:defRPr sz="1800"/>
            </a:pPr>
            <a:r>
              <a:rPr sz="2200" dirty="0"/>
              <a:t>Present many numbers in a small space</a:t>
            </a:r>
            <a:endParaRPr sz="2100" dirty="0"/>
          </a:p>
          <a:p>
            <a:pPr marL="857514" lvl="1" indent="-342900">
              <a:lnSpc>
                <a:spcPct val="80000"/>
              </a:lnSpc>
              <a:spcBef>
                <a:spcPts val="500"/>
              </a:spcBef>
              <a:buFont typeface="Wingdings" panose="05000000000000000000" pitchFamily="2" charset="2"/>
              <a:buChar char="p"/>
              <a:defRPr sz="1800"/>
            </a:pPr>
            <a:r>
              <a:rPr sz="2200" dirty="0"/>
              <a:t>Make large data sets coherent</a:t>
            </a:r>
            <a:endParaRPr sz="2100" dirty="0"/>
          </a:p>
          <a:p>
            <a:pPr marL="857514" lvl="1" indent="-342900">
              <a:lnSpc>
                <a:spcPct val="80000"/>
              </a:lnSpc>
              <a:spcBef>
                <a:spcPts val="500"/>
              </a:spcBef>
              <a:buFont typeface="Wingdings" panose="05000000000000000000" pitchFamily="2" charset="2"/>
              <a:buChar char="p"/>
              <a:defRPr sz="1800"/>
            </a:pPr>
            <a:r>
              <a:rPr sz="2200" dirty="0"/>
              <a:t>Encourage the eye to compare different pieces of data</a:t>
            </a:r>
            <a:endParaRPr sz="2100" dirty="0"/>
          </a:p>
          <a:p>
            <a:pPr marL="857514" lvl="1" indent="-342900">
              <a:lnSpc>
                <a:spcPct val="80000"/>
              </a:lnSpc>
              <a:spcBef>
                <a:spcPts val="500"/>
              </a:spcBef>
              <a:buFont typeface="Wingdings" panose="05000000000000000000" pitchFamily="2" charset="2"/>
              <a:buChar char="p"/>
              <a:defRPr sz="1800"/>
            </a:pPr>
            <a:r>
              <a:rPr sz="2200" dirty="0"/>
              <a:t>Reveal the data at several levels of detail, from overview to fine structure</a:t>
            </a:r>
            <a:endParaRPr sz="2100" dirty="0"/>
          </a:p>
          <a:p>
            <a:pPr marL="857514" lvl="1" indent="-342900">
              <a:lnSpc>
                <a:spcPct val="80000"/>
              </a:lnSpc>
              <a:spcBef>
                <a:spcPts val="500"/>
              </a:spcBef>
              <a:buFont typeface="Wingdings" panose="05000000000000000000" pitchFamily="2" charset="2"/>
              <a:buChar char="p"/>
              <a:defRPr sz="1800"/>
            </a:pPr>
            <a:r>
              <a:rPr sz="2200" dirty="0"/>
              <a:t>Serve a clear purpose: </a:t>
            </a:r>
            <a:endParaRPr sz="2900" dirty="0"/>
          </a:p>
          <a:p>
            <a:pPr marL="1227826" lvl="2" indent="-285750">
              <a:lnSpc>
                <a:spcPct val="80000"/>
              </a:lnSpc>
              <a:spcBef>
                <a:spcPts val="400"/>
              </a:spcBef>
              <a:buClr>
                <a:srgbClr val="410082"/>
              </a:buClr>
              <a:buFont typeface="Wingdings" panose="05000000000000000000" pitchFamily="2" charset="2"/>
              <a:buChar char="p"/>
              <a:defRPr sz="1800"/>
            </a:pPr>
            <a:r>
              <a:rPr sz="1700" dirty="0"/>
              <a:t>Description, exploration, tabulation, or decoration</a:t>
            </a:r>
          </a:p>
          <a:p>
            <a:pPr marL="857514" lvl="1" indent="-342900">
              <a:lnSpc>
                <a:spcPct val="80000"/>
              </a:lnSpc>
              <a:spcBef>
                <a:spcPts val="500"/>
              </a:spcBef>
              <a:buFont typeface="Wingdings" panose="05000000000000000000" pitchFamily="2" charset="2"/>
              <a:buChar char="p"/>
              <a:defRPr sz="1800"/>
            </a:pPr>
            <a:r>
              <a:rPr sz="2200" dirty="0"/>
              <a:t>Be closely integrated with the statistical and verbal descriptions of a data set.</a:t>
            </a:r>
          </a:p>
        </p:txBody>
      </p:sp>
      <p:sp>
        <p:nvSpPr>
          <p:cNvPr id="2" name="标题 1"/>
          <p:cNvSpPr>
            <a:spLocks noGrp="1"/>
          </p:cNvSpPr>
          <p:nvPr>
            <p:ph type="title"/>
          </p:nvPr>
        </p:nvSpPr>
        <p:spPr/>
        <p:txBody>
          <a:bodyPr/>
          <a:lstStyle/>
          <a:p>
            <a:r>
              <a:rPr lang="zh-CN" altLang="en-US" dirty="0" smtClean="0"/>
              <a:t>优图原则</a:t>
            </a:r>
            <a:endParaRPr lang="zh-CN" altLang="en-US" dirty="0"/>
          </a:p>
        </p:txBody>
      </p:sp>
      <p:sp>
        <p:nvSpPr>
          <p:cNvPr id="130" name="Shape 130"/>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16</a:t>
            </a:fld>
            <a:endParaRPr sz="1600"/>
          </a:p>
        </p:txBody>
      </p:sp>
      <p:sp>
        <p:nvSpPr>
          <p:cNvPr id="131" name="Shape 131"/>
          <p:cNvSpPr/>
          <p:nvPr/>
        </p:nvSpPr>
        <p:spPr>
          <a:xfrm>
            <a:off x="685800" y="2800350"/>
            <a:ext cx="1800356"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Calibri"/>
                <a:ea typeface="Calibri"/>
                <a:cs typeface="Calibri"/>
                <a:sym typeface="Calibri"/>
              </a:defRPr>
            </a:lvl1pPr>
          </a:lstStyle>
          <a:p>
            <a:pPr lvl="0"/>
            <a:r>
              <a:t>(Tufte 2001/1983)</a:t>
            </a:r>
          </a:p>
        </p:txBody>
      </p:sp>
      <p:pic>
        <p:nvPicPr>
          <p:cNvPr id="132" name="pasted-image.png"/>
          <p:cNvPicPr/>
          <p:nvPr/>
        </p:nvPicPr>
        <p:blipFill>
          <a:blip r:embed="rId3">
            <a:extLst/>
          </a:blip>
          <a:stretch>
            <a:fillRect/>
          </a:stretch>
        </p:blipFill>
        <p:spPr>
          <a:xfrm>
            <a:off x="516085" y="957858"/>
            <a:ext cx="2287104" cy="1348140"/>
          </a:xfrm>
          <a:prstGeom prst="rect">
            <a:avLst/>
          </a:prstGeom>
          <a:ln w="12700">
            <a:miter lim="400000"/>
          </a:ln>
        </p:spPr>
      </p:pic>
    </p:spTree>
    <p:extLst>
      <p:ext uri="{BB962C8B-B14F-4D97-AF65-F5344CB8AC3E}">
        <p14:creationId xmlns:p14="http://schemas.microsoft.com/office/powerpoint/2010/main" val="420242273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lstStyle/>
          <a:p>
            <a:endParaRPr kumimoji="1" lang="zh-CN" altLang="en-US"/>
          </a:p>
        </p:txBody>
      </p:sp>
      <p:sp>
        <p:nvSpPr>
          <p:cNvPr id="2" name="标题 1"/>
          <p:cNvSpPr>
            <a:spLocks noGrp="1"/>
          </p:cNvSpPr>
          <p:nvPr>
            <p:ph type="title"/>
          </p:nvPr>
        </p:nvSpPr>
        <p:spPr/>
        <p:txBody>
          <a:bodyPr/>
          <a:lstStyle/>
          <a:p>
            <a:r>
              <a:rPr lang="en-US" altLang="zh-CN" dirty="0" smtClean="0"/>
              <a:t>1854</a:t>
            </a:r>
            <a:r>
              <a:rPr lang="zh-CN" altLang="en-US" dirty="0" smtClean="0"/>
              <a:t>年伦敦宽街黑死病爆发</a:t>
            </a:r>
            <a:endParaRPr lang="zh-CN" altLang="en-US" dirty="0"/>
          </a:p>
        </p:txBody>
      </p:sp>
      <p:grpSp>
        <p:nvGrpSpPr>
          <p:cNvPr id="9" name="组合 8"/>
          <p:cNvGrpSpPr/>
          <p:nvPr/>
        </p:nvGrpSpPr>
        <p:grpSpPr>
          <a:xfrm>
            <a:off x="961302" y="1113234"/>
            <a:ext cx="7035383" cy="3247651"/>
            <a:chOff x="1220094" y="1779036"/>
            <a:chExt cx="7035383" cy="4330201"/>
          </a:xfrm>
        </p:grpSpPr>
        <p:pic>
          <p:nvPicPr>
            <p:cNvPr id="5" name="Picture 4" descr="http://dtc-wsuv.org/kwise/placestory/images/dea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094" y="4065211"/>
              <a:ext cx="1518093" cy="19836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healthcybermap.org/HGeo/images/sno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187" y="1839421"/>
              <a:ext cx="5517290" cy="42698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commons/thumb/6/6a/Whitehead_henry1884.jpg/220px-Whitehead_henry18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9364" y="1779036"/>
              <a:ext cx="1396113" cy="2030711"/>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6"/>
            <a:stretch>
              <a:fillRect/>
            </a:stretch>
          </p:blipFill>
          <p:spPr>
            <a:xfrm>
              <a:off x="1220094" y="1839421"/>
              <a:ext cx="1586542" cy="2199524"/>
            </a:xfrm>
            <a:prstGeom prst="rect">
              <a:avLst/>
            </a:prstGeom>
          </p:spPr>
        </p:pic>
      </p:grpSp>
    </p:spTree>
    <p:extLst>
      <p:ext uri="{BB962C8B-B14F-4D97-AF65-F5344CB8AC3E}">
        <p14:creationId xmlns:p14="http://schemas.microsoft.com/office/powerpoint/2010/main" val="326503779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endParaRPr kumimoji="1" lang="zh-CN" altLang="en-US"/>
          </a:p>
        </p:txBody>
      </p:sp>
      <p:sp>
        <p:nvSpPr>
          <p:cNvPr id="2" name="标题 1"/>
          <p:cNvSpPr>
            <a:spLocks noGrp="1"/>
          </p:cNvSpPr>
          <p:nvPr>
            <p:ph type="title"/>
          </p:nvPr>
        </p:nvSpPr>
        <p:spPr/>
        <p:txBody>
          <a:bodyPr/>
          <a:lstStyle/>
          <a:p>
            <a:r>
              <a:rPr lang="zh-CN" altLang="en-US" dirty="0" smtClean="0"/>
              <a:t>可视化解读</a:t>
            </a:r>
            <a:endParaRPr lang="zh-CN" altLang="en-US" dirty="0"/>
          </a:p>
        </p:txBody>
      </p:sp>
      <p:pic>
        <p:nvPicPr>
          <p:cNvPr id="4" name="Picture 6" descr="http://www.selkirkgis.com/wp-content/uploads/2012/01/CholeraOutbre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675" y="1313798"/>
            <a:ext cx="5978096" cy="2891579"/>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371599" y="4267441"/>
            <a:ext cx="6719978" cy="369332"/>
          </a:xfrm>
          <a:prstGeom prst="rect">
            <a:avLst/>
          </a:prstGeom>
        </p:spPr>
        <p:txBody>
          <a:bodyPr wrap="square">
            <a:spAutoFit/>
          </a:bodyPr>
          <a:lstStyle/>
          <a:p>
            <a:r>
              <a:rPr lang="zh-CN" altLang="en-US" dirty="0"/>
              <a:t>http://www.selkirkgis.com/blog/tag/program-collaboration/</a:t>
            </a:r>
          </a:p>
        </p:txBody>
      </p:sp>
    </p:spTree>
    <p:extLst>
      <p:ext uri="{BB962C8B-B14F-4D97-AF65-F5344CB8AC3E}">
        <p14:creationId xmlns:p14="http://schemas.microsoft.com/office/powerpoint/2010/main" val="151733794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lstStyle/>
          <a:p>
            <a:endParaRPr kumimoji="1" lang="zh-CN" altLang="en-US"/>
          </a:p>
        </p:txBody>
      </p:sp>
      <p:sp>
        <p:nvSpPr>
          <p:cNvPr id="2" name="标题 1"/>
          <p:cNvSpPr>
            <a:spLocks noGrp="1"/>
          </p:cNvSpPr>
          <p:nvPr>
            <p:ph type="title"/>
          </p:nvPr>
        </p:nvSpPr>
        <p:spPr/>
        <p:txBody>
          <a:bodyPr/>
          <a:lstStyle/>
          <a:p>
            <a:r>
              <a:rPr lang="en-US" altLang="zh-CN" dirty="0"/>
              <a:t>1812</a:t>
            </a:r>
            <a:r>
              <a:rPr lang="zh-CN" altLang="en-US" dirty="0"/>
              <a:t>年拿破仑军队的溃退</a:t>
            </a:r>
          </a:p>
        </p:txBody>
      </p:sp>
      <p:sp>
        <p:nvSpPr>
          <p:cNvPr id="77" name="Shape 77"/>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19</a:t>
            </a:fld>
            <a:endParaRPr sz="1600"/>
          </a:p>
        </p:txBody>
      </p:sp>
      <p:pic>
        <p:nvPicPr>
          <p:cNvPr id="78" name="image7.jpg" descr="http://upload.wikimedia.org/wikipedia/commons/c/cc/Napoleons_retreat_from_moscow.jpg"/>
          <p:cNvPicPr/>
          <p:nvPr/>
        </p:nvPicPr>
        <p:blipFill>
          <a:blip r:embed="rId2">
            <a:extLst/>
          </a:blip>
          <a:stretch>
            <a:fillRect/>
          </a:stretch>
        </p:blipFill>
        <p:spPr>
          <a:xfrm>
            <a:off x="1143000" y="1143000"/>
            <a:ext cx="6172200" cy="3298270"/>
          </a:xfrm>
          <a:prstGeom prst="rect">
            <a:avLst/>
          </a:prstGeom>
          <a:ln w="12700">
            <a:miter lim="400000"/>
          </a:ln>
        </p:spPr>
      </p:pic>
      <p:sp>
        <p:nvSpPr>
          <p:cNvPr id="79" name="Shape 79"/>
          <p:cNvSpPr/>
          <p:nvPr/>
        </p:nvSpPr>
        <p:spPr>
          <a:xfrm>
            <a:off x="304800" y="4658751"/>
            <a:ext cx="7696200" cy="3385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Calibri"/>
                <a:ea typeface="Calibri"/>
                <a:cs typeface="Calibri"/>
                <a:sym typeface="Calibri"/>
              </a:defRPr>
            </a:lvl1pPr>
          </a:lstStyle>
          <a:p>
            <a:pPr lvl="0">
              <a:defRPr sz="1800"/>
            </a:pPr>
            <a:r>
              <a:rPr sz="1600"/>
              <a:t>An artistic depiction of Napoleon's retreat from Moscow, by Adolph Northen</a:t>
            </a:r>
          </a:p>
        </p:txBody>
      </p:sp>
    </p:spTree>
    <p:extLst>
      <p:ext uri="{BB962C8B-B14F-4D97-AF65-F5344CB8AC3E}">
        <p14:creationId xmlns:p14="http://schemas.microsoft.com/office/powerpoint/2010/main" val="221474483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p:cNvSpPr>
          <p:nvPr>
            <p:ph idx="1"/>
          </p:nvPr>
        </p:nvSpPr>
        <p:spPr>
          <a:prstGeom prst="rect">
            <a:avLst/>
          </a:prstGeom>
        </p:spPr>
        <p:txBody>
          <a:bodyPr vert="horz" lIns="0" tIns="0" rIns="0" bIns="0" numCol="2" anchor="ctr">
            <a:noAutofit/>
          </a:bodyPr>
          <a:lstStyle/>
          <a:p>
            <a:pPr algn="dist">
              <a:spcBef>
                <a:spcPts val="400"/>
              </a:spcBef>
              <a:buClr>
                <a:srgbClr val="410082"/>
              </a:buClr>
              <a:buFont typeface="Symbol" charset="2"/>
              <a:buChar char="-"/>
              <a:defRPr sz="1800"/>
            </a:pPr>
            <a:r>
              <a:rPr sz="4400" dirty="0" err="1">
                <a:latin typeface="Arial" panose="020B0604020202020204" pitchFamily="34" charset="0"/>
                <a:cs typeface="Arial" panose="020B0604020202020204" pitchFamily="34" charset="0"/>
                <a:sym typeface="宋体"/>
              </a:rPr>
              <a:t>概念</a:t>
            </a:r>
            <a:r>
              <a:rPr sz="4400" dirty="0">
                <a:latin typeface="Arial" panose="020B0604020202020204" pitchFamily="34" charset="0"/>
                <a:cs typeface="Arial" panose="020B0604020202020204" pitchFamily="34" charset="0"/>
                <a:sym typeface="宋体"/>
              </a:rPr>
              <a:t> </a:t>
            </a:r>
            <a:r>
              <a:rPr sz="4400" dirty="0">
                <a:latin typeface="Arial" panose="020B0604020202020204" pitchFamily="34" charset="0"/>
                <a:cs typeface="Arial" panose="020B0604020202020204" pitchFamily="34" charset="0"/>
              </a:rPr>
              <a:t>Concepts</a:t>
            </a:r>
          </a:p>
          <a:p>
            <a:pPr algn="dist">
              <a:spcBef>
                <a:spcPts val="400"/>
              </a:spcBef>
              <a:buClr>
                <a:srgbClr val="410082"/>
              </a:buClr>
              <a:buFont typeface="Symbol" charset="2"/>
              <a:buChar char="-"/>
              <a:defRPr sz="1800"/>
            </a:pPr>
            <a:r>
              <a:rPr lang="zh-CN" altLang="en-US" sz="4400" dirty="0">
                <a:latin typeface="Arial" panose="020B0604020202020204" pitchFamily="34" charset="0"/>
                <a:cs typeface="Arial" panose="020B0604020202020204" pitchFamily="34" charset="0"/>
              </a:rPr>
              <a:t>功能 </a:t>
            </a:r>
            <a:r>
              <a:rPr lang="en-US" altLang="zh-CN" sz="4400" dirty="0" smtClean="0">
                <a:latin typeface="Arial" panose="020B0604020202020204" pitchFamily="34" charset="0"/>
                <a:cs typeface="Arial" panose="020B0604020202020204" pitchFamily="34" charset="0"/>
              </a:rPr>
              <a:t>Functions</a:t>
            </a:r>
          </a:p>
          <a:p>
            <a:pPr algn="dist">
              <a:spcBef>
                <a:spcPts val="400"/>
              </a:spcBef>
              <a:buClr>
                <a:srgbClr val="410082"/>
              </a:buClr>
              <a:buFont typeface="Symbol" charset="2"/>
              <a:buChar char="-"/>
              <a:defRPr sz="1800"/>
            </a:pPr>
            <a:r>
              <a:rPr lang="zh-CN" altLang="en-US" sz="4400" dirty="0" smtClean="0">
                <a:latin typeface="Arial" panose="020B0604020202020204" pitchFamily="34" charset="0"/>
                <a:cs typeface="Arial" panose="020B0604020202020204" pitchFamily="34" charset="0"/>
              </a:rPr>
              <a:t>过程 </a:t>
            </a:r>
            <a:r>
              <a:rPr lang="en-US" altLang="zh-CN" sz="4400" dirty="0" smtClean="0">
                <a:latin typeface="Arial" panose="020B0604020202020204" pitchFamily="34" charset="0"/>
                <a:cs typeface="Arial" panose="020B0604020202020204" pitchFamily="34" charset="0"/>
              </a:rPr>
              <a:t>Process</a:t>
            </a:r>
          </a:p>
          <a:p>
            <a:pPr algn="dist">
              <a:spcBef>
                <a:spcPts val="400"/>
              </a:spcBef>
              <a:buClr>
                <a:srgbClr val="410082"/>
              </a:buClr>
              <a:buFont typeface="Symbol" charset="2"/>
              <a:buChar char="-"/>
              <a:defRPr sz="1800"/>
            </a:pPr>
            <a:r>
              <a:rPr lang="zh-CN" altLang="en-US" sz="4400" dirty="0" smtClean="0">
                <a:latin typeface="Arial" panose="020B0604020202020204" pitchFamily="34" charset="0"/>
                <a:cs typeface="Arial" panose="020B0604020202020204" pitchFamily="34" charset="0"/>
              </a:rPr>
              <a:t>理论 </a:t>
            </a:r>
            <a:r>
              <a:rPr lang="en-US" altLang="zh-CN" sz="4400" dirty="0" smtClean="0">
                <a:latin typeface="Arial" panose="020B0604020202020204" pitchFamily="34" charset="0"/>
                <a:cs typeface="Arial" panose="020B0604020202020204" pitchFamily="34" charset="0"/>
              </a:rPr>
              <a:t>Theory</a:t>
            </a:r>
            <a:endParaRPr sz="4400" dirty="0">
              <a:latin typeface="Arial" panose="020B0604020202020204" pitchFamily="34" charset="0"/>
              <a:cs typeface="Arial" panose="020B0604020202020204" pitchFamily="34" charset="0"/>
            </a:endParaRPr>
          </a:p>
        </p:txBody>
      </p:sp>
      <p:sp>
        <p:nvSpPr>
          <p:cNvPr id="2" name="标题 1"/>
          <p:cNvSpPr>
            <a:spLocks noGrp="1"/>
          </p:cNvSpPr>
          <p:nvPr>
            <p:ph type="title"/>
          </p:nvPr>
        </p:nvSpPr>
        <p:spPr/>
        <p:txBody>
          <a:bodyPr/>
          <a:lstStyle/>
          <a:p>
            <a:r>
              <a:rPr lang="zh-CN" altLang="en-US" sz="6000" dirty="0" smtClean="0"/>
              <a:t>内容简介</a:t>
            </a:r>
            <a:endParaRPr lang="zh-CN" altLang="en-US" sz="6000" dirty="0"/>
          </a:p>
        </p:txBody>
      </p:sp>
      <p:sp>
        <p:nvSpPr>
          <p:cNvPr id="114" name="Shape 114"/>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2</a:t>
            </a:fld>
            <a:endParaRPr sz="1600"/>
          </a:p>
        </p:txBody>
      </p:sp>
    </p:spTree>
    <p:extLst>
      <p:ext uri="{BB962C8B-B14F-4D97-AF65-F5344CB8AC3E}">
        <p14:creationId xmlns:p14="http://schemas.microsoft.com/office/powerpoint/2010/main" val="357407668"/>
      </p:ext>
    </p:extLst>
  </p:cSld>
  <p:clrMapOvr>
    <a:masterClrMapping/>
  </p:clrMapOvr>
  <p:transition xmlns:p14="http://schemas.microsoft.com/office/powerpoint/2010/main" spd="slow">
    <p:push dir="u"/>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113">
                                            <p:bg/>
                                          </p:spTgt>
                                        </p:tgtEl>
                                        <p:attrNameLst>
                                          <p:attrName>style.visibility</p:attrName>
                                        </p:attrNameLst>
                                      </p:cBhvr>
                                      <p:to>
                                        <p:strVal val="visible"/>
                                      </p:to>
                                    </p:set>
                                    <p:animEffect transition="in" filter="fade">
                                      <p:cBhvr>
                                        <p:cTn id="7" dur="500"/>
                                        <p:tgtEl>
                                          <p:spTgt spid="11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p:tmAbs val="0"/>
                                  </p:iterate>
                                  <p:childTnLst>
                                    <p:set>
                                      <p:cBhvr>
                                        <p:cTn id="10" fill="hold"/>
                                        <p:tgtEl>
                                          <p:spTgt spid="113">
                                            <p:txEl>
                                              <p:pRg st="0" end="0"/>
                                            </p:txEl>
                                          </p:spTgt>
                                        </p:tgtEl>
                                        <p:attrNameLst>
                                          <p:attrName>style.visibility</p:attrName>
                                        </p:attrNameLst>
                                      </p:cBhvr>
                                      <p:to>
                                        <p:strVal val="visible"/>
                                      </p:to>
                                    </p:set>
                                    <p:animEffect transition="in" filter="fade">
                                      <p:cBhvr>
                                        <p:cTn id="11" dur="500"/>
                                        <p:tgtEl>
                                          <p:spTgt spid="11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p:tmAbs val="0"/>
                                  </p:iterate>
                                  <p:childTnLst>
                                    <p:set>
                                      <p:cBhvr>
                                        <p:cTn id="14" fill="hold"/>
                                        <p:tgtEl>
                                          <p:spTgt spid="113">
                                            <p:txEl>
                                              <p:pRg st="1" end="1"/>
                                            </p:txEl>
                                          </p:spTgt>
                                        </p:tgtEl>
                                        <p:attrNameLst>
                                          <p:attrName>style.visibility</p:attrName>
                                        </p:attrNameLst>
                                      </p:cBhvr>
                                      <p:to>
                                        <p:strVal val="visible"/>
                                      </p:to>
                                    </p:set>
                                    <p:animEffect transition="in" filter="fade">
                                      <p:cBhvr>
                                        <p:cTn id="15" dur="500"/>
                                        <p:tgtEl>
                                          <p:spTgt spid="11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p:tmAbs val="0"/>
                                  </p:iterate>
                                  <p:childTnLst>
                                    <p:set>
                                      <p:cBhvr>
                                        <p:cTn id="18" fill="hold"/>
                                        <p:tgtEl>
                                          <p:spTgt spid="113">
                                            <p:txEl>
                                              <p:pRg st="2" end="2"/>
                                            </p:txEl>
                                          </p:spTgt>
                                        </p:tgtEl>
                                        <p:attrNameLst>
                                          <p:attrName>style.visibility</p:attrName>
                                        </p:attrNameLst>
                                      </p:cBhvr>
                                      <p:to>
                                        <p:strVal val="visible"/>
                                      </p:to>
                                    </p:set>
                                    <p:animEffect transition="in" filter="fade">
                                      <p:cBhvr>
                                        <p:cTn id="19" dur="500"/>
                                        <p:tgtEl>
                                          <p:spTgt spid="11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p:tmAbs val="0"/>
                                  </p:iterate>
                                  <p:childTnLst>
                                    <p:set>
                                      <p:cBhvr>
                                        <p:cTn id="22" fill="hold"/>
                                        <p:tgtEl>
                                          <p:spTgt spid="113">
                                            <p:txEl>
                                              <p:pRg st="3" end="3"/>
                                            </p:txEl>
                                          </p:spTgt>
                                        </p:tgtEl>
                                        <p:attrNameLst>
                                          <p:attrName>style.visibility</p:attrName>
                                        </p:attrNameLst>
                                      </p:cBhvr>
                                      <p:to>
                                        <p:strVal val="visible"/>
                                      </p:to>
                                    </p:set>
                                    <p:animEffect transition="in" filter="fade">
                                      <p:cBhvr>
                                        <p:cTn id="23" dur="500"/>
                                        <p:tgtEl>
                                          <p:spTgt spid="1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build="p"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kumimoji="1" lang="zh-CN" altLang="en-US"/>
          </a:p>
        </p:txBody>
      </p:sp>
      <p:sp>
        <p:nvSpPr>
          <p:cNvPr id="81" name="Shape 81"/>
          <p:cNvSpPr>
            <a:spLocks noGrp="1"/>
          </p:cNvSpPr>
          <p:nvPr>
            <p:ph type="title"/>
          </p:nvPr>
        </p:nvSpPr>
        <p:spPr>
          <a:prstGeom prst="rect">
            <a:avLst/>
          </a:prstGeom>
        </p:spPr>
        <p:txBody>
          <a:bodyPr lIns="0" tIns="0" rIns="0" bIns="0">
            <a:normAutofit/>
          </a:bodyPr>
          <a:lstStyle>
            <a:lvl1pPr defTabSz="768095">
              <a:defRPr sz="2688">
                <a:latin typeface="宋体"/>
                <a:ea typeface="宋体"/>
                <a:cs typeface="宋体"/>
                <a:sym typeface="宋体"/>
              </a:defRPr>
            </a:lvl1pPr>
          </a:lstStyle>
          <a:p>
            <a:pPr lvl="0">
              <a:defRPr sz="1800"/>
            </a:pPr>
            <a:r>
              <a:rPr sz="2688"/>
              <a:t>记者如何报道战争？</a:t>
            </a:r>
          </a:p>
        </p:txBody>
      </p:sp>
      <p:sp>
        <p:nvSpPr>
          <p:cNvPr id="82" name="Shape 82"/>
          <p:cNvSpPr>
            <a:spLocks noGrp="1"/>
          </p:cNvSpPr>
          <p:nvPr>
            <p:ph type="sldNum" sz="quarter" idx="4294967295"/>
          </p:nvPr>
        </p:nvSpPr>
        <p:spPr>
          <a:xfrm>
            <a:off x="8210550" y="4713288"/>
            <a:ext cx="933450" cy="234950"/>
          </a:xfrm>
          <a:prstGeom prst="rect">
            <a:avLst/>
          </a:prstGeom>
          <a:extLst>
            <a:ext uri="{C572A759-6A51-4108-AA02-DFA0A04FC94B}">
              <ma14:wrappingTextBoxFlag xmlns:ma14="http://schemas.microsoft.com/office/mac/drawingml/2011/main" val="1"/>
            </a:ext>
          </a:extLst>
        </p:spPr>
        <p:txBody>
          <a:bodyPr lIns="0" tIns="0" rIns="0" bIns="0">
            <a:normAutofit lnSpcReduction="10000"/>
          </a:bodyPr>
          <a:lstStyle/>
          <a:p>
            <a:pPr lvl="0">
              <a:defRPr sz="1800"/>
            </a:pPr>
            <a:fld id="{86CB4B4D-7CA3-9044-876B-883B54F8677D}" type="slidenum">
              <a:rPr sz="1600"/>
              <a:t>20</a:t>
            </a:fld>
            <a:endParaRPr sz="1600"/>
          </a:p>
        </p:txBody>
      </p:sp>
      <p:pic>
        <p:nvPicPr>
          <p:cNvPr id="83" name="image8.png"/>
          <p:cNvPicPr/>
          <p:nvPr/>
        </p:nvPicPr>
        <p:blipFill>
          <a:blip r:embed="rId2">
            <a:extLst/>
          </a:blip>
          <a:stretch>
            <a:fillRect/>
          </a:stretch>
        </p:blipFill>
        <p:spPr>
          <a:xfrm>
            <a:off x="1397506" y="881613"/>
            <a:ext cx="5715000" cy="3563216"/>
          </a:xfrm>
          <a:prstGeom prst="rect">
            <a:avLst/>
          </a:prstGeom>
          <a:ln w="12700">
            <a:miter lim="400000"/>
          </a:ln>
        </p:spPr>
      </p:pic>
    </p:spTree>
    <p:extLst>
      <p:ext uri="{BB962C8B-B14F-4D97-AF65-F5344CB8AC3E}">
        <p14:creationId xmlns:p14="http://schemas.microsoft.com/office/powerpoint/2010/main" val="283781109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kumimoji="1" lang="zh-CN" altLang="en-US"/>
          </a:p>
        </p:txBody>
      </p:sp>
      <p:sp>
        <p:nvSpPr>
          <p:cNvPr id="85" name="Shape 85"/>
          <p:cNvSpPr>
            <a:spLocks noGrp="1"/>
          </p:cNvSpPr>
          <p:nvPr>
            <p:ph type="title"/>
          </p:nvPr>
        </p:nvSpPr>
        <p:spPr>
          <a:prstGeom prst="rect">
            <a:avLst/>
          </a:prstGeom>
        </p:spPr>
        <p:txBody>
          <a:bodyPr lIns="0" tIns="0" rIns="0" bIns="0">
            <a:normAutofit/>
          </a:bodyPr>
          <a:lstStyle>
            <a:lvl1pPr defTabSz="768095">
              <a:defRPr sz="2688">
                <a:latin typeface="宋体"/>
                <a:ea typeface="宋体"/>
                <a:cs typeface="宋体"/>
                <a:sym typeface="宋体"/>
              </a:defRPr>
            </a:lvl1pPr>
          </a:lstStyle>
          <a:p>
            <a:pPr lvl="0">
              <a:defRPr sz="1800"/>
            </a:pPr>
            <a:r>
              <a:rPr sz="2688"/>
              <a:t>地理空间、军队规模和温度</a:t>
            </a:r>
          </a:p>
        </p:txBody>
      </p:sp>
      <p:sp>
        <p:nvSpPr>
          <p:cNvPr id="86" name="Shape 86"/>
          <p:cNvSpPr>
            <a:spLocks noGrp="1"/>
          </p:cNvSpPr>
          <p:nvPr>
            <p:ph type="sldNum" sz="quarter" idx="4294967295"/>
          </p:nvPr>
        </p:nvSpPr>
        <p:spPr>
          <a:xfrm>
            <a:off x="8210550" y="4713288"/>
            <a:ext cx="933450" cy="234950"/>
          </a:xfrm>
          <a:prstGeom prst="rect">
            <a:avLst/>
          </a:prstGeom>
          <a:extLst>
            <a:ext uri="{C572A759-6A51-4108-AA02-DFA0A04FC94B}">
              <ma14:wrappingTextBoxFlag xmlns:ma14="http://schemas.microsoft.com/office/mac/drawingml/2011/main" val="1"/>
            </a:ext>
          </a:extLst>
        </p:spPr>
        <p:txBody>
          <a:bodyPr lIns="0" tIns="0" rIns="0" bIns="0">
            <a:normAutofit lnSpcReduction="10000"/>
          </a:bodyPr>
          <a:lstStyle/>
          <a:p>
            <a:pPr lvl="0">
              <a:defRPr sz="1800"/>
            </a:pPr>
            <a:fld id="{86CB4B4D-7CA3-9044-876B-883B54F8677D}" type="slidenum">
              <a:rPr sz="1600"/>
              <a:t>21</a:t>
            </a:fld>
            <a:endParaRPr sz="1600"/>
          </a:p>
        </p:txBody>
      </p:sp>
      <p:pic>
        <p:nvPicPr>
          <p:cNvPr id="87" name="image9.jpg" descr="https://www.evl.uic.edu/aej/424/pics/week1/napoleon.jpg"/>
          <p:cNvPicPr/>
          <p:nvPr/>
        </p:nvPicPr>
        <p:blipFill>
          <a:blip r:embed="rId2">
            <a:extLst/>
          </a:blip>
          <a:stretch>
            <a:fillRect/>
          </a:stretch>
        </p:blipFill>
        <p:spPr>
          <a:xfrm>
            <a:off x="103887" y="1028700"/>
            <a:ext cx="8887715" cy="3178146"/>
          </a:xfrm>
          <a:prstGeom prst="rect">
            <a:avLst/>
          </a:prstGeom>
          <a:ln w="12700">
            <a:miter lim="400000"/>
          </a:ln>
        </p:spPr>
      </p:pic>
    </p:spTree>
    <p:extLst>
      <p:ext uri="{BB962C8B-B14F-4D97-AF65-F5344CB8AC3E}">
        <p14:creationId xmlns:p14="http://schemas.microsoft.com/office/powerpoint/2010/main" val="340536736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kumimoji="1" lang="zh-CN" altLang="en-US"/>
          </a:p>
        </p:txBody>
      </p:sp>
      <p:sp>
        <p:nvSpPr>
          <p:cNvPr id="89" name="Shape 89"/>
          <p:cNvSpPr>
            <a:spLocks noGrp="1"/>
          </p:cNvSpPr>
          <p:nvPr>
            <p:ph type="title"/>
          </p:nvPr>
        </p:nvSpPr>
        <p:spPr>
          <a:prstGeom prst="rect">
            <a:avLst/>
          </a:prstGeom>
        </p:spPr>
        <p:txBody>
          <a:bodyPr lIns="0" tIns="0" rIns="0" bIns="0">
            <a:normAutofit/>
          </a:bodyPr>
          <a:lstStyle>
            <a:lvl1pPr defTabSz="768095">
              <a:defRPr sz="2688">
                <a:latin typeface="宋体"/>
                <a:ea typeface="宋体"/>
                <a:cs typeface="宋体"/>
                <a:sym typeface="宋体"/>
              </a:defRPr>
            </a:lvl1pPr>
          </a:lstStyle>
          <a:p>
            <a:pPr lvl="0">
              <a:defRPr sz="1800"/>
            </a:pPr>
            <a:r>
              <a:rPr sz="2688"/>
              <a:t>可视化解读</a:t>
            </a:r>
          </a:p>
        </p:txBody>
      </p:sp>
      <p:sp>
        <p:nvSpPr>
          <p:cNvPr id="91" name="Shape 91"/>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22</a:t>
            </a:fld>
            <a:endParaRPr sz="1600"/>
          </a:p>
        </p:txBody>
      </p:sp>
      <p:pic>
        <p:nvPicPr>
          <p:cNvPr id="90" name="image10.gif" descr="The_French_invasion_of_Russia.gif"/>
          <p:cNvPicPr/>
          <p:nvPr/>
        </p:nvPicPr>
        <p:blipFill>
          <a:blip r:embed="rId2">
            <a:extLst/>
          </a:blip>
          <a:stretch>
            <a:fillRect/>
          </a:stretch>
        </p:blipFill>
        <p:spPr>
          <a:xfrm>
            <a:off x="838200" y="914400"/>
            <a:ext cx="6778722" cy="3294460"/>
          </a:xfrm>
          <a:prstGeom prst="rect">
            <a:avLst/>
          </a:prstGeom>
          <a:ln w="12700">
            <a:miter lim="400000"/>
          </a:ln>
        </p:spPr>
      </p:pic>
      <p:sp>
        <p:nvSpPr>
          <p:cNvPr id="92" name="Shape 92"/>
          <p:cNvSpPr/>
          <p:nvPr/>
        </p:nvSpPr>
        <p:spPr>
          <a:xfrm>
            <a:off x="457200" y="3714750"/>
            <a:ext cx="8001000" cy="147732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a:latin typeface="Calibri"/>
                <a:ea typeface="Calibri"/>
                <a:cs typeface="Calibri"/>
                <a:sym typeface="Calibri"/>
                <a:hlinkClick r:id="rId3"/>
              </a:rPr>
              <a:t>Charles Joseph Minard</a:t>
            </a:r>
            <a:r>
              <a:rPr>
                <a:latin typeface="Calibri"/>
                <a:ea typeface="Calibri"/>
                <a:cs typeface="Calibri"/>
                <a:sym typeface="Calibri"/>
              </a:rPr>
              <a:t>'s famous graph showing the decreasing size of the Grande Armée as it marches to Moscow (brown line, from left to right) and back (black line, from right to left) with the size of the army equal to the width of the line. Temperature is plotted on the lower graph for the return journey (multiply</a:t>
            </a:r>
            <a:r>
              <a:rPr>
                <a:latin typeface="Calibri"/>
                <a:ea typeface="Calibri"/>
                <a:cs typeface="Calibri"/>
                <a:sym typeface="Calibri"/>
                <a:hlinkClick r:id="rId4"/>
              </a:rPr>
              <a:t>Réaumur</a:t>
            </a:r>
            <a:r>
              <a:rPr>
                <a:latin typeface="Calibri"/>
                <a:ea typeface="Calibri"/>
                <a:cs typeface="Calibri"/>
                <a:sym typeface="Calibri"/>
              </a:rPr>
              <a:t> temperatures by 1¼ to get </a:t>
            </a:r>
            <a:r>
              <a:rPr>
                <a:latin typeface="Calibri"/>
                <a:ea typeface="Calibri"/>
                <a:cs typeface="Calibri"/>
                <a:sym typeface="Calibri"/>
                <a:hlinkClick r:id="rId5"/>
              </a:rPr>
              <a:t>Celsius</a:t>
            </a:r>
            <a:r>
              <a:rPr>
                <a:latin typeface="Calibri"/>
                <a:ea typeface="Calibri"/>
                <a:cs typeface="Calibri"/>
                <a:sym typeface="Calibri"/>
              </a:rPr>
              <a:t>, e.g. −30 °R = −37.5 °C).</a:t>
            </a:r>
          </a:p>
        </p:txBody>
      </p:sp>
    </p:spTree>
    <p:extLst>
      <p:ext uri="{BB962C8B-B14F-4D97-AF65-F5344CB8AC3E}">
        <p14:creationId xmlns:p14="http://schemas.microsoft.com/office/powerpoint/2010/main" val="366928543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rcRect l="-20772" r="-20772"/>
          <a:stretch>
            <a:fillRect/>
          </a:stretch>
        </p:blipFill>
        <p:spPr/>
      </p:pic>
      <p:sp>
        <p:nvSpPr>
          <p:cNvPr id="3" name="标题 2"/>
          <p:cNvSpPr>
            <a:spLocks noGrp="1"/>
          </p:cNvSpPr>
          <p:nvPr>
            <p:ph type="title"/>
          </p:nvPr>
        </p:nvSpPr>
        <p:spPr/>
        <p:txBody>
          <a:bodyPr/>
          <a:lstStyle/>
          <a:p>
            <a:endParaRPr kumimoji="1" lang="zh-CN" altLang="en-US"/>
          </a:p>
        </p:txBody>
      </p:sp>
    </p:spTree>
    <p:extLst>
      <p:ext uri="{BB962C8B-B14F-4D97-AF65-F5344CB8AC3E}">
        <p14:creationId xmlns:p14="http://schemas.microsoft.com/office/powerpoint/2010/main" val="3538784856"/>
      </p:ext>
    </p:extLst>
  </p:cSld>
  <p:clrMapOvr>
    <a:masterClrMapping/>
  </p:clrMapOvr>
  <p:transition xmlns:p14="http://schemas.microsoft.com/office/powerpoint/2010/mai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rcRect l="-2927" r="-2927"/>
          <a:stretch>
            <a:fillRect/>
          </a:stretch>
        </p:blipFill>
        <p:spPr>
          <a:xfrm>
            <a:off x="457200" y="1294203"/>
            <a:ext cx="8229600" cy="3394472"/>
          </a:xfrm>
        </p:spPr>
      </p:pic>
      <p:sp>
        <p:nvSpPr>
          <p:cNvPr id="3" name="标题 2"/>
          <p:cNvSpPr>
            <a:spLocks noGrp="1"/>
          </p:cNvSpPr>
          <p:nvPr>
            <p:ph type="title"/>
          </p:nvPr>
        </p:nvSpPr>
        <p:spPr/>
        <p:txBody>
          <a:bodyPr/>
          <a:lstStyle/>
          <a:p>
            <a:r>
              <a:rPr lang="en-US" altLang="zh-CN" dirty="0"/>
              <a:t>Hannibal’s campaign in Spain, Gaul and Northern Italy</a:t>
            </a:r>
            <a:r>
              <a:rPr lang="zh-CN" altLang="en-US" dirty="0"/>
              <a:t/>
            </a:r>
            <a:br>
              <a:rPr lang="zh-CN" altLang="en-US" dirty="0"/>
            </a:br>
            <a:endParaRPr kumimoji="1" lang="zh-CN" altLang="en-US" dirty="0"/>
          </a:p>
        </p:txBody>
      </p:sp>
    </p:spTree>
    <p:extLst>
      <p:ext uri="{BB962C8B-B14F-4D97-AF65-F5344CB8AC3E}">
        <p14:creationId xmlns:p14="http://schemas.microsoft.com/office/powerpoint/2010/main" val="967167764"/>
      </p:ext>
    </p:extLst>
  </p:cSld>
  <p:clrMapOvr>
    <a:masterClrMapping/>
  </p:clrMapOvr>
  <p:transition xmlns:p14="http://schemas.microsoft.com/office/powerpoint/2010/mai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kumimoji="1" lang="zh-CN" altLang="en-US"/>
          </a:p>
        </p:txBody>
      </p:sp>
      <p:sp>
        <p:nvSpPr>
          <p:cNvPr id="94" name="Shape 94"/>
          <p:cNvSpPr>
            <a:spLocks noGrp="1"/>
          </p:cNvSpPr>
          <p:nvPr>
            <p:ph type="title"/>
          </p:nvPr>
        </p:nvSpPr>
        <p:spPr>
          <a:prstGeom prst="rect">
            <a:avLst/>
          </a:prstGeom>
        </p:spPr>
        <p:txBody>
          <a:bodyPr lIns="0" tIns="0" rIns="0" bIns="0">
            <a:normAutofit/>
          </a:bodyPr>
          <a:lstStyle>
            <a:lvl1pPr defTabSz="877823">
              <a:defRPr sz="2688">
                <a:latin typeface="宋体"/>
                <a:ea typeface="宋体"/>
                <a:cs typeface="宋体"/>
                <a:sym typeface="宋体"/>
              </a:defRPr>
            </a:lvl1pPr>
          </a:lstStyle>
          <a:p>
            <a:pPr lvl="0">
              <a:defRPr sz="1800"/>
            </a:pPr>
            <a:r>
              <a:rPr sz="2688"/>
              <a:t>如何更好地呈现统计结果？</a:t>
            </a:r>
          </a:p>
        </p:txBody>
      </p:sp>
      <p:sp>
        <p:nvSpPr>
          <p:cNvPr id="96" name="Shape 96"/>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25</a:t>
            </a:fld>
            <a:endParaRPr sz="1600"/>
          </a:p>
        </p:txBody>
      </p:sp>
      <p:pic>
        <p:nvPicPr>
          <p:cNvPr id="95" name="image12.jpg"/>
          <p:cNvPicPr/>
          <p:nvPr/>
        </p:nvPicPr>
        <p:blipFill>
          <a:blip r:embed="rId2">
            <a:extLst/>
          </a:blip>
          <a:stretch>
            <a:fillRect/>
          </a:stretch>
        </p:blipFill>
        <p:spPr>
          <a:xfrm>
            <a:off x="468312" y="1519844"/>
            <a:ext cx="8142288" cy="2481242"/>
          </a:xfrm>
          <a:prstGeom prst="rect">
            <a:avLst/>
          </a:prstGeom>
          <a:ln w="12700">
            <a:miter lim="400000"/>
          </a:ln>
        </p:spPr>
      </p:pic>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kumimoji="1" lang="zh-CN" altLang="en-US"/>
          </a:p>
        </p:txBody>
      </p:sp>
      <p:sp>
        <p:nvSpPr>
          <p:cNvPr id="98" name="Shape 98"/>
          <p:cNvSpPr>
            <a:spLocks noGrp="1"/>
          </p:cNvSpPr>
          <p:nvPr>
            <p:ph type="title"/>
          </p:nvPr>
        </p:nvSpPr>
        <p:spPr>
          <a:prstGeom prst="rect">
            <a:avLst/>
          </a:prstGeom>
        </p:spPr>
        <p:txBody>
          <a:bodyPr lIns="0" tIns="0" rIns="0" bIns="0">
            <a:normAutofit/>
          </a:bodyPr>
          <a:lstStyle>
            <a:lvl1pPr defTabSz="877823">
              <a:defRPr sz="2688">
                <a:latin typeface="宋体"/>
                <a:ea typeface="宋体"/>
                <a:cs typeface="宋体"/>
                <a:sym typeface="宋体"/>
              </a:defRPr>
            </a:lvl1pPr>
          </a:lstStyle>
          <a:p>
            <a:pPr lvl="0">
              <a:defRPr sz="1800"/>
            </a:pPr>
            <a:r>
              <a:rPr sz="2688"/>
              <a:t>可视化之美</a:t>
            </a:r>
          </a:p>
        </p:txBody>
      </p:sp>
      <p:sp>
        <p:nvSpPr>
          <p:cNvPr id="100" name="Shape 100"/>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26</a:t>
            </a:fld>
            <a:endParaRPr sz="1600"/>
          </a:p>
        </p:txBody>
      </p:sp>
      <p:pic>
        <p:nvPicPr>
          <p:cNvPr id="99" name="image11.jpg"/>
          <p:cNvPicPr/>
          <p:nvPr/>
        </p:nvPicPr>
        <p:blipFill>
          <a:blip r:embed="rId2">
            <a:extLst/>
          </a:blip>
          <a:stretch>
            <a:fillRect/>
          </a:stretch>
        </p:blipFill>
        <p:spPr>
          <a:xfrm>
            <a:off x="468312" y="1594903"/>
            <a:ext cx="8142288" cy="2331122"/>
          </a:xfrm>
          <a:prstGeom prst="rect">
            <a:avLst/>
          </a:prstGeom>
          <a:ln w="12700">
            <a:miter lim="400000"/>
          </a:ln>
        </p:spPr>
      </p:pic>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idx="1"/>
          </p:nvPr>
        </p:nvSpPr>
        <p:spPr>
          <a:prstGeom prst="rect">
            <a:avLst/>
          </a:prstGeom>
        </p:spPr>
        <p:txBody>
          <a:bodyPr lIns="0" tIns="0" rIns="0" bIns="0">
            <a:normAutofit fontScale="92500" lnSpcReduction="10000"/>
          </a:bodyPr>
          <a:lstStyle/>
          <a:p>
            <a:pPr lvl="0">
              <a:defRPr sz="1800"/>
            </a:pPr>
            <a:r>
              <a:rPr sz="2800">
                <a:latin typeface="宋体"/>
                <a:ea typeface="宋体"/>
                <a:cs typeface="宋体"/>
                <a:sym typeface="宋体"/>
              </a:rPr>
              <a:t>数据新闻</a:t>
            </a:r>
            <a:endParaRPr sz="2800"/>
          </a:p>
          <a:p>
            <a:pPr lvl="0">
              <a:buSzTx/>
              <a:buNone/>
              <a:defRPr sz="1800"/>
            </a:pPr>
            <a:r>
              <a:rPr sz="2800"/>
              <a:t>The Data Journalism Handbook	</a:t>
            </a:r>
          </a:p>
          <a:p>
            <a:pPr marL="889000" lvl="1" indent="-439737">
              <a:spcBef>
                <a:spcPts val="500"/>
              </a:spcBef>
              <a:buClr>
                <a:srgbClr val="410082"/>
              </a:buClr>
              <a:defRPr sz="1800"/>
            </a:pPr>
            <a:r>
              <a:rPr sz="2400">
                <a:latin typeface="宋体"/>
                <a:ea typeface="宋体"/>
                <a:cs typeface="宋体"/>
                <a:sym typeface="宋体"/>
                <a:hlinkClick r:id="rId2"/>
              </a:rPr>
              <a:t>为何记者要运用数据？</a:t>
            </a:r>
            <a:endParaRPr sz="2400"/>
          </a:p>
          <a:p>
            <a:pPr marL="889000" lvl="1" indent="-439737">
              <a:spcBef>
                <a:spcPts val="500"/>
              </a:spcBef>
              <a:buClr>
                <a:srgbClr val="410082"/>
              </a:buClr>
              <a:defRPr sz="1800"/>
            </a:pPr>
            <a:r>
              <a:rPr sz="2400">
                <a:latin typeface="宋体"/>
                <a:ea typeface="宋体"/>
                <a:cs typeface="宋体"/>
                <a:sym typeface="宋体"/>
                <a:hlinkClick r:id="rId3"/>
              </a:rPr>
              <a:t>可视化作为数据新闻的重要工具</a:t>
            </a:r>
            <a:endParaRPr sz="2400"/>
          </a:p>
          <a:p>
            <a:pPr marL="889000" lvl="1" indent="-439737">
              <a:spcBef>
                <a:spcPts val="500"/>
              </a:spcBef>
              <a:buClr>
                <a:srgbClr val="410082"/>
              </a:buClr>
              <a:defRPr sz="1800"/>
            </a:pPr>
            <a:r>
              <a:rPr sz="2400">
                <a:latin typeface="宋体"/>
                <a:ea typeface="宋体"/>
                <a:cs typeface="宋体"/>
                <a:sym typeface="宋体"/>
                <a:hlinkClick r:id="rId4"/>
              </a:rPr>
              <a:t>用可视化来讲故事</a:t>
            </a:r>
            <a:endParaRPr sz="2400"/>
          </a:p>
          <a:p>
            <a:pPr marL="479651" lvl="0" indent="-479651">
              <a:spcBef>
                <a:spcPts val="700"/>
              </a:spcBef>
              <a:defRPr sz="1800"/>
            </a:pPr>
            <a:r>
              <a:rPr sz="3000">
                <a:latin typeface="宋体"/>
                <a:ea typeface="宋体"/>
                <a:cs typeface="宋体"/>
                <a:sym typeface="宋体"/>
              </a:rPr>
              <a:t>从可视化到叙事</a:t>
            </a:r>
            <a:endParaRPr sz="3000"/>
          </a:p>
          <a:p>
            <a:pPr lvl="0">
              <a:buSzTx/>
              <a:buNone/>
              <a:defRPr sz="1800"/>
            </a:pPr>
            <a:r>
              <a:rPr sz="2800"/>
              <a:t>Question + Visual Data + Context = Story (Shapiro, 2010, p.16)</a:t>
            </a:r>
          </a:p>
        </p:txBody>
      </p:sp>
      <p:sp>
        <p:nvSpPr>
          <p:cNvPr id="2" name="标题 1"/>
          <p:cNvSpPr>
            <a:spLocks noGrp="1"/>
          </p:cNvSpPr>
          <p:nvPr>
            <p:ph type="title"/>
          </p:nvPr>
        </p:nvSpPr>
        <p:spPr/>
        <p:txBody>
          <a:bodyPr/>
          <a:lstStyle/>
          <a:p>
            <a:r>
              <a:rPr lang="zh-CN" altLang="en-US" dirty="0"/>
              <a:t>数据新闻</a:t>
            </a:r>
            <a:r>
              <a:rPr lang="en-US" altLang="zh-CN" dirty="0"/>
              <a:t>&amp;</a:t>
            </a:r>
            <a:r>
              <a:rPr lang="zh-CN" altLang="en-US" dirty="0"/>
              <a:t>数字叙事</a:t>
            </a:r>
          </a:p>
        </p:txBody>
      </p:sp>
      <p:sp>
        <p:nvSpPr>
          <p:cNvPr id="194" name="Shape 194"/>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27</a:t>
            </a:fld>
            <a:endParaRPr sz="1600"/>
          </a:p>
        </p:txBody>
      </p:sp>
    </p:spTree>
    <p:extLst>
      <p:ext uri="{BB962C8B-B14F-4D97-AF65-F5344CB8AC3E}">
        <p14:creationId xmlns:p14="http://schemas.microsoft.com/office/powerpoint/2010/main" val="329810107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Shape 237"/>
          <p:cNvSpPr txBox="1">
            <a:spLocks noGrp="1"/>
          </p:cNvSpPr>
          <p:nvPr>
            <p:ph idx="1"/>
          </p:nvPr>
        </p:nvSpPr>
        <p:spPr>
          <a:prstGeom prst="rect">
            <a:avLst/>
          </a:prstGeom>
        </p:spPr>
        <p:txBody>
          <a:bodyPr lIns="91425" tIns="91425" rIns="91425" bIns="91425" anchor="t" anchorCtr="0">
            <a:noAutofit/>
          </a:bodyPr>
          <a:lstStyle/>
          <a:p>
            <a:pPr rtl="0">
              <a:spcBef>
                <a:spcPts val="0"/>
              </a:spcBef>
              <a:buNone/>
            </a:pPr>
            <a:r>
              <a:rPr lang="en" sz="1800" dirty="0"/>
              <a:t>财新流量数据</a:t>
            </a:r>
          </a:p>
          <a:p>
            <a:pPr rtl="0">
              <a:spcBef>
                <a:spcPts val="0"/>
              </a:spcBef>
              <a:buNone/>
            </a:pPr>
            <a:endParaRPr sz="1800" dirty="0"/>
          </a:p>
          <a:p>
            <a:pPr rtl="0">
              <a:spcBef>
                <a:spcPts val="0"/>
              </a:spcBef>
              <a:buNone/>
            </a:pPr>
            <a:r>
              <a:rPr lang="en" sz="1800" dirty="0">
                <a:solidFill>
                  <a:srgbClr val="222222"/>
                </a:solidFill>
                <a:latin typeface="Arial"/>
                <a:ea typeface="Arial"/>
                <a:cs typeface="Arial"/>
                <a:sym typeface="Arial"/>
              </a:rPr>
              <a:t>数字说频道 2013年10月 － 2014年5月</a:t>
            </a:r>
          </a:p>
          <a:p>
            <a:pPr marL="800100" indent="-139700" rtl="0">
              <a:spcBef>
                <a:spcPts val="0"/>
              </a:spcBef>
              <a:buNone/>
            </a:pPr>
            <a:r>
              <a:rPr lang="en" sz="1800" dirty="0">
                <a:solidFill>
                  <a:srgbClr val="222222"/>
                </a:solidFill>
                <a:latin typeface="Arial"/>
                <a:ea typeface="Arial"/>
                <a:cs typeface="Arial"/>
                <a:sym typeface="Arial"/>
              </a:rPr>
              <a:t>发布互动数据新闻作品30件</a:t>
            </a:r>
          </a:p>
          <a:p>
            <a:pPr marL="800100" indent="-139700" rtl="0">
              <a:spcBef>
                <a:spcPts val="0"/>
              </a:spcBef>
              <a:buNone/>
            </a:pPr>
            <a:r>
              <a:rPr lang="en" sz="1800" dirty="0">
                <a:solidFill>
                  <a:srgbClr val="222222"/>
                </a:solidFill>
                <a:latin typeface="Arial"/>
                <a:ea typeface="Arial"/>
                <a:cs typeface="Arial"/>
                <a:sym typeface="Arial"/>
              </a:rPr>
              <a:t>信息图超过300件</a:t>
            </a:r>
          </a:p>
          <a:p>
            <a:pPr marL="800100" indent="-139700" rtl="0">
              <a:spcBef>
                <a:spcPts val="0"/>
              </a:spcBef>
              <a:buNone/>
            </a:pPr>
            <a:r>
              <a:rPr lang="en" sz="1800" dirty="0">
                <a:solidFill>
                  <a:srgbClr val="222222"/>
                </a:solidFill>
                <a:latin typeface="Arial"/>
                <a:ea typeface="Arial"/>
                <a:cs typeface="Arial"/>
                <a:sym typeface="Arial"/>
              </a:rPr>
              <a:t>累计获得流量870多万</a:t>
            </a:r>
          </a:p>
          <a:p>
            <a:pPr marL="800100" indent="-139700" rtl="0">
              <a:spcBef>
                <a:spcPts val="0"/>
              </a:spcBef>
              <a:buNone/>
            </a:pPr>
            <a:r>
              <a:rPr lang="en" sz="1800" dirty="0">
                <a:solidFill>
                  <a:srgbClr val="222222"/>
                </a:solidFill>
                <a:latin typeface="Arial"/>
                <a:ea typeface="Arial"/>
                <a:cs typeface="Arial"/>
                <a:sym typeface="Arial"/>
              </a:rPr>
              <a:t>单篇最高访问量接近100万。</a:t>
            </a:r>
          </a:p>
          <a:p>
            <a:pPr rtl="0">
              <a:spcBef>
                <a:spcPts val="0"/>
              </a:spcBef>
              <a:buNone/>
            </a:pPr>
            <a:endParaRPr sz="1800" dirty="0">
              <a:solidFill>
                <a:srgbClr val="222222"/>
              </a:solidFill>
              <a:latin typeface="Arial"/>
              <a:ea typeface="Arial"/>
              <a:cs typeface="Arial"/>
              <a:sym typeface="Arial"/>
            </a:endParaRPr>
          </a:p>
          <a:p>
            <a:pPr rtl="0">
              <a:spcBef>
                <a:spcPts val="0"/>
              </a:spcBef>
              <a:buNone/>
            </a:pPr>
            <a:r>
              <a:rPr lang="en" sz="1800" dirty="0">
                <a:solidFill>
                  <a:srgbClr val="222222"/>
                </a:solidFill>
                <a:latin typeface="Arial"/>
                <a:ea typeface="Arial"/>
                <a:cs typeface="Arial"/>
                <a:sym typeface="Arial"/>
              </a:rPr>
              <a:t>青岛爆炸案当日，网站整体访问量达1000万，创新高</a:t>
            </a:r>
          </a:p>
          <a:p>
            <a:pPr rtl="0">
              <a:spcBef>
                <a:spcPts val="0"/>
              </a:spcBef>
              <a:buNone/>
            </a:pPr>
            <a:endParaRPr sz="1800" dirty="0">
              <a:solidFill>
                <a:srgbClr val="222222"/>
              </a:solidFill>
              <a:latin typeface="Arial"/>
              <a:ea typeface="Arial"/>
              <a:cs typeface="Arial"/>
              <a:sym typeface="Arial"/>
            </a:endParaRPr>
          </a:p>
          <a:p>
            <a:pPr rtl="0">
              <a:spcBef>
                <a:spcPts val="0"/>
              </a:spcBef>
              <a:buNone/>
            </a:pPr>
            <a:r>
              <a:rPr lang="en" sz="1800" dirty="0">
                <a:solidFill>
                  <a:srgbClr val="222222"/>
                </a:solidFill>
                <a:latin typeface="Arial"/>
                <a:ea typeface="Arial"/>
                <a:cs typeface="Arial"/>
                <a:sym typeface="Arial"/>
              </a:rPr>
              <a:t>周永康，财新＋网易400多万访问量</a:t>
            </a:r>
          </a:p>
          <a:p>
            <a:pPr marL="800100" indent="-139700" rtl="0">
              <a:spcBef>
                <a:spcPts val="0"/>
              </a:spcBef>
              <a:buNone/>
            </a:pPr>
            <a:r>
              <a:rPr lang="en" sz="1800" dirty="0">
                <a:solidFill>
                  <a:srgbClr val="222222"/>
                </a:solidFill>
                <a:latin typeface="Arial"/>
                <a:ea typeface="Arial"/>
                <a:cs typeface="Arial"/>
                <a:sym typeface="Arial"/>
              </a:rPr>
              <a:t>相关微博被转发5万次，评论4万条</a:t>
            </a:r>
          </a:p>
          <a:p>
            <a:pPr marL="800100" lvl="0" indent="-139700" rtl="0">
              <a:spcBef>
                <a:spcPts val="0"/>
              </a:spcBef>
              <a:buNone/>
            </a:pPr>
            <a:r>
              <a:rPr lang="en" sz="1800" dirty="0">
                <a:solidFill>
                  <a:srgbClr val="222222"/>
                </a:solidFill>
                <a:latin typeface="Arial"/>
                <a:ea typeface="Arial"/>
                <a:cs typeface="Arial"/>
                <a:sym typeface="Arial"/>
              </a:rPr>
              <a:t>微博阅读量2000万</a:t>
            </a:r>
          </a:p>
        </p:txBody>
      </p:sp>
      <p:sp>
        <p:nvSpPr>
          <p:cNvPr id="236" name="Shape 236"/>
          <p:cNvSpPr txBox="1">
            <a:spLocks noGrp="1"/>
          </p:cNvSpPr>
          <p:nvPr>
            <p:ph type="title"/>
          </p:nvPr>
        </p:nvSpPr>
        <p:spPr>
          <a:prstGeom prst="rect">
            <a:avLst/>
          </a:prstGeom>
        </p:spPr>
        <p:txBody>
          <a:bodyPr lIns="91425" tIns="91425" rIns="91425" bIns="91425" anchor="ctr" anchorCtr="0">
            <a:noAutofit/>
          </a:bodyPr>
          <a:lstStyle/>
          <a:p>
            <a:pPr rtl="0">
              <a:spcBef>
                <a:spcPts val="0"/>
              </a:spcBef>
              <a:buNone/>
            </a:pPr>
            <a:r>
              <a:rPr lang="en" sz="3600" dirty="0" smtClean="0"/>
              <a:t>做数据新闻的商业原因</a:t>
            </a:r>
            <a:endParaRPr lang="en" sz="3600" dirty="0"/>
          </a:p>
        </p:txBody>
      </p:sp>
    </p:spTree>
    <p:extLst>
      <p:ext uri="{BB962C8B-B14F-4D97-AF65-F5344CB8AC3E}">
        <p14:creationId xmlns:p14="http://schemas.microsoft.com/office/powerpoint/2010/main" val="1057660618"/>
      </p:ext>
    </p:extLst>
  </p:cSld>
  <p:clrMapOvr>
    <a:masterClrMapping/>
  </p:clrMapOvr>
  <p:transition xmlns:p14="http://schemas.microsoft.com/office/powerpoint/2010/mai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image13.png"/>
          <p:cNvPicPr/>
          <p:nvPr/>
        </p:nvPicPr>
        <p:blipFill>
          <a:blip r:embed="rId2">
            <a:extLst/>
          </a:blip>
          <a:stretch>
            <a:fillRect/>
          </a:stretch>
        </p:blipFill>
        <p:spPr>
          <a:xfrm>
            <a:off x="609600" y="971550"/>
            <a:ext cx="3581400" cy="1481545"/>
          </a:xfrm>
          <a:prstGeom prst="rect">
            <a:avLst/>
          </a:prstGeom>
          <a:ln w="12700">
            <a:miter lim="400000"/>
          </a:ln>
        </p:spPr>
      </p:pic>
      <p:pic>
        <p:nvPicPr>
          <p:cNvPr id="103" name="image14.png"/>
          <p:cNvPicPr/>
          <p:nvPr/>
        </p:nvPicPr>
        <p:blipFill>
          <a:blip r:embed="rId3">
            <a:extLst/>
          </a:blip>
          <a:stretch>
            <a:fillRect/>
          </a:stretch>
        </p:blipFill>
        <p:spPr>
          <a:xfrm>
            <a:off x="4495800" y="971550"/>
            <a:ext cx="3657600" cy="1521619"/>
          </a:xfrm>
          <a:prstGeom prst="rect">
            <a:avLst/>
          </a:prstGeom>
          <a:ln w="12700">
            <a:miter lim="400000"/>
          </a:ln>
        </p:spPr>
      </p:pic>
      <p:pic>
        <p:nvPicPr>
          <p:cNvPr id="104" name="image15.png"/>
          <p:cNvPicPr/>
          <p:nvPr/>
        </p:nvPicPr>
        <p:blipFill>
          <a:blip r:embed="rId4">
            <a:extLst/>
          </a:blip>
          <a:srcRect b="21576"/>
          <a:stretch>
            <a:fillRect/>
          </a:stretch>
        </p:blipFill>
        <p:spPr>
          <a:xfrm>
            <a:off x="4495801" y="2628901"/>
            <a:ext cx="3581399" cy="1936847"/>
          </a:xfrm>
          <a:prstGeom prst="rect">
            <a:avLst/>
          </a:prstGeom>
          <a:ln w="12700">
            <a:miter lim="400000"/>
          </a:ln>
        </p:spPr>
      </p:pic>
      <p:pic>
        <p:nvPicPr>
          <p:cNvPr id="105" name="image16.png"/>
          <p:cNvPicPr/>
          <p:nvPr/>
        </p:nvPicPr>
        <p:blipFill>
          <a:blip r:embed="rId5">
            <a:extLst/>
          </a:blip>
          <a:srcRect l="14046"/>
          <a:stretch>
            <a:fillRect/>
          </a:stretch>
        </p:blipFill>
        <p:spPr>
          <a:xfrm>
            <a:off x="533400" y="2571751"/>
            <a:ext cx="3733801" cy="1940915"/>
          </a:xfrm>
          <a:prstGeom prst="rect">
            <a:avLst/>
          </a:prstGeom>
          <a:ln w="12700">
            <a:miter lim="400000"/>
          </a:ln>
        </p:spPr>
      </p:pic>
      <p:sp>
        <p:nvSpPr>
          <p:cNvPr id="106" name="Shape 106"/>
          <p:cNvSpPr/>
          <p:nvPr/>
        </p:nvSpPr>
        <p:spPr>
          <a:xfrm>
            <a:off x="1143000" y="4686300"/>
            <a:ext cx="6656140" cy="3385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Calibri"/>
                <a:ea typeface="Calibri"/>
                <a:cs typeface="Calibri"/>
                <a:sym typeface="Calibri"/>
              </a:defRPr>
            </a:lvl1pPr>
          </a:lstStyle>
          <a:p>
            <a:pPr lvl="0">
              <a:defRPr sz="1800"/>
            </a:pPr>
            <a:r>
              <a:rPr sz="1600"/>
              <a:t>http://djchina.org/2014/04/06/favorite_viz_2013/</a:t>
            </a:r>
          </a:p>
        </p:txBody>
      </p:sp>
      <p:sp>
        <p:nvSpPr>
          <p:cNvPr id="2" name="内容占位符 1"/>
          <p:cNvSpPr>
            <a:spLocks noGrp="1"/>
          </p:cNvSpPr>
          <p:nvPr>
            <p:ph idx="1"/>
          </p:nvPr>
        </p:nvSpPr>
        <p:spPr/>
        <p:txBody>
          <a:bodyPr/>
          <a:lstStyle/>
          <a:p>
            <a:endParaRPr kumimoji="1" lang="zh-CN" altLang="en-US"/>
          </a:p>
        </p:txBody>
      </p:sp>
      <p:sp>
        <p:nvSpPr>
          <p:cNvPr id="107" name="Shape 107"/>
          <p:cNvSpPr>
            <a:spLocks noGrp="1"/>
          </p:cNvSpPr>
          <p:nvPr>
            <p:ph type="title"/>
          </p:nvPr>
        </p:nvSpPr>
        <p:spPr>
          <a:prstGeom prst="rect">
            <a:avLst/>
          </a:prstGeom>
        </p:spPr>
        <p:txBody>
          <a:bodyPr lIns="0" tIns="0" rIns="0" bIns="0">
            <a:normAutofit/>
          </a:bodyPr>
          <a:lstStyle>
            <a:lvl1pPr defTabSz="768095">
              <a:defRPr sz="2688">
                <a:latin typeface="宋体"/>
                <a:ea typeface="宋体"/>
                <a:cs typeface="宋体"/>
                <a:sym typeface="宋体"/>
              </a:defRPr>
            </a:lvl1pPr>
          </a:lstStyle>
          <a:p>
            <a:pPr lvl="0">
              <a:defRPr sz="1800"/>
            </a:pPr>
            <a:r>
              <a:rPr sz="2688"/>
              <a:t>数据新闻实践</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88200" y="-1374461"/>
            <a:ext cx="2963743" cy="5700881"/>
          </a:xfrm>
          <a:noFill/>
          <a:ln>
            <a:noFill/>
          </a:ln>
        </p:spPr>
        <p:txBody>
          <a:bodyPr/>
          <a:lstStyle/>
          <a:p>
            <a:pPr marL="0" indent="0">
              <a:buNone/>
            </a:pPr>
            <a:r>
              <a:rPr kumimoji="1" lang="en-US" altLang="zh-CN" sz="52000" dirty="0" smtClean="0">
                <a:latin typeface="+mj-lt"/>
              </a:rPr>
              <a:t>1</a:t>
            </a:r>
            <a:endParaRPr kumimoji="1" lang="zh-CN" altLang="en-US" sz="52000" dirty="0">
              <a:latin typeface="+mj-lt"/>
            </a:endParaRPr>
          </a:p>
        </p:txBody>
      </p:sp>
      <p:sp>
        <p:nvSpPr>
          <p:cNvPr id="116" name="Shape 116"/>
          <p:cNvSpPr>
            <a:spLocks noGrp="1"/>
          </p:cNvSpPr>
          <p:nvPr>
            <p:ph type="title"/>
          </p:nvPr>
        </p:nvSpPr>
        <p:spPr>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0" tIns="0" rIns="0" bIns="0">
            <a:normAutofit fontScale="90000"/>
          </a:bodyPr>
          <a:lstStyle/>
          <a:p>
            <a:pPr lvl="0" algn="r">
              <a:defRPr sz="1800" b="0" cap="none"/>
            </a:pPr>
            <a:r>
              <a:rPr sz="6000" cap="all" dirty="0" err="1">
                <a:latin typeface="Arial Unicode MS" panose="020B0604020202020204" pitchFamily="34" charset="-122"/>
                <a:ea typeface="Arial Unicode MS" panose="020B0604020202020204" pitchFamily="34" charset="-122"/>
                <a:cs typeface="Arial Unicode MS" panose="020B0604020202020204" pitchFamily="34" charset="-122"/>
                <a:sym typeface="宋体"/>
              </a:rPr>
              <a:t>概念</a:t>
            </a:r>
            <a:r>
              <a:rPr sz="6000" cap="all" dirty="0">
                <a:latin typeface="Arial Unicode MS" panose="020B0604020202020204" pitchFamily="34" charset="-122"/>
                <a:ea typeface="Arial Unicode MS" panose="020B0604020202020204" pitchFamily="34" charset="-122"/>
                <a:cs typeface="Arial Unicode MS" panose="020B0604020202020204" pitchFamily="34" charset="-122"/>
                <a:sym typeface="宋体"/>
              </a:rPr>
              <a:t> </a:t>
            </a:r>
            <a:r>
              <a:rPr sz="6000" cap="all" dirty="0">
                <a:latin typeface="Arial Unicode MS" panose="020B0604020202020204" pitchFamily="34" charset="-122"/>
                <a:ea typeface="Arial Unicode MS" panose="020B0604020202020204" pitchFamily="34" charset="-122"/>
                <a:cs typeface="Arial Unicode MS" panose="020B0604020202020204" pitchFamily="34" charset="-122"/>
              </a:rPr>
              <a:t>Concepts</a:t>
            </a:r>
          </a:p>
        </p:txBody>
      </p:sp>
      <p:sp>
        <p:nvSpPr>
          <p:cNvPr id="2" name="文本框 1"/>
          <p:cNvSpPr txBox="1"/>
          <p:nvPr/>
        </p:nvSpPr>
        <p:spPr>
          <a:xfrm>
            <a:off x="8612774" y="1760611"/>
            <a:ext cx="184666" cy="369332"/>
          </a:xfrm>
          <a:prstGeom prst="rect">
            <a:avLst/>
          </a:prstGeom>
          <a:noFill/>
        </p:spPr>
        <p:txBody>
          <a:bodyPr wrap="none" rtlCol="0">
            <a:spAutoFit/>
          </a:bodyPr>
          <a:lstStyle/>
          <a:p>
            <a:endParaRPr kumimoji="1" lang="zh-CN" altLang="en-US" dirty="0"/>
          </a:p>
        </p:txBody>
      </p:sp>
      <p:sp>
        <p:nvSpPr>
          <p:cNvPr id="8" name="文本框 7"/>
          <p:cNvSpPr txBox="1"/>
          <p:nvPr/>
        </p:nvSpPr>
        <p:spPr>
          <a:xfrm>
            <a:off x="4715022" y="5130924"/>
            <a:ext cx="184666" cy="369332"/>
          </a:xfrm>
          <a:prstGeom prst="rect">
            <a:avLst/>
          </a:prstGeom>
          <a:noFill/>
        </p:spPr>
        <p:txBody>
          <a:bodyPr wrap="none" rtlCol="0">
            <a:spAutoFit/>
          </a:bodyPr>
          <a:lstStyle/>
          <a:p>
            <a:endParaRPr kumimoji="1" lang="zh-CN" altLang="en-US"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age25.png"/>
          <p:cNvPicPr/>
          <p:nvPr/>
        </p:nvPicPr>
        <p:blipFill>
          <a:blip r:embed="rId2">
            <a:extLst/>
          </a:blip>
          <a:srcRect r="1190"/>
          <a:stretch>
            <a:fillRect/>
          </a:stretch>
        </p:blipFill>
        <p:spPr>
          <a:xfrm>
            <a:off x="609599" y="1028700"/>
            <a:ext cx="8037598" cy="3429000"/>
          </a:xfrm>
          <a:prstGeom prst="rect">
            <a:avLst/>
          </a:prstGeom>
          <a:ln w="12700">
            <a:miter lim="400000"/>
          </a:ln>
        </p:spPr>
      </p:pic>
      <p:sp>
        <p:nvSpPr>
          <p:cNvPr id="3" name="内容占位符 2"/>
          <p:cNvSpPr>
            <a:spLocks noGrp="1"/>
          </p:cNvSpPr>
          <p:nvPr>
            <p:ph idx="1"/>
          </p:nvPr>
        </p:nvSpPr>
        <p:spPr/>
        <p:txBody>
          <a:bodyPr/>
          <a:lstStyle/>
          <a:p>
            <a:endParaRPr kumimoji="1" lang="zh-CN" altLang="en-US"/>
          </a:p>
        </p:txBody>
      </p:sp>
      <p:sp>
        <p:nvSpPr>
          <p:cNvPr id="2" name="标题 1"/>
          <p:cNvSpPr>
            <a:spLocks noGrp="1"/>
          </p:cNvSpPr>
          <p:nvPr>
            <p:ph type="title"/>
          </p:nvPr>
        </p:nvSpPr>
        <p:spPr/>
        <p:txBody>
          <a:bodyPr/>
          <a:lstStyle/>
          <a:p>
            <a:endParaRPr kumimoji="1" lang="zh-CN" altLang="en-US"/>
          </a:p>
        </p:txBody>
      </p:sp>
      <p:sp>
        <p:nvSpPr>
          <p:cNvPr id="197" name="Shape 197"/>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30</a:t>
            </a:fld>
            <a:endParaRPr sz="1600"/>
          </a:p>
        </p:txBody>
      </p:sp>
    </p:spTree>
    <p:extLst>
      <p:ext uri="{BB962C8B-B14F-4D97-AF65-F5344CB8AC3E}">
        <p14:creationId xmlns:p14="http://schemas.microsoft.com/office/powerpoint/2010/main" val="44330653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image26.jpg"/>
          <p:cNvPicPr/>
          <p:nvPr/>
        </p:nvPicPr>
        <p:blipFill>
          <a:blip r:embed="rId2">
            <a:extLst/>
          </a:blip>
          <a:stretch>
            <a:fillRect/>
          </a:stretch>
        </p:blipFill>
        <p:spPr>
          <a:xfrm>
            <a:off x="533400" y="971550"/>
            <a:ext cx="8229600" cy="3471863"/>
          </a:xfrm>
          <a:prstGeom prst="rect">
            <a:avLst/>
          </a:prstGeom>
          <a:ln w="12700">
            <a:miter lim="400000"/>
          </a:ln>
        </p:spPr>
      </p:pic>
      <p:sp>
        <p:nvSpPr>
          <p:cNvPr id="3" name="内容占位符 2"/>
          <p:cNvSpPr>
            <a:spLocks noGrp="1"/>
          </p:cNvSpPr>
          <p:nvPr>
            <p:ph idx="1"/>
          </p:nvPr>
        </p:nvSpPr>
        <p:spPr/>
        <p:txBody>
          <a:bodyPr/>
          <a:lstStyle/>
          <a:p>
            <a:endParaRPr kumimoji="1" lang="zh-CN" altLang="en-US"/>
          </a:p>
        </p:txBody>
      </p:sp>
      <p:sp>
        <p:nvSpPr>
          <p:cNvPr id="2" name="标题 1"/>
          <p:cNvSpPr>
            <a:spLocks noGrp="1"/>
          </p:cNvSpPr>
          <p:nvPr>
            <p:ph type="title"/>
          </p:nvPr>
        </p:nvSpPr>
        <p:spPr/>
        <p:txBody>
          <a:bodyPr/>
          <a:lstStyle/>
          <a:p>
            <a:endParaRPr kumimoji="1" lang="zh-CN" altLang="en-US"/>
          </a:p>
        </p:txBody>
      </p:sp>
      <p:sp>
        <p:nvSpPr>
          <p:cNvPr id="200" name="Shape 200"/>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31</a:t>
            </a:fld>
            <a:endParaRPr sz="1600"/>
          </a:p>
        </p:txBody>
      </p:sp>
      <p:sp>
        <p:nvSpPr>
          <p:cNvPr id="201" name="Shape 201"/>
          <p:cNvSpPr/>
          <p:nvPr/>
        </p:nvSpPr>
        <p:spPr>
          <a:xfrm>
            <a:off x="954506" y="4171950"/>
            <a:ext cx="7391401" cy="3077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Calibri"/>
                <a:ea typeface="Calibri"/>
                <a:cs typeface="Calibri"/>
                <a:sym typeface="Calibri"/>
              </a:defRPr>
            </a:lvl1pPr>
          </a:lstStyle>
          <a:p>
            <a:pPr lvl="0">
              <a:defRPr sz="1800"/>
            </a:pPr>
            <a:r>
              <a:rPr sz="1400"/>
              <a:t>http://www.informationisbeautiful.net/2010/peak-break-up-times-on-facebook/</a:t>
            </a:r>
          </a:p>
        </p:txBody>
      </p:sp>
    </p:spTree>
    <p:extLst>
      <p:ext uri="{BB962C8B-B14F-4D97-AF65-F5344CB8AC3E}">
        <p14:creationId xmlns:p14="http://schemas.microsoft.com/office/powerpoint/2010/main" val="84071866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375198"/>
            <a:ext cx="2897502" cy="6970056"/>
          </a:xfrm>
          <a:noFill/>
          <a:ln>
            <a:noFill/>
          </a:ln>
        </p:spPr>
        <p:txBody>
          <a:bodyPr/>
          <a:lstStyle/>
          <a:p>
            <a:pPr marL="0" indent="0">
              <a:buNone/>
            </a:pPr>
            <a:r>
              <a:rPr kumimoji="1" lang="en-US" altLang="zh-CN" sz="52000" dirty="0" smtClean="0">
                <a:latin typeface="+mj-lt"/>
              </a:rPr>
              <a:t>3</a:t>
            </a:r>
            <a:endParaRPr kumimoji="1" lang="zh-CN" altLang="en-US" sz="52000" dirty="0">
              <a:latin typeface="+mj-lt"/>
            </a:endParaRPr>
          </a:p>
        </p:txBody>
      </p:sp>
      <p:sp>
        <p:nvSpPr>
          <p:cNvPr id="116" name="Shape 116"/>
          <p:cNvSpPr>
            <a:spLocks noGrp="1"/>
          </p:cNvSpPr>
          <p:nvPr>
            <p:ph type="title"/>
          </p:nvPr>
        </p:nvSpPr>
        <p:spPr>
          <a:xfrm>
            <a:off x="-515996" y="2244583"/>
            <a:ext cx="9144000" cy="857250"/>
          </a:xfrm>
          <a:prstGeom prst="rect">
            <a:avLst/>
          </a:prstGeom>
        </p:spPr>
        <p:txBody>
          <a:bodyPr lIns="0" tIns="0" rIns="0" bIns="0">
            <a:normAutofit fontScale="90000"/>
          </a:bodyPr>
          <a:lstStyle/>
          <a:p>
            <a:pPr lvl="0" algn="r">
              <a:defRPr sz="1800" b="0" cap="none"/>
            </a:pPr>
            <a:r>
              <a:rPr lang="zh-CN" altLang="en-US" sz="6000" dirty="0"/>
              <a:t>过程</a:t>
            </a:r>
            <a:r>
              <a:rPr lang="en-US" altLang="zh-CN" sz="6000" dirty="0"/>
              <a:t> PROCESS</a:t>
            </a:r>
            <a:endParaRPr sz="6000" cap="all"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 name="文本框 1"/>
          <p:cNvSpPr txBox="1"/>
          <p:nvPr/>
        </p:nvSpPr>
        <p:spPr>
          <a:xfrm>
            <a:off x="8612774" y="1760611"/>
            <a:ext cx="184666" cy="369332"/>
          </a:xfrm>
          <a:prstGeom prst="rect">
            <a:avLst/>
          </a:prstGeom>
          <a:noFill/>
        </p:spPr>
        <p:txBody>
          <a:bodyPr wrap="none" rtlCol="0">
            <a:spAutoFit/>
          </a:bodyPr>
          <a:lstStyle/>
          <a:p>
            <a:endParaRPr kumimoji="1" lang="zh-CN" altLang="en-US" dirty="0"/>
          </a:p>
        </p:txBody>
      </p:sp>
      <p:sp>
        <p:nvSpPr>
          <p:cNvPr id="8" name="文本框 7"/>
          <p:cNvSpPr txBox="1"/>
          <p:nvPr/>
        </p:nvSpPr>
        <p:spPr>
          <a:xfrm>
            <a:off x="4715022" y="5130924"/>
            <a:ext cx="184666"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196634245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idx="1"/>
          </p:nvPr>
        </p:nvSpPr>
        <p:spPr>
          <a:prstGeom prst="rect">
            <a:avLst/>
          </a:prstGeom>
        </p:spPr>
        <p:txBody>
          <a:bodyPr lIns="0" tIns="0" rIns="0" bIns="0">
            <a:normAutofit/>
          </a:bodyPr>
          <a:lstStyle>
            <a:lvl1pPr>
              <a:defRPr>
                <a:latin typeface="宋体"/>
                <a:ea typeface="宋体"/>
                <a:cs typeface="宋体"/>
                <a:sym typeface="宋体"/>
              </a:defRPr>
            </a:lvl1pPr>
          </a:lstStyle>
          <a:p>
            <a:pPr lvl="0">
              <a:defRPr sz="1800"/>
            </a:pPr>
            <a:r>
              <a:rPr sz="2800"/>
              <a:t>获取、清洗、过滤、挖掘、表征、调整、互动</a:t>
            </a:r>
          </a:p>
        </p:txBody>
      </p:sp>
      <p:sp>
        <p:nvSpPr>
          <p:cNvPr id="2" name="标题 1"/>
          <p:cNvSpPr>
            <a:spLocks noGrp="1"/>
          </p:cNvSpPr>
          <p:nvPr>
            <p:ph type="title"/>
          </p:nvPr>
        </p:nvSpPr>
        <p:spPr/>
        <p:txBody>
          <a:bodyPr/>
          <a:lstStyle/>
          <a:p>
            <a:r>
              <a:rPr lang="zh-CN" altLang="en-US" dirty="0"/>
              <a:t>数据可视化的七个步骤</a:t>
            </a:r>
          </a:p>
        </p:txBody>
      </p:sp>
      <p:sp>
        <p:nvSpPr>
          <p:cNvPr id="154" name="Shape 154"/>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33</a:t>
            </a:fld>
            <a:endParaRPr sz="1600"/>
          </a:p>
        </p:txBody>
      </p:sp>
      <p:pic>
        <p:nvPicPr>
          <p:cNvPr id="153" name="image22.jpg"/>
          <p:cNvPicPr/>
          <p:nvPr/>
        </p:nvPicPr>
        <p:blipFill>
          <a:blip r:embed="rId2">
            <a:extLst/>
          </a:blip>
          <a:stretch>
            <a:fillRect/>
          </a:stretch>
        </p:blipFill>
        <p:spPr>
          <a:xfrm>
            <a:off x="468312" y="1933003"/>
            <a:ext cx="8142288" cy="1654922"/>
          </a:xfrm>
          <a:prstGeom prst="rect">
            <a:avLst/>
          </a:prstGeom>
          <a:ln w="12700">
            <a:miter lim="400000"/>
          </a:ln>
        </p:spPr>
      </p:pic>
      <p:sp>
        <p:nvSpPr>
          <p:cNvPr id="156" name="Shape 156"/>
          <p:cNvSpPr/>
          <p:nvPr/>
        </p:nvSpPr>
        <p:spPr>
          <a:xfrm>
            <a:off x="1066801" y="1543050"/>
            <a:ext cx="1101096"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Calibri"/>
                <a:ea typeface="Calibri"/>
                <a:cs typeface="Calibri"/>
                <a:sym typeface="Calibri"/>
              </a:defRPr>
            </a:lvl1pPr>
          </a:lstStyle>
          <a:p>
            <a:pPr lvl="0"/>
            <a:r>
              <a:t>(Fry, 2008)</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kumimoji="1" lang="zh-CN" altLang="en-US"/>
          </a:p>
        </p:txBody>
      </p:sp>
      <p:sp>
        <p:nvSpPr>
          <p:cNvPr id="3" name="标题 2"/>
          <p:cNvSpPr>
            <a:spLocks noGrp="1"/>
          </p:cNvSpPr>
          <p:nvPr>
            <p:ph type="title"/>
          </p:nvPr>
        </p:nvSpPr>
        <p:spPr/>
        <p:txBody>
          <a:bodyPr/>
          <a:lstStyle/>
          <a:p>
            <a:r>
              <a:rPr lang="zh-CN" altLang="en-US" dirty="0" smtClean="0"/>
              <a:t>获取、清理、过滤数据</a:t>
            </a:r>
            <a:endParaRPr lang="zh-CN" altLang="en-US" dirty="0"/>
          </a:p>
        </p:txBody>
      </p:sp>
      <p:sp>
        <p:nvSpPr>
          <p:cNvPr id="141" name="Shape 141"/>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34</a:t>
            </a:fld>
            <a:endParaRPr sz="1600"/>
          </a:p>
        </p:txBody>
      </p:sp>
      <p:pic>
        <p:nvPicPr>
          <p:cNvPr id="140" name="image19.jpg"/>
          <p:cNvPicPr/>
          <p:nvPr/>
        </p:nvPicPr>
        <p:blipFill>
          <a:blip r:embed="rId3">
            <a:extLst/>
          </a:blip>
          <a:stretch>
            <a:fillRect/>
          </a:stretch>
        </p:blipFill>
        <p:spPr>
          <a:xfrm>
            <a:off x="955618" y="1113234"/>
            <a:ext cx="7167676" cy="3294461"/>
          </a:xfrm>
          <a:prstGeom prst="rect">
            <a:avLst/>
          </a:prstGeom>
          <a:ln w="12700">
            <a:miter lim="400000"/>
          </a:ln>
        </p:spPr>
      </p:pic>
      <p:sp>
        <p:nvSpPr>
          <p:cNvPr id="142" name="Shape 142"/>
          <p:cNvSpPr/>
          <p:nvPr/>
        </p:nvSpPr>
        <p:spPr>
          <a:xfrm>
            <a:off x="990599" y="4693936"/>
            <a:ext cx="5936972" cy="5232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Calibri"/>
                <a:ea typeface="Calibri"/>
                <a:cs typeface="Calibri"/>
                <a:sym typeface="Calibri"/>
              </a:defRPr>
            </a:lvl1pPr>
          </a:lstStyle>
          <a:p>
            <a:pPr lvl="0">
              <a:defRPr sz="1800"/>
            </a:pPr>
            <a:r>
              <a:rPr sz="1400"/>
              <a:t>Anscombe, F.J. (1973).Graphs in Statistical Analysis. The American Statistician, Vol. 27, No. 1., pp. 17-21.</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lstStyle/>
          <a:p>
            <a:endParaRPr kumimoji="1" lang="zh-CN" altLang="en-US"/>
          </a:p>
        </p:txBody>
      </p:sp>
      <p:sp>
        <p:nvSpPr>
          <p:cNvPr id="2" name="标题 1"/>
          <p:cNvSpPr>
            <a:spLocks noGrp="1"/>
          </p:cNvSpPr>
          <p:nvPr>
            <p:ph type="title"/>
          </p:nvPr>
        </p:nvSpPr>
        <p:spPr/>
        <p:txBody>
          <a:bodyPr/>
          <a:lstStyle/>
          <a:p>
            <a:r>
              <a:rPr lang="zh-CN" altLang="en-US" dirty="0" smtClean="0"/>
              <a:t>表征数据关系</a:t>
            </a:r>
            <a:endParaRPr lang="zh-CN" altLang="en-US" dirty="0"/>
          </a:p>
        </p:txBody>
      </p:sp>
      <p:sp>
        <p:nvSpPr>
          <p:cNvPr id="148" name="Shape 148"/>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35</a:t>
            </a:fld>
            <a:endParaRPr sz="1600"/>
          </a:p>
        </p:txBody>
      </p:sp>
      <p:pic>
        <p:nvPicPr>
          <p:cNvPr id="147" name="image20.jpg"/>
          <p:cNvPicPr/>
          <p:nvPr/>
        </p:nvPicPr>
        <p:blipFill>
          <a:blip r:embed="rId3">
            <a:extLst/>
          </a:blip>
          <a:stretch>
            <a:fillRect/>
          </a:stretch>
        </p:blipFill>
        <p:spPr>
          <a:xfrm>
            <a:off x="1367503" y="1053540"/>
            <a:ext cx="5564933" cy="1891549"/>
          </a:xfrm>
          <a:prstGeom prst="rect">
            <a:avLst/>
          </a:prstGeom>
          <a:ln w="12700">
            <a:miter lim="400000"/>
          </a:ln>
        </p:spPr>
      </p:pic>
      <p:pic>
        <p:nvPicPr>
          <p:cNvPr id="149" name="image21.jpg"/>
          <p:cNvPicPr/>
          <p:nvPr/>
        </p:nvPicPr>
        <p:blipFill>
          <a:blip r:embed="rId4">
            <a:extLst/>
          </a:blip>
          <a:stretch>
            <a:fillRect/>
          </a:stretch>
        </p:blipFill>
        <p:spPr>
          <a:xfrm>
            <a:off x="1373252" y="2674905"/>
            <a:ext cx="5559184" cy="1954245"/>
          </a:xfrm>
          <a:prstGeom prst="rect">
            <a:avLst/>
          </a:prstGeom>
          <a:ln w="12700">
            <a:miter lim="400000"/>
          </a:ln>
        </p:spPr>
      </p:pic>
      <p:sp>
        <p:nvSpPr>
          <p:cNvPr id="150" name="Shape 150"/>
          <p:cNvSpPr/>
          <p:nvPr/>
        </p:nvSpPr>
        <p:spPr>
          <a:xfrm>
            <a:off x="508001" y="4751085"/>
            <a:ext cx="7864230" cy="307777"/>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400">
                <a:latin typeface="Calibri"/>
                <a:ea typeface="Calibri"/>
                <a:cs typeface="Calibri"/>
                <a:sym typeface="Calibri"/>
              </a:defRPr>
            </a:lvl1pPr>
          </a:lstStyle>
          <a:p>
            <a:pPr lvl="0">
              <a:defRPr sz="1800"/>
            </a:pPr>
            <a:endParaRPr sz="1400"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可视化的重要性</a:t>
            </a:r>
            <a:br>
              <a:rPr lang="zh-CN" altLang="en-US" dirty="0"/>
            </a:br>
            <a:endParaRPr kumimoji="1" lang="zh-CN" altLang="en-US" dirty="0"/>
          </a:p>
        </p:txBody>
      </p:sp>
      <p:sp>
        <p:nvSpPr>
          <p:cNvPr id="9" name="矩形 8"/>
          <p:cNvSpPr/>
          <p:nvPr/>
        </p:nvSpPr>
        <p:spPr>
          <a:xfrm>
            <a:off x="254000" y="1136011"/>
            <a:ext cx="3331308" cy="3139321"/>
          </a:xfrm>
          <a:prstGeom prst="rect">
            <a:avLst/>
          </a:prstGeom>
        </p:spPr>
        <p:txBody>
          <a:bodyPr wrap="square">
            <a:spAutoFit/>
          </a:bodyPr>
          <a:lstStyle/>
          <a:p>
            <a:r>
              <a:rPr lang="zh-CN" altLang="en-US" dirty="0"/>
              <a:t>我们会发现这四组数据中</a:t>
            </a:r>
            <a:r>
              <a:rPr lang="zh-CN" altLang="en-US" dirty="0" smtClean="0"/>
              <a:t>，</a:t>
            </a:r>
            <a:endParaRPr lang="en-US" altLang="zh-CN" dirty="0" smtClean="0"/>
          </a:p>
          <a:p>
            <a:pPr marL="285750" lvl="4" indent="-285750">
              <a:buFont typeface="Arial"/>
              <a:buChar char="•"/>
            </a:pPr>
            <a:r>
              <a:rPr lang="en-US" altLang="zh-CN" dirty="0" smtClean="0"/>
              <a:t>x</a:t>
            </a:r>
            <a:r>
              <a:rPr lang="zh-CN" altLang="en-US" dirty="0"/>
              <a:t>值的平均数都是</a:t>
            </a:r>
            <a:r>
              <a:rPr lang="en-US" altLang="zh-CN" dirty="0"/>
              <a:t>9.0</a:t>
            </a:r>
            <a:r>
              <a:rPr lang="zh-CN" altLang="en-US" dirty="0" smtClean="0"/>
              <a:t>，</a:t>
            </a:r>
            <a:endParaRPr lang="en-US" altLang="zh-CN" dirty="0" smtClean="0"/>
          </a:p>
          <a:p>
            <a:pPr marL="285750" lvl="4" indent="-285750">
              <a:buFont typeface="Arial"/>
              <a:buChar char="•"/>
            </a:pPr>
            <a:r>
              <a:rPr lang="en-US" altLang="zh-CN" dirty="0" smtClean="0"/>
              <a:t>y</a:t>
            </a:r>
            <a:r>
              <a:rPr lang="zh-CN" altLang="en-US" dirty="0"/>
              <a:t>值的平均数都是</a:t>
            </a:r>
            <a:r>
              <a:rPr lang="en-US" altLang="zh-CN" dirty="0"/>
              <a:t>7.5</a:t>
            </a:r>
            <a:r>
              <a:rPr lang="zh-CN" altLang="en-US" dirty="0" smtClean="0"/>
              <a:t>；</a:t>
            </a:r>
            <a:endParaRPr lang="en-US" altLang="zh-CN" dirty="0" smtClean="0"/>
          </a:p>
          <a:p>
            <a:pPr marL="285750" lvl="4" indent="-285750">
              <a:buFont typeface="Arial"/>
              <a:buChar char="•"/>
            </a:pPr>
            <a:r>
              <a:rPr lang="en-US" altLang="zh-CN" dirty="0" smtClean="0"/>
              <a:t>x</a:t>
            </a:r>
            <a:r>
              <a:rPr lang="zh-CN" altLang="en-US" dirty="0"/>
              <a:t>值的方差都是</a:t>
            </a:r>
            <a:r>
              <a:rPr lang="en-US" altLang="zh-CN" dirty="0"/>
              <a:t>10.0</a:t>
            </a:r>
            <a:r>
              <a:rPr lang="zh-CN" altLang="en-US" dirty="0" smtClean="0"/>
              <a:t>，</a:t>
            </a:r>
            <a:endParaRPr lang="en-US" altLang="zh-CN" dirty="0" smtClean="0"/>
          </a:p>
          <a:p>
            <a:pPr marL="285750" lvl="4" indent="-285750">
              <a:buFont typeface="Arial"/>
              <a:buChar char="•"/>
            </a:pPr>
            <a:r>
              <a:rPr lang="en-US" altLang="zh-CN" dirty="0" smtClean="0"/>
              <a:t>y</a:t>
            </a:r>
            <a:r>
              <a:rPr lang="zh-CN" altLang="en-US" dirty="0"/>
              <a:t>值的方差都是</a:t>
            </a:r>
            <a:r>
              <a:rPr lang="en-US" altLang="zh-CN" dirty="0"/>
              <a:t>3.75</a:t>
            </a:r>
            <a:r>
              <a:rPr lang="zh-CN" altLang="en-US" dirty="0" smtClean="0"/>
              <a:t>；</a:t>
            </a:r>
            <a:endParaRPr lang="en-US" altLang="zh-CN" dirty="0" smtClean="0"/>
          </a:p>
          <a:p>
            <a:pPr marL="285750" lvl="4" indent="-285750">
              <a:buFont typeface="Arial"/>
              <a:buChar char="•"/>
            </a:pPr>
            <a:r>
              <a:rPr lang="zh-CN" altLang="en-US" dirty="0" smtClean="0"/>
              <a:t>它们</a:t>
            </a:r>
            <a:r>
              <a:rPr lang="zh-CN" altLang="en-US" dirty="0"/>
              <a:t>的相关度都是</a:t>
            </a:r>
            <a:r>
              <a:rPr lang="en-US" altLang="zh-CN" dirty="0"/>
              <a:t>0.816</a:t>
            </a:r>
            <a:r>
              <a:rPr lang="zh-CN" altLang="en-US" dirty="0" smtClean="0"/>
              <a:t>，</a:t>
            </a:r>
            <a:endParaRPr lang="en-US" altLang="zh-CN" dirty="0" smtClean="0"/>
          </a:p>
          <a:p>
            <a:pPr marL="285750" lvl="4" indent="-285750">
              <a:buFont typeface="Arial"/>
              <a:buChar char="•"/>
            </a:pPr>
            <a:r>
              <a:rPr lang="zh-CN" altLang="en-US" dirty="0" smtClean="0"/>
              <a:t>线</a:t>
            </a:r>
            <a:r>
              <a:rPr lang="zh-CN" altLang="en-US" dirty="0"/>
              <a:t>性回归线都是</a:t>
            </a:r>
            <a:r>
              <a:rPr lang="en-US" altLang="zh-CN" dirty="0"/>
              <a:t>y=3+0.5x</a:t>
            </a:r>
            <a:r>
              <a:rPr lang="zh-CN" altLang="en-US" dirty="0" smtClean="0"/>
              <a:t>。</a:t>
            </a:r>
            <a:endParaRPr lang="en-US" altLang="zh-CN" dirty="0" smtClean="0"/>
          </a:p>
          <a:p>
            <a:r>
              <a:rPr lang="zh-CN" altLang="en-US" dirty="0" smtClean="0"/>
              <a:t>也就是说单从这些统计</a:t>
            </a:r>
            <a:r>
              <a:rPr lang="zh-CN" altLang="en-US" dirty="0"/>
              <a:t>数字上看来，四组数据所反映出的实际情况非常相近，而事实上，这四组数据有着天壤之别。</a:t>
            </a:r>
          </a:p>
        </p:txBody>
      </p:sp>
      <p:pic>
        <p:nvPicPr>
          <p:cNvPr id="10" name="图片 9"/>
          <p:cNvPicPr>
            <a:picLocks noChangeAspect="1"/>
          </p:cNvPicPr>
          <p:nvPr/>
        </p:nvPicPr>
        <p:blipFill>
          <a:blip r:embed="rId3"/>
          <a:stretch>
            <a:fillRect/>
          </a:stretch>
        </p:blipFill>
        <p:spPr>
          <a:xfrm>
            <a:off x="3332247" y="937846"/>
            <a:ext cx="5198293" cy="3360615"/>
          </a:xfrm>
          <a:prstGeom prst="rect">
            <a:avLst/>
          </a:prstGeom>
        </p:spPr>
      </p:pic>
      <p:sp>
        <p:nvSpPr>
          <p:cNvPr id="11" name="矩形 10"/>
          <p:cNvSpPr/>
          <p:nvPr/>
        </p:nvSpPr>
        <p:spPr>
          <a:xfrm>
            <a:off x="400537" y="4627085"/>
            <a:ext cx="7844693" cy="338554"/>
          </a:xfrm>
          <a:prstGeom prst="rect">
            <a:avLst/>
          </a:prstGeom>
        </p:spPr>
        <p:txBody>
          <a:bodyPr wrap="square">
            <a:spAutoFit/>
          </a:bodyPr>
          <a:lstStyle/>
          <a:p>
            <a:r>
              <a:rPr lang="fr-FR" altLang="zh-CN" sz="800" dirty="0" smtClean="0">
                <a:hlinkClick r:id="rId4"/>
              </a:rPr>
              <a:t>http</a:t>
            </a:r>
            <a:r>
              <a:rPr lang="fr-FR" altLang="zh-CN" sz="800" dirty="0">
                <a:hlinkClick r:id="rId4"/>
              </a:rPr>
              <a:t>://computational-communication.com/2016/09/%E5%8F%AF%E8%A7%86%E5%8C%96%E7%9A%84%E9%87%8D%E8%A6%81%E6%80%A7</a:t>
            </a:r>
            <a:r>
              <a:rPr lang="fr-FR" altLang="zh-CN" sz="800" dirty="0" smtClean="0">
                <a:hlinkClick r:id="rId4"/>
              </a:rPr>
              <a:t>/</a:t>
            </a:r>
            <a:endParaRPr lang="fr-FR" altLang="zh-CN" sz="800" dirty="0" smtClean="0"/>
          </a:p>
          <a:p>
            <a:endParaRPr lang="zh-CN" altLang="en-US" sz="800" dirty="0"/>
          </a:p>
        </p:txBody>
      </p:sp>
      <p:sp>
        <p:nvSpPr>
          <p:cNvPr id="13" name="矩形 12"/>
          <p:cNvSpPr/>
          <p:nvPr/>
        </p:nvSpPr>
        <p:spPr>
          <a:xfrm>
            <a:off x="400539" y="4425394"/>
            <a:ext cx="6799385" cy="253916"/>
          </a:xfrm>
          <a:prstGeom prst="rect">
            <a:avLst/>
          </a:prstGeom>
        </p:spPr>
        <p:txBody>
          <a:bodyPr wrap="square">
            <a:spAutoFit/>
          </a:bodyPr>
          <a:lstStyle/>
          <a:p>
            <a:pPr lvl="0">
              <a:defRPr sz="1800"/>
            </a:pPr>
            <a:r>
              <a:rPr lang="en-US" altLang="zh-CN" sz="1050" dirty="0" err="1"/>
              <a:t>Anscombe</a:t>
            </a:r>
            <a:r>
              <a:rPr lang="en-US" altLang="zh-CN" sz="1050" dirty="0"/>
              <a:t>, F.J. (1973).Graphs in Statistical Analysis. The American Statistician, Vol. 27, No. 1., pp. 17-21.</a:t>
            </a:r>
          </a:p>
        </p:txBody>
      </p:sp>
    </p:spTree>
    <p:extLst>
      <p:ext uri="{BB962C8B-B14F-4D97-AF65-F5344CB8AC3E}">
        <p14:creationId xmlns:p14="http://schemas.microsoft.com/office/powerpoint/2010/main" val="4082248055"/>
      </p:ext>
    </p:extLst>
  </p:cSld>
  <p:clrMapOvr>
    <a:masterClrMapping/>
  </p:clrMapOvr>
  <p:transition xmlns:p14="http://schemas.microsoft.com/office/powerpoint/2010/mai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57200" y="205979"/>
            <a:ext cx="3724031" cy="857250"/>
          </a:xfrm>
        </p:spPr>
        <p:txBody>
          <a:bodyPr/>
          <a:lstStyle/>
          <a:p>
            <a:pPr algn="l"/>
            <a:r>
              <a:rPr lang="zh-CN" altLang="en-US" sz="3600" dirty="0" smtClean="0"/>
              <a:t>安斯庫姆四重奏</a:t>
            </a:r>
            <a:r>
              <a:rPr lang="zh-CN" altLang="en-US" sz="4000" dirty="0"/>
              <a:t/>
            </a:r>
            <a:br>
              <a:rPr lang="zh-CN" altLang="en-US" sz="4000" dirty="0"/>
            </a:br>
            <a:r>
              <a:rPr lang="zh-CN" altLang="en-US" sz="4000" dirty="0" smtClean="0"/>
              <a:t>之</a:t>
            </a:r>
            <a:r>
              <a:rPr kumimoji="1" lang="en-US" altLang="zh-CN" sz="4000" dirty="0" err="1" smtClean="0"/>
              <a:t>Echarts</a:t>
            </a:r>
            <a:r>
              <a:rPr kumimoji="1" lang="zh-CN" altLang="en-US" sz="4000" dirty="0" smtClean="0"/>
              <a:t>版本</a:t>
            </a:r>
            <a:endParaRPr kumimoji="1" lang="zh-CN" altLang="en-US" sz="4000" dirty="0"/>
          </a:p>
        </p:txBody>
      </p:sp>
      <p:sp>
        <p:nvSpPr>
          <p:cNvPr id="4" name="矩形 3"/>
          <p:cNvSpPr/>
          <p:nvPr/>
        </p:nvSpPr>
        <p:spPr>
          <a:xfrm>
            <a:off x="381005" y="1760125"/>
            <a:ext cx="3370384" cy="369332"/>
          </a:xfrm>
          <a:prstGeom prst="rect">
            <a:avLst/>
          </a:prstGeom>
        </p:spPr>
        <p:txBody>
          <a:bodyPr wrap="square">
            <a:spAutoFit/>
          </a:bodyPr>
          <a:lstStyle/>
          <a:p>
            <a:r>
              <a:rPr kumimoji="1" lang="en-US" altLang="zh-CN" sz="900" dirty="0">
                <a:hlinkClick r:id="rId3"/>
              </a:rPr>
              <a:t>http://echarts.baidu.com/demo.html#scatter-anscombe-</a:t>
            </a:r>
            <a:r>
              <a:rPr kumimoji="1" lang="en-US" altLang="zh-CN" sz="900" dirty="0" smtClean="0">
                <a:hlinkClick r:id="rId3"/>
              </a:rPr>
              <a:t>quartet</a:t>
            </a:r>
            <a:endParaRPr kumimoji="1" lang="en-US" altLang="zh-CN" sz="900" dirty="0" smtClean="0"/>
          </a:p>
          <a:p>
            <a:endParaRPr kumimoji="1" lang="zh-CN" altLang="en-US" sz="900" dirty="0"/>
          </a:p>
        </p:txBody>
      </p:sp>
      <p:pic>
        <p:nvPicPr>
          <p:cNvPr id="5" name="图片 4"/>
          <p:cNvPicPr>
            <a:picLocks noChangeAspect="1"/>
          </p:cNvPicPr>
          <p:nvPr/>
        </p:nvPicPr>
        <p:blipFill>
          <a:blip r:embed="rId4"/>
          <a:stretch>
            <a:fillRect/>
          </a:stretch>
        </p:blipFill>
        <p:spPr>
          <a:xfrm>
            <a:off x="4308985" y="244228"/>
            <a:ext cx="4561476" cy="4718542"/>
          </a:xfrm>
          <a:prstGeom prst="rect">
            <a:avLst/>
          </a:prstGeom>
        </p:spPr>
      </p:pic>
      <p:sp>
        <p:nvSpPr>
          <p:cNvPr id="7" name="矩形 6"/>
          <p:cNvSpPr/>
          <p:nvPr/>
        </p:nvSpPr>
        <p:spPr>
          <a:xfrm>
            <a:off x="-1" y="2122707"/>
            <a:ext cx="4278923" cy="2585323"/>
          </a:xfrm>
          <a:prstGeom prst="rect">
            <a:avLst/>
          </a:prstGeom>
        </p:spPr>
        <p:txBody>
          <a:bodyPr wrap="square">
            <a:spAutoFit/>
          </a:bodyPr>
          <a:lstStyle/>
          <a:p>
            <a:pPr marL="285750" indent="-285750">
              <a:buFont typeface="Arial"/>
              <a:buChar char="•"/>
            </a:pPr>
            <a:r>
              <a:rPr lang="en-US" altLang="zh-TW" dirty="0" err="1"/>
              <a:t>ECharts</a:t>
            </a:r>
            <a:r>
              <a:rPr lang="zh-TW" altLang="en-US" dirty="0"/>
              <a:t>，一个纯 </a:t>
            </a:r>
            <a:r>
              <a:rPr lang="en-US" altLang="zh-TW" dirty="0" err="1"/>
              <a:t>Javascript</a:t>
            </a:r>
            <a:r>
              <a:rPr lang="en-US" altLang="zh-TW" dirty="0"/>
              <a:t> </a:t>
            </a:r>
            <a:r>
              <a:rPr lang="zh-TW" altLang="en-US" dirty="0" smtClean="0"/>
              <a:t>的图表库</a:t>
            </a:r>
            <a:r>
              <a:rPr lang="zh-CN" altLang="en-US" dirty="0" smtClean="0"/>
              <a:t>。</a:t>
            </a:r>
            <a:endParaRPr lang="en-US" altLang="zh-CN" dirty="0" smtClean="0"/>
          </a:p>
          <a:p>
            <a:pPr marL="285750" indent="-285750">
              <a:buFont typeface="Arial"/>
              <a:buChar char="•"/>
            </a:pPr>
            <a:r>
              <a:rPr lang="en-US" altLang="zh-CN" dirty="0" err="1" smtClean="0"/>
              <a:t>ECharts</a:t>
            </a:r>
            <a:r>
              <a:rPr lang="en-US" altLang="zh-CN" dirty="0" smtClean="0"/>
              <a:t> </a:t>
            </a:r>
            <a:r>
              <a:rPr lang="zh-CN" altLang="en-US" dirty="0" smtClean="0"/>
              <a:t>提供了常规的</a:t>
            </a:r>
            <a:r>
              <a:rPr lang="zh-CN" altLang="en-US" b="1" u="sng" dirty="0" smtClean="0">
                <a:solidFill>
                  <a:srgbClr val="215968"/>
                </a:solidFill>
              </a:rPr>
              <a:t>折线图</a:t>
            </a:r>
            <a:r>
              <a:rPr lang="zh-CN" altLang="en-US" b="1" u="sng" dirty="0">
                <a:solidFill>
                  <a:srgbClr val="215968"/>
                </a:solidFill>
              </a:rPr>
              <a:t>，柱状图，散点图，饼图，</a:t>
            </a:r>
            <a:r>
              <a:rPr lang="en-US" altLang="zh-CN" dirty="0">
                <a:solidFill>
                  <a:schemeClr val="tx1"/>
                </a:solidFill>
              </a:rPr>
              <a:t>K</a:t>
            </a:r>
            <a:r>
              <a:rPr lang="zh-CN" altLang="en-US" dirty="0">
                <a:solidFill>
                  <a:schemeClr val="tx1"/>
                </a:solidFill>
              </a:rPr>
              <a:t>线图，</a:t>
            </a:r>
            <a:r>
              <a:rPr lang="zh-CN" altLang="en-US" dirty="0"/>
              <a:t>用于统计的盒形图，用于地理数据可视化的</a:t>
            </a:r>
            <a:r>
              <a:rPr lang="zh-CN" altLang="en-US" b="1" u="sng" dirty="0">
                <a:solidFill>
                  <a:schemeClr val="tx2"/>
                </a:solidFill>
              </a:rPr>
              <a:t>地图</a:t>
            </a:r>
            <a:r>
              <a:rPr lang="zh-CN" altLang="en-US" dirty="0"/>
              <a:t>，热力图，线图，用于关系数据可视化的</a:t>
            </a:r>
            <a:r>
              <a:rPr lang="zh-CN" altLang="en-US" b="1" u="sng" dirty="0">
                <a:solidFill>
                  <a:srgbClr val="1F497D"/>
                </a:solidFill>
              </a:rPr>
              <a:t>关系图</a:t>
            </a:r>
            <a:r>
              <a:rPr lang="zh-CN" altLang="en-US" dirty="0"/>
              <a:t>，</a:t>
            </a:r>
            <a:r>
              <a:rPr lang="en-US" altLang="zh-CN" dirty="0" err="1"/>
              <a:t>treemap</a:t>
            </a:r>
            <a:r>
              <a:rPr lang="zh-CN" altLang="en-US" dirty="0"/>
              <a:t>，多维数据可视化的平行坐标，还有用于 </a:t>
            </a:r>
            <a:r>
              <a:rPr lang="en-US" altLang="zh-CN" dirty="0"/>
              <a:t>BI </a:t>
            </a:r>
            <a:r>
              <a:rPr lang="zh-CN" altLang="en-US" dirty="0"/>
              <a:t>的漏斗图，仪表盘，并且支持图与图之间的混搭。</a:t>
            </a:r>
          </a:p>
        </p:txBody>
      </p:sp>
    </p:spTree>
    <p:extLst>
      <p:ext uri="{BB962C8B-B14F-4D97-AF65-F5344CB8AC3E}">
        <p14:creationId xmlns:p14="http://schemas.microsoft.com/office/powerpoint/2010/main" val="3850885938"/>
      </p:ext>
    </p:extLst>
  </p:cSld>
  <p:clrMapOvr>
    <a:masterClrMapping/>
  </p:clrMapOvr>
  <p:transition xmlns:p14="http://schemas.microsoft.com/office/powerpoint/2010/mai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kumimoji="1" lang="zh-CN" altLang="en-US"/>
          </a:p>
        </p:txBody>
      </p:sp>
      <p:sp>
        <p:nvSpPr>
          <p:cNvPr id="3" name="标题 2"/>
          <p:cNvSpPr>
            <a:spLocks noGrp="1"/>
          </p:cNvSpPr>
          <p:nvPr>
            <p:ph type="title"/>
          </p:nvPr>
        </p:nvSpPr>
        <p:spPr/>
        <p:txBody>
          <a:bodyPr/>
          <a:lstStyle/>
          <a:p>
            <a:r>
              <a:rPr lang="zh-CN" altLang="en-US" dirty="0"/>
              <a:t>可视化目标</a:t>
            </a:r>
          </a:p>
        </p:txBody>
      </p:sp>
      <p:sp>
        <p:nvSpPr>
          <p:cNvPr id="164" name="Shape 164"/>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38</a:t>
            </a:fld>
            <a:endParaRPr sz="1600"/>
          </a:p>
        </p:txBody>
      </p:sp>
      <p:graphicFrame>
        <p:nvGraphicFramePr>
          <p:cNvPr id="163" name="Table 163"/>
          <p:cNvGraphicFramePr/>
          <p:nvPr/>
        </p:nvGraphicFramePr>
        <p:xfrm>
          <a:off x="457200" y="1054602"/>
          <a:ext cx="8077200" cy="3637888"/>
        </p:xfrm>
        <a:graphic>
          <a:graphicData uri="http://schemas.openxmlformats.org/drawingml/2006/table">
            <a:tbl>
              <a:tblPr bandRow="1">
                <a:tableStyleId>{4C3C2611-4C71-4FC5-86AE-919BDF0F9419}</a:tableStyleId>
              </a:tblPr>
              <a:tblGrid>
                <a:gridCol w="4653169"/>
                <a:gridCol w="3424031"/>
              </a:tblGrid>
              <a:tr h="216435">
                <a:tc rowSpan="3">
                  <a:txBody>
                    <a:bodyPr/>
                    <a:lstStyle/>
                    <a:p>
                      <a:pPr lvl="0" algn="l">
                        <a:lnSpc>
                          <a:spcPct val="107000"/>
                        </a:lnSpc>
                        <a:defRPr sz="1800" b="0" i="0"/>
                      </a:pPr>
                      <a:r>
                        <a:rPr sz="1200" b="1" i="1"/>
                        <a:t>See relationships among data points</a:t>
                      </a:r>
                    </a:p>
                    <a:p>
                      <a:pPr lvl="0" algn="l">
                        <a:lnSpc>
                          <a:spcPct val="107000"/>
                        </a:lnSpc>
                        <a:defRPr sz="1800" b="0" i="0"/>
                      </a:pPr>
                      <a:r>
                        <a:rPr sz="1200">
                          <a:latin typeface="宋体"/>
                          <a:ea typeface="宋体"/>
                          <a:cs typeface="宋体"/>
                          <a:sym typeface="宋体"/>
                        </a:rPr>
                        <a:t>寻找关系</a:t>
                      </a:r>
                    </a:p>
                  </a:txBody>
                  <a:tcPr marL="0" marR="0" marT="0" marB="0" horzOverflow="overflow"/>
                </a:tc>
                <a:tc>
                  <a:txBody>
                    <a:bodyPr/>
                    <a:lstStyle/>
                    <a:p>
                      <a:pPr lvl="0" algn="l">
                        <a:lnSpc>
                          <a:spcPct val="107000"/>
                        </a:lnSpc>
                        <a:defRPr sz="1800" b="0" i="0"/>
                      </a:pPr>
                      <a:r>
                        <a:rPr sz="1200" b="1" i="1"/>
                        <a:t>Scatterplot</a:t>
                      </a:r>
                    </a:p>
                  </a:txBody>
                  <a:tcPr marL="0" marR="0" marT="0" marB="0" horzOverflow="overflow"/>
                </a:tc>
              </a:tr>
              <a:tr h="216435">
                <a:tc vMerge="1">
                  <a:txBody>
                    <a:bodyPr/>
                    <a:lstStyle/>
                    <a:p>
                      <a:endParaRPr lang="zh-CN"/>
                    </a:p>
                  </a:txBody>
                  <a:tcPr/>
                </a:tc>
                <a:tc>
                  <a:txBody>
                    <a:bodyPr/>
                    <a:lstStyle/>
                    <a:p>
                      <a:pPr lvl="0" algn="l">
                        <a:lnSpc>
                          <a:spcPct val="107000"/>
                        </a:lnSpc>
                        <a:defRPr sz="1800" b="0" i="0"/>
                      </a:pPr>
                      <a:r>
                        <a:rPr sz="1200" b="1" i="1"/>
                        <a:t>Matrix Chart</a:t>
                      </a:r>
                    </a:p>
                  </a:txBody>
                  <a:tcPr marL="0" marR="0" marT="0" marB="0" horzOverflow="overflow"/>
                </a:tc>
              </a:tr>
              <a:tr h="216435">
                <a:tc vMerge="1">
                  <a:txBody>
                    <a:bodyPr/>
                    <a:lstStyle/>
                    <a:p>
                      <a:endParaRPr lang="zh-CN"/>
                    </a:p>
                  </a:txBody>
                  <a:tcPr/>
                </a:tc>
                <a:tc>
                  <a:txBody>
                    <a:bodyPr/>
                    <a:lstStyle/>
                    <a:p>
                      <a:pPr lvl="0" algn="l">
                        <a:lnSpc>
                          <a:spcPct val="107000"/>
                        </a:lnSpc>
                        <a:defRPr sz="1800" b="0" i="0"/>
                      </a:pPr>
                      <a:r>
                        <a:rPr sz="1200" b="1" i="1"/>
                        <a:t>Network Diagram</a:t>
                      </a:r>
                    </a:p>
                  </a:txBody>
                  <a:tcPr marL="0" marR="0" marT="0" marB="0" horzOverflow="overflow"/>
                </a:tc>
              </a:tr>
              <a:tr h="216435">
                <a:tc rowSpan="3">
                  <a:txBody>
                    <a:bodyPr/>
                    <a:lstStyle/>
                    <a:p>
                      <a:pPr lvl="0" algn="l">
                        <a:lnSpc>
                          <a:spcPct val="107000"/>
                        </a:lnSpc>
                        <a:defRPr sz="1800" b="0" i="0"/>
                      </a:pPr>
                      <a:r>
                        <a:rPr sz="1200" b="1" i="1"/>
                        <a:t>Compare a set of values</a:t>
                      </a:r>
                    </a:p>
                    <a:p>
                      <a:pPr lvl="0" algn="l">
                        <a:lnSpc>
                          <a:spcPct val="107000"/>
                        </a:lnSpc>
                        <a:defRPr sz="1800" b="0" i="0"/>
                      </a:pPr>
                      <a:r>
                        <a:rPr sz="1200">
                          <a:latin typeface="宋体"/>
                          <a:ea typeface="宋体"/>
                          <a:cs typeface="宋体"/>
                          <a:sym typeface="宋体"/>
                        </a:rPr>
                        <a:t>分组比较</a:t>
                      </a:r>
                    </a:p>
                  </a:txBody>
                  <a:tcPr marL="0" marR="0" marT="0" marB="0" horzOverflow="overflow"/>
                </a:tc>
                <a:tc>
                  <a:txBody>
                    <a:bodyPr/>
                    <a:lstStyle/>
                    <a:p>
                      <a:pPr lvl="0" algn="l">
                        <a:lnSpc>
                          <a:spcPct val="107000"/>
                        </a:lnSpc>
                        <a:defRPr sz="1800" b="0" i="0"/>
                      </a:pPr>
                      <a:r>
                        <a:rPr sz="1200" b="1" i="1"/>
                        <a:t>Bar Chart</a:t>
                      </a:r>
                    </a:p>
                  </a:txBody>
                  <a:tcPr marL="0" marR="0" marT="0" marB="0" horzOverflow="overflow"/>
                </a:tc>
              </a:tr>
              <a:tr h="216435">
                <a:tc vMerge="1">
                  <a:txBody>
                    <a:bodyPr/>
                    <a:lstStyle/>
                    <a:p>
                      <a:endParaRPr lang="zh-CN"/>
                    </a:p>
                  </a:txBody>
                  <a:tcPr/>
                </a:tc>
                <a:tc>
                  <a:txBody>
                    <a:bodyPr/>
                    <a:lstStyle/>
                    <a:p>
                      <a:pPr lvl="0" algn="l">
                        <a:lnSpc>
                          <a:spcPct val="107000"/>
                        </a:lnSpc>
                        <a:defRPr sz="1800" b="0" i="0"/>
                      </a:pPr>
                      <a:r>
                        <a:rPr sz="1200" b="1" i="1"/>
                        <a:t>Block Histogram</a:t>
                      </a:r>
                    </a:p>
                  </a:txBody>
                  <a:tcPr marL="0" marR="0" marT="0" marB="0" horzOverflow="overflow"/>
                </a:tc>
              </a:tr>
              <a:tr h="216435">
                <a:tc vMerge="1">
                  <a:txBody>
                    <a:bodyPr/>
                    <a:lstStyle/>
                    <a:p>
                      <a:endParaRPr lang="zh-CN"/>
                    </a:p>
                  </a:txBody>
                  <a:tcPr/>
                </a:tc>
                <a:tc>
                  <a:txBody>
                    <a:bodyPr/>
                    <a:lstStyle/>
                    <a:p>
                      <a:pPr lvl="0" algn="l">
                        <a:lnSpc>
                          <a:spcPct val="107000"/>
                        </a:lnSpc>
                        <a:defRPr sz="1800" b="0" i="0"/>
                      </a:pPr>
                      <a:r>
                        <a:rPr sz="1200" b="1" i="1"/>
                        <a:t>Bubble Chart</a:t>
                      </a:r>
                    </a:p>
                  </a:txBody>
                  <a:tcPr marL="0" marR="0" marT="0" marB="0" horzOverflow="overflow"/>
                </a:tc>
              </a:tr>
              <a:tr h="216435">
                <a:tc rowSpan="3">
                  <a:txBody>
                    <a:bodyPr/>
                    <a:lstStyle/>
                    <a:p>
                      <a:pPr lvl="0" algn="l">
                        <a:lnSpc>
                          <a:spcPct val="107000"/>
                        </a:lnSpc>
                        <a:defRPr sz="1800" b="0" i="0"/>
                      </a:pPr>
                      <a:r>
                        <a:rPr sz="1200" b="1" i="1"/>
                        <a:t>Track rises and falls over time</a:t>
                      </a:r>
                    </a:p>
                    <a:p>
                      <a:pPr lvl="0" algn="l">
                        <a:lnSpc>
                          <a:spcPct val="107000"/>
                        </a:lnSpc>
                        <a:defRPr sz="1800" b="0" i="0"/>
                      </a:pPr>
                      <a:r>
                        <a:rPr sz="1200">
                          <a:latin typeface="宋体"/>
                          <a:ea typeface="宋体"/>
                          <a:cs typeface="宋体"/>
                          <a:sym typeface="宋体"/>
                        </a:rPr>
                        <a:t>时序涨落</a:t>
                      </a:r>
                    </a:p>
                  </a:txBody>
                  <a:tcPr marL="0" marR="0" marT="0" marB="0" horzOverflow="overflow"/>
                </a:tc>
                <a:tc>
                  <a:txBody>
                    <a:bodyPr/>
                    <a:lstStyle/>
                    <a:p>
                      <a:pPr lvl="0" algn="l">
                        <a:lnSpc>
                          <a:spcPct val="107000"/>
                        </a:lnSpc>
                        <a:defRPr sz="1800" b="0" i="0"/>
                      </a:pPr>
                      <a:r>
                        <a:rPr sz="1200" b="1" i="1"/>
                        <a:t>Line Graph</a:t>
                      </a:r>
                    </a:p>
                  </a:txBody>
                  <a:tcPr marL="0" marR="0" marT="0" marB="0" horzOverflow="overflow"/>
                </a:tc>
              </a:tr>
              <a:tr h="216435">
                <a:tc vMerge="1">
                  <a:txBody>
                    <a:bodyPr/>
                    <a:lstStyle/>
                    <a:p>
                      <a:endParaRPr lang="zh-CN"/>
                    </a:p>
                  </a:txBody>
                  <a:tcPr/>
                </a:tc>
                <a:tc>
                  <a:txBody>
                    <a:bodyPr/>
                    <a:lstStyle/>
                    <a:p>
                      <a:pPr lvl="0" algn="l">
                        <a:lnSpc>
                          <a:spcPct val="107000"/>
                        </a:lnSpc>
                        <a:defRPr sz="1800" b="0" i="0"/>
                      </a:pPr>
                      <a:r>
                        <a:rPr sz="1200" b="1" i="1"/>
                        <a:t>Stack Graph</a:t>
                      </a:r>
                    </a:p>
                  </a:txBody>
                  <a:tcPr marL="0" marR="0" marT="0" marB="0" horzOverflow="overflow"/>
                </a:tc>
              </a:tr>
              <a:tr h="216435">
                <a:tc vMerge="1">
                  <a:txBody>
                    <a:bodyPr/>
                    <a:lstStyle/>
                    <a:p>
                      <a:endParaRPr lang="zh-CN"/>
                    </a:p>
                  </a:txBody>
                  <a:tcPr/>
                </a:tc>
                <a:tc>
                  <a:txBody>
                    <a:bodyPr/>
                    <a:lstStyle/>
                    <a:p>
                      <a:pPr lvl="0" algn="l">
                        <a:lnSpc>
                          <a:spcPct val="107000"/>
                        </a:lnSpc>
                        <a:defRPr sz="1800" b="0" i="0"/>
                      </a:pPr>
                      <a:r>
                        <a:rPr sz="1200" b="1" i="1"/>
                        <a:t>Stack Graph for Categories</a:t>
                      </a:r>
                    </a:p>
                  </a:txBody>
                  <a:tcPr marL="0" marR="0" marT="0" marB="0" horzOverflow="overflow"/>
                </a:tc>
              </a:tr>
              <a:tr h="216435">
                <a:tc rowSpan="3">
                  <a:txBody>
                    <a:bodyPr/>
                    <a:lstStyle/>
                    <a:p>
                      <a:pPr lvl="0" algn="l">
                        <a:lnSpc>
                          <a:spcPct val="107000"/>
                        </a:lnSpc>
                        <a:defRPr sz="1800" b="0" i="0"/>
                      </a:pPr>
                      <a:r>
                        <a:rPr sz="1200" b="1" i="1"/>
                        <a:t>See the parts of a whole</a:t>
                      </a:r>
                    </a:p>
                    <a:p>
                      <a:pPr lvl="0" algn="l">
                        <a:lnSpc>
                          <a:spcPct val="107000"/>
                        </a:lnSpc>
                        <a:defRPr sz="1800" b="0" i="0"/>
                      </a:pPr>
                      <a:r>
                        <a:rPr sz="1200">
                          <a:latin typeface="宋体"/>
                          <a:ea typeface="宋体"/>
                          <a:cs typeface="宋体"/>
                          <a:sym typeface="宋体"/>
                        </a:rPr>
                        <a:t>了解比例</a:t>
                      </a:r>
                    </a:p>
                  </a:txBody>
                  <a:tcPr marL="0" marR="0" marT="0" marB="0" horzOverflow="overflow"/>
                </a:tc>
                <a:tc>
                  <a:txBody>
                    <a:bodyPr/>
                    <a:lstStyle/>
                    <a:p>
                      <a:pPr lvl="0" algn="l">
                        <a:lnSpc>
                          <a:spcPct val="107000"/>
                        </a:lnSpc>
                        <a:defRPr sz="1800" b="0" i="0"/>
                      </a:pPr>
                      <a:r>
                        <a:rPr sz="1200" b="1" i="1"/>
                        <a:t>Pie Chart</a:t>
                      </a:r>
                    </a:p>
                  </a:txBody>
                  <a:tcPr marL="0" marR="0" marT="0" marB="0" horzOverflow="overflow"/>
                </a:tc>
              </a:tr>
              <a:tr h="216435">
                <a:tc vMerge="1">
                  <a:txBody>
                    <a:bodyPr/>
                    <a:lstStyle/>
                    <a:p>
                      <a:endParaRPr lang="zh-CN"/>
                    </a:p>
                  </a:txBody>
                  <a:tcPr/>
                </a:tc>
                <a:tc>
                  <a:txBody>
                    <a:bodyPr/>
                    <a:lstStyle/>
                    <a:p>
                      <a:pPr lvl="0" algn="l">
                        <a:lnSpc>
                          <a:spcPct val="107000"/>
                        </a:lnSpc>
                        <a:defRPr sz="1800" b="0" i="0"/>
                      </a:pPr>
                      <a:r>
                        <a:rPr sz="1200" b="1" i="1"/>
                        <a:t>Treemap</a:t>
                      </a:r>
                    </a:p>
                  </a:txBody>
                  <a:tcPr marL="0" marR="0" marT="0" marB="0" horzOverflow="overflow"/>
                </a:tc>
              </a:tr>
              <a:tr h="216435">
                <a:tc vMerge="1">
                  <a:txBody>
                    <a:bodyPr/>
                    <a:lstStyle/>
                    <a:p>
                      <a:endParaRPr lang="zh-CN"/>
                    </a:p>
                  </a:txBody>
                  <a:tcPr/>
                </a:tc>
                <a:tc>
                  <a:txBody>
                    <a:bodyPr/>
                    <a:lstStyle/>
                    <a:p>
                      <a:pPr lvl="0" algn="l">
                        <a:lnSpc>
                          <a:spcPct val="107000"/>
                        </a:lnSpc>
                        <a:defRPr sz="1800" b="0" i="0"/>
                      </a:pPr>
                      <a:r>
                        <a:rPr sz="1200" b="1" i="1"/>
                        <a:t>Treemap for Comparisons</a:t>
                      </a:r>
                    </a:p>
                  </a:txBody>
                  <a:tcPr marL="0" marR="0" marT="0" marB="0" horzOverflow="overflow"/>
                </a:tc>
              </a:tr>
              <a:tr h="216435">
                <a:tc rowSpan="3">
                  <a:txBody>
                    <a:bodyPr/>
                    <a:lstStyle/>
                    <a:p>
                      <a:pPr lvl="0" algn="l">
                        <a:lnSpc>
                          <a:spcPct val="107000"/>
                        </a:lnSpc>
                        <a:defRPr sz="1800" b="0" i="0"/>
                      </a:pPr>
                      <a:r>
                        <a:rPr sz="1200" b="1" i="1"/>
                        <a:t>Analyze a text</a:t>
                      </a:r>
                    </a:p>
                    <a:p>
                      <a:pPr lvl="0" algn="l">
                        <a:lnSpc>
                          <a:spcPct val="107000"/>
                        </a:lnSpc>
                        <a:defRPr sz="1800" b="0" i="0"/>
                      </a:pPr>
                      <a:r>
                        <a:rPr sz="1200">
                          <a:latin typeface="宋体"/>
                          <a:ea typeface="宋体"/>
                          <a:cs typeface="宋体"/>
                          <a:sym typeface="宋体"/>
                        </a:rPr>
                        <a:t>文本分析</a:t>
                      </a:r>
                    </a:p>
                  </a:txBody>
                  <a:tcPr marL="0" marR="0" marT="0" marB="0" horzOverflow="overflow"/>
                </a:tc>
                <a:tc>
                  <a:txBody>
                    <a:bodyPr/>
                    <a:lstStyle/>
                    <a:p>
                      <a:pPr lvl="0" algn="l">
                        <a:lnSpc>
                          <a:spcPct val="107000"/>
                        </a:lnSpc>
                        <a:defRPr sz="1800" b="0" i="0"/>
                      </a:pPr>
                      <a:r>
                        <a:rPr sz="1200" b="1" i="1"/>
                        <a:t>Word Tree</a:t>
                      </a:r>
                    </a:p>
                  </a:txBody>
                  <a:tcPr marL="0" marR="0" marT="0" marB="0" horzOverflow="overflow"/>
                </a:tc>
              </a:tr>
              <a:tr h="216435">
                <a:tc vMerge="1">
                  <a:txBody>
                    <a:bodyPr/>
                    <a:lstStyle/>
                    <a:p>
                      <a:endParaRPr lang="zh-CN"/>
                    </a:p>
                  </a:txBody>
                  <a:tcPr/>
                </a:tc>
                <a:tc>
                  <a:txBody>
                    <a:bodyPr/>
                    <a:lstStyle/>
                    <a:p>
                      <a:pPr lvl="0" algn="l">
                        <a:lnSpc>
                          <a:spcPct val="107000"/>
                        </a:lnSpc>
                        <a:defRPr sz="1800" b="0" i="0"/>
                      </a:pPr>
                      <a:r>
                        <a:rPr sz="1200" b="1" i="1"/>
                        <a:t>Tag Cloud</a:t>
                      </a:r>
                    </a:p>
                  </a:txBody>
                  <a:tcPr marL="0" marR="0" marT="0" marB="0" horzOverflow="overflow"/>
                </a:tc>
              </a:tr>
              <a:tr h="216435">
                <a:tc vMerge="1">
                  <a:txBody>
                    <a:bodyPr/>
                    <a:lstStyle/>
                    <a:p>
                      <a:endParaRPr lang="zh-CN"/>
                    </a:p>
                  </a:txBody>
                  <a:tcPr/>
                </a:tc>
                <a:tc>
                  <a:txBody>
                    <a:bodyPr/>
                    <a:lstStyle/>
                    <a:p>
                      <a:pPr lvl="0" algn="l">
                        <a:lnSpc>
                          <a:spcPct val="107000"/>
                        </a:lnSpc>
                        <a:defRPr sz="1800" b="0" i="0"/>
                      </a:pPr>
                      <a:r>
                        <a:rPr sz="1200" b="1" i="1"/>
                        <a:t>Phrase Net</a:t>
                      </a:r>
                    </a:p>
                  </a:txBody>
                  <a:tcPr marL="0" marR="0" marT="0" marB="0" horzOverflow="overflow"/>
                </a:tc>
              </a:tr>
              <a:tr h="391363">
                <a:tc>
                  <a:txBody>
                    <a:bodyPr/>
                    <a:lstStyle/>
                    <a:p>
                      <a:pPr lvl="0" algn="l">
                        <a:lnSpc>
                          <a:spcPct val="107000"/>
                        </a:lnSpc>
                        <a:defRPr sz="1800" b="0" i="0"/>
                      </a:pPr>
                      <a:r>
                        <a:rPr sz="1200" b="1" i="1"/>
                        <a:t>See the world</a:t>
                      </a:r>
                    </a:p>
                    <a:p>
                      <a:pPr lvl="0" algn="l">
                        <a:lnSpc>
                          <a:spcPct val="107000"/>
                        </a:lnSpc>
                        <a:defRPr sz="1800" b="0" i="0"/>
                      </a:pPr>
                      <a:r>
                        <a:rPr sz="1200">
                          <a:latin typeface="宋体"/>
                          <a:ea typeface="宋体"/>
                          <a:cs typeface="宋体"/>
                          <a:sym typeface="宋体"/>
                        </a:rPr>
                        <a:t>地理位置</a:t>
                      </a:r>
                    </a:p>
                  </a:txBody>
                  <a:tcPr marL="0" marR="0" marT="0" marB="0" horzOverflow="overflow"/>
                </a:tc>
                <a:tc>
                  <a:txBody>
                    <a:bodyPr/>
                    <a:lstStyle/>
                    <a:p>
                      <a:pPr lvl="0" algn="l">
                        <a:lnSpc>
                          <a:spcPct val="107000"/>
                        </a:lnSpc>
                        <a:defRPr sz="1800" b="0" i="0"/>
                      </a:pPr>
                      <a:r>
                        <a:rPr sz="1200" b="1" i="1"/>
                        <a:t>Map</a:t>
                      </a:r>
                    </a:p>
                  </a:txBody>
                  <a:tcPr marL="0" marR="0" marT="0" marB="0" horzOverflow="overflow"/>
                </a:tc>
              </a:tr>
            </a:tbl>
          </a:graphicData>
        </a:graphic>
      </p:graphicFrame>
      <p:sp>
        <p:nvSpPr>
          <p:cNvPr id="165" name="Shape 165"/>
          <p:cNvSpPr/>
          <p:nvPr/>
        </p:nvSpPr>
        <p:spPr>
          <a:xfrm>
            <a:off x="533400" y="4735989"/>
            <a:ext cx="7086600" cy="3077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sz="1400">
                <a:latin typeface="Calibri"/>
                <a:ea typeface="Calibri"/>
                <a:cs typeface="Calibri"/>
                <a:sym typeface="Calibri"/>
                <a:hlinkClick r:id="rId2"/>
              </a:rPr>
              <a:t>http://www.manyeyes.com/software/analytics/manyeyes/page/Visualization_Options.html</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idx="1"/>
          </p:nvPr>
        </p:nvSpPr>
        <p:spPr>
          <a:prstGeom prst="rect">
            <a:avLst/>
          </a:prstGeom>
        </p:spPr>
        <p:txBody>
          <a:bodyPr lIns="0" tIns="0" rIns="0" bIns="0">
            <a:normAutofit/>
          </a:bodyPr>
          <a:lstStyle/>
          <a:p>
            <a:pPr marL="514350" lvl="0" indent="-514350">
              <a:buFontTx/>
              <a:buAutoNum type="arabicPeriod"/>
              <a:defRPr sz="1800"/>
            </a:pPr>
            <a:r>
              <a:rPr sz="2800">
                <a:latin typeface="宋体"/>
                <a:ea typeface="宋体"/>
                <a:cs typeface="宋体"/>
                <a:sym typeface="宋体"/>
              </a:rPr>
              <a:t>数据类型：</a:t>
            </a:r>
            <a:r>
              <a:rPr sz="2800"/>
              <a:t>What data types are present in the data source?</a:t>
            </a:r>
          </a:p>
          <a:p>
            <a:pPr marL="514350" lvl="0" indent="-514350">
              <a:buFontTx/>
              <a:buAutoNum type="arabicPeriod"/>
              <a:defRPr sz="1800"/>
            </a:pPr>
            <a:r>
              <a:rPr sz="2800">
                <a:latin typeface="宋体"/>
                <a:ea typeface="宋体"/>
                <a:cs typeface="宋体"/>
                <a:sym typeface="宋体"/>
              </a:rPr>
              <a:t>数据关系：</a:t>
            </a:r>
            <a:r>
              <a:rPr sz="2800"/>
              <a:t>How are the variables likely to relate?</a:t>
            </a:r>
          </a:p>
          <a:p>
            <a:pPr marL="514350" lvl="0" indent="-514350">
              <a:buFontTx/>
              <a:buAutoNum type="arabicPeriod"/>
              <a:defRPr sz="1800"/>
            </a:pPr>
            <a:r>
              <a:rPr sz="2800">
                <a:latin typeface="宋体"/>
                <a:ea typeface="宋体"/>
                <a:cs typeface="宋体"/>
                <a:sym typeface="宋体"/>
              </a:rPr>
              <a:t>可视化类型：</a:t>
            </a:r>
            <a:r>
              <a:rPr sz="2800"/>
              <a:t>What visualization type seems to be the best fit for the goal?  </a:t>
            </a:r>
          </a:p>
        </p:txBody>
      </p:sp>
      <p:sp>
        <p:nvSpPr>
          <p:cNvPr id="2" name="标题 1"/>
          <p:cNvSpPr>
            <a:spLocks noGrp="1"/>
          </p:cNvSpPr>
          <p:nvPr>
            <p:ph type="title"/>
          </p:nvPr>
        </p:nvSpPr>
        <p:spPr/>
        <p:txBody>
          <a:bodyPr/>
          <a:lstStyle/>
          <a:p>
            <a:r>
              <a:rPr lang="zh-CN" altLang="en-US" dirty="0"/>
              <a:t>从数据到可视化</a:t>
            </a:r>
          </a:p>
        </p:txBody>
      </p:sp>
      <p:sp>
        <p:nvSpPr>
          <p:cNvPr id="160" name="Shape 160"/>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39</a:t>
            </a:fld>
            <a:endParaRPr sz="160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idx="1"/>
          </p:nvPr>
        </p:nvSpPr>
        <p:spPr/>
        <p:txBody>
          <a:bodyPr/>
          <a:lstStyle/>
          <a:p>
            <a:pPr>
              <a:buFont typeface="Wingdings" panose="05000000000000000000" pitchFamily="2" charset="2"/>
              <a:buChar char="n"/>
            </a:pPr>
            <a:r>
              <a:rPr lang="en-US" altLang="zh-CN" sz="1400" b="1" dirty="0" smtClean="0"/>
              <a:t>“</a:t>
            </a:r>
            <a:r>
              <a:rPr lang="zh-CN" altLang="en-US" sz="1400" b="1" dirty="0" smtClean="0"/>
              <a:t>使用图像、表格、动画进行传播</a:t>
            </a:r>
            <a:r>
              <a:rPr lang="en-US" altLang="zh-CN" sz="1400" b="1" dirty="0" smtClean="0"/>
              <a:t>”</a:t>
            </a:r>
            <a:r>
              <a:rPr lang="zh-CN" altLang="en-US" sz="1400" b="1" dirty="0" smtClean="0"/>
              <a:t>（</a:t>
            </a:r>
            <a:r>
              <a:rPr lang="en-US" altLang="zh-CN" sz="1400" b="1" i="1" dirty="0" smtClean="0"/>
              <a:t>Wikipedia</a:t>
            </a:r>
            <a:r>
              <a:rPr lang="zh-CN" altLang="en-US" sz="1400" b="1" dirty="0" smtClean="0"/>
              <a:t>）</a:t>
            </a:r>
            <a:endParaRPr lang="en-US" altLang="zh-CN" sz="1400" b="1" dirty="0"/>
          </a:p>
          <a:p>
            <a:pPr lvl="1">
              <a:buFont typeface="Wingdings" panose="05000000000000000000" pitchFamily="2" charset="2"/>
              <a:buChar char="p"/>
            </a:pPr>
            <a:r>
              <a:rPr lang="en-US" altLang="zh-CN" sz="1400" dirty="0" smtClean="0"/>
              <a:t>Images</a:t>
            </a:r>
            <a:r>
              <a:rPr lang="en-US" altLang="zh-CN" sz="1400" dirty="0"/>
              <a:t>: illustrations; photographs, especially modified photos</a:t>
            </a:r>
          </a:p>
          <a:p>
            <a:pPr lvl="1">
              <a:buFont typeface="Wingdings" panose="05000000000000000000" pitchFamily="2" charset="2"/>
              <a:buChar char="p"/>
            </a:pPr>
            <a:r>
              <a:rPr lang="en-US" altLang="zh-CN" sz="1400" dirty="0" smtClean="0"/>
              <a:t>Diagrams</a:t>
            </a:r>
            <a:r>
              <a:rPr lang="en-US" altLang="zh-CN" sz="1400" dirty="0"/>
              <a:t>: structural diagrams, blueprints, plots &amp; charts</a:t>
            </a:r>
          </a:p>
          <a:p>
            <a:pPr lvl="1">
              <a:buFont typeface="Wingdings" panose="05000000000000000000" pitchFamily="2" charset="2"/>
              <a:buChar char="p"/>
            </a:pPr>
            <a:r>
              <a:rPr lang="en-US" altLang="zh-CN" sz="1400" dirty="0" smtClean="0"/>
              <a:t>Animations</a:t>
            </a:r>
            <a:r>
              <a:rPr lang="en-US" altLang="zh-CN" sz="1400" dirty="0"/>
              <a:t>: based on simulation or other specifications</a:t>
            </a:r>
          </a:p>
          <a:p>
            <a:pPr>
              <a:buFont typeface="Wingdings" panose="05000000000000000000" pitchFamily="2" charset="2"/>
              <a:buChar char="n"/>
            </a:pPr>
            <a:r>
              <a:rPr lang="zh-CN" altLang="en-US" sz="1400" b="1" dirty="0" smtClean="0"/>
              <a:t>包括但不限于统计图 （</a:t>
            </a:r>
            <a:r>
              <a:rPr lang="en-US" altLang="zh-CN" sz="1400" b="1" dirty="0" smtClean="0"/>
              <a:t>Statistical Graphics</a:t>
            </a:r>
            <a:r>
              <a:rPr lang="zh-CN" altLang="en-US" sz="1400" b="1" dirty="0" smtClean="0"/>
              <a:t>）</a:t>
            </a:r>
            <a:endParaRPr lang="en-US" altLang="zh-CN" sz="1400" b="1" dirty="0"/>
          </a:p>
          <a:p>
            <a:pPr>
              <a:buFont typeface="Wingdings" panose="05000000000000000000" pitchFamily="2" charset="2"/>
              <a:buChar char="n"/>
            </a:pPr>
            <a:r>
              <a:rPr lang="zh-CN" altLang="en-US" sz="1400" b="1" dirty="0" smtClean="0"/>
              <a:t>可视化 </a:t>
            </a:r>
            <a:r>
              <a:rPr lang="en-US" altLang="zh-CN" sz="1400" b="1" dirty="0" smtClean="0"/>
              <a:t>(</a:t>
            </a:r>
            <a:r>
              <a:rPr lang="en-US" altLang="zh-CN" sz="1400" b="1" dirty="0"/>
              <a:t>Often Abbreviated “Vis” </a:t>
            </a:r>
            <a:r>
              <a:rPr lang="en-US" altLang="zh-CN" sz="1400" b="1" i="1" dirty="0"/>
              <a:t>cf. </a:t>
            </a:r>
            <a:r>
              <a:rPr lang="en-US" altLang="zh-CN" sz="1400" b="1" dirty="0"/>
              <a:t>IEEE </a:t>
            </a:r>
            <a:r>
              <a:rPr lang="en-US" altLang="zh-CN" sz="1400" b="1" dirty="0" err="1"/>
              <a:t>InfoVis</a:t>
            </a:r>
            <a:r>
              <a:rPr lang="en-US" altLang="zh-CN" sz="1400" b="1" dirty="0"/>
              <a:t>)</a:t>
            </a:r>
          </a:p>
          <a:p>
            <a:pPr lvl="1">
              <a:buFont typeface="Wingdings" panose="05000000000000000000" pitchFamily="2" charset="2"/>
              <a:buChar char="p"/>
            </a:pPr>
            <a:r>
              <a:rPr lang="zh-CN" altLang="en-US" sz="1400" dirty="0" smtClean="0"/>
              <a:t>科学可视化</a:t>
            </a:r>
            <a:r>
              <a:rPr lang="en-US" altLang="zh-CN" sz="1400" dirty="0" smtClean="0"/>
              <a:t>: </a:t>
            </a:r>
            <a:r>
              <a:rPr lang="en-US" altLang="zh-CN" sz="1400" dirty="0"/>
              <a:t>transformation, representation of data for exploration</a:t>
            </a:r>
          </a:p>
          <a:p>
            <a:pPr lvl="1">
              <a:buFont typeface="Wingdings" panose="05000000000000000000" pitchFamily="2" charset="2"/>
              <a:buChar char="p"/>
            </a:pPr>
            <a:r>
              <a:rPr lang="zh-CN" altLang="en-US" sz="1400" dirty="0" smtClean="0"/>
              <a:t>数据可视化</a:t>
            </a:r>
            <a:r>
              <a:rPr lang="en-US" altLang="zh-CN" sz="1400" dirty="0" smtClean="0"/>
              <a:t>: </a:t>
            </a:r>
            <a:r>
              <a:rPr lang="en-US" altLang="zh-CN" sz="1400" dirty="0"/>
              <a:t>schematic form</a:t>
            </a:r>
          </a:p>
          <a:p>
            <a:pPr lvl="2">
              <a:buFont typeface="Wingdings" panose="05000000000000000000" pitchFamily="2" charset="2"/>
              <a:buChar char="Ø"/>
            </a:pPr>
            <a:r>
              <a:rPr lang="en-US" altLang="zh-CN" sz="1400" i="1" dirty="0" smtClean="0"/>
              <a:t>e.g</a:t>
            </a:r>
            <a:r>
              <a:rPr lang="en-US" altLang="zh-CN" sz="1400" i="1" dirty="0"/>
              <a:t>.</a:t>
            </a:r>
            <a:r>
              <a:rPr lang="en-US" altLang="zh-CN" sz="1400" dirty="0"/>
              <a:t>, relational database form ( tuples of attribute values)</a:t>
            </a:r>
          </a:p>
          <a:p>
            <a:pPr lvl="2">
              <a:buFont typeface="Wingdings" panose="05000000000000000000" pitchFamily="2" charset="2"/>
              <a:buChar char="Ø"/>
            </a:pPr>
            <a:r>
              <a:rPr lang="en-US" altLang="zh-CN" sz="1400" dirty="0" smtClean="0"/>
              <a:t>“</a:t>
            </a:r>
            <a:r>
              <a:rPr lang="en-US" altLang="zh-CN" sz="1400" dirty="0"/>
              <a:t>Data </a:t>
            </a:r>
            <a:r>
              <a:rPr lang="en-US" altLang="zh-CN" sz="1400" dirty="0" err="1"/>
              <a:t>vis</a:t>
            </a:r>
            <a:r>
              <a:rPr lang="en-US" altLang="zh-CN" sz="1400" dirty="0"/>
              <a:t>” often synonymous with “statistical </a:t>
            </a:r>
            <a:r>
              <a:rPr lang="en-US" altLang="zh-CN" sz="1400" dirty="0" err="1"/>
              <a:t>vis</a:t>
            </a:r>
            <a:r>
              <a:rPr lang="en-US" altLang="zh-CN" sz="1400" dirty="0"/>
              <a:t>”</a:t>
            </a:r>
          </a:p>
          <a:p>
            <a:pPr lvl="1">
              <a:buFont typeface="Wingdings" panose="05000000000000000000" pitchFamily="2" charset="2"/>
              <a:buChar char="p"/>
            </a:pPr>
            <a:r>
              <a:rPr lang="zh-CN" altLang="en-US" sz="1400" dirty="0" smtClean="0"/>
              <a:t>信息可视化</a:t>
            </a:r>
            <a:r>
              <a:rPr lang="en-US" altLang="zh-CN" sz="1400" dirty="0" smtClean="0"/>
              <a:t>: </a:t>
            </a:r>
            <a:r>
              <a:rPr lang="en-US" altLang="zh-CN" sz="1400" dirty="0"/>
              <a:t>spectrum from “raw data” to “info”, “knowledge”</a:t>
            </a:r>
          </a:p>
          <a:p>
            <a:pPr lvl="2">
              <a:buFont typeface="Wingdings" panose="05000000000000000000" pitchFamily="2" charset="2"/>
              <a:buChar char="Ø"/>
            </a:pPr>
            <a:r>
              <a:rPr lang="en-US" altLang="zh-CN" sz="1400" dirty="0" smtClean="0"/>
              <a:t>Premise</a:t>
            </a:r>
            <a:r>
              <a:rPr lang="en-US" altLang="zh-CN" sz="1400" dirty="0"/>
              <a:t>: info more structured, organized, abstract than data</a:t>
            </a:r>
          </a:p>
          <a:p>
            <a:pPr lvl="2">
              <a:buFont typeface="Wingdings" panose="05000000000000000000" pitchFamily="2" charset="2"/>
              <a:buChar char="Ø"/>
            </a:pPr>
            <a:r>
              <a:rPr lang="en-US" altLang="zh-CN" sz="1400" dirty="0" smtClean="0"/>
              <a:t>Emphasis </a:t>
            </a:r>
            <a:r>
              <a:rPr lang="en-US" altLang="zh-CN" sz="1400" dirty="0"/>
              <a:t>on computational tools</a:t>
            </a:r>
          </a:p>
          <a:p>
            <a:pPr lvl="2">
              <a:buFont typeface="Wingdings" panose="05000000000000000000" pitchFamily="2" charset="2"/>
              <a:buChar char="Ø"/>
            </a:pPr>
            <a:r>
              <a:rPr lang="en-US" altLang="zh-CN" sz="1400" dirty="0" smtClean="0"/>
              <a:t>Working </a:t>
            </a:r>
            <a:r>
              <a:rPr lang="en-US" altLang="zh-CN" sz="1400" dirty="0"/>
              <a:t>with (especially analyzing) large data sets</a:t>
            </a:r>
            <a:endParaRPr lang="zh-CN" altLang="en-US" sz="1400" dirty="0"/>
          </a:p>
        </p:txBody>
      </p:sp>
      <p:sp>
        <p:nvSpPr>
          <p:cNvPr id="2" name="标题 1"/>
          <p:cNvSpPr>
            <a:spLocks noGrp="1"/>
          </p:cNvSpPr>
          <p:nvPr>
            <p:ph type="title"/>
          </p:nvPr>
        </p:nvSpPr>
        <p:spPr/>
        <p:txBody>
          <a:bodyPr/>
          <a:lstStyle/>
          <a:p>
            <a:r>
              <a:rPr lang="zh-CN" altLang="en-US" dirty="0" smtClean="0"/>
              <a:t>定义可视化</a:t>
            </a:r>
            <a:endParaRPr lang="zh-CN" altLang="en-US" dirty="0"/>
          </a:p>
        </p:txBody>
      </p:sp>
    </p:spTree>
    <p:extLst>
      <p:ext uri="{BB962C8B-B14F-4D97-AF65-F5344CB8AC3E}">
        <p14:creationId xmlns:p14="http://schemas.microsoft.com/office/powerpoint/2010/main" val="328455103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idx="1"/>
          </p:nvPr>
        </p:nvSpPr>
        <p:spPr>
          <a:prstGeom prst="rect">
            <a:avLst/>
          </a:prstGeom>
        </p:spPr>
        <p:txBody>
          <a:bodyPr lIns="0" tIns="0" rIns="0" bIns="0">
            <a:normAutofit fontScale="92500" lnSpcReduction="20000"/>
          </a:bodyPr>
          <a:lstStyle/>
          <a:p>
            <a:pPr marL="648080" lvl="0" indent="-648080" defTabSz="896111">
              <a:spcBef>
                <a:spcPts val="800"/>
              </a:spcBef>
              <a:buFontTx/>
              <a:buAutoNum type="arabicPeriod"/>
              <a:defRPr sz="1800"/>
            </a:pPr>
            <a:r>
              <a:rPr sz="3528">
                <a:latin typeface="宋体"/>
                <a:ea typeface="宋体"/>
                <a:cs typeface="宋体"/>
                <a:sym typeface="宋体"/>
              </a:rPr>
              <a:t>数据类型 </a:t>
            </a:r>
            <a:r>
              <a:rPr sz="3528"/>
              <a:t>Types of data</a:t>
            </a:r>
          </a:p>
          <a:p>
            <a:pPr marL="1500987" lvl="2" indent="-604875" defTabSz="896111">
              <a:spcBef>
                <a:spcPts val="500"/>
              </a:spcBef>
              <a:buFontTx/>
              <a:buAutoNum type="arabicParenR"/>
              <a:defRPr sz="1800"/>
            </a:pPr>
            <a:r>
              <a:rPr sz="2352"/>
              <a:t>Nominal</a:t>
            </a:r>
          </a:p>
          <a:p>
            <a:pPr marL="1500987" lvl="2" indent="-604875" defTabSz="896111">
              <a:spcBef>
                <a:spcPts val="500"/>
              </a:spcBef>
              <a:buFontTx/>
              <a:buAutoNum type="arabicParenR"/>
              <a:defRPr sz="1800"/>
            </a:pPr>
            <a:r>
              <a:rPr sz="2352"/>
              <a:t>Ordinal</a:t>
            </a:r>
            <a:endParaRPr sz="1960"/>
          </a:p>
          <a:p>
            <a:pPr marL="1500987" lvl="2" indent="-604875" defTabSz="896111">
              <a:spcBef>
                <a:spcPts val="500"/>
              </a:spcBef>
              <a:buFontTx/>
              <a:buAutoNum type="arabicParenR"/>
              <a:defRPr sz="1800"/>
            </a:pPr>
            <a:r>
              <a:rPr sz="2352"/>
              <a:t>Scale</a:t>
            </a:r>
            <a:endParaRPr sz="1960"/>
          </a:p>
          <a:p>
            <a:pPr marL="648080" lvl="0" indent="-648080" defTabSz="896111">
              <a:spcBef>
                <a:spcPts val="800"/>
              </a:spcBef>
              <a:buFontTx/>
              <a:buAutoNum type="arabicPeriod"/>
              <a:defRPr sz="1800"/>
            </a:pPr>
            <a:r>
              <a:rPr sz="3528">
                <a:latin typeface="宋体"/>
                <a:ea typeface="宋体"/>
                <a:cs typeface="宋体"/>
                <a:sym typeface="宋体"/>
              </a:rPr>
              <a:t>数据结构 </a:t>
            </a:r>
            <a:r>
              <a:rPr sz="3528"/>
              <a:t>Forms of structure</a:t>
            </a:r>
          </a:p>
          <a:p>
            <a:pPr marL="1500987" lvl="2" indent="-604875" defTabSz="896111">
              <a:spcBef>
                <a:spcPts val="500"/>
              </a:spcBef>
              <a:buFontTx/>
              <a:buAutoNum type="arabicParenR"/>
              <a:defRPr sz="1800"/>
            </a:pPr>
            <a:r>
              <a:rPr sz="2352"/>
              <a:t>Census</a:t>
            </a:r>
            <a:endParaRPr sz="1960"/>
          </a:p>
          <a:p>
            <a:pPr marL="1500987" lvl="2" indent="-604875" defTabSz="896111">
              <a:spcBef>
                <a:spcPts val="500"/>
              </a:spcBef>
              <a:buFontTx/>
              <a:buAutoNum type="arabicParenR"/>
              <a:defRPr sz="1800"/>
            </a:pPr>
            <a:r>
              <a:rPr sz="2352"/>
              <a:t>Financial</a:t>
            </a:r>
            <a:endParaRPr sz="1960"/>
          </a:p>
          <a:p>
            <a:pPr marL="1500987" lvl="2" indent="-604875" defTabSz="896111">
              <a:spcBef>
                <a:spcPts val="500"/>
              </a:spcBef>
              <a:buFontTx/>
              <a:buAutoNum type="arabicParenR"/>
              <a:defRPr sz="1800"/>
            </a:pPr>
            <a:r>
              <a:rPr sz="2352"/>
              <a:t>Social network</a:t>
            </a:r>
            <a:endParaRPr sz="1960"/>
          </a:p>
          <a:p>
            <a:pPr marL="1500987" lvl="2" indent="-604875" defTabSz="896111">
              <a:spcBef>
                <a:spcPts val="500"/>
              </a:spcBef>
              <a:buFontTx/>
              <a:buAutoNum type="arabicParenR"/>
              <a:defRPr sz="1800"/>
            </a:pPr>
            <a:r>
              <a:rPr sz="2352"/>
              <a:t>Web data</a:t>
            </a:r>
          </a:p>
        </p:txBody>
      </p:sp>
      <p:sp>
        <p:nvSpPr>
          <p:cNvPr id="172" name="Shape 172"/>
          <p:cNvSpPr>
            <a:spLocks noGrp="1"/>
          </p:cNvSpPr>
          <p:nvPr>
            <p:ph type="title"/>
          </p:nvPr>
        </p:nvSpPr>
        <p:spPr>
          <a:prstGeom prst="rect">
            <a:avLst/>
          </a:prstGeom>
        </p:spPr>
        <p:txBody>
          <a:bodyPr lIns="0" tIns="0" rIns="0" bIns="0">
            <a:normAutofit/>
          </a:bodyPr>
          <a:lstStyle/>
          <a:p>
            <a:pPr lvl="1" defTabSz="768095">
              <a:defRPr sz="1800"/>
            </a:pPr>
            <a:r>
              <a:rPr sz="4400" dirty="0">
                <a:latin typeface="+mj-ea"/>
                <a:ea typeface="+mj-ea"/>
                <a:cs typeface="宋体"/>
                <a:sym typeface="宋体"/>
              </a:rPr>
              <a:t>可视化基础</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idx="1"/>
          </p:nvPr>
        </p:nvSpPr>
        <p:spPr>
          <a:prstGeom prst="rect">
            <a:avLst/>
          </a:prstGeom>
        </p:spPr>
        <p:txBody>
          <a:bodyPr lIns="0" tIns="0" rIns="0" bIns="0">
            <a:normAutofit fontScale="92500" lnSpcReduction="10000"/>
          </a:bodyPr>
          <a:lstStyle/>
          <a:p>
            <a:pPr marL="473202" lvl="0" indent="-473202" defTabSz="841247">
              <a:buFontTx/>
              <a:buAutoNum type="arabicPeriod"/>
              <a:defRPr sz="1800"/>
            </a:pPr>
            <a:r>
              <a:rPr sz="2576">
                <a:latin typeface="宋体"/>
                <a:ea typeface="宋体"/>
                <a:cs typeface="宋体"/>
                <a:sym typeface="宋体"/>
              </a:rPr>
              <a:t>位置 </a:t>
            </a:r>
            <a:r>
              <a:rPr sz="2576"/>
              <a:t>Position</a:t>
            </a:r>
          </a:p>
          <a:p>
            <a:pPr marL="473202" lvl="0" indent="-473202" defTabSz="841247">
              <a:buFontTx/>
              <a:buAutoNum type="arabicPeriod"/>
              <a:defRPr sz="1800"/>
            </a:pPr>
            <a:r>
              <a:rPr sz="2576">
                <a:latin typeface="宋体"/>
                <a:ea typeface="宋体"/>
                <a:cs typeface="宋体"/>
                <a:sym typeface="宋体"/>
              </a:rPr>
              <a:t>形状 </a:t>
            </a:r>
            <a:r>
              <a:rPr sz="2576"/>
              <a:t>Shape</a:t>
            </a:r>
          </a:p>
          <a:p>
            <a:pPr marL="473202" lvl="0" indent="-473202" defTabSz="841247">
              <a:buFontTx/>
              <a:buAutoNum type="arabicPeriod"/>
              <a:defRPr sz="1800"/>
            </a:pPr>
            <a:r>
              <a:rPr sz="2576">
                <a:latin typeface="宋体"/>
                <a:ea typeface="宋体"/>
                <a:cs typeface="宋体"/>
                <a:sym typeface="宋体"/>
              </a:rPr>
              <a:t>大小 </a:t>
            </a:r>
            <a:r>
              <a:rPr sz="2576"/>
              <a:t>Size</a:t>
            </a:r>
          </a:p>
          <a:p>
            <a:pPr marL="473202" lvl="0" indent="-473202" defTabSz="841247">
              <a:buFontTx/>
              <a:buAutoNum type="arabicPeriod"/>
              <a:defRPr sz="1800"/>
            </a:pPr>
            <a:r>
              <a:rPr sz="2576">
                <a:latin typeface="宋体"/>
                <a:ea typeface="宋体"/>
                <a:cs typeface="宋体"/>
                <a:sym typeface="宋体"/>
              </a:rPr>
              <a:t>亮度 </a:t>
            </a:r>
            <a:r>
              <a:rPr sz="2576"/>
              <a:t>Brightness</a:t>
            </a:r>
          </a:p>
          <a:p>
            <a:pPr marL="473202" lvl="0" indent="-473202" defTabSz="841247">
              <a:buFontTx/>
              <a:buAutoNum type="arabicPeriod"/>
              <a:defRPr sz="1800"/>
            </a:pPr>
            <a:r>
              <a:rPr sz="2576">
                <a:latin typeface="宋体"/>
                <a:ea typeface="宋体"/>
                <a:cs typeface="宋体"/>
                <a:sym typeface="宋体"/>
              </a:rPr>
              <a:t>颜色 </a:t>
            </a:r>
            <a:r>
              <a:rPr sz="2576"/>
              <a:t>Color</a:t>
            </a:r>
          </a:p>
          <a:p>
            <a:pPr marL="473202" lvl="0" indent="-473202" defTabSz="841247">
              <a:buFontTx/>
              <a:buAutoNum type="arabicPeriod"/>
              <a:defRPr sz="1800"/>
            </a:pPr>
            <a:r>
              <a:rPr sz="2576">
                <a:latin typeface="宋体"/>
                <a:ea typeface="宋体"/>
                <a:cs typeface="宋体"/>
                <a:sym typeface="宋体"/>
              </a:rPr>
              <a:t>排列方向 </a:t>
            </a:r>
            <a:r>
              <a:rPr sz="2576"/>
              <a:t>Orientation</a:t>
            </a:r>
          </a:p>
          <a:p>
            <a:pPr marL="473202" lvl="0" indent="-473202" defTabSz="841247">
              <a:buFontTx/>
              <a:buAutoNum type="arabicPeriod"/>
              <a:defRPr sz="1800"/>
            </a:pPr>
            <a:r>
              <a:rPr sz="2576">
                <a:latin typeface="宋体"/>
                <a:ea typeface="宋体"/>
                <a:cs typeface="宋体"/>
                <a:sym typeface="宋体"/>
              </a:rPr>
              <a:t>纹理 </a:t>
            </a:r>
            <a:r>
              <a:rPr sz="2576"/>
              <a:t>Texture</a:t>
            </a:r>
          </a:p>
          <a:p>
            <a:pPr marL="473202" lvl="0" indent="-473202" defTabSz="841247">
              <a:buFontTx/>
              <a:buAutoNum type="arabicPeriod"/>
              <a:defRPr sz="1800"/>
            </a:pPr>
            <a:r>
              <a:rPr sz="2576">
                <a:latin typeface="宋体"/>
                <a:ea typeface="宋体"/>
                <a:cs typeface="宋体"/>
                <a:sym typeface="宋体"/>
              </a:rPr>
              <a:t>运动 </a:t>
            </a:r>
            <a:r>
              <a:rPr sz="2576"/>
              <a:t>Motion</a:t>
            </a:r>
          </a:p>
        </p:txBody>
      </p:sp>
      <p:sp>
        <p:nvSpPr>
          <p:cNvPr id="175" name="Shape 175"/>
          <p:cNvSpPr>
            <a:spLocks noGrp="1"/>
          </p:cNvSpPr>
          <p:nvPr>
            <p:ph type="title"/>
          </p:nvPr>
        </p:nvSpPr>
        <p:spPr>
          <a:prstGeom prst="rect">
            <a:avLst/>
          </a:prstGeom>
        </p:spPr>
        <p:txBody>
          <a:bodyPr lIns="0" tIns="0" rIns="0" bIns="0">
            <a:normAutofit/>
          </a:bodyPr>
          <a:lstStyle>
            <a:lvl1pPr defTabSz="768095">
              <a:defRPr sz="2688">
                <a:latin typeface="宋体"/>
                <a:ea typeface="宋体"/>
                <a:cs typeface="宋体"/>
                <a:sym typeface="宋体"/>
              </a:defRPr>
            </a:lvl1pPr>
          </a:lstStyle>
          <a:p>
            <a:pPr lvl="0">
              <a:defRPr sz="1800"/>
            </a:pPr>
            <a:r>
              <a:rPr sz="2688"/>
              <a:t>可视化基础</a:t>
            </a:r>
          </a:p>
        </p:txBody>
      </p:sp>
      <p:sp>
        <p:nvSpPr>
          <p:cNvPr id="177" name="Shape 177"/>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41</a:t>
            </a:fld>
            <a:endParaRPr sz="160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p:cNvSpPr>
          <p:nvPr>
            <p:ph idx="1"/>
          </p:nvPr>
        </p:nvSpPr>
        <p:spPr>
          <a:prstGeom prst="rect">
            <a:avLst/>
          </a:prstGeom>
        </p:spPr>
        <p:txBody>
          <a:bodyPr lIns="0" tIns="0" rIns="0" bIns="0">
            <a:normAutofit fontScale="70000" lnSpcReduction="20000"/>
          </a:bodyPr>
          <a:lstStyle/>
          <a:p>
            <a:pPr marL="385000" lvl="0" indent="-385000" defTabSz="786384">
              <a:spcBef>
                <a:spcPts val="500"/>
              </a:spcBef>
              <a:defRPr sz="1800"/>
            </a:pPr>
            <a:r>
              <a:rPr sz="2408" dirty="0" err="1">
                <a:latin typeface="宋体"/>
                <a:ea typeface="宋体"/>
                <a:cs typeface="宋体"/>
                <a:sym typeface="宋体"/>
              </a:rPr>
              <a:t>单变量</a:t>
            </a:r>
            <a:r>
              <a:rPr sz="2408" dirty="0">
                <a:latin typeface="宋体"/>
                <a:ea typeface="宋体"/>
                <a:cs typeface="宋体"/>
                <a:sym typeface="宋体"/>
              </a:rPr>
              <a:t> </a:t>
            </a:r>
            <a:r>
              <a:rPr sz="2408" dirty="0"/>
              <a:t>Single variable visualization</a:t>
            </a:r>
          </a:p>
          <a:p>
            <a:pPr marL="764540" lvl="1" indent="-378174" defTabSz="786384">
              <a:spcBef>
                <a:spcPts val="400"/>
              </a:spcBef>
              <a:buClr>
                <a:srgbClr val="410082"/>
              </a:buClr>
              <a:defRPr sz="1800"/>
            </a:pPr>
            <a:r>
              <a:rPr sz="2064" dirty="0" err="1">
                <a:latin typeface="宋体"/>
                <a:ea typeface="宋体"/>
                <a:cs typeface="宋体"/>
                <a:sym typeface="宋体"/>
              </a:rPr>
              <a:t>直方图</a:t>
            </a:r>
            <a:r>
              <a:rPr sz="2064" dirty="0">
                <a:latin typeface="宋体"/>
                <a:ea typeface="宋体"/>
                <a:cs typeface="宋体"/>
                <a:sym typeface="宋体"/>
              </a:rPr>
              <a:t> </a:t>
            </a:r>
            <a:r>
              <a:rPr sz="2064" dirty="0"/>
              <a:t>Histograms</a:t>
            </a:r>
          </a:p>
          <a:p>
            <a:pPr marL="764540" lvl="1" indent="-378174" defTabSz="786384">
              <a:spcBef>
                <a:spcPts val="400"/>
              </a:spcBef>
              <a:buClr>
                <a:srgbClr val="410082"/>
              </a:buClr>
              <a:defRPr sz="1800"/>
            </a:pPr>
            <a:r>
              <a:rPr sz="2064" dirty="0" err="1">
                <a:latin typeface="宋体"/>
                <a:ea typeface="宋体"/>
                <a:cs typeface="宋体"/>
                <a:sym typeface="宋体"/>
              </a:rPr>
              <a:t>饼状图</a:t>
            </a:r>
            <a:r>
              <a:rPr sz="2064" dirty="0">
                <a:latin typeface="宋体"/>
                <a:ea typeface="宋体"/>
                <a:cs typeface="宋体"/>
                <a:sym typeface="宋体"/>
              </a:rPr>
              <a:t> </a:t>
            </a:r>
            <a:r>
              <a:rPr sz="2064" dirty="0"/>
              <a:t>Pie charts</a:t>
            </a:r>
          </a:p>
          <a:p>
            <a:pPr marL="764540" lvl="1" indent="-378174" defTabSz="786384">
              <a:spcBef>
                <a:spcPts val="400"/>
              </a:spcBef>
              <a:buClr>
                <a:srgbClr val="410082"/>
              </a:buClr>
              <a:defRPr sz="1800"/>
            </a:pPr>
            <a:r>
              <a:rPr sz="2064" dirty="0" err="1">
                <a:latin typeface="宋体"/>
                <a:ea typeface="宋体"/>
                <a:cs typeface="宋体"/>
                <a:sym typeface="宋体"/>
              </a:rPr>
              <a:t>时间序列</a:t>
            </a:r>
            <a:r>
              <a:rPr sz="2064" dirty="0">
                <a:latin typeface="宋体"/>
                <a:ea typeface="宋体"/>
                <a:cs typeface="宋体"/>
                <a:sym typeface="宋体"/>
              </a:rPr>
              <a:t> </a:t>
            </a:r>
            <a:r>
              <a:rPr sz="2064" dirty="0"/>
              <a:t>Time series</a:t>
            </a:r>
          </a:p>
          <a:p>
            <a:pPr marL="385000" lvl="0" indent="-385000" defTabSz="786384">
              <a:spcBef>
                <a:spcPts val="500"/>
              </a:spcBef>
              <a:defRPr sz="1800"/>
            </a:pPr>
            <a:r>
              <a:rPr sz="2408" dirty="0" err="1">
                <a:latin typeface="宋体"/>
                <a:ea typeface="宋体"/>
                <a:cs typeface="宋体"/>
                <a:sym typeface="宋体"/>
              </a:rPr>
              <a:t>双连续变量</a:t>
            </a:r>
            <a:r>
              <a:rPr sz="2408" dirty="0">
                <a:latin typeface="宋体"/>
                <a:ea typeface="宋体"/>
                <a:cs typeface="宋体"/>
                <a:sym typeface="宋体"/>
              </a:rPr>
              <a:t> </a:t>
            </a:r>
            <a:r>
              <a:rPr sz="2408" dirty="0"/>
              <a:t>Two continuous variables </a:t>
            </a:r>
          </a:p>
          <a:p>
            <a:pPr marL="764540" lvl="1" indent="-378174" defTabSz="786384">
              <a:spcBef>
                <a:spcPts val="400"/>
              </a:spcBef>
              <a:buClr>
                <a:srgbClr val="410082"/>
              </a:buClr>
              <a:defRPr sz="1800"/>
            </a:pPr>
            <a:r>
              <a:rPr sz="2064" dirty="0" err="1">
                <a:latin typeface="宋体"/>
                <a:ea typeface="宋体"/>
                <a:cs typeface="宋体"/>
                <a:sym typeface="宋体"/>
              </a:rPr>
              <a:t>散点图</a:t>
            </a:r>
            <a:r>
              <a:rPr sz="2064" dirty="0">
                <a:latin typeface="宋体"/>
                <a:ea typeface="宋体"/>
                <a:cs typeface="宋体"/>
                <a:sym typeface="宋体"/>
              </a:rPr>
              <a:t> </a:t>
            </a:r>
            <a:r>
              <a:rPr sz="2064" dirty="0"/>
              <a:t>Scatterplots</a:t>
            </a:r>
          </a:p>
          <a:p>
            <a:pPr marL="385000" lvl="0" indent="-385000" defTabSz="786384">
              <a:spcBef>
                <a:spcPts val="500"/>
              </a:spcBef>
              <a:defRPr sz="1800"/>
            </a:pPr>
            <a:r>
              <a:rPr sz="2408" dirty="0" err="1">
                <a:latin typeface="宋体"/>
                <a:ea typeface="宋体"/>
                <a:cs typeface="宋体"/>
                <a:sym typeface="宋体"/>
              </a:rPr>
              <a:t>双变量（一个类别变量）</a:t>
            </a:r>
            <a:r>
              <a:rPr sz="2408" dirty="0" err="1"/>
              <a:t>Two</a:t>
            </a:r>
            <a:r>
              <a:rPr sz="2408" dirty="0"/>
              <a:t> Variables - one categorical</a:t>
            </a:r>
          </a:p>
          <a:p>
            <a:pPr marL="764540" lvl="1" indent="-378174" defTabSz="786384">
              <a:spcBef>
                <a:spcPts val="400"/>
              </a:spcBef>
              <a:buClr>
                <a:srgbClr val="410082"/>
              </a:buClr>
              <a:defRPr sz="1800"/>
            </a:pPr>
            <a:r>
              <a:rPr sz="2064" dirty="0" err="1">
                <a:latin typeface="宋体"/>
                <a:ea typeface="宋体"/>
                <a:cs typeface="宋体"/>
                <a:sym typeface="宋体"/>
              </a:rPr>
              <a:t>箱形图</a:t>
            </a:r>
            <a:r>
              <a:rPr sz="2064" dirty="0">
                <a:latin typeface="宋体"/>
                <a:ea typeface="宋体"/>
                <a:cs typeface="宋体"/>
                <a:sym typeface="宋体"/>
              </a:rPr>
              <a:t> </a:t>
            </a:r>
            <a:r>
              <a:rPr sz="2064" dirty="0"/>
              <a:t>Boxplots</a:t>
            </a:r>
          </a:p>
          <a:p>
            <a:pPr marL="764540" lvl="1" indent="-378174" defTabSz="786384">
              <a:spcBef>
                <a:spcPts val="400"/>
              </a:spcBef>
              <a:buClr>
                <a:srgbClr val="410082"/>
              </a:buClr>
              <a:defRPr sz="1800"/>
            </a:pPr>
            <a:r>
              <a:rPr sz="2064" dirty="0" err="1">
                <a:latin typeface="宋体"/>
                <a:ea typeface="宋体"/>
                <a:cs typeface="宋体"/>
                <a:sym typeface="宋体"/>
              </a:rPr>
              <a:t>柱状图</a:t>
            </a:r>
            <a:r>
              <a:rPr sz="2064" dirty="0">
                <a:latin typeface="宋体"/>
                <a:ea typeface="宋体"/>
                <a:cs typeface="宋体"/>
                <a:sym typeface="宋体"/>
              </a:rPr>
              <a:t> </a:t>
            </a:r>
            <a:r>
              <a:rPr sz="2064" dirty="0"/>
              <a:t>Bar </a:t>
            </a:r>
            <a:r>
              <a:rPr sz="2064" dirty="0" smtClean="0"/>
              <a:t>charts</a:t>
            </a:r>
            <a:endParaRPr lang="en-US" sz="2064" dirty="0" smtClean="0"/>
          </a:p>
          <a:p>
            <a:pPr marL="386366" lvl="1" indent="0" defTabSz="786384">
              <a:spcBef>
                <a:spcPts val="400"/>
              </a:spcBef>
              <a:buClr>
                <a:srgbClr val="410082"/>
              </a:buClr>
              <a:buNone/>
              <a:defRPr sz="1800"/>
            </a:pPr>
            <a:endParaRPr lang="en-US" sz="2064" dirty="0"/>
          </a:p>
          <a:p>
            <a:pPr lvl="0">
              <a:defRPr sz="1800"/>
            </a:pPr>
            <a:r>
              <a:rPr lang="zh-CN" altLang="en-US" sz="2400" dirty="0">
                <a:latin typeface="宋体"/>
                <a:ea typeface="宋体"/>
                <a:cs typeface="宋体"/>
                <a:sym typeface="宋体"/>
              </a:rPr>
              <a:t>地图 </a:t>
            </a:r>
            <a:r>
              <a:rPr lang="en-US" altLang="zh-CN" sz="2400" dirty="0">
                <a:latin typeface="宋体"/>
                <a:ea typeface="宋体"/>
                <a:cs typeface="宋体"/>
              </a:rPr>
              <a:t>Maps</a:t>
            </a:r>
          </a:p>
          <a:p>
            <a:pPr lvl="0">
              <a:defRPr sz="1800"/>
            </a:pPr>
            <a:r>
              <a:rPr lang="zh-CN" altLang="en-US" sz="2400" dirty="0">
                <a:latin typeface="宋体"/>
                <a:ea typeface="宋体"/>
                <a:cs typeface="宋体"/>
                <a:sym typeface="宋体"/>
              </a:rPr>
              <a:t>网络 </a:t>
            </a:r>
            <a:r>
              <a:rPr lang="en-US" altLang="zh-CN" sz="2400" dirty="0">
                <a:latin typeface="宋体"/>
                <a:ea typeface="宋体"/>
                <a:cs typeface="宋体"/>
              </a:rPr>
              <a:t>Social networks</a:t>
            </a:r>
          </a:p>
          <a:p>
            <a:pPr lvl="0">
              <a:defRPr sz="1800"/>
            </a:pPr>
            <a:r>
              <a:rPr lang="zh-CN" altLang="en-US" sz="2400" dirty="0">
                <a:latin typeface="宋体"/>
                <a:ea typeface="宋体"/>
                <a:cs typeface="宋体"/>
                <a:sym typeface="宋体"/>
              </a:rPr>
              <a:t>动态交互图 </a:t>
            </a:r>
            <a:r>
              <a:rPr lang="en-US" altLang="zh-CN" sz="2400" dirty="0">
                <a:latin typeface="宋体"/>
                <a:ea typeface="宋体"/>
                <a:cs typeface="宋体"/>
              </a:rPr>
              <a:t>Interactive and dynamic graphs</a:t>
            </a:r>
          </a:p>
          <a:p>
            <a:pPr marL="386366" lvl="1" indent="0" defTabSz="786384">
              <a:spcBef>
                <a:spcPts val="400"/>
              </a:spcBef>
              <a:buClr>
                <a:srgbClr val="410082"/>
              </a:buClr>
              <a:buNone/>
              <a:defRPr sz="1800"/>
            </a:pPr>
            <a:endParaRPr sz="2064" dirty="0"/>
          </a:p>
        </p:txBody>
      </p:sp>
      <p:sp>
        <p:nvSpPr>
          <p:cNvPr id="179" name="Shape 179"/>
          <p:cNvSpPr>
            <a:spLocks noGrp="1"/>
          </p:cNvSpPr>
          <p:nvPr>
            <p:ph type="title"/>
          </p:nvPr>
        </p:nvSpPr>
        <p:spPr>
          <a:prstGeom prst="rect">
            <a:avLst/>
          </a:prstGeom>
        </p:spPr>
        <p:txBody>
          <a:bodyPr lIns="0" tIns="0" rIns="0" bIns="0">
            <a:normAutofit/>
          </a:bodyPr>
          <a:lstStyle/>
          <a:p>
            <a:pPr lvl="2" defTabSz="768095">
              <a:defRPr sz="1800"/>
            </a:pPr>
            <a:r>
              <a:rPr sz="2688">
                <a:latin typeface="宋体"/>
                <a:ea typeface="宋体"/>
                <a:cs typeface="宋体"/>
                <a:sym typeface="宋体"/>
              </a:rPr>
              <a:t>基础图形</a:t>
            </a:r>
          </a:p>
        </p:txBody>
      </p:sp>
      <p:sp>
        <p:nvSpPr>
          <p:cNvPr id="181" name="Shape 181"/>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42</a:t>
            </a:fld>
            <a:endParaRPr sz="160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375198"/>
            <a:ext cx="2897502" cy="6970056"/>
          </a:xfrm>
          <a:noFill/>
          <a:ln>
            <a:noFill/>
          </a:ln>
        </p:spPr>
        <p:txBody>
          <a:bodyPr/>
          <a:lstStyle/>
          <a:p>
            <a:pPr marL="0" indent="0">
              <a:buNone/>
            </a:pPr>
            <a:r>
              <a:rPr kumimoji="1" lang="en-US" altLang="zh-CN" sz="52000" dirty="0">
                <a:latin typeface="+mj-lt"/>
              </a:rPr>
              <a:t>4</a:t>
            </a:r>
            <a:endParaRPr kumimoji="1" lang="zh-CN" altLang="en-US" sz="52000" dirty="0">
              <a:latin typeface="+mj-lt"/>
            </a:endParaRPr>
          </a:p>
        </p:txBody>
      </p:sp>
      <p:sp>
        <p:nvSpPr>
          <p:cNvPr id="116" name="Shape 116"/>
          <p:cNvSpPr>
            <a:spLocks noGrp="1"/>
          </p:cNvSpPr>
          <p:nvPr>
            <p:ph type="title"/>
          </p:nvPr>
        </p:nvSpPr>
        <p:spPr>
          <a:xfrm>
            <a:off x="-515996" y="2244583"/>
            <a:ext cx="9144000" cy="857250"/>
          </a:xfrm>
          <a:prstGeom prst="rect">
            <a:avLst/>
          </a:prstGeom>
        </p:spPr>
        <p:txBody>
          <a:bodyPr lIns="0" tIns="0" rIns="0" bIns="0">
            <a:normAutofit fontScale="90000"/>
          </a:bodyPr>
          <a:lstStyle/>
          <a:p>
            <a:pPr lvl="0" algn="r">
              <a:defRPr sz="1800" b="0" cap="none"/>
            </a:pPr>
            <a:r>
              <a:rPr lang="zh-CN" altLang="en-US" sz="6000" dirty="0"/>
              <a:t>理论</a:t>
            </a:r>
            <a:r>
              <a:rPr lang="en-US" altLang="zh-CN" sz="6000" dirty="0"/>
              <a:t> THEORY</a:t>
            </a:r>
            <a:endParaRPr sz="6000" cap="all"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 name="文本框 1"/>
          <p:cNvSpPr txBox="1"/>
          <p:nvPr/>
        </p:nvSpPr>
        <p:spPr>
          <a:xfrm>
            <a:off x="8612774" y="1760611"/>
            <a:ext cx="184666" cy="369332"/>
          </a:xfrm>
          <a:prstGeom prst="rect">
            <a:avLst/>
          </a:prstGeom>
          <a:noFill/>
        </p:spPr>
        <p:txBody>
          <a:bodyPr wrap="none" rtlCol="0">
            <a:spAutoFit/>
          </a:bodyPr>
          <a:lstStyle/>
          <a:p>
            <a:endParaRPr kumimoji="1" lang="zh-CN" altLang="en-US" dirty="0"/>
          </a:p>
        </p:txBody>
      </p:sp>
      <p:sp>
        <p:nvSpPr>
          <p:cNvPr id="8" name="文本框 7"/>
          <p:cNvSpPr txBox="1"/>
          <p:nvPr/>
        </p:nvSpPr>
        <p:spPr>
          <a:xfrm>
            <a:off x="4715022" y="5130924"/>
            <a:ext cx="184666"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196634245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idx="1"/>
          </p:nvPr>
        </p:nvSpPr>
        <p:spPr>
          <a:prstGeom prst="rect">
            <a:avLst/>
          </a:prstGeom>
        </p:spPr>
        <p:txBody>
          <a:bodyPr/>
          <a:lstStyle/>
          <a:p>
            <a:pPr lvl="0">
              <a:buFont typeface="Wingdings" panose="05000000000000000000" pitchFamily="2" charset="2"/>
              <a:buChar char="n"/>
            </a:pPr>
            <a:r>
              <a:rPr lang="zh-CN" altLang="en-US" dirty="0"/>
              <a:t>观察</a:t>
            </a:r>
            <a:r>
              <a:rPr lang="zh-CN" altLang="en-US" dirty="0" smtClean="0"/>
              <a:t>者</a:t>
            </a:r>
            <a:endParaRPr lang="en-US" altLang="zh-CN" dirty="0"/>
          </a:p>
          <a:p>
            <a:pPr lvl="0">
              <a:buFont typeface="Wingdings" panose="05000000000000000000" pitchFamily="2" charset="2"/>
              <a:buChar char="n"/>
            </a:pPr>
            <a:r>
              <a:rPr lang="zh-CN" altLang="en-US" dirty="0" smtClean="0"/>
              <a:t>文本</a:t>
            </a:r>
            <a:endParaRPr lang="en-US" altLang="zh-CN" dirty="0" smtClean="0"/>
          </a:p>
          <a:p>
            <a:pPr lvl="0">
              <a:buFont typeface="Wingdings" panose="05000000000000000000" pitchFamily="2" charset="2"/>
              <a:buChar char="n"/>
            </a:pPr>
            <a:r>
              <a:rPr lang="zh-CN" altLang="en-US" dirty="0" smtClean="0"/>
              <a:t>互动</a:t>
            </a:r>
            <a:endParaRPr lang="en-US" altLang="zh-CN" dirty="0" smtClean="0"/>
          </a:p>
          <a:p>
            <a:pPr lvl="0">
              <a:buFont typeface="Wingdings" panose="05000000000000000000" pitchFamily="2" charset="2"/>
              <a:buChar char="n"/>
            </a:pPr>
            <a:r>
              <a:rPr lang="zh-CN" altLang="en-US" dirty="0" smtClean="0"/>
              <a:t>框架</a:t>
            </a:r>
            <a:endParaRPr lang="en-US" altLang="zh-CN" dirty="0" smtClean="0"/>
          </a:p>
          <a:p>
            <a:pPr lvl="0"/>
            <a:endParaRPr dirty="0"/>
          </a:p>
        </p:txBody>
      </p:sp>
      <p:sp>
        <p:nvSpPr>
          <p:cNvPr id="134" name="Shape 134"/>
          <p:cNvSpPr>
            <a:spLocks noGrp="1"/>
          </p:cNvSpPr>
          <p:nvPr>
            <p:ph type="title"/>
          </p:nvPr>
        </p:nvSpPr>
        <p:spPr>
          <a:prstGeom prst="rect">
            <a:avLst/>
          </a:prstGeom>
        </p:spPr>
        <p:txBody>
          <a:bodyPr/>
          <a:lstStyle/>
          <a:p>
            <a:pPr lvl="0">
              <a:defRPr sz="1800"/>
            </a:pPr>
            <a:r>
              <a:rPr sz="3200" dirty="0" err="1"/>
              <a:t>作为视觉传播的可视化</a:t>
            </a:r>
            <a:endParaRPr sz="3200" dirty="0"/>
          </a:p>
        </p:txBody>
      </p:sp>
      <p:sp>
        <p:nvSpPr>
          <p:cNvPr id="136" name="Shape 136"/>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600"/>
              <a:t>44</a:t>
            </a:fld>
            <a:endParaRPr sz="1600"/>
          </a:p>
        </p:txBody>
      </p:sp>
      <p:pic>
        <p:nvPicPr>
          <p:cNvPr id="137" name="pasted-image.tif"/>
          <p:cNvPicPr/>
          <p:nvPr/>
        </p:nvPicPr>
        <p:blipFill>
          <a:blip r:embed="rId2">
            <a:extLst/>
          </a:blip>
          <a:stretch>
            <a:fillRect/>
          </a:stretch>
        </p:blipFill>
        <p:spPr>
          <a:xfrm>
            <a:off x="2890343" y="979884"/>
            <a:ext cx="5117007" cy="2611041"/>
          </a:xfrm>
          <a:prstGeom prst="rect">
            <a:avLst/>
          </a:prstGeom>
          <a:ln w="12700">
            <a:miter lim="400000"/>
          </a:ln>
        </p:spPr>
      </p:pic>
    </p:spTree>
    <p:extLst>
      <p:ext uri="{BB962C8B-B14F-4D97-AF65-F5344CB8AC3E}">
        <p14:creationId xmlns:p14="http://schemas.microsoft.com/office/powerpoint/2010/main" val="298726033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p:cNvSpPr>
          <p:nvPr>
            <p:ph idx="1"/>
          </p:nvPr>
        </p:nvSpPr>
        <p:spPr>
          <a:prstGeom prst="rect">
            <a:avLst/>
          </a:prstGeom>
        </p:spPr>
        <p:txBody>
          <a:bodyPr/>
          <a:lstStyle/>
          <a:p>
            <a:pPr lvl="0">
              <a:defRPr sz="1800"/>
            </a:pPr>
            <a:r>
              <a:rPr sz="2800" dirty="0" err="1" smtClean="0"/>
              <a:t>媒介眼中的社会</a:t>
            </a:r>
            <a:endParaRPr lang="en-US" sz="2800" dirty="0" smtClean="0"/>
          </a:p>
          <a:p>
            <a:pPr lvl="1">
              <a:defRPr sz="1800"/>
            </a:pPr>
            <a:r>
              <a:rPr lang="zh-CN" altLang="en-US" dirty="0" smtClean="0"/>
              <a:t>培养理论</a:t>
            </a:r>
            <a:endParaRPr dirty="0"/>
          </a:p>
          <a:p>
            <a:pPr lvl="0">
              <a:defRPr sz="1800"/>
            </a:pPr>
            <a:r>
              <a:rPr sz="2800" dirty="0" err="1" smtClean="0"/>
              <a:t>美国媒介中的世界</a:t>
            </a:r>
            <a:endParaRPr lang="en-US" sz="2800" dirty="0" smtClean="0"/>
          </a:p>
          <a:p>
            <a:pPr lvl="1">
              <a:defRPr sz="1800"/>
            </a:pPr>
            <a:r>
              <a:rPr lang="zh-CN" altLang="en-US" dirty="0" smtClean="0"/>
              <a:t>框架理论</a:t>
            </a:r>
            <a:endParaRPr dirty="0"/>
          </a:p>
          <a:p>
            <a:pPr lvl="0">
              <a:defRPr sz="1800"/>
            </a:pPr>
            <a:r>
              <a:rPr sz="2800" dirty="0" err="1" smtClean="0"/>
              <a:t>可视化图形中的世界</a:t>
            </a:r>
            <a:endParaRPr lang="en-US" sz="2800" dirty="0" smtClean="0"/>
          </a:p>
          <a:p>
            <a:pPr lvl="0">
              <a:defRPr sz="1800"/>
            </a:pPr>
            <a:endParaRPr sz="2800" dirty="0"/>
          </a:p>
        </p:txBody>
      </p:sp>
      <p:sp>
        <p:nvSpPr>
          <p:cNvPr id="219" name="Shape 219"/>
          <p:cNvSpPr>
            <a:spLocks noGrp="1"/>
          </p:cNvSpPr>
          <p:nvPr>
            <p:ph type="title"/>
          </p:nvPr>
        </p:nvSpPr>
        <p:spPr>
          <a:prstGeom prst="rect">
            <a:avLst/>
          </a:prstGeom>
        </p:spPr>
        <p:txBody>
          <a:bodyPr/>
          <a:lstStyle/>
          <a:p>
            <a:pPr lvl="0">
              <a:defRPr sz="1800"/>
            </a:pPr>
            <a:r>
              <a:rPr sz="3200"/>
              <a:t>框架理论与视觉传播</a:t>
            </a:r>
          </a:p>
        </p:txBody>
      </p:sp>
      <p:sp>
        <p:nvSpPr>
          <p:cNvPr id="221" name="Shape 221"/>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600"/>
              <a:t>45</a:t>
            </a:fld>
            <a:endParaRPr sz="1600"/>
          </a:p>
        </p:txBody>
      </p:sp>
      <p:pic>
        <p:nvPicPr>
          <p:cNvPr id="222" name="pasted-image.tif"/>
          <p:cNvPicPr/>
          <p:nvPr/>
        </p:nvPicPr>
        <p:blipFill>
          <a:blip r:embed="rId2">
            <a:extLst/>
          </a:blip>
          <a:stretch>
            <a:fillRect/>
          </a:stretch>
        </p:blipFill>
        <p:spPr>
          <a:xfrm>
            <a:off x="2347911" y="2819995"/>
            <a:ext cx="4311652" cy="1685330"/>
          </a:xfrm>
          <a:prstGeom prst="rect">
            <a:avLst/>
          </a:prstGeom>
          <a:ln w="12700">
            <a:miter lim="400000"/>
          </a:ln>
        </p:spPr>
      </p:pic>
      <p:pic>
        <p:nvPicPr>
          <p:cNvPr id="2" name="图片 1"/>
          <p:cNvPicPr>
            <a:picLocks noChangeAspect="1"/>
          </p:cNvPicPr>
          <p:nvPr/>
        </p:nvPicPr>
        <p:blipFill>
          <a:blip r:embed="rId3"/>
          <a:stretch>
            <a:fillRect/>
          </a:stretch>
        </p:blipFill>
        <p:spPr>
          <a:xfrm>
            <a:off x="4539457" y="995688"/>
            <a:ext cx="4334895" cy="1706761"/>
          </a:xfrm>
          <a:prstGeom prst="rect">
            <a:avLst/>
          </a:prstGeom>
        </p:spPr>
      </p:pic>
      <p:sp>
        <p:nvSpPr>
          <p:cNvPr id="3" name="矩形 2"/>
          <p:cNvSpPr/>
          <p:nvPr/>
        </p:nvSpPr>
        <p:spPr>
          <a:xfrm>
            <a:off x="4572000" y="2779162"/>
            <a:ext cx="4572000" cy="215444"/>
          </a:xfrm>
          <a:prstGeom prst="rect">
            <a:avLst/>
          </a:prstGeom>
        </p:spPr>
        <p:txBody>
          <a:bodyPr>
            <a:spAutoFit/>
          </a:bodyPr>
          <a:lstStyle/>
          <a:p>
            <a:r>
              <a:rPr lang="zh-CN" altLang="en-US" sz="800" dirty="0"/>
              <a:t>http://www.ted.com/talks/alisa_miller_shares_the_news_about_the_news#t-17151</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idx="1"/>
          </p:nvPr>
        </p:nvSpPr>
        <p:spPr>
          <a:prstGeom prst="rect">
            <a:avLst/>
          </a:prstGeom>
        </p:spPr>
        <p:txBody>
          <a:bodyPr lIns="0" tIns="0" rIns="0" bIns="0">
            <a:normAutofit fontScale="92500"/>
          </a:bodyPr>
          <a:lstStyle/>
          <a:p>
            <a:pPr>
              <a:buFont typeface="Wingdings" panose="05000000000000000000" pitchFamily="2" charset="2"/>
              <a:buChar char="n"/>
              <a:defRPr sz="1800"/>
            </a:pPr>
            <a:r>
              <a:rPr lang="zh-CN" altLang="en-US" sz="2400" dirty="0"/>
              <a:t>数据可视化主要是数据驱动的 </a:t>
            </a:r>
            <a:r>
              <a:rPr sz="2400" dirty="0" err="1" smtClean="0"/>
              <a:t>Dataviz</a:t>
            </a:r>
            <a:r>
              <a:rPr sz="2400" dirty="0" smtClean="0"/>
              <a:t> </a:t>
            </a:r>
            <a:r>
              <a:rPr sz="2400" dirty="0"/>
              <a:t>differs from the general graphic design in that it is of the data, by the data, and for the data.</a:t>
            </a:r>
          </a:p>
          <a:p>
            <a:pPr marL="889000" lvl="1" indent="-439737">
              <a:spcBef>
                <a:spcPts val="500"/>
              </a:spcBef>
              <a:buClr>
                <a:srgbClr val="410082"/>
              </a:buClr>
              <a:buFont typeface="Wingdings" panose="05000000000000000000" pitchFamily="2" charset="2"/>
              <a:buChar char="p"/>
              <a:defRPr sz="1800"/>
            </a:pPr>
            <a:r>
              <a:rPr lang="zh-CN" altLang="en-US" sz="2400" dirty="0" smtClean="0"/>
              <a:t>数治 </a:t>
            </a:r>
            <a:r>
              <a:rPr sz="2400" dirty="0" smtClean="0"/>
              <a:t>By </a:t>
            </a:r>
            <a:r>
              <a:rPr sz="2400" dirty="0"/>
              <a:t>the data: guided primarily by data results rather than esthetical considerations</a:t>
            </a:r>
          </a:p>
          <a:p>
            <a:pPr marL="889000" lvl="1" indent="-439737">
              <a:spcBef>
                <a:spcPts val="500"/>
              </a:spcBef>
              <a:buClr>
                <a:srgbClr val="410082"/>
              </a:buClr>
              <a:buFont typeface="Wingdings" panose="05000000000000000000" pitchFamily="2" charset="2"/>
              <a:buChar char="p"/>
              <a:defRPr sz="1800"/>
            </a:pPr>
            <a:r>
              <a:rPr lang="zh-CN" altLang="en-US" sz="2400" dirty="0" smtClean="0"/>
              <a:t>数享 </a:t>
            </a:r>
            <a:r>
              <a:rPr sz="2400" dirty="0" smtClean="0"/>
              <a:t>For </a:t>
            </a:r>
            <a:r>
              <a:rPr sz="2400" dirty="0"/>
              <a:t>the data: to tell accurate, informative, and understandable quantitative </a:t>
            </a:r>
            <a:r>
              <a:rPr sz="2400" dirty="0" smtClean="0"/>
              <a:t>stories</a:t>
            </a:r>
            <a:endParaRPr lang="en-US" sz="2400" dirty="0" smtClean="0"/>
          </a:p>
          <a:p>
            <a:pPr marL="889000" lvl="1" indent="-439737">
              <a:spcBef>
                <a:spcPts val="500"/>
              </a:spcBef>
              <a:buClr>
                <a:srgbClr val="410082"/>
              </a:buClr>
              <a:buFont typeface="Wingdings" panose="05000000000000000000" pitchFamily="2" charset="2"/>
              <a:buChar char="p"/>
              <a:defRPr sz="1800"/>
            </a:pPr>
            <a:r>
              <a:rPr lang="zh-CN" altLang="en-US" sz="2400" dirty="0" smtClean="0"/>
              <a:t>数有 </a:t>
            </a:r>
            <a:r>
              <a:rPr lang="en-US" altLang="zh-CN" sz="2400" dirty="0" smtClean="0"/>
              <a:t>Of </a:t>
            </a:r>
            <a:r>
              <a:rPr lang="en-US" altLang="zh-CN" sz="2400" dirty="0"/>
              <a:t>the data: an integrated phase of the discovery rather than a post-analysis phase to decorate the findings</a:t>
            </a:r>
          </a:p>
          <a:p>
            <a:pPr marL="889000" lvl="1" indent="-439737">
              <a:spcBef>
                <a:spcPts val="500"/>
              </a:spcBef>
              <a:buClr>
                <a:srgbClr val="410082"/>
              </a:buClr>
              <a:buFont typeface="Wingdings" panose="05000000000000000000" pitchFamily="2" charset="2"/>
              <a:buChar char="p"/>
              <a:defRPr sz="1800"/>
            </a:pPr>
            <a:endParaRPr sz="2400" dirty="0"/>
          </a:p>
        </p:txBody>
      </p:sp>
      <p:sp>
        <p:nvSpPr>
          <p:cNvPr id="2" name="标题 1"/>
          <p:cNvSpPr>
            <a:spLocks noGrp="1"/>
          </p:cNvSpPr>
          <p:nvPr>
            <p:ph type="title"/>
          </p:nvPr>
        </p:nvSpPr>
        <p:spPr/>
        <p:txBody>
          <a:bodyPr/>
          <a:lstStyle/>
          <a:p>
            <a:r>
              <a:rPr lang="zh-CN" altLang="en-US" dirty="0" smtClean="0"/>
              <a:t>数据驱动</a:t>
            </a:r>
            <a:endParaRPr lang="zh-CN" altLang="en-US" dirty="0"/>
          </a:p>
        </p:txBody>
      </p:sp>
      <p:sp>
        <p:nvSpPr>
          <p:cNvPr id="125" name="Shape 125"/>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46</a:t>
            </a:fld>
            <a:endParaRPr sz="1600"/>
          </a:p>
        </p:txBody>
      </p:sp>
    </p:spTree>
    <p:extLst>
      <p:ext uri="{BB962C8B-B14F-4D97-AF65-F5344CB8AC3E}">
        <p14:creationId xmlns:p14="http://schemas.microsoft.com/office/powerpoint/2010/main" val="1137810741"/>
      </p:ext>
    </p:extLst>
  </p:cSld>
  <p:clrMapOvr>
    <a:masterClrMapping/>
  </p:clrMapOvr>
  <p:transition xmlns:p14="http://schemas.microsoft.com/office/powerpoint/2010/main" spd="slow">
    <p:push dir="u"/>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24">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1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build="p" bldLvl="5"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idx="1"/>
          </p:nvPr>
        </p:nvSpPr>
        <p:spPr>
          <a:xfrm>
            <a:off x="457200" y="1679221"/>
            <a:ext cx="8229600" cy="2915401"/>
          </a:xfrm>
        </p:spPr>
        <p:txBody>
          <a:bodyPr/>
          <a:lstStyle/>
          <a:p>
            <a:pPr>
              <a:buFont typeface="Wingdings" panose="05000000000000000000" pitchFamily="2" charset="2"/>
              <a:buChar char="p"/>
            </a:pPr>
            <a:r>
              <a:rPr lang="zh-CN" altLang="en-US" sz="2000" dirty="0" smtClean="0"/>
              <a:t>标注和基准一致 </a:t>
            </a:r>
            <a:r>
              <a:rPr lang="en-US" altLang="zh-CN" sz="2000" dirty="0" smtClean="0"/>
              <a:t>Consistency </a:t>
            </a:r>
            <a:r>
              <a:rPr lang="en-US" altLang="zh-CN" sz="2000" dirty="0"/>
              <a:t>in Labeling, </a:t>
            </a:r>
            <a:r>
              <a:rPr lang="en-US" altLang="zh-CN" sz="2000" dirty="0" smtClean="0"/>
              <a:t>Baselines</a:t>
            </a:r>
          </a:p>
          <a:p>
            <a:pPr>
              <a:buFont typeface="Wingdings" panose="05000000000000000000" pitchFamily="2" charset="2"/>
              <a:buChar char="p"/>
            </a:pPr>
            <a:r>
              <a:rPr lang="zh-CN" altLang="en-US" sz="2000" dirty="0" smtClean="0"/>
              <a:t>时间一致 </a:t>
            </a:r>
            <a:r>
              <a:rPr lang="en-US" altLang="zh-CN" sz="2000" dirty="0" smtClean="0"/>
              <a:t>Consistency </a:t>
            </a:r>
            <a:r>
              <a:rPr lang="en-US" altLang="zh-CN" sz="2000" dirty="0"/>
              <a:t>in Time (Independent Axis</a:t>
            </a:r>
            <a:r>
              <a:rPr lang="en-US" altLang="zh-CN" sz="2000" dirty="0" smtClean="0"/>
              <a:t>)</a:t>
            </a:r>
          </a:p>
          <a:p>
            <a:pPr>
              <a:buFont typeface="Wingdings" panose="05000000000000000000" pitchFamily="2" charset="2"/>
              <a:buChar char="p"/>
            </a:pPr>
            <a:r>
              <a:rPr lang="zh-CN" altLang="en-US" sz="2000" dirty="0" smtClean="0"/>
              <a:t>警惕数据不全 </a:t>
            </a:r>
            <a:r>
              <a:rPr lang="en-US" altLang="zh-CN" sz="2000" dirty="0" smtClean="0"/>
              <a:t>Dangers </a:t>
            </a:r>
            <a:r>
              <a:rPr lang="en-US" altLang="zh-CN" sz="2000" dirty="0"/>
              <a:t>of Partial Annual </a:t>
            </a:r>
            <a:r>
              <a:rPr lang="en-US" altLang="zh-CN" sz="2000" dirty="0" smtClean="0"/>
              <a:t>Data</a:t>
            </a:r>
          </a:p>
          <a:p>
            <a:pPr>
              <a:buFont typeface="Wingdings" panose="05000000000000000000" pitchFamily="2" charset="2"/>
              <a:buChar char="p"/>
            </a:pPr>
            <a:r>
              <a:rPr lang="zh-CN" altLang="en-US" sz="2000" dirty="0" smtClean="0"/>
              <a:t>数据的标准化 </a:t>
            </a:r>
            <a:r>
              <a:rPr lang="en-US" altLang="zh-CN" sz="2000" dirty="0" smtClean="0"/>
              <a:t>Need </a:t>
            </a:r>
            <a:r>
              <a:rPr lang="en-US" altLang="zh-CN" sz="2000" dirty="0"/>
              <a:t>for Data </a:t>
            </a:r>
            <a:r>
              <a:rPr lang="en-US" altLang="zh-CN" sz="2000" dirty="0" smtClean="0"/>
              <a:t>Normalization</a:t>
            </a:r>
          </a:p>
          <a:p>
            <a:pPr>
              <a:buFont typeface="Wingdings" panose="05000000000000000000" pitchFamily="2" charset="2"/>
              <a:buChar char="p"/>
            </a:pPr>
            <a:r>
              <a:rPr lang="zh-CN" altLang="en-US" sz="2000" dirty="0" smtClean="0"/>
              <a:t>不要忽略整体 </a:t>
            </a:r>
            <a:r>
              <a:rPr lang="en-US" altLang="zh-CN" sz="2000" dirty="0" smtClean="0"/>
              <a:t>Context </a:t>
            </a:r>
            <a:r>
              <a:rPr lang="en-US" altLang="zh-CN" sz="2000" dirty="0"/>
              <a:t>– “Compared to What</a:t>
            </a:r>
            <a:r>
              <a:rPr lang="en-US" altLang="zh-CN" sz="2000" dirty="0" smtClean="0"/>
              <a:t>?”</a:t>
            </a:r>
          </a:p>
          <a:p>
            <a:pPr>
              <a:buFont typeface="Wingdings" panose="05000000000000000000" pitchFamily="2" charset="2"/>
              <a:buChar char="p"/>
            </a:pPr>
            <a:r>
              <a:rPr lang="zh-CN" altLang="en-US" sz="2000" dirty="0" smtClean="0"/>
              <a:t>不要将连续变量当做定序变量 </a:t>
            </a:r>
            <a:r>
              <a:rPr lang="en-US" altLang="zh-CN" sz="2000" dirty="0" smtClean="0"/>
              <a:t>Pravda </a:t>
            </a:r>
            <a:r>
              <a:rPr lang="en-US" altLang="zh-CN" sz="2000" dirty="0"/>
              <a:t>School of Ordinal Graphics</a:t>
            </a:r>
          </a:p>
          <a:p>
            <a:endParaRPr lang="zh-CN" altLang="en-US" sz="2000" dirty="0"/>
          </a:p>
        </p:txBody>
      </p:sp>
      <p:sp>
        <p:nvSpPr>
          <p:cNvPr id="2" name="标题 1"/>
          <p:cNvSpPr>
            <a:spLocks noGrp="1"/>
          </p:cNvSpPr>
          <p:nvPr>
            <p:ph type="title"/>
          </p:nvPr>
        </p:nvSpPr>
        <p:spPr/>
        <p:txBody>
          <a:bodyPr/>
          <a:lstStyle/>
          <a:p>
            <a:r>
              <a:rPr lang="zh-CN" altLang="en-US" dirty="0" smtClean="0"/>
              <a:t>图像诚实</a:t>
            </a:r>
            <a:r>
              <a:rPr lang="en-US" altLang="zh-CN" dirty="0" smtClean="0"/>
              <a:t/>
            </a:r>
            <a:br>
              <a:rPr lang="en-US" altLang="zh-CN" dirty="0" smtClean="0"/>
            </a:br>
            <a:r>
              <a:rPr lang="en-US" altLang="zh-CN" dirty="0" smtClean="0"/>
              <a:t>Graphic </a:t>
            </a:r>
            <a:r>
              <a:rPr lang="en-US" altLang="zh-CN" dirty="0"/>
              <a:t>integrity</a:t>
            </a:r>
            <a:endParaRPr lang="zh-CN" altLang="en-US" dirty="0"/>
          </a:p>
        </p:txBody>
      </p:sp>
      <p:pic>
        <p:nvPicPr>
          <p:cNvPr id="5" name="pasted-image.png"/>
          <p:cNvPicPr/>
          <p:nvPr/>
        </p:nvPicPr>
        <p:blipFill>
          <a:blip r:embed="rId2">
            <a:extLst/>
          </a:blip>
          <a:stretch>
            <a:fillRect/>
          </a:stretch>
        </p:blipFill>
        <p:spPr>
          <a:xfrm>
            <a:off x="7320133" y="0"/>
            <a:ext cx="1823867" cy="1185333"/>
          </a:xfrm>
          <a:prstGeom prst="rect">
            <a:avLst/>
          </a:prstGeom>
          <a:ln w="12700">
            <a:miter lim="400000"/>
          </a:ln>
        </p:spPr>
      </p:pic>
    </p:spTree>
    <p:extLst>
      <p:ext uri="{BB962C8B-B14F-4D97-AF65-F5344CB8AC3E}">
        <p14:creationId xmlns:p14="http://schemas.microsoft.com/office/powerpoint/2010/main" val="365276919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idx="1"/>
          </p:nvPr>
        </p:nvSpPr>
        <p:spPr/>
        <p:txBody>
          <a:bodyPr/>
          <a:lstStyle/>
          <a:p>
            <a:r>
              <a:rPr lang="en-US" altLang="zh-CN" sz="1400" dirty="0" smtClean="0"/>
              <a:t>1</a:t>
            </a:r>
            <a:r>
              <a:rPr lang="en-US" altLang="zh-CN" sz="1400" dirty="0"/>
              <a:t>. Make Representation of Numbers Proportional to Quantities</a:t>
            </a:r>
          </a:p>
          <a:p>
            <a:pPr lvl="1"/>
            <a:r>
              <a:rPr lang="en-US" altLang="zh-CN" sz="1400" dirty="0" smtClean="0"/>
              <a:t>Ratio </a:t>
            </a:r>
            <a:r>
              <a:rPr lang="en-US" altLang="zh-CN" sz="1400" dirty="0"/>
              <a:t>of size to numerical value should be close to 1</a:t>
            </a:r>
          </a:p>
          <a:p>
            <a:pPr lvl="1"/>
            <a:r>
              <a:rPr lang="en-US" altLang="zh-CN" sz="1400" dirty="0" smtClean="0"/>
              <a:t>As </a:t>
            </a:r>
            <a:r>
              <a:rPr lang="en-US" altLang="zh-CN" sz="1400" dirty="0"/>
              <a:t>physically measured on surface of graphic</a:t>
            </a:r>
          </a:p>
          <a:p>
            <a:r>
              <a:rPr lang="en-US" altLang="zh-CN" sz="1400" dirty="0" smtClean="0"/>
              <a:t>2</a:t>
            </a:r>
            <a:r>
              <a:rPr lang="en-US" altLang="zh-CN" sz="1400" dirty="0"/>
              <a:t>. Use Clear, Detailed, Thorough Labeling</a:t>
            </a:r>
          </a:p>
          <a:p>
            <a:pPr lvl="1"/>
            <a:r>
              <a:rPr lang="en-US" altLang="zh-CN" sz="1400" dirty="0" smtClean="0"/>
              <a:t>Don’t </a:t>
            </a:r>
            <a:r>
              <a:rPr lang="en-US" altLang="zh-CN" sz="1400" dirty="0"/>
              <a:t>introduce or propagate graphical distortion, ambiguity</a:t>
            </a:r>
          </a:p>
          <a:p>
            <a:pPr lvl="1"/>
            <a:r>
              <a:rPr lang="en-US" altLang="zh-CN" sz="1400" dirty="0" smtClean="0"/>
              <a:t>Write </a:t>
            </a:r>
            <a:r>
              <a:rPr lang="en-US" altLang="zh-CN" sz="1400" dirty="0"/>
              <a:t>out explanations of the data on the graphic itself</a:t>
            </a:r>
          </a:p>
          <a:p>
            <a:pPr lvl="1"/>
            <a:r>
              <a:rPr lang="en-US" altLang="zh-CN" sz="1400" dirty="0" smtClean="0"/>
              <a:t>Label </a:t>
            </a:r>
            <a:r>
              <a:rPr lang="en-US" altLang="zh-CN" sz="1400" dirty="0"/>
              <a:t>important events in the data</a:t>
            </a:r>
          </a:p>
          <a:p>
            <a:r>
              <a:rPr lang="en-US" altLang="zh-CN" sz="1400" dirty="0" smtClean="0"/>
              <a:t>3</a:t>
            </a:r>
            <a:r>
              <a:rPr lang="en-US" altLang="zh-CN" sz="1400" dirty="0"/>
              <a:t>. Show Data Variation, Not Design Variation</a:t>
            </a:r>
          </a:p>
          <a:p>
            <a:r>
              <a:rPr lang="en-US" altLang="zh-CN" sz="1400" dirty="0" smtClean="0"/>
              <a:t>4</a:t>
            </a:r>
            <a:r>
              <a:rPr lang="en-US" altLang="zh-CN" sz="1400" dirty="0"/>
              <a:t>. Use Standardized (e.g., Inflation-Adjusted) Units, Not Nominal</a:t>
            </a:r>
          </a:p>
          <a:p>
            <a:r>
              <a:rPr lang="en-US" altLang="zh-CN" sz="1400" dirty="0" smtClean="0"/>
              <a:t>5</a:t>
            </a:r>
            <a:r>
              <a:rPr lang="en-US" altLang="zh-CN" sz="1400" dirty="0"/>
              <a:t>. Depict N Data Dimensions </a:t>
            </a:r>
            <a:r>
              <a:rPr lang="en-US" altLang="zh-CN" sz="1400" dirty="0" smtClean="0"/>
              <a:t>with </a:t>
            </a:r>
            <a:r>
              <a:rPr lang="en-US" altLang="zh-CN" sz="1400" dirty="0"/>
              <a:t>N Variable Dimensions</a:t>
            </a:r>
          </a:p>
          <a:p>
            <a:pPr lvl="1"/>
            <a:r>
              <a:rPr lang="en-US" altLang="zh-CN" sz="1400" dirty="0" smtClean="0"/>
              <a:t>Don’t </a:t>
            </a:r>
            <a:r>
              <a:rPr lang="en-US" altLang="zh-CN" sz="1400" dirty="0"/>
              <a:t>use more than N information-carrying dimensions for N-D data</a:t>
            </a:r>
          </a:p>
          <a:p>
            <a:pPr lvl="1"/>
            <a:r>
              <a:rPr lang="en-US" altLang="zh-CN" sz="1400" dirty="0" smtClean="0"/>
              <a:t>When </a:t>
            </a:r>
            <a:r>
              <a:rPr lang="en-US" altLang="zh-CN" sz="1400" dirty="0"/>
              <a:t>graphing data in N-D, use N-D ratio (see #1 above)</a:t>
            </a:r>
          </a:p>
          <a:p>
            <a:r>
              <a:rPr lang="en-US" altLang="zh-CN" sz="1400" dirty="0" smtClean="0"/>
              <a:t>6</a:t>
            </a:r>
            <a:r>
              <a:rPr lang="en-US" altLang="zh-CN" sz="1400" dirty="0"/>
              <a:t>. Quote Data in Full Context ( Don’t Quote Out of Context)</a:t>
            </a:r>
            <a:endParaRPr lang="zh-CN" altLang="en-US" sz="1400" dirty="0"/>
          </a:p>
        </p:txBody>
      </p:sp>
      <p:sp>
        <p:nvSpPr>
          <p:cNvPr id="2" name="标题 1"/>
          <p:cNvSpPr>
            <a:spLocks noGrp="1"/>
          </p:cNvSpPr>
          <p:nvPr>
            <p:ph type="title"/>
          </p:nvPr>
        </p:nvSpPr>
        <p:spPr/>
        <p:txBody>
          <a:bodyPr/>
          <a:lstStyle/>
          <a:p>
            <a:r>
              <a:rPr lang="en-US" altLang="zh-CN" b="1" dirty="0" err="1"/>
              <a:t>Tufte’s</a:t>
            </a:r>
            <a:r>
              <a:rPr lang="en-US" altLang="zh-CN" b="1" dirty="0"/>
              <a:t> Six Principles</a:t>
            </a:r>
            <a:endParaRPr lang="zh-CN" altLang="en-US" dirty="0"/>
          </a:p>
        </p:txBody>
      </p:sp>
      <p:sp>
        <p:nvSpPr>
          <p:cNvPr id="4" name="矩形 3"/>
          <p:cNvSpPr/>
          <p:nvPr/>
        </p:nvSpPr>
        <p:spPr>
          <a:xfrm>
            <a:off x="603848" y="4671449"/>
            <a:ext cx="7151299" cy="369332"/>
          </a:xfrm>
          <a:prstGeom prst="rect">
            <a:avLst/>
          </a:prstGeom>
        </p:spPr>
        <p:txBody>
          <a:bodyPr wrap="square">
            <a:spAutoFit/>
          </a:bodyPr>
          <a:lstStyle/>
          <a:p>
            <a:r>
              <a:rPr lang="en-US" altLang="zh-CN" dirty="0"/>
              <a:t>See also How to Lie With Statistics (Huff, 1984): http://bit.ly/3wAgS0</a:t>
            </a:r>
          </a:p>
        </p:txBody>
      </p:sp>
      <p:pic>
        <p:nvPicPr>
          <p:cNvPr id="7" name="pasted-image.png"/>
          <p:cNvPicPr/>
          <p:nvPr/>
        </p:nvPicPr>
        <p:blipFill>
          <a:blip r:embed="rId2">
            <a:extLst/>
          </a:blip>
          <a:stretch>
            <a:fillRect/>
          </a:stretch>
        </p:blipFill>
        <p:spPr>
          <a:xfrm>
            <a:off x="7320133" y="0"/>
            <a:ext cx="1823867" cy="1185333"/>
          </a:xfrm>
          <a:prstGeom prst="rect">
            <a:avLst/>
          </a:prstGeom>
          <a:ln w="12700">
            <a:miter lim="400000"/>
          </a:ln>
        </p:spPr>
      </p:pic>
    </p:spTree>
    <p:extLst>
      <p:ext uri="{BB962C8B-B14F-4D97-AF65-F5344CB8AC3E}">
        <p14:creationId xmlns:p14="http://schemas.microsoft.com/office/powerpoint/2010/main" val="43881107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idx="1"/>
          </p:nvPr>
        </p:nvSpPr>
        <p:spPr/>
        <p:txBody>
          <a:bodyPr/>
          <a:lstStyle/>
          <a:p>
            <a:pPr lvl="0"/>
            <a:endParaRPr lang="en-US" altLang="zh-CN" sz="2800" dirty="0" smtClean="0">
              <a:solidFill>
                <a:srgbClr val="FF0000"/>
              </a:solidFill>
            </a:endParaRPr>
          </a:p>
          <a:p>
            <a:pPr lvl="0"/>
            <a:r>
              <a:rPr lang="zh-CN" altLang="en-US" sz="2800" dirty="0" smtClean="0">
                <a:solidFill>
                  <a:srgbClr val="FF0000"/>
                </a:solidFill>
              </a:rPr>
              <a:t>撒谎因子是图像中的效果与数据中的效果的比值，即图形</a:t>
            </a:r>
            <a:r>
              <a:rPr lang="zh-CN" altLang="en-US" sz="2800" dirty="0">
                <a:solidFill>
                  <a:srgbClr val="FF0000"/>
                </a:solidFill>
              </a:rPr>
              <a:t>在表达数据变化时的失真程度 </a:t>
            </a:r>
          </a:p>
          <a:p>
            <a:endParaRPr lang="zh-CN" altLang="en-US" sz="2800" dirty="0">
              <a:solidFill>
                <a:srgbClr val="FF0000"/>
              </a:solidFill>
            </a:endParaRPr>
          </a:p>
        </p:txBody>
      </p:sp>
      <p:sp>
        <p:nvSpPr>
          <p:cNvPr id="2" name="标题 1"/>
          <p:cNvSpPr>
            <a:spLocks noGrp="1"/>
          </p:cNvSpPr>
          <p:nvPr>
            <p:ph type="title"/>
          </p:nvPr>
        </p:nvSpPr>
        <p:spPr/>
        <p:txBody>
          <a:bodyPr/>
          <a:lstStyle/>
          <a:p>
            <a:r>
              <a:rPr lang="zh-CN" altLang="en-US" dirty="0" smtClean="0"/>
              <a:t>撒谎因子</a:t>
            </a:r>
            <a:r>
              <a:rPr lang="en-US" altLang="zh-CN" dirty="0"/>
              <a:t>Lie Factor </a:t>
            </a:r>
            <a:endParaRPr lang="zh-CN" altLang="en-US" dirty="0"/>
          </a:p>
        </p:txBody>
      </p:sp>
      <p:pic>
        <p:nvPicPr>
          <p:cNvPr id="4" name="pasted-image.tif"/>
          <p:cNvPicPr/>
          <p:nvPr/>
        </p:nvPicPr>
        <p:blipFill>
          <a:blip r:embed="rId2">
            <a:extLst/>
          </a:blip>
          <a:stretch>
            <a:fillRect/>
          </a:stretch>
        </p:blipFill>
        <p:spPr>
          <a:xfrm>
            <a:off x="1468874" y="2737718"/>
            <a:ext cx="5509897" cy="2238008"/>
          </a:xfrm>
          <a:prstGeom prst="rect">
            <a:avLst/>
          </a:prstGeom>
          <a:ln w="12700">
            <a:miter lim="400000"/>
          </a:ln>
        </p:spPr>
      </p:pic>
      <p:pic>
        <p:nvPicPr>
          <p:cNvPr id="5" name="pasted-image.png"/>
          <p:cNvPicPr/>
          <p:nvPr/>
        </p:nvPicPr>
        <p:blipFill>
          <a:blip r:embed="rId3">
            <a:extLst/>
          </a:blip>
          <a:stretch>
            <a:fillRect/>
          </a:stretch>
        </p:blipFill>
        <p:spPr>
          <a:xfrm>
            <a:off x="7320133" y="0"/>
            <a:ext cx="1823867" cy="1185333"/>
          </a:xfrm>
          <a:prstGeom prst="rect">
            <a:avLst/>
          </a:prstGeom>
          <a:ln w="12700">
            <a:miter lim="400000"/>
          </a:ln>
        </p:spPr>
      </p:pic>
    </p:spTree>
    <p:extLst>
      <p:ext uri="{BB962C8B-B14F-4D97-AF65-F5344CB8AC3E}">
        <p14:creationId xmlns:p14="http://schemas.microsoft.com/office/powerpoint/2010/main" val="415110474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kumimoji="1" lang="zh-CN" altLang="en-US"/>
          </a:p>
        </p:txBody>
      </p:sp>
      <p:sp>
        <p:nvSpPr>
          <p:cNvPr id="5" name="标题 4"/>
          <p:cNvSpPr>
            <a:spLocks noGrp="1"/>
          </p:cNvSpPr>
          <p:nvPr>
            <p:ph type="title"/>
          </p:nvPr>
        </p:nvSpPr>
        <p:spPr/>
        <p:txBody>
          <a:bodyPr/>
          <a:lstStyle/>
          <a:p>
            <a:r>
              <a:rPr lang="zh-CN" altLang="en-US" dirty="0"/>
              <a:t>可视化周期表</a:t>
            </a:r>
          </a:p>
        </p:txBody>
      </p:sp>
      <p:sp>
        <p:nvSpPr>
          <p:cNvPr id="189" name="Shape 189"/>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5</a:t>
            </a:fld>
            <a:endParaRPr sz="1600"/>
          </a:p>
        </p:txBody>
      </p:sp>
      <p:pic>
        <p:nvPicPr>
          <p:cNvPr id="188" name="image24.png"/>
          <p:cNvPicPr/>
          <p:nvPr/>
        </p:nvPicPr>
        <p:blipFill>
          <a:blip r:embed="rId3">
            <a:extLst/>
          </a:blip>
          <a:srcRect t="15527" r="19441" b="9931"/>
          <a:stretch>
            <a:fillRect/>
          </a:stretch>
        </p:blipFill>
        <p:spPr>
          <a:xfrm>
            <a:off x="447753" y="971550"/>
            <a:ext cx="8112549" cy="3429001"/>
          </a:xfrm>
          <a:prstGeom prst="rect">
            <a:avLst/>
          </a:prstGeom>
          <a:ln w="12700">
            <a:miter lim="400000"/>
          </a:ln>
        </p:spPr>
      </p:pic>
      <p:sp>
        <p:nvSpPr>
          <p:cNvPr id="190" name="Shape 190"/>
          <p:cNvSpPr/>
          <p:nvPr/>
        </p:nvSpPr>
        <p:spPr>
          <a:xfrm>
            <a:off x="457201" y="4329319"/>
            <a:ext cx="7209691"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Calibri"/>
                <a:ea typeface="Calibri"/>
                <a:cs typeface="Calibri"/>
                <a:sym typeface="Calibri"/>
              </a:defRPr>
            </a:lvl1pPr>
          </a:lstStyle>
          <a:p>
            <a:pPr lvl="0"/>
            <a:r>
              <a:rPr dirty="0"/>
              <a:t>http://www.visual-literacy.org/periodic_table/periodic_table.html</a:t>
            </a:r>
          </a:p>
        </p:txBody>
      </p:sp>
    </p:spTree>
    <p:extLst>
      <p:ext uri="{BB962C8B-B14F-4D97-AF65-F5344CB8AC3E}">
        <p14:creationId xmlns:p14="http://schemas.microsoft.com/office/powerpoint/2010/main" val="23648497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kumimoji="1" lang="zh-CN" altLang="en-US"/>
          </a:p>
        </p:txBody>
      </p:sp>
      <p:sp>
        <p:nvSpPr>
          <p:cNvPr id="2" name="标题 1"/>
          <p:cNvSpPr>
            <a:spLocks noGrp="1"/>
          </p:cNvSpPr>
          <p:nvPr>
            <p:ph type="title"/>
          </p:nvPr>
        </p:nvSpPr>
        <p:spPr/>
        <p:txBody>
          <a:bodyPr/>
          <a:lstStyle/>
          <a:p>
            <a:endParaRPr kumimoji="1" lang="zh-CN" altLang="en-US"/>
          </a:p>
        </p:txBody>
      </p:sp>
      <p:sp>
        <p:nvSpPr>
          <p:cNvPr id="215" name="Shape 215"/>
          <p:cNvSpPr>
            <a:spLocks noGrp="1"/>
          </p:cNvSpPr>
          <p:nvPr>
            <p:ph type="sldNum" sz="quarter" idx="4294967295"/>
          </p:nvPr>
        </p:nvSpPr>
        <p:spPr>
          <a:xfrm>
            <a:off x="8210550" y="4713288"/>
            <a:ext cx="933450" cy="23495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600"/>
              <a:t>50</a:t>
            </a:fld>
            <a:endParaRPr sz="1600"/>
          </a:p>
        </p:txBody>
      </p:sp>
      <p:pic>
        <p:nvPicPr>
          <p:cNvPr id="216" name="pasted-image.tif"/>
          <p:cNvPicPr/>
          <p:nvPr/>
        </p:nvPicPr>
        <p:blipFill>
          <a:blip r:embed="rId2">
            <a:extLst/>
          </a:blip>
          <a:stretch>
            <a:fillRect/>
          </a:stretch>
        </p:blipFill>
        <p:spPr>
          <a:xfrm>
            <a:off x="231046" y="1848195"/>
            <a:ext cx="4468684" cy="2321963"/>
          </a:xfrm>
          <a:prstGeom prst="rect">
            <a:avLst/>
          </a:prstGeom>
          <a:ln w="12700">
            <a:miter lim="400000"/>
          </a:ln>
        </p:spPr>
      </p:pic>
      <p:pic>
        <p:nvPicPr>
          <p:cNvPr id="217" name="pasted-image.tif"/>
          <p:cNvPicPr/>
          <p:nvPr/>
        </p:nvPicPr>
        <p:blipFill>
          <a:blip r:embed="rId3">
            <a:extLst/>
          </a:blip>
          <a:stretch>
            <a:fillRect/>
          </a:stretch>
        </p:blipFill>
        <p:spPr>
          <a:xfrm>
            <a:off x="4521201" y="1878669"/>
            <a:ext cx="4125841" cy="2261015"/>
          </a:xfrm>
          <a:prstGeom prst="rect">
            <a:avLst/>
          </a:prstGeom>
          <a:ln w="12700">
            <a:miter lim="400000"/>
          </a:ln>
        </p:spPr>
      </p:pic>
      <p:pic>
        <p:nvPicPr>
          <p:cNvPr id="8" name="pasted-image.png"/>
          <p:cNvPicPr/>
          <p:nvPr/>
        </p:nvPicPr>
        <p:blipFill>
          <a:blip r:embed="rId4">
            <a:extLst/>
          </a:blip>
          <a:stretch>
            <a:fillRect/>
          </a:stretch>
        </p:blipFill>
        <p:spPr>
          <a:xfrm>
            <a:off x="7320133" y="0"/>
            <a:ext cx="1823867" cy="1185333"/>
          </a:xfrm>
          <a:prstGeom prst="rect">
            <a:avLst/>
          </a:prstGeom>
          <a:ln w="12700">
            <a:miter lim="400000"/>
          </a:ln>
        </p:spPr>
      </p:pic>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kumimoji="1" lang="zh-CN" altLang="en-US"/>
          </a:p>
        </p:txBody>
      </p:sp>
      <p:sp>
        <p:nvSpPr>
          <p:cNvPr id="2" name="标题 1"/>
          <p:cNvSpPr>
            <a:spLocks noGrp="1"/>
          </p:cNvSpPr>
          <p:nvPr>
            <p:ph type="title"/>
          </p:nvPr>
        </p:nvSpPr>
        <p:spPr/>
        <p:txBody>
          <a:bodyPr/>
          <a:lstStyle/>
          <a:p>
            <a:endParaRPr kumimoji="1" lang="zh-CN" altLang="en-US"/>
          </a:p>
        </p:txBody>
      </p:sp>
      <p:sp>
        <p:nvSpPr>
          <p:cNvPr id="277" name="Shape 277"/>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51</a:t>
            </a:fld>
            <a:endParaRPr sz="1600"/>
          </a:p>
        </p:txBody>
      </p:sp>
      <p:pic>
        <p:nvPicPr>
          <p:cNvPr id="278" name="image38.jpg"/>
          <p:cNvPicPr/>
          <p:nvPr/>
        </p:nvPicPr>
        <p:blipFill>
          <a:blip r:embed="rId2">
            <a:extLst/>
          </a:blip>
          <a:stretch>
            <a:fillRect/>
          </a:stretch>
        </p:blipFill>
        <p:spPr>
          <a:xfrm>
            <a:off x="1266093" y="850693"/>
            <a:ext cx="6910755" cy="3493295"/>
          </a:xfrm>
          <a:prstGeom prst="rect">
            <a:avLst/>
          </a:prstGeom>
          <a:ln w="12700">
            <a:miter lim="400000"/>
          </a:ln>
        </p:spPr>
      </p:pic>
      <p:sp>
        <p:nvSpPr>
          <p:cNvPr id="279" name="Shape 279"/>
          <p:cNvSpPr/>
          <p:nvPr/>
        </p:nvSpPr>
        <p:spPr>
          <a:xfrm>
            <a:off x="1828800" y="4343985"/>
            <a:ext cx="4914900"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Calibri"/>
                <a:ea typeface="Calibri"/>
                <a:cs typeface="Calibri"/>
                <a:sym typeface="Calibri"/>
              </a:defRPr>
            </a:lvl1pPr>
          </a:lstStyle>
          <a:p>
            <a:pPr lvl="0"/>
            <a:r>
              <a:rPr dirty="0"/>
              <a:t>http://news.qq.com/newspedia/baogao.htm</a:t>
            </a:r>
          </a:p>
        </p:txBody>
      </p:sp>
    </p:spTree>
    <p:extLst>
      <p:ext uri="{BB962C8B-B14F-4D97-AF65-F5344CB8AC3E}">
        <p14:creationId xmlns:p14="http://schemas.microsoft.com/office/powerpoint/2010/main" val="110704710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kumimoji="1" lang="zh-CN" altLang="en-US"/>
          </a:p>
        </p:txBody>
      </p:sp>
      <p:sp>
        <p:nvSpPr>
          <p:cNvPr id="225" name="Shape 225"/>
          <p:cNvSpPr>
            <a:spLocks noGrp="1"/>
          </p:cNvSpPr>
          <p:nvPr>
            <p:ph type="title"/>
          </p:nvPr>
        </p:nvSpPr>
        <p:spPr>
          <a:prstGeom prst="rect">
            <a:avLst/>
          </a:prstGeom>
        </p:spPr>
        <p:txBody>
          <a:bodyPr lIns="0" tIns="0" rIns="0" bIns="0">
            <a:normAutofit/>
          </a:bodyPr>
          <a:lstStyle/>
          <a:p>
            <a:pPr lvl="0">
              <a:defRPr sz="1800"/>
            </a:pPr>
            <a:r>
              <a:rPr sz="3200"/>
              <a:t>坐标轴起点</a:t>
            </a:r>
          </a:p>
        </p:txBody>
      </p:sp>
      <p:sp>
        <p:nvSpPr>
          <p:cNvPr id="226" name="Shape 226"/>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52</a:t>
            </a:fld>
            <a:endParaRPr sz="1600"/>
          </a:p>
        </p:txBody>
      </p:sp>
      <p:pic>
        <p:nvPicPr>
          <p:cNvPr id="227" name="image28.jpg"/>
          <p:cNvPicPr/>
          <p:nvPr/>
        </p:nvPicPr>
        <p:blipFill>
          <a:blip r:embed="rId2">
            <a:extLst/>
          </a:blip>
          <a:stretch>
            <a:fillRect/>
          </a:stretch>
        </p:blipFill>
        <p:spPr>
          <a:xfrm>
            <a:off x="169952" y="1216324"/>
            <a:ext cx="4626334" cy="2430254"/>
          </a:xfrm>
          <a:prstGeom prst="rect">
            <a:avLst/>
          </a:prstGeom>
          <a:ln w="12700">
            <a:miter lim="400000"/>
          </a:ln>
        </p:spPr>
      </p:pic>
      <p:sp>
        <p:nvSpPr>
          <p:cNvPr id="228" name="Shape 228"/>
          <p:cNvSpPr/>
          <p:nvPr/>
        </p:nvSpPr>
        <p:spPr>
          <a:xfrm>
            <a:off x="914400" y="4361781"/>
            <a:ext cx="6781800" cy="2462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600">
                <a:latin typeface="Calibri"/>
                <a:ea typeface="Calibri"/>
                <a:cs typeface="Calibri"/>
                <a:sym typeface="Calibri"/>
              </a:defRPr>
            </a:lvl1pPr>
          </a:lstStyle>
          <a:p>
            <a:pPr lvl="0">
              <a:defRPr sz="1800"/>
            </a:pPr>
            <a:r>
              <a:rPr sz="1600"/>
              <a:t>Source: http://data.heapanalytics.com/how-to-lie-with-data-visualization/</a:t>
            </a:r>
          </a:p>
        </p:txBody>
      </p:sp>
      <p:pic>
        <p:nvPicPr>
          <p:cNvPr id="6" name="image29.jpg"/>
          <p:cNvPicPr/>
          <p:nvPr/>
        </p:nvPicPr>
        <p:blipFill>
          <a:blip r:embed="rId3">
            <a:extLst/>
          </a:blip>
          <a:stretch>
            <a:fillRect/>
          </a:stretch>
        </p:blipFill>
        <p:spPr>
          <a:xfrm>
            <a:off x="5616082" y="1039421"/>
            <a:ext cx="2510001" cy="2997742"/>
          </a:xfrm>
          <a:prstGeom prst="rect">
            <a:avLst/>
          </a:prstGeom>
          <a:ln w="12700">
            <a:miter lim="400000"/>
          </a:ln>
        </p:spPr>
      </p:pic>
      <p:sp>
        <p:nvSpPr>
          <p:cNvPr id="2" name="矩形 1"/>
          <p:cNvSpPr/>
          <p:nvPr/>
        </p:nvSpPr>
        <p:spPr>
          <a:xfrm>
            <a:off x="4585081" y="4116579"/>
            <a:ext cx="4572000" cy="184666"/>
          </a:xfrm>
          <a:prstGeom prst="rect">
            <a:avLst/>
          </a:prstGeom>
        </p:spPr>
        <p:txBody>
          <a:bodyPr>
            <a:spAutoFit/>
          </a:bodyPr>
          <a:lstStyle/>
          <a:p>
            <a:pPr lvl="0">
              <a:defRPr sz="1800"/>
            </a:pPr>
            <a:r>
              <a:rPr lang="en-US" altLang="zh-CN" sz="600" dirty="0"/>
              <a:t>http://static.guim.co.uk/sys-images/Guardian/Pix/pictures/2013/8/1/1375343461201/misleading.jpg</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kumimoji="1" lang="zh-CN" altLang="en-US"/>
          </a:p>
        </p:txBody>
      </p:sp>
      <p:sp>
        <p:nvSpPr>
          <p:cNvPr id="235" name="Shape 235"/>
          <p:cNvSpPr>
            <a:spLocks noGrp="1"/>
          </p:cNvSpPr>
          <p:nvPr>
            <p:ph type="title"/>
          </p:nvPr>
        </p:nvSpPr>
        <p:spPr>
          <a:prstGeom prst="rect">
            <a:avLst/>
          </a:prstGeom>
        </p:spPr>
        <p:txBody>
          <a:bodyPr lIns="0" tIns="0" rIns="0" bIns="0">
            <a:normAutofit/>
          </a:bodyPr>
          <a:lstStyle>
            <a:lvl1pPr>
              <a:defRPr sz="2800"/>
            </a:lvl1pPr>
          </a:lstStyle>
          <a:p>
            <a:pPr lvl="0">
              <a:defRPr sz="1800"/>
            </a:pPr>
            <a:r>
              <a:rPr sz="2800"/>
              <a:t>累计增长曲线</a:t>
            </a:r>
          </a:p>
        </p:txBody>
      </p:sp>
      <p:sp>
        <p:nvSpPr>
          <p:cNvPr id="236" name="Shape 236"/>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53</a:t>
            </a:fld>
            <a:endParaRPr sz="1600"/>
          </a:p>
        </p:txBody>
      </p:sp>
      <p:pic>
        <p:nvPicPr>
          <p:cNvPr id="237" name="image30.jpg"/>
          <p:cNvPicPr/>
          <p:nvPr/>
        </p:nvPicPr>
        <p:blipFill>
          <a:blip r:embed="rId2">
            <a:extLst/>
          </a:blip>
          <a:stretch>
            <a:fillRect/>
          </a:stretch>
        </p:blipFill>
        <p:spPr>
          <a:xfrm>
            <a:off x="1143001" y="971550"/>
            <a:ext cx="6168629" cy="1811355"/>
          </a:xfrm>
          <a:prstGeom prst="rect">
            <a:avLst/>
          </a:prstGeom>
          <a:ln w="12700">
            <a:miter lim="400000"/>
          </a:ln>
        </p:spPr>
      </p:pic>
      <p:pic>
        <p:nvPicPr>
          <p:cNvPr id="238" name="image31.jpg"/>
          <p:cNvPicPr/>
          <p:nvPr/>
        </p:nvPicPr>
        <p:blipFill>
          <a:blip r:embed="rId3">
            <a:extLst/>
          </a:blip>
          <a:stretch>
            <a:fillRect/>
          </a:stretch>
        </p:blipFill>
        <p:spPr>
          <a:xfrm>
            <a:off x="1219201" y="2743200"/>
            <a:ext cx="6168629" cy="1745134"/>
          </a:xfrm>
          <a:prstGeom prst="rect">
            <a:avLst/>
          </a:prstGeom>
          <a:ln w="12700">
            <a:miter lim="400000"/>
          </a:ln>
        </p:spPr>
      </p:pic>
      <p:sp>
        <p:nvSpPr>
          <p:cNvPr id="239" name="Shape 239"/>
          <p:cNvSpPr/>
          <p:nvPr/>
        </p:nvSpPr>
        <p:spPr>
          <a:xfrm>
            <a:off x="1219200" y="4629150"/>
            <a:ext cx="6781800" cy="2462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600">
                <a:latin typeface="Calibri"/>
                <a:ea typeface="Calibri"/>
                <a:cs typeface="Calibri"/>
                <a:sym typeface="Calibri"/>
              </a:defRPr>
            </a:lvl1pPr>
          </a:lstStyle>
          <a:p>
            <a:pPr lvl="0">
              <a:defRPr sz="1800"/>
            </a:pPr>
            <a:r>
              <a:rPr sz="1600"/>
              <a:t>Source: http://data.heapanalytics.com/how-to-lie-with-data-visualization/</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kumimoji="1" lang="zh-CN" altLang="en-US"/>
          </a:p>
        </p:txBody>
      </p:sp>
      <p:sp>
        <p:nvSpPr>
          <p:cNvPr id="241" name="Shape 241"/>
          <p:cNvSpPr>
            <a:spLocks noGrp="1"/>
          </p:cNvSpPr>
          <p:nvPr>
            <p:ph type="title"/>
          </p:nvPr>
        </p:nvSpPr>
        <p:spPr>
          <a:prstGeom prst="rect">
            <a:avLst/>
          </a:prstGeom>
        </p:spPr>
        <p:txBody>
          <a:bodyPr lIns="0" tIns="0" rIns="0" bIns="0">
            <a:normAutofit/>
          </a:bodyPr>
          <a:lstStyle>
            <a:lvl1pPr>
              <a:defRPr sz="2800"/>
            </a:lvl1pPr>
          </a:lstStyle>
          <a:p>
            <a:pPr lvl="0">
              <a:defRPr sz="1800"/>
            </a:pPr>
            <a:r>
              <a:rPr sz="2800"/>
              <a:t>苹果的销售量</a:t>
            </a:r>
          </a:p>
        </p:txBody>
      </p:sp>
      <p:sp>
        <p:nvSpPr>
          <p:cNvPr id="243" name="Shape 243"/>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54</a:t>
            </a:fld>
            <a:endParaRPr sz="1600"/>
          </a:p>
        </p:txBody>
      </p:sp>
      <p:pic>
        <p:nvPicPr>
          <p:cNvPr id="242" name="image32.jpeg"/>
          <p:cNvPicPr/>
          <p:nvPr/>
        </p:nvPicPr>
        <p:blipFill>
          <a:blip r:embed="rId2">
            <a:extLst/>
          </a:blip>
          <a:stretch>
            <a:fillRect/>
          </a:stretch>
        </p:blipFill>
        <p:spPr>
          <a:xfrm>
            <a:off x="914401" y="890966"/>
            <a:ext cx="6963509" cy="3481754"/>
          </a:xfrm>
          <a:prstGeom prst="rect">
            <a:avLst/>
          </a:prstGeom>
          <a:ln w="12700">
            <a:miter lim="400000"/>
          </a:ln>
        </p:spPr>
      </p:pic>
      <p:sp>
        <p:nvSpPr>
          <p:cNvPr id="244" name="Shape 244"/>
          <p:cNvSpPr/>
          <p:nvPr/>
        </p:nvSpPr>
        <p:spPr>
          <a:xfrm>
            <a:off x="1447800" y="4372719"/>
            <a:ext cx="6781800" cy="2462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600">
                <a:latin typeface="Calibri"/>
                <a:ea typeface="Calibri"/>
                <a:cs typeface="Calibri"/>
                <a:sym typeface="Calibri"/>
              </a:defRPr>
            </a:lvl1pPr>
          </a:lstStyle>
          <a:p>
            <a:pPr lvl="0">
              <a:defRPr sz="1800"/>
            </a:pPr>
            <a:r>
              <a:rPr sz="1600"/>
              <a:t>Source: http://qz.com/122921/the-chart-tim-cook-doesnt-want-you-to-see/</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kumimoji="1" lang="zh-CN" altLang="en-US"/>
          </a:p>
        </p:txBody>
      </p:sp>
      <p:sp>
        <p:nvSpPr>
          <p:cNvPr id="2" name="标题 1"/>
          <p:cNvSpPr>
            <a:spLocks noGrp="1"/>
          </p:cNvSpPr>
          <p:nvPr>
            <p:ph type="title"/>
          </p:nvPr>
        </p:nvSpPr>
        <p:spPr/>
        <p:txBody>
          <a:bodyPr/>
          <a:lstStyle/>
          <a:p>
            <a:endParaRPr kumimoji="1" lang="zh-CN" altLang="en-US"/>
          </a:p>
        </p:txBody>
      </p:sp>
      <p:sp>
        <p:nvSpPr>
          <p:cNvPr id="248" name="Shape 248"/>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55</a:t>
            </a:fld>
            <a:endParaRPr sz="1600"/>
          </a:p>
        </p:txBody>
      </p:sp>
      <p:pic>
        <p:nvPicPr>
          <p:cNvPr id="247" name="image33.png"/>
          <p:cNvPicPr/>
          <p:nvPr/>
        </p:nvPicPr>
        <p:blipFill>
          <a:blip r:embed="rId2">
            <a:extLst/>
          </a:blip>
          <a:stretch>
            <a:fillRect/>
          </a:stretch>
        </p:blipFill>
        <p:spPr>
          <a:xfrm>
            <a:off x="685800" y="857250"/>
            <a:ext cx="7696200" cy="3508563"/>
          </a:xfrm>
          <a:prstGeom prst="rect">
            <a:avLst/>
          </a:prstGeom>
          <a:ln w="12700">
            <a:miter lim="400000"/>
          </a:ln>
        </p:spPr>
      </p:pic>
      <p:sp>
        <p:nvSpPr>
          <p:cNvPr id="249" name="Shape 249"/>
          <p:cNvSpPr/>
          <p:nvPr/>
        </p:nvSpPr>
        <p:spPr>
          <a:xfrm>
            <a:off x="1447800" y="4365813"/>
            <a:ext cx="6781800" cy="2462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600">
                <a:latin typeface="Calibri"/>
                <a:ea typeface="Calibri"/>
                <a:cs typeface="Calibri"/>
                <a:sym typeface="Calibri"/>
              </a:defRPr>
            </a:lvl1pPr>
          </a:lstStyle>
          <a:p>
            <a:pPr lvl="0">
              <a:defRPr sz="1800"/>
            </a:pPr>
            <a:r>
              <a:rPr sz="1600"/>
              <a:t>Source: http://qz.com/122921/the-chart-tim-cook-doesnt-want-you-to-see/</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kumimoji="1" lang="zh-CN" altLang="en-US"/>
          </a:p>
        </p:txBody>
      </p:sp>
      <p:sp>
        <p:nvSpPr>
          <p:cNvPr id="251" name="Shape 251"/>
          <p:cNvSpPr>
            <a:spLocks noGrp="1"/>
          </p:cNvSpPr>
          <p:nvPr>
            <p:ph type="title"/>
          </p:nvPr>
        </p:nvSpPr>
        <p:spPr>
          <a:prstGeom prst="rect">
            <a:avLst/>
          </a:prstGeom>
        </p:spPr>
        <p:txBody>
          <a:bodyPr lIns="0" tIns="0" rIns="0" bIns="0">
            <a:normAutofit/>
          </a:bodyPr>
          <a:lstStyle/>
          <a:p>
            <a:pPr lvl="0">
              <a:defRPr sz="1800"/>
            </a:pPr>
            <a:r>
              <a:rPr sz="3200"/>
              <a:t>尽量不用饼状图</a:t>
            </a:r>
          </a:p>
        </p:txBody>
      </p:sp>
      <p:sp>
        <p:nvSpPr>
          <p:cNvPr id="253" name="Shape 253"/>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56</a:t>
            </a:fld>
            <a:endParaRPr sz="1600"/>
          </a:p>
        </p:txBody>
      </p:sp>
      <p:pic>
        <p:nvPicPr>
          <p:cNvPr id="252" name="image34.png"/>
          <p:cNvPicPr/>
          <p:nvPr/>
        </p:nvPicPr>
        <p:blipFill>
          <a:blip r:embed="rId2">
            <a:extLst/>
          </a:blip>
          <a:stretch>
            <a:fillRect/>
          </a:stretch>
        </p:blipFill>
        <p:spPr>
          <a:xfrm>
            <a:off x="1824403" y="967929"/>
            <a:ext cx="5495194" cy="3343276"/>
          </a:xfrm>
          <a:prstGeom prst="rect">
            <a:avLst/>
          </a:prstGeom>
          <a:ln w="12700">
            <a:miter lim="400000"/>
          </a:ln>
        </p:spPr>
      </p:pic>
      <p:sp>
        <p:nvSpPr>
          <p:cNvPr id="254" name="Shape 254"/>
          <p:cNvSpPr/>
          <p:nvPr/>
        </p:nvSpPr>
        <p:spPr>
          <a:xfrm>
            <a:off x="633044" y="4311205"/>
            <a:ext cx="7877910"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1200">
                <a:latin typeface="Calibri"/>
                <a:ea typeface="Calibri"/>
                <a:cs typeface="Calibri"/>
                <a:sym typeface="Calibri"/>
              </a:defRPr>
            </a:lvl1pPr>
          </a:lstStyle>
          <a:p>
            <a:pPr lvl="0">
              <a:defRPr sz="1800"/>
            </a:pPr>
            <a:r>
              <a:rPr sz="1200"/>
              <a:t>http://flowingdata.com/2009/11/26/fox-news-makes-the-best-pie-chart-ever/</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p:cNvSpPr>
          <p:nvPr>
            <p:ph idx="1"/>
          </p:nvPr>
        </p:nvSpPr>
        <p:spPr>
          <a:xfrm>
            <a:off x="457200" y="1595259"/>
            <a:ext cx="8229600" cy="3394472"/>
          </a:xfrm>
          <a:prstGeom prst="rect">
            <a:avLst/>
          </a:prstGeom>
        </p:spPr>
        <p:txBody>
          <a:bodyPr/>
          <a:lstStyle/>
          <a:p>
            <a:pPr lvl="0">
              <a:defRPr sz="1800"/>
            </a:pPr>
            <a:r>
              <a:rPr sz="2800" dirty="0"/>
              <a:t>Edward </a:t>
            </a:r>
            <a:r>
              <a:rPr sz="2800" dirty="0" err="1"/>
              <a:t>Tufte</a:t>
            </a:r>
            <a:r>
              <a:rPr sz="2800" dirty="0"/>
              <a:t> (1942-) </a:t>
            </a:r>
            <a:r>
              <a:rPr sz="2800" dirty="0" err="1"/>
              <a:t>统计学家</a:t>
            </a:r>
            <a:endParaRPr sz="2800" dirty="0"/>
          </a:p>
          <a:p>
            <a:pPr lvl="0">
              <a:defRPr sz="1800"/>
            </a:pPr>
            <a:r>
              <a:rPr sz="2800" dirty="0" smtClean="0"/>
              <a:t>1</a:t>
            </a:r>
            <a:r>
              <a:rPr sz="2800" dirty="0" smtClean="0"/>
              <a:t>）Data</a:t>
            </a:r>
            <a:r>
              <a:rPr sz="2800" dirty="0" smtClean="0"/>
              <a:t>-ink </a:t>
            </a:r>
            <a:r>
              <a:rPr sz="2800" dirty="0"/>
              <a:t>Ratio 数据笔墨比例，即有多少笔墨是用在数据上了</a:t>
            </a:r>
          </a:p>
          <a:p>
            <a:pPr lvl="0">
              <a:defRPr sz="1800"/>
            </a:pPr>
            <a:r>
              <a:rPr lang="en-US" altLang="zh-CN" sz="2800" dirty="0"/>
              <a:t>2</a:t>
            </a:r>
            <a:r>
              <a:rPr sz="2800" dirty="0" smtClean="0"/>
              <a:t>）</a:t>
            </a:r>
            <a:r>
              <a:rPr sz="2800" dirty="0"/>
              <a:t>Data Density 数据密度，一定大小的空间内表示了多少数据 </a:t>
            </a:r>
          </a:p>
        </p:txBody>
      </p:sp>
      <p:sp>
        <p:nvSpPr>
          <p:cNvPr id="2" name="标题 1"/>
          <p:cNvSpPr>
            <a:spLocks noGrp="1"/>
          </p:cNvSpPr>
          <p:nvPr>
            <p:ph type="title"/>
          </p:nvPr>
        </p:nvSpPr>
        <p:spPr/>
        <p:txBody>
          <a:bodyPr/>
          <a:lstStyle/>
          <a:p>
            <a:r>
              <a:rPr lang="zh-CN" altLang="en-US" dirty="0" smtClean="0"/>
              <a:t>图片垃圾</a:t>
            </a:r>
            <a:r>
              <a:rPr lang="en-US" altLang="zh-CN" dirty="0" smtClean="0"/>
              <a:t/>
            </a:r>
            <a:br>
              <a:rPr lang="en-US" altLang="zh-CN" dirty="0" smtClean="0"/>
            </a:br>
            <a:r>
              <a:rPr lang="en-US" altLang="zh-CN" dirty="0" err="1" smtClean="0"/>
              <a:t>Chartjunk</a:t>
            </a:r>
            <a:endParaRPr lang="zh-CN" altLang="en-US" dirty="0"/>
          </a:p>
        </p:txBody>
      </p:sp>
      <p:sp>
        <p:nvSpPr>
          <p:cNvPr id="210" name="Shape 210"/>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600"/>
              <a:t>57</a:t>
            </a:fld>
            <a:endParaRPr sz="1600"/>
          </a:p>
        </p:txBody>
      </p:sp>
      <p:pic>
        <p:nvPicPr>
          <p:cNvPr id="6" name="pasted-image.png"/>
          <p:cNvPicPr/>
          <p:nvPr/>
        </p:nvPicPr>
        <p:blipFill>
          <a:blip r:embed="rId2">
            <a:extLst/>
          </a:blip>
          <a:stretch>
            <a:fillRect/>
          </a:stretch>
        </p:blipFill>
        <p:spPr>
          <a:xfrm>
            <a:off x="7320133" y="0"/>
            <a:ext cx="1823867" cy="1185333"/>
          </a:xfrm>
          <a:prstGeom prst="rect">
            <a:avLst/>
          </a:prstGeom>
          <a:ln w="12700">
            <a:miter lim="400000"/>
          </a:ln>
        </p:spPr>
      </p:pic>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idx="1"/>
          </p:nvPr>
        </p:nvSpPr>
        <p:spPr/>
        <p:txBody>
          <a:bodyPr/>
          <a:lstStyle/>
          <a:p>
            <a:pPr>
              <a:buFont typeface="Wingdings" panose="05000000000000000000" pitchFamily="2" charset="2"/>
              <a:buChar char="n"/>
            </a:pPr>
            <a:r>
              <a:rPr lang="en-US" altLang="zh-CN" sz="2800" dirty="0"/>
              <a:t>Gives to Viewer</a:t>
            </a:r>
          </a:p>
          <a:p>
            <a:pPr lvl="1">
              <a:buFont typeface="Wingdings" panose="05000000000000000000" pitchFamily="2" charset="2"/>
              <a:buChar char="ü"/>
            </a:pPr>
            <a:r>
              <a:rPr lang="en-US" altLang="zh-CN" sz="2400" dirty="0" smtClean="0"/>
              <a:t>Greatest </a:t>
            </a:r>
            <a:r>
              <a:rPr lang="en-US" altLang="zh-CN" sz="2400" dirty="0"/>
              <a:t>number of ideas – data</a:t>
            </a:r>
          </a:p>
          <a:p>
            <a:pPr lvl="1">
              <a:buFont typeface="Wingdings" panose="05000000000000000000" pitchFamily="2" charset="2"/>
              <a:buChar char="ü"/>
            </a:pPr>
            <a:r>
              <a:rPr lang="en-US" altLang="zh-CN" sz="2400" dirty="0" smtClean="0"/>
              <a:t>In </a:t>
            </a:r>
            <a:r>
              <a:rPr lang="en-US" altLang="zh-CN" sz="2400" dirty="0"/>
              <a:t>shortest time – “ink ratio” really rate per time (cognitive effort)</a:t>
            </a:r>
          </a:p>
          <a:p>
            <a:pPr lvl="1">
              <a:buFont typeface="Wingdings" panose="05000000000000000000" pitchFamily="2" charset="2"/>
              <a:buChar char="ü"/>
            </a:pPr>
            <a:r>
              <a:rPr lang="en-US" altLang="zh-CN" sz="2400" dirty="0" smtClean="0"/>
              <a:t>With </a:t>
            </a:r>
            <a:r>
              <a:rPr lang="en-US" altLang="zh-CN" sz="2400" dirty="0"/>
              <a:t>least ink – filled space, pixels, primitives, rendered objects</a:t>
            </a:r>
          </a:p>
          <a:p>
            <a:pPr lvl="1">
              <a:buFont typeface="Wingdings" panose="05000000000000000000" pitchFamily="2" charset="2"/>
              <a:buChar char="ü"/>
            </a:pPr>
            <a:r>
              <a:rPr lang="en-US" altLang="zh-CN" sz="2400" dirty="0" smtClean="0"/>
              <a:t>In </a:t>
            </a:r>
            <a:r>
              <a:rPr lang="en-US" altLang="zh-CN" sz="2400" dirty="0"/>
              <a:t>smallest space – total size of graphic, page, viewport, window</a:t>
            </a:r>
            <a:endParaRPr lang="zh-CN" altLang="en-US" sz="2400" dirty="0"/>
          </a:p>
        </p:txBody>
      </p:sp>
      <p:sp>
        <p:nvSpPr>
          <p:cNvPr id="2" name="标题 1"/>
          <p:cNvSpPr>
            <a:spLocks noGrp="1"/>
          </p:cNvSpPr>
          <p:nvPr>
            <p:ph type="title"/>
          </p:nvPr>
        </p:nvSpPr>
        <p:spPr/>
        <p:txBody>
          <a:bodyPr/>
          <a:lstStyle/>
          <a:p>
            <a:r>
              <a:rPr lang="zh-CN" altLang="en-US" dirty="0" smtClean="0"/>
              <a:t>优图</a:t>
            </a:r>
            <a:endParaRPr lang="zh-CN" altLang="en-US" dirty="0"/>
          </a:p>
        </p:txBody>
      </p:sp>
    </p:spTree>
    <p:extLst>
      <p:ext uri="{BB962C8B-B14F-4D97-AF65-F5344CB8AC3E}">
        <p14:creationId xmlns:p14="http://schemas.microsoft.com/office/powerpoint/2010/main" val="147134720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kumimoji="1" lang="zh-CN" altLang="en-US"/>
          </a:p>
        </p:txBody>
      </p:sp>
      <p:sp>
        <p:nvSpPr>
          <p:cNvPr id="256" name="Shape 256"/>
          <p:cNvSpPr>
            <a:spLocks noGrp="1"/>
          </p:cNvSpPr>
          <p:nvPr>
            <p:ph type="title"/>
          </p:nvPr>
        </p:nvSpPr>
        <p:spPr>
          <a:prstGeom prst="rect">
            <a:avLst/>
          </a:prstGeom>
        </p:spPr>
        <p:txBody>
          <a:bodyPr/>
          <a:lstStyle/>
          <a:p>
            <a:pPr lvl="0">
              <a:defRPr sz="1800"/>
            </a:pPr>
            <a:r>
              <a:rPr sz="3200"/>
              <a:t>数据笔墨比例</a:t>
            </a:r>
          </a:p>
        </p:txBody>
      </p:sp>
      <p:sp>
        <p:nvSpPr>
          <p:cNvPr id="258" name="Shape 258"/>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600"/>
              <a:t>59</a:t>
            </a:fld>
            <a:endParaRPr sz="1600"/>
          </a:p>
        </p:txBody>
      </p:sp>
      <p:pic>
        <p:nvPicPr>
          <p:cNvPr id="259" name="pasted-image.tif"/>
          <p:cNvPicPr/>
          <p:nvPr/>
        </p:nvPicPr>
        <p:blipFill>
          <a:blip r:embed="rId2">
            <a:extLst/>
          </a:blip>
          <a:stretch>
            <a:fillRect/>
          </a:stretch>
        </p:blipFill>
        <p:spPr>
          <a:xfrm>
            <a:off x="468313" y="859236"/>
            <a:ext cx="3949311" cy="1959926"/>
          </a:xfrm>
          <a:prstGeom prst="rect">
            <a:avLst/>
          </a:prstGeom>
          <a:ln w="12700">
            <a:miter lim="400000"/>
          </a:ln>
        </p:spPr>
      </p:pic>
      <p:pic>
        <p:nvPicPr>
          <p:cNvPr id="3" name="图片 2"/>
          <p:cNvPicPr>
            <a:picLocks noChangeAspect="1"/>
          </p:cNvPicPr>
          <p:nvPr/>
        </p:nvPicPr>
        <p:blipFill>
          <a:blip r:embed="rId3"/>
          <a:stretch>
            <a:fillRect/>
          </a:stretch>
        </p:blipFill>
        <p:spPr>
          <a:xfrm>
            <a:off x="4563075" y="754388"/>
            <a:ext cx="4192977" cy="2246714"/>
          </a:xfrm>
          <a:prstGeom prst="rect">
            <a:avLst/>
          </a:prstGeom>
        </p:spPr>
      </p:pic>
      <p:pic>
        <p:nvPicPr>
          <p:cNvPr id="4" name="图片 3"/>
          <p:cNvPicPr>
            <a:picLocks noChangeAspect="1"/>
          </p:cNvPicPr>
          <p:nvPr/>
        </p:nvPicPr>
        <p:blipFill>
          <a:blip r:embed="rId4"/>
          <a:stretch>
            <a:fillRect/>
          </a:stretch>
        </p:blipFill>
        <p:spPr>
          <a:xfrm>
            <a:off x="449861" y="2883393"/>
            <a:ext cx="1822028" cy="2062553"/>
          </a:xfrm>
          <a:prstGeom prst="rect">
            <a:avLst/>
          </a:prstGeom>
        </p:spPr>
      </p:pic>
      <p:pic>
        <p:nvPicPr>
          <p:cNvPr id="5" name="图片 4"/>
          <p:cNvPicPr>
            <a:picLocks noChangeAspect="1"/>
          </p:cNvPicPr>
          <p:nvPr/>
        </p:nvPicPr>
        <p:blipFill>
          <a:blip r:embed="rId5"/>
          <a:stretch>
            <a:fillRect/>
          </a:stretch>
        </p:blipFill>
        <p:spPr>
          <a:xfrm>
            <a:off x="2084580" y="2952231"/>
            <a:ext cx="3404300" cy="1958436"/>
          </a:xfrm>
          <a:prstGeom prst="rect">
            <a:avLst/>
          </a:prstGeom>
        </p:spPr>
      </p:pic>
      <p:sp>
        <p:nvSpPr>
          <p:cNvPr id="6" name="矩形 5"/>
          <p:cNvSpPr/>
          <p:nvPr/>
        </p:nvSpPr>
        <p:spPr>
          <a:xfrm>
            <a:off x="5735951" y="3519751"/>
            <a:ext cx="2397850" cy="923330"/>
          </a:xfrm>
          <a:prstGeom prst="rect">
            <a:avLst/>
          </a:prstGeom>
        </p:spPr>
        <p:txBody>
          <a:bodyPr wrap="square">
            <a:spAutoFit/>
          </a:bodyPr>
          <a:lstStyle/>
          <a:p>
            <a:r>
              <a:rPr lang="zh-CN" altLang="en-US" dirty="0"/>
              <a:t>“Duck” here refers</a:t>
            </a:r>
          </a:p>
          <a:p>
            <a:r>
              <a:rPr lang="zh-CN" altLang="en-US" dirty="0"/>
              <a:t>to self-promoting</a:t>
            </a:r>
          </a:p>
          <a:p>
            <a:r>
              <a:rPr lang="zh-CN" altLang="en-US" dirty="0"/>
              <a:t>decorative graphics</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endParaRPr kumimoji="1" lang="zh-CN" altLang="en-US"/>
          </a:p>
        </p:txBody>
      </p:sp>
      <p:pic>
        <p:nvPicPr>
          <p:cNvPr id="6" name="图片 5"/>
          <p:cNvPicPr>
            <a:picLocks noChangeAspect="1"/>
          </p:cNvPicPr>
          <p:nvPr/>
        </p:nvPicPr>
        <p:blipFill>
          <a:blip r:embed="rId3"/>
          <a:stretch>
            <a:fillRect/>
          </a:stretch>
        </p:blipFill>
        <p:spPr>
          <a:xfrm>
            <a:off x="1833685" y="0"/>
            <a:ext cx="5094381" cy="5143500"/>
          </a:xfrm>
          <a:prstGeom prst="rect">
            <a:avLst/>
          </a:prstGeom>
        </p:spPr>
      </p:pic>
    </p:spTree>
    <p:extLst>
      <p:ext uri="{BB962C8B-B14F-4D97-AF65-F5344CB8AC3E}">
        <p14:creationId xmlns:p14="http://schemas.microsoft.com/office/powerpoint/2010/main" val="2717447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p:cNvSpPr>
          <p:nvPr>
            <p:ph idx="1"/>
          </p:nvPr>
        </p:nvSpPr>
        <p:spPr>
          <a:xfrm>
            <a:off x="457200" y="3739444"/>
            <a:ext cx="8229600" cy="855178"/>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lIns="0" tIns="0" rIns="0" bIns="0">
            <a:noAutofit/>
          </a:bodyPr>
          <a:lstStyle>
            <a:lvl1pPr>
              <a:defRPr>
                <a:solidFill>
                  <a:srgbClr val="69676D"/>
                </a:solidFill>
              </a:defRPr>
            </a:lvl1pPr>
          </a:lstStyle>
          <a:p>
            <a:pPr marL="0" lvl="0" indent="0" algn="ctr">
              <a:buNone/>
              <a:defRPr sz="1800">
                <a:solidFill>
                  <a:srgbClr val="000000"/>
                </a:solidFill>
              </a:defRPr>
            </a:pPr>
            <a:r>
              <a:rPr sz="2400" dirty="0">
                <a:solidFill>
                  <a:srgbClr val="69676D"/>
                </a:solidFill>
              </a:rPr>
              <a:t>Finding the right way view your data is as much an art as a science.</a:t>
            </a:r>
          </a:p>
        </p:txBody>
      </p:sp>
      <p:sp>
        <p:nvSpPr>
          <p:cNvPr id="261" name="Shape 261"/>
          <p:cNvSpPr>
            <a:spLocks noGrp="1"/>
          </p:cNvSpPr>
          <p:nvPr>
            <p:ph type="title"/>
          </p:nvPr>
        </p:nvSpPr>
        <p:spPr>
          <a:xfrm>
            <a:off x="457200" y="1382892"/>
            <a:ext cx="8229600" cy="2342444"/>
          </a:xfrm>
          <a:prstGeom prst="rect">
            <a:avLst/>
          </a:prstGeom>
          <a:noFill/>
        </p:spPr>
        <p:txBody>
          <a:bodyPr lIns="0" tIns="0" rIns="0" bIns="0">
            <a:noAutofit/>
          </a:bodyPr>
          <a:lstStyle/>
          <a:p>
            <a:pPr lvl="0" defTabSz="694944">
              <a:defRPr sz="1800" b="0" cap="none"/>
            </a:pPr>
            <a:r>
              <a:rPr sz="8000" cap="all" dirty="0" smtClean="0">
                <a:latin typeface="+mj-ea"/>
                <a:cs typeface="宋体"/>
                <a:sym typeface="宋体"/>
              </a:rPr>
              <a:t>数据叙事既是</a:t>
            </a:r>
            <a:r>
              <a:rPr lang="en-US" sz="8000" cap="all" dirty="0" smtClean="0">
                <a:latin typeface="+mj-ea"/>
                <a:cs typeface="宋体"/>
                <a:sym typeface="宋体"/>
              </a:rPr>
              <a:t/>
            </a:r>
            <a:br>
              <a:rPr lang="en-US" sz="8000" cap="all" dirty="0" smtClean="0">
                <a:latin typeface="+mj-ea"/>
                <a:cs typeface="宋体"/>
                <a:sym typeface="宋体"/>
              </a:rPr>
            </a:br>
            <a:r>
              <a:rPr lang="zh-CN" altLang="en-US" sz="8000" dirty="0" smtClean="0">
                <a:latin typeface="+mj-ea"/>
                <a:cs typeface="宋体"/>
                <a:sym typeface="宋体"/>
              </a:rPr>
              <a:t>科学</a:t>
            </a:r>
            <a:r>
              <a:rPr sz="8000" cap="all" dirty="0" smtClean="0">
                <a:latin typeface="+mj-ea"/>
                <a:cs typeface="宋体"/>
                <a:sym typeface="宋体"/>
              </a:rPr>
              <a:t>也是</a:t>
            </a:r>
            <a:r>
              <a:rPr lang="zh-CN" altLang="en-US" sz="8000" dirty="0" smtClean="0">
                <a:latin typeface="+mj-ea"/>
                <a:cs typeface="宋体"/>
                <a:sym typeface="宋体"/>
              </a:rPr>
              <a:t>艺术</a:t>
            </a:r>
            <a:endParaRPr sz="8000" cap="all" dirty="0">
              <a:latin typeface="+mj-ea"/>
              <a:cs typeface="宋体"/>
              <a:sym typeface="宋体"/>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kumimoji="1" lang="zh-CN" altLang="en-US"/>
          </a:p>
        </p:txBody>
      </p:sp>
      <p:sp>
        <p:nvSpPr>
          <p:cNvPr id="264" name="Shape 264"/>
          <p:cNvSpPr>
            <a:spLocks noGrp="1"/>
          </p:cNvSpPr>
          <p:nvPr>
            <p:ph type="title"/>
          </p:nvPr>
        </p:nvSpPr>
        <p:spPr>
          <a:prstGeom prst="rect">
            <a:avLst/>
          </a:prstGeom>
        </p:spPr>
        <p:txBody>
          <a:bodyPr lIns="0" tIns="0" rIns="0" bIns="0">
            <a:normAutofit/>
          </a:bodyPr>
          <a:lstStyle>
            <a:lvl1pPr defTabSz="768095">
              <a:defRPr sz="2688">
                <a:latin typeface="宋体"/>
                <a:ea typeface="宋体"/>
                <a:cs typeface="宋体"/>
                <a:sym typeface="宋体"/>
              </a:defRPr>
            </a:lvl1pPr>
          </a:lstStyle>
          <a:p>
            <a:pPr lvl="0">
              <a:defRPr sz="1800"/>
            </a:pPr>
            <a:r>
              <a:rPr sz="2688"/>
              <a:t>可视化如何抓住读者？</a:t>
            </a:r>
          </a:p>
        </p:txBody>
      </p:sp>
      <p:pic>
        <p:nvPicPr>
          <p:cNvPr id="265" name="image27.jpg"/>
          <p:cNvPicPr/>
          <p:nvPr/>
        </p:nvPicPr>
        <p:blipFill>
          <a:blip r:embed="rId2">
            <a:extLst/>
          </a:blip>
          <a:stretch>
            <a:fillRect/>
          </a:stretch>
        </p:blipFill>
        <p:spPr>
          <a:xfrm>
            <a:off x="228600" y="914400"/>
            <a:ext cx="8813342" cy="3429000"/>
          </a:xfrm>
          <a:prstGeom prst="rect">
            <a:avLst/>
          </a:prstGeom>
          <a:ln w="12700">
            <a:miter lim="400000"/>
          </a:ln>
        </p:spPr>
      </p:pic>
      <p:sp>
        <p:nvSpPr>
          <p:cNvPr id="266" name="Shape 266"/>
          <p:cNvSpPr/>
          <p:nvPr/>
        </p:nvSpPr>
        <p:spPr>
          <a:xfrm>
            <a:off x="990600" y="4629150"/>
            <a:ext cx="6939199" cy="4686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atin typeface="Calibri"/>
                <a:ea typeface="Calibri"/>
                <a:cs typeface="Calibri"/>
                <a:sym typeface="Calibri"/>
              </a:defRPr>
            </a:lvl1pPr>
          </a:lstStyle>
          <a:p>
            <a:pPr lvl="0">
              <a:defRPr sz="1800"/>
            </a:pPr>
            <a:r>
              <a:rPr sz="1200"/>
              <a:t>Borkin MA, Vo AA, Bylinskii Z, Isola P, Sunkavalli S, Oliva A, Pfister H. What Makes a Visualization Memorable?. IEEE Transactions on Visualization and Computer Graphics (Proceedings of InfoVis 2013). 2013.</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p:cNvSpPr>
          <p:nvPr>
            <p:ph idx="1"/>
          </p:nvPr>
        </p:nvSpPr>
        <p:spPr>
          <a:prstGeom prst="rect">
            <a:avLst/>
          </a:prstGeom>
        </p:spPr>
        <p:txBody>
          <a:bodyPr/>
          <a:lstStyle/>
          <a:p>
            <a:pPr>
              <a:spcBef>
                <a:spcPts val="0"/>
              </a:spcBef>
              <a:buFont typeface="Wingdings" charset="2"/>
              <a:buChar char="Ø"/>
              <a:defRPr sz="1800"/>
            </a:pPr>
            <a:r>
              <a:rPr lang="zh-CN" altLang="en-US" sz="1800" dirty="0" smtClean="0"/>
              <a:t>图像垃圾有用吗？</a:t>
            </a:r>
            <a:endParaRPr lang="en-US" altLang="zh-CN" sz="1800" dirty="0" smtClean="0"/>
          </a:p>
          <a:p>
            <a:pPr marL="800364" lvl="1" indent="-285750">
              <a:spcBef>
                <a:spcPts val="0"/>
              </a:spcBef>
              <a:buClrTx/>
              <a:buSzTx/>
              <a:buFont typeface="Wingdings" panose="05000000000000000000" pitchFamily="2" charset="2"/>
              <a:buChar char="p"/>
              <a:defRPr sz="1800"/>
            </a:pPr>
            <a:r>
              <a:rPr sz="1800" dirty="0" smtClean="0"/>
              <a:t>It's </a:t>
            </a:r>
            <a:r>
              <a:rPr sz="1800" dirty="0"/>
              <a:t>easy to spot a "bad" data visualization—one packed with too much text, excessive ornamentation, gaudy colors, and clip art. </a:t>
            </a:r>
            <a:endParaRPr lang="en-US" sz="1800" dirty="0"/>
          </a:p>
          <a:p>
            <a:pPr marL="800364" lvl="1" indent="-285750">
              <a:spcBef>
                <a:spcPts val="0"/>
              </a:spcBef>
              <a:buClrTx/>
              <a:buSzTx/>
              <a:buFont typeface="Wingdings" panose="05000000000000000000" pitchFamily="2" charset="2"/>
              <a:buChar char="p"/>
              <a:defRPr sz="1800"/>
            </a:pPr>
            <a:r>
              <a:rPr sz="1800" dirty="0" smtClean="0"/>
              <a:t>Design </a:t>
            </a:r>
            <a:r>
              <a:rPr sz="1800" dirty="0"/>
              <a:t>guru Edward Tufte derided such decorations as redundant at best, useless at worst, labeling them "chart junk." </a:t>
            </a:r>
          </a:p>
          <a:p>
            <a:pPr marL="800364" lvl="1" indent="-285750">
              <a:spcBef>
                <a:spcPts val="0"/>
              </a:spcBef>
              <a:buClrTx/>
              <a:buSzTx/>
              <a:buFont typeface="Wingdings" panose="05000000000000000000" pitchFamily="2" charset="2"/>
              <a:buChar char="p"/>
              <a:defRPr sz="1800"/>
            </a:pPr>
            <a:r>
              <a:rPr sz="1800" dirty="0"/>
              <a:t>Yet a debate still rages among visualization experts: Can these reviled extra elements serve a purpose</a:t>
            </a:r>
            <a:r>
              <a:rPr sz="1800" dirty="0" smtClean="0"/>
              <a:t>?</a:t>
            </a:r>
            <a:endParaRPr sz="1800" dirty="0"/>
          </a:p>
          <a:p>
            <a:pPr lvl="0">
              <a:spcBef>
                <a:spcPts val="0"/>
              </a:spcBef>
              <a:buClrTx/>
              <a:buSzTx/>
              <a:buFont typeface="Wingdings" panose="05000000000000000000" pitchFamily="2" charset="2"/>
              <a:buChar char="Ø"/>
              <a:defRPr sz="1800"/>
            </a:pPr>
            <a:r>
              <a:rPr lang="zh-CN" altLang="en-US" sz="1800" dirty="0" smtClean="0"/>
              <a:t>形象的结果 </a:t>
            </a:r>
            <a:r>
              <a:rPr lang="en-US" sz="1800" dirty="0" smtClean="0"/>
              <a:t>I</a:t>
            </a:r>
            <a:r>
              <a:rPr sz="1800" dirty="0" smtClean="0"/>
              <a:t>ntuitive </a:t>
            </a:r>
            <a:r>
              <a:rPr sz="1800" dirty="0"/>
              <a:t>results (e.g., attributes like color and the inclusion of a human recognizable object enhance memorability</a:t>
            </a:r>
            <a:r>
              <a:rPr sz="1800" dirty="0" smtClean="0"/>
              <a:t>)</a:t>
            </a:r>
            <a:endParaRPr sz="1800" dirty="0"/>
          </a:p>
          <a:p>
            <a:pPr lvl="0">
              <a:spcBef>
                <a:spcPts val="0"/>
              </a:spcBef>
              <a:buClrTx/>
              <a:buSzTx/>
              <a:buFont typeface="Wingdings" panose="05000000000000000000" pitchFamily="2" charset="2"/>
              <a:buChar char="Ø"/>
              <a:defRPr sz="1800"/>
            </a:pPr>
            <a:r>
              <a:rPr lang="zh-CN" altLang="en-US" sz="1800" dirty="0" smtClean="0"/>
              <a:t>抽象的结果 </a:t>
            </a:r>
            <a:r>
              <a:rPr sz="1800" dirty="0" smtClean="0"/>
              <a:t>Less </a:t>
            </a:r>
            <a:r>
              <a:rPr sz="1800" dirty="0"/>
              <a:t>intuitive results (e.g., common graphs are less memorable than unique visualization types). </a:t>
            </a:r>
          </a:p>
        </p:txBody>
      </p:sp>
      <p:sp>
        <p:nvSpPr>
          <p:cNvPr id="268" name="Shape 268"/>
          <p:cNvSpPr>
            <a:spLocks noGrp="1"/>
          </p:cNvSpPr>
          <p:nvPr>
            <p:ph type="title"/>
          </p:nvPr>
        </p:nvSpPr>
        <p:spPr>
          <a:prstGeom prst="rect">
            <a:avLst/>
          </a:prstGeom>
        </p:spPr>
        <p:txBody>
          <a:bodyPr/>
          <a:lstStyle/>
          <a:p>
            <a:pPr lvl="0">
              <a:defRPr sz="1800"/>
            </a:pPr>
            <a:r>
              <a:rPr sz="3200"/>
              <a:t>直觉 vs. 抽象？</a:t>
            </a:r>
          </a:p>
        </p:txBody>
      </p:sp>
      <p:sp>
        <p:nvSpPr>
          <p:cNvPr id="270" name="Shape 270"/>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600"/>
              <a:t>62</a:t>
            </a:fld>
            <a:endParaRPr sz="160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kumimoji="1" lang="zh-CN" altLang="en-US"/>
          </a:p>
        </p:txBody>
      </p:sp>
      <p:sp>
        <p:nvSpPr>
          <p:cNvPr id="272" name="Shape 272"/>
          <p:cNvSpPr>
            <a:spLocks noGrp="1"/>
          </p:cNvSpPr>
          <p:nvPr>
            <p:ph type="title"/>
          </p:nvPr>
        </p:nvSpPr>
        <p:spPr>
          <a:prstGeom prst="rect">
            <a:avLst/>
          </a:prstGeom>
        </p:spPr>
        <p:txBody>
          <a:bodyPr lIns="0" tIns="0" rIns="0" bIns="0">
            <a:normAutofit/>
          </a:bodyPr>
          <a:lstStyle/>
          <a:p>
            <a:pPr lvl="0" defTabSz="768095">
              <a:defRPr sz="1800"/>
            </a:pPr>
            <a:r>
              <a:rPr sz="5400" dirty="0">
                <a:latin typeface="+mj-ea"/>
              </a:rPr>
              <a:t>加入</a:t>
            </a:r>
            <a:r>
              <a:rPr sz="5400" dirty="0">
                <a:latin typeface="+mj-ea"/>
                <a:cs typeface="宋体"/>
                <a:sym typeface="宋体"/>
              </a:rPr>
              <a:t>创意</a:t>
            </a:r>
          </a:p>
        </p:txBody>
      </p:sp>
      <p:sp>
        <p:nvSpPr>
          <p:cNvPr id="274" name="Shape 274"/>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63</a:t>
            </a:fld>
            <a:endParaRPr sz="1600"/>
          </a:p>
        </p:txBody>
      </p:sp>
      <p:pic>
        <p:nvPicPr>
          <p:cNvPr id="2" name="图片 1"/>
          <p:cNvPicPr>
            <a:picLocks noChangeAspect="1"/>
          </p:cNvPicPr>
          <p:nvPr/>
        </p:nvPicPr>
        <p:blipFill rotWithShape="1">
          <a:blip r:embed="rId2"/>
          <a:srcRect b="8337"/>
          <a:stretch/>
        </p:blipFill>
        <p:spPr>
          <a:xfrm>
            <a:off x="2080555" y="1251464"/>
            <a:ext cx="4336032" cy="2980902"/>
          </a:xfrm>
          <a:prstGeom prst="rect">
            <a:avLst/>
          </a:prstGeom>
        </p:spPr>
      </p:pic>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Shape 36"/>
          <p:cNvSpPr txBox="1">
            <a:spLocks noGrp="1"/>
          </p:cNvSpPr>
          <p:nvPr>
            <p:ph type="title"/>
          </p:nvPr>
        </p:nvSpPr>
        <p:spPr>
          <a:prstGeom prst="rect">
            <a:avLst/>
          </a:prstGeom>
        </p:spPr>
        <p:txBody>
          <a:bodyPr lIns="91425" tIns="91425" rIns="91425" bIns="91425" anchor="b" anchorCtr="0">
            <a:noAutofit/>
          </a:bodyPr>
          <a:lstStyle/>
          <a:p>
            <a:pPr lvl="0">
              <a:spcBef>
                <a:spcPts val="0"/>
              </a:spcBef>
            </a:pPr>
            <a:r>
              <a:rPr lang="zh-CN" altLang="en-US" sz="3200" dirty="0">
                <a:solidFill>
                  <a:srgbClr val="666666"/>
                </a:solidFill>
              </a:rPr>
              <a:t>传达风险信息</a:t>
            </a:r>
            <a:r>
              <a:rPr lang="en-US" altLang="zh-CN" sz="3200" dirty="0">
                <a:solidFill>
                  <a:srgbClr val="666666"/>
                </a:solidFill>
              </a:rPr>
              <a:t/>
            </a:r>
            <a:br>
              <a:rPr lang="en-US" altLang="zh-CN" sz="3200" dirty="0">
                <a:solidFill>
                  <a:srgbClr val="666666"/>
                </a:solidFill>
              </a:rPr>
            </a:br>
            <a:r>
              <a:rPr lang="en-US" altLang="zh-CN" sz="3200" dirty="0">
                <a:solidFill>
                  <a:srgbClr val="666666"/>
                </a:solidFill>
              </a:rPr>
              <a:t>Communicating </a:t>
            </a:r>
            <a:r>
              <a:rPr lang="en-US" altLang="zh-CN" sz="3200" dirty="0" smtClean="0">
                <a:solidFill>
                  <a:srgbClr val="666666"/>
                </a:solidFill>
              </a:rPr>
              <a:t>Risk</a:t>
            </a:r>
            <a:endParaRPr lang="en" sz="3200" dirty="0"/>
          </a:p>
        </p:txBody>
      </p:sp>
      <p:sp>
        <p:nvSpPr>
          <p:cNvPr id="37" name="Shape 37"/>
          <p:cNvSpPr txBox="1">
            <a:spLocks noGrp="1"/>
          </p:cNvSpPr>
          <p:nvPr>
            <p:ph type="subTitle" idx="1"/>
          </p:nvPr>
        </p:nvSpPr>
        <p:spPr>
          <a:prstGeom prst="rect">
            <a:avLst/>
          </a:prstGeom>
        </p:spPr>
        <p:txBody>
          <a:bodyPr lIns="91425" tIns="91425" rIns="91425" bIns="91425" anchor="t" anchorCtr="0">
            <a:noAutofit/>
          </a:bodyPr>
          <a:lstStyle/>
          <a:p>
            <a:pPr lvl="0" rtl="0">
              <a:spcBef>
                <a:spcPts val="0"/>
              </a:spcBef>
              <a:buNone/>
            </a:pPr>
            <a:endParaRPr sz="3600" dirty="0"/>
          </a:p>
        </p:txBody>
      </p:sp>
    </p:spTree>
    <p:extLst>
      <p:ext uri="{BB962C8B-B14F-4D97-AF65-F5344CB8AC3E}">
        <p14:creationId xmlns:p14="http://schemas.microsoft.com/office/powerpoint/2010/main" val="316023817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kumimoji="1" lang="zh-CN" altLang="en-US"/>
          </a:p>
        </p:txBody>
      </p:sp>
      <p:sp>
        <p:nvSpPr>
          <p:cNvPr id="3" name="标题 2"/>
          <p:cNvSpPr>
            <a:spLocks noGrp="1"/>
          </p:cNvSpPr>
          <p:nvPr>
            <p:ph type="title"/>
          </p:nvPr>
        </p:nvSpPr>
        <p:spPr/>
        <p:txBody>
          <a:bodyPr/>
          <a:lstStyle/>
          <a:p>
            <a:endParaRPr kumimoji="1" lang="zh-CN" altLang="en-US"/>
          </a:p>
        </p:txBody>
      </p:sp>
      <p:pic>
        <p:nvPicPr>
          <p:cNvPr id="4" name="Shape 90"/>
          <p:cNvPicPr preferRelativeResize="0"/>
          <p:nvPr/>
        </p:nvPicPr>
        <p:blipFill rotWithShape="1">
          <a:blip r:embed="rId2">
            <a:alphaModFix/>
          </a:blip>
          <a:srcRect l="4960"/>
          <a:stretch/>
        </p:blipFill>
        <p:spPr>
          <a:xfrm>
            <a:off x="457200" y="430779"/>
            <a:ext cx="8229600" cy="4388644"/>
          </a:xfrm>
          <a:prstGeom prst="rect">
            <a:avLst/>
          </a:prstGeom>
          <a:noFill/>
          <a:ln>
            <a:noFill/>
          </a:ln>
        </p:spPr>
      </p:pic>
    </p:spTree>
    <p:extLst>
      <p:ext uri="{BB962C8B-B14F-4D97-AF65-F5344CB8AC3E}">
        <p14:creationId xmlns:p14="http://schemas.microsoft.com/office/powerpoint/2010/main" val="1664795142"/>
      </p:ext>
    </p:extLst>
  </p:cSld>
  <p:clrMapOvr>
    <a:masterClrMapping/>
  </p:clrMapOvr>
  <p:transition xmlns:p14="http://schemas.microsoft.com/office/powerpoint/2010/mai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7" name="Shape 37"/>
          <p:cNvSpPr txBox="1">
            <a:spLocks noGrp="1"/>
          </p:cNvSpPr>
          <p:nvPr>
            <p:ph idx="1"/>
          </p:nvPr>
        </p:nvSpPr>
        <p:spPr>
          <a:prstGeom prst="rect">
            <a:avLst/>
          </a:prstGeom>
        </p:spPr>
        <p:txBody>
          <a:bodyPr lIns="91425" tIns="91425" rIns="91425" bIns="91425" anchor="t" anchorCtr="0">
            <a:noAutofit/>
          </a:bodyPr>
          <a:lstStyle/>
          <a:p>
            <a:pPr lvl="0" rtl="0">
              <a:spcBef>
                <a:spcPts val="0"/>
              </a:spcBef>
              <a:buNone/>
            </a:pPr>
            <a:r>
              <a:rPr lang="en" sz="2400" dirty="0"/>
              <a:t>据世界卫生组织信息，PM2.5 值从每立方米</a:t>
            </a:r>
          </a:p>
          <a:p>
            <a:pPr lvl="0" rtl="0">
              <a:spcBef>
                <a:spcPts val="0"/>
              </a:spcBef>
              <a:buNone/>
            </a:pPr>
            <a:r>
              <a:rPr lang="en" sz="2400" dirty="0"/>
              <a:t>35微克降低到15，会使终生的健康方面风险降低12%。</a:t>
            </a:r>
          </a:p>
          <a:p>
            <a:pPr lvl="0" rtl="0">
              <a:spcBef>
                <a:spcPts val="0"/>
              </a:spcBef>
              <a:buNone/>
            </a:pPr>
            <a:r>
              <a:rPr lang="en" sz="2400" dirty="0"/>
              <a:t> decrease from 35 to 15 µg/m</a:t>
            </a:r>
            <a:r>
              <a:rPr lang="en" sz="2400" baseline="30000" dirty="0"/>
              <a:t>3</a:t>
            </a:r>
            <a:r>
              <a:rPr lang="en" sz="2400" dirty="0"/>
              <a:t> PM</a:t>
            </a:r>
            <a:r>
              <a:rPr lang="en" sz="2400" baseline="-25000" dirty="0"/>
              <a:t>2.5</a:t>
            </a:r>
            <a:r>
              <a:rPr lang="en" sz="2400" dirty="0"/>
              <a:t>decreases lifetime health risks by 12%, according to the WHO.</a:t>
            </a:r>
          </a:p>
          <a:p>
            <a:pPr lvl="0" rtl="0">
              <a:spcBef>
                <a:spcPts val="0"/>
              </a:spcBef>
              <a:buNone/>
            </a:pPr>
            <a:endParaRPr sz="2400" dirty="0"/>
          </a:p>
          <a:p>
            <a:pPr lvl="0" rtl="0">
              <a:spcBef>
                <a:spcPts val="0"/>
              </a:spcBef>
              <a:buNone/>
            </a:pPr>
            <a:r>
              <a:rPr lang="en" sz="2400" dirty="0"/>
              <a:t>这是什么意思？我们如何传达这一信息？What does this mean? How can we communicate it?</a:t>
            </a:r>
          </a:p>
        </p:txBody>
      </p:sp>
      <p:sp>
        <p:nvSpPr>
          <p:cNvPr id="2" name="标题 1"/>
          <p:cNvSpPr>
            <a:spLocks noGrp="1"/>
          </p:cNvSpPr>
          <p:nvPr>
            <p:ph type="title"/>
          </p:nvPr>
        </p:nvSpPr>
        <p:spPr/>
        <p:txBody>
          <a:bodyPr/>
          <a:lstStyle/>
          <a:p>
            <a:endParaRPr kumimoji="1" lang="zh-CN" altLang="en-US"/>
          </a:p>
        </p:txBody>
      </p:sp>
    </p:spTree>
    <p:extLst>
      <p:ext uri="{BB962C8B-B14F-4D97-AF65-F5344CB8AC3E}">
        <p14:creationId xmlns:p14="http://schemas.microsoft.com/office/powerpoint/2010/main" val="31560165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内容占位符 1"/>
          <p:cNvSpPr>
            <a:spLocks noGrp="1"/>
          </p:cNvSpPr>
          <p:nvPr>
            <p:ph idx="1"/>
          </p:nvPr>
        </p:nvSpPr>
        <p:spPr/>
        <p:txBody>
          <a:bodyPr/>
          <a:lstStyle/>
          <a:p>
            <a:endParaRPr kumimoji="1" lang="zh-CN" altLang="en-US" dirty="0"/>
          </a:p>
        </p:txBody>
      </p:sp>
      <p:sp>
        <p:nvSpPr>
          <p:cNvPr id="42" name="Shape 42"/>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 sz="3600"/>
              <a:t>抽烟导致的死亡情况</a:t>
            </a:r>
          </a:p>
          <a:p>
            <a:pPr lvl="0" rtl="0">
              <a:spcBef>
                <a:spcPts val="0"/>
              </a:spcBef>
              <a:buNone/>
            </a:pPr>
            <a:r>
              <a:rPr lang="en" sz="3600"/>
              <a:t>Deaths from smoking</a:t>
            </a:r>
          </a:p>
        </p:txBody>
      </p:sp>
      <p:pic>
        <p:nvPicPr>
          <p:cNvPr id="43" name="Shape 43"/>
          <p:cNvPicPr preferRelativeResize="0"/>
          <p:nvPr/>
        </p:nvPicPr>
        <p:blipFill>
          <a:blip r:embed="rId3">
            <a:alphaModFix/>
          </a:blip>
          <a:stretch>
            <a:fillRect/>
          </a:stretch>
        </p:blipFill>
        <p:spPr>
          <a:xfrm>
            <a:off x="1584027" y="1427423"/>
            <a:ext cx="5091698" cy="3604402"/>
          </a:xfrm>
          <a:prstGeom prst="rect">
            <a:avLst/>
          </a:prstGeom>
          <a:noFill/>
          <a:ln>
            <a:noFill/>
          </a:ln>
        </p:spPr>
      </p:pic>
      <p:sp>
        <p:nvSpPr>
          <p:cNvPr id="44" name="Shape 44"/>
          <p:cNvSpPr txBox="1"/>
          <p:nvPr/>
        </p:nvSpPr>
        <p:spPr>
          <a:xfrm>
            <a:off x="3086325" y="4688925"/>
            <a:ext cx="1562700" cy="342900"/>
          </a:xfrm>
          <a:prstGeom prst="rect">
            <a:avLst/>
          </a:prstGeom>
          <a:noFill/>
          <a:ln>
            <a:noFill/>
          </a:ln>
        </p:spPr>
        <p:txBody>
          <a:bodyPr lIns="91425" tIns="91425" rIns="91425" bIns="91425" anchor="t" anchorCtr="0">
            <a:noAutofit/>
          </a:bodyPr>
          <a:lstStyle/>
          <a:p>
            <a:pPr lvl="0" rtl="0">
              <a:spcBef>
                <a:spcPts val="0"/>
              </a:spcBef>
              <a:buNone/>
            </a:pPr>
            <a:r>
              <a:rPr lang="en"/>
              <a:t>年龄（岁）</a:t>
            </a:r>
          </a:p>
        </p:txBody>
      </p:sp>
      <p:sp>
        <p:nvSpPr>
          <p:cNvPr id="45" name="Shape 45"/>
          <p:cNvSpPr txBox="1"/>
          <p:nvPr/>
        </p:nvSpPr>
        <p:spPr>
          <a:xfrm>
            <a:off x="1309251" y="2136206"/>
            <a:ext cx="406499" cy="1392525"/>
          </a:xfrm>
          <a:prstGeom prst="rect">
            <a:avLst/>
          </a:prstGeom>
          <a:noFill/>
          <a:ln>
            <a:noFill/>
          </a:ln>
        </p:spPr>
        <p:txBody>
          <a:bodyPr lIns="91425" tIns="91425" rIns="91425" bIns="91425" anchor="t" anchorCtr="0">
            <a:noAutofit/>
          </a:bodyPr>
          <a:lstStyle/>
          <a:p>
            <a:pPr lvl="0" rtl="0">
              <a:spcBef>
                <a:spcPts val="0"/>
              </a:spcBef>
              <a:buNone/>
            </a:pPr>
            <a:r>
              <a:rPr lang="en"/>
              <a:t>从35岁起生存率</a:t>
            </a:r>
          </a:p>
        </p:txBody>
      </p:sp>
      <p:sp>
        <p:nvSpPr>
          <p:cNvPr id="46" name="Shape 46"/>
          <p:cNvSpPr txBox="1"/>
          <p:nvPr/>
        </p:nvSpPr>
        <p:spPr>
          <a:xfrm>
            <a:off x="3732026" y="2671481"/>
            <a:ext cx="765599" cy="342900"/>
          </a:xfrm>
          <a:prstGeom prst="rect">
            <a:avLst/>
          </a:prstGeom>
          <a:noFill/>
          <a:ln>
            <a:noFill/>
          </a:ln>
        </p:spPr>
        <p:txBody>
          <a:bodyPr lIns="91425" tIns="91425" rIns="91425" bIns="91425" anchor="t" anchorCtr="0">
            <a:noAutofit/>
          </a:bodyPr>
          <a:lstStyle/>
          <a:p>
            <a:pPr lvl="0" rtl="0">
              <a:spcBef>
                <a:spcPts val="0"/>
              </a:spcBef>
              <a:buNone/>
            </a:pPr>
            <a:r>
              <a:rPr lang="en">
                <a:solidFill>
                  <a:srgbClr val="CC0000"/>
                </a:solidFill>
              </a:rPr>
              <a:t>吸烟者</a:t>
            </a:r>
          </a:p>
        </p:txBody>
      </p:sp>
      <p:sp>
        <p:nvSpPr>
          <p:cNvPr id="47" name="Shape 47"/>
          <p:cNvSpPr txBox="1"/>
          <p:nvPr/>
        </p:nvSpPr>
        <p:spPr>
          <a:xfrm>
            <a:off x="4983542" y="1964756"/>
            <a:ext cx="1068600" cy="342900"/>
          </a:xfrm>
          <a:prstGeom prst="rect">
            <a:avLst/>
          </a:prstGeom>
          <a:noFill/>
          <a:ln>
            <a:noFill/>
          </a:ln>
        </p:spPr>
        <p:txBody>
          <a:bodyPr lIns="91425" tIns="91425" rIns="91425" bIns="91425" anchor="t" anchorCtr="0">
            <a:noAutofit/>
          </a:bodyPr>
          <a:lstStyle/>
          <a:p>
            <a:pPr lvl="0" rtl="0">
              <a:spcBef>
                <a:spcPts val="0"/>
              </a:spcBef>
              <a:buNone/>
            </a:pPr>
            <a:r>
              <a:rPr lang="en" dirty="0">
                <a:solidFill>
                  <a:srgbClr val="4A86E8"/>
                </a:solidFill>
              </a:rPr>
              <a:t>非吸烟者</a:t>
            </a:r>
          </a:p>
        </p:txBody>
      </p:sp>
    </p:spTree>
    <p:extLst>
      <p:ext uri="{BB962C8B-B14F-4D97-AF65-F5344CB8AC3E}">
        <p14:creationId xmlns:p14="http://schemas.microsoft.com/office/powerpoint/2010/main" val="225054287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2" name="Shape 52"/>
          <p:cNvPicPr preferRelativeResize="0"/>
          <p:nvPr/>
        </p:nvPicPr>
        <p:blipFill>
          <a:blip r:embed="rId3">
            <a:alphaModFix/>
          </a:blip>
          <a:stretch>
            <a:fillRect/>
          </a:stretch>
        </p:blipFill>
        <p:spPr>
          <a:xfrm>
            <a:off x="1518926" y="0"/>
            <a:ext cx="6106139" cy="5029200"/>
          </a:xfrm>
          <a:prstGeom prst="rect">
            <a:avLst/>
          </a:prstGeom>
          <a:noFill/>
          <a:ln>
            <a:noFill/>
          </a:ln>
        </p:spPr>
      </p:pic>
      <p:sp>
        <p:nvSpPr>
          <p:cNvPr id="53" name="Shape 53"/>
          <p:cNvSpPr txBox="1"/>
          <p:nvPr/>
        </p:nvSpPr>
        <p:spPr>
          <a:xfrm>
            <a:off x="1949675" y="2310863"/>
            <a:ext cx="2236200" cy="173924"/>
          </a:xfrm>
          <a:prstGeom prst="rect">
            <a:avLst/>
          </a:prstGeom>
          <a:noFill/>
          <a:ln>
            <a:noFill/>
          </a:ln>
        </p:spPr>
        <p:txBody>
          <a:bodyPr lIns="91425" tIns="91425" rIns="91425" bIns="91425" anchor="t" anchorCtr="0">
            <a:noAutofit/>
          </a:bodyPr>
          <a:lstStyle/>
          <a:p>
            <a:pPr lvl="0" rtl="0">
              <a:spcBef>
                <a:spcPts val="0"/>
              </a:spcBef>
              <a:buNone/>
            </a:pPr>
            <a:r>
              <a:rPr lang="en"/>
              <a:t>非吸烟者（至50岁）</a:t>
            </a:r>
          </a:p>
        </p:txBody>
      </p:sp>
      <p:sp>
        <p:nvSpPr>
          <p:cNvPr id="54" name="Shape 54"/>
          <p:cNvSpPr txBox="1"/>
          <p:nvPr/>
        </p:nvSpPr>
        <p:spPr>
          <a:xfrm>
            <a:off x="5234576" y="2310863"/>
            <a:ext cx="2534399" cy="173924"/>
          </a:xfrm>
          <a:prstGeom prst="rect">
            <a:avLst/>
          </a:prstGeom>
          <a:noFill/>
          <a:ln>
            <a:noFill/>
          </a:ln>
        </p:spPr>
        <p:txBody>
          <a:bodyPr lIns="91425" tIns="91425" rIns="91425" bIns="91425" anchor="t" anchorCtr="0">
            <a:noAutofit/>
          </a:bodyPr>
          <a:lstStyle/>
          <a:p>
            <a:pPr lvl="0" rtl="0">
              <a:spcBef>
                <a:spcPts val="0"/>
              </a:spcBef>
              <a:buNone/>
            </a:pPr>
            <a:r>
              <a:rPr lang="en"/>
              <a:t>吸烟者（至50岁）</a:t>
            </a:r>
          </a:p>
        </p:txBody>
      </p:sp>
      <p:sp>
        <p:nvSpPr>
          <p:cNvPr id="55" name="Shape 55"/>
          <p:cNvSpPr txBox="1"/>
          <p:nvPr/>
        </p:nvSpPr>
        <p:spPr>
          <a:xfrm>
            <a:off x="2025876" y="4828795"/>
            <a:ext cx="2534399" cy="236025"/>
          </a:xfrm>
          <a:prstGeom prst="rect">
            <a:avLst/>
          </a:prstGeom>
          <a:noFill/>
          <a:ln>
            <a:noFill/>
          </a:ln>
        </p:spPr>
        <p:txBody>
          <a:bodyPr lIns="91425" tIns="91425" rIns="91425" bIns="91425" anchor="t" anchorCtr="0">
            <a:noAutofit/>
          </a:bodyPr>
          <a:lstStyle/>
          <a:p>
            <a:pPr lvl="0" rtl="0">
              <a:spcBef>
                <a:spcPts val="0"/>
              </a:spcBef>
              <a:buNone/>
            </a:pPr>
            <a:r>
              <a:rPr lang="en" dirty="0"/>
              <a:t>非吸烟者（至60岁）</a:t>
            </a:r>
          </a:p>
        </p:txBody>
      </p:sp>
      <p:sp>
        <p:nvSpPr>
          <p:cNvPr id="56" name="Shape 56"/>
          <p:cNvSpPr txBox="1"/>
          <p:nvPr/>
        </p:nvSpPr>
        <p:spPr>
          <a:xfrm>
            <a:off x="5234575" y="4840035"/>
            <a:ext cx="2236200" cy="236025"/>
          </a:xfrm>
          <a:prstGeom prst="rect">
            <a:avLst/>
          </a:prstGeom>
          <a:noFill/>
          <a:ln>
            <a:noFill/>
          </a:ln>
        </p:spPr>
        <p:txBody>
          <a:bodyPr lIns="91425" tIns="91425" rIns="91425" bIns="91425" anchor="t" anchorCtr="0">
            <a:noAutofit/>
          </a:bodyPr>
          <a:lstStyle/>
          <a:p>
            <a:pPr lvl="0" rtl="0">
              <a:spcBef>
                <a:spcPts val="0"/>
              </a:spcBef>
              <a:buNone/>
            </a:pPr>
            <a:r>
              <a:rPr lang="en" dirty="0"/>
              <a:t>吸烟者（至60岁）</a:t>
            </a:r>
          </a:p>
          <a:p>
            <a:pPr lvl="0" rtl="0">
              <a:spcBef>
                <a:spcPts val="0"/>
              </a:spcBef>
              <a:buNone/>
            </a:pPr>
            <a:endParaRPr dirty="0"/>
          </a:p>
        </p:txBody>
      </p:sp>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dirty="0"/>
          </a:p>
        </p:txBody>
      </p:sp>
    </p:spTree>
    <p:extLst>
      <p:ext uri="{BB962C8B-B14F-4D97-AF65-F5344CB8AC3E}">
        <p14:creationId xmlns:p14="http://schemas.microsoft.com/office/powerpoint/2010/main" val="239779499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Shape 61"/>
          <p:cNvPicPr preferRelativeResize="0"/>
          <p:nvPr/>
        </p:nvPicPr>
        <p:blipFill>
          <a:blip r:embed="rId3">
            <a:alphaModFix/>
          </a:blip>
          <a:stretch>
            <a:fillRect/>
          </a:stretch>
        </p:blipFill>
        <p:spPr>
          <a:xfrm>
            <a:off x="1473312" y="-7500"/>
            <a:ext cx="6197386" cy="5029200"/>
          </a:xfrm>
          <a:prstGeom prst="rect">
            <a:avLst/>
          </a:prstGeom>
          <a:noFill/>
          <a:ln>
            <a:noFill/>
          </a:ln>
        </p:spPr>
      </p:pic>
      <p:sp>
        <p:nvSpPr>
          <p:cNvPr id="62" name="Shape 62"/>
          <p:cNvSpPr txBox="1"/>
          <p:nvPr/>
        </p:nvSpPr>
        <p:spPr>
          <a:xfrm>
            <a:off x="2103776" y="2315813"/>
            <a:ext cx="1855199" cy="248399"/>
          </a:xfrm>
          <a:prstGeom prst="rect">
            <a:avLst/>
          </a:prstGeom>
          <a:noFill/>
          <a:ln>
            <a:noFill/>
          </a:ln>
        </p:spPr>
        <p:txBody>
          <a:bodyPr lIns="91425" tIns="91425" rIns="91425" bIns="91425" anchor="t" anchorCtr="0">
            <a:noAutofit/>
          </a:bodyPr>
          <a:lstStyle/>
          <a:p>
            <a:pPr lvl="0" algn="ctr" rtl="0">
              <a:spcBef>
                <a:spcPts val="0"/>
              </a:spcBef>
              <a:buNone/>
            </a:pPr>
            <a:r>
              <a:rPr lang="en"/>
              <a:t>非吸烟者（至70岁）</a:t>
            </a:r>
          </a:p>
          <a:p>
            <a:pPr lvl="0" algn="ctr" rtl="0">
              <a:spcBef>
                <a:spcPts val="0"/>
              </a:spcBef>
              <a:buNone/>
            </a:pPr>
            <a:endParaRPr/>
          </a:p>
        </p:txBody>
      </p:sp>
      <p:sp>
        <p:nvSpPr>
          <p:cNvPr id="63" name="Shape 63"/>
          <p:cNvSpPr txBox="1"/>
          <p:nvPr/>
        </p:nvSpPr>
        <p:spPr>
          <a:xfrm>
            <a:off x="5029200" y="2315813"/>
            <a:ext cx="2153400" cy="248399"/>
          </a:xfrm>
          <a:prstGeom prst="rect">
            <a:avLst/>
          </a:prstGeom>
          <a:noFill/>
          <a:ln>
            <a:noFill/>
          </a:ln>
        </p:spPr>
        <p:txBody>
          <a:bodyPr lIns="91425" tIns="91425" rIns="91425" bIns="91425" anchor="t" anchorCtr="0">
            <a:noAutofit/>
          </a:bodyPr>
          <a:lstStyle/>
          <a:p>
            <a:pPr lvl="0" algn="ctr" rtl="0">
              <a:spcBef>
                <a:spcPts val="0"/>
              </a:spcBef>
              <a:buNone/>
            </a:pPr>
            <a:r>
              <a:rPr lang="en"/>
              <a:t>吸烟者（至70岁）</a:t>
            </a:r>
          </a:p>
          <a:p>
            <a:pPr lvl="0" algn="ctr" rtl="0">
              <a:spcBef>
                <a:spcPts val="0"/>
              </a:spcBef>
              <a:buNone/>
            </a:pPr>
            <a:endParaRPr/>
          </a:p>
          <a:p>
            <a:pPr lvl="0" algn="ctr" rtl="0">
              <a:spcBef>
                <a:spcPts val="0"/>
              </a:spcBef>
              <a:buNone/>
            </a:pPr>
            <a:endParaRPr/>
          </a:p>
        </p:txBody>
      </p:sp>
      <p:sp>
        <p:nvSpPr>
          <p:cNvPr id="64" name="Shape 64"/>
          <p:cNvSpPr txBox="1"/>
          <p:nvPr/>
        </p:nvSpPr>
        <p:spPr>
          <a:xfrm>
            <a:off x="1954675" y="4835498"/>
            <a:ext cx="2153400" cy="298124"/>
          </a:xfrm>
          <a:prstGeom prst="rect">
            <a:avLst/>
          </a:prstGeom>
          <a:noFill/>
          <a:ln>
            <a:noFill/>
          </a:ln>
        </p:spPr>
        <p:txBody>
          <a:bodyPr lIns="91425" tIns="91425" rIns="91425" bIns="91425" anchor="t" anchorCtr="0">
            <a:noAutofit/>
          </a:bodyPr>
          <a:lstStyle/>
          <a:p>
            <a:pPr lvl="0" algn="ctr" rtl="0">
              <a:spcBef>
                <a:spcPts val="0"/>
              </a:spcBef>
              <a:buNone/>
            </a:pPr>
            <a:r>
              <a:rPr lang="en" dirty="0"/>
              <a:t>非吸烟者（至80岁）</a:t>
            </a:r>
          </a:p>
          <a:p>
            <a:pPr lvl="0" algn="ctr" rtl="0">
              <a:spcBef>
                <a:spcPts val="0"/>
              </a:spcBef>
              <a:buNone/>
            </a:pPr>
            <a:endParaRPr dirty="0"/>
          </a:p>
        </p:txBody>
      </p:sp>
      <p:sp>
        <p:nvSpPr>
          <p:cNvPr id="65" name="Shape 65"/>
          <p:cNvSpPr txBox="1"/>
          <p:nvPr/>
        </p:nvSpPr>
        <p:spPr>
          <a:xfrm>
            <a:off x="5028600" y="4846738"/>
            <a:ext cx="2154600" cy="298124"/>
          </a:xfrm>
          <a:prstGeom prst="rect">
            <a:avLst/>
          </a:prstGeom>
          <a:noFill/>
          <a:ln>
            <a:noFill/>
          </a:ln>
        </p:spPr>
        <p:txBody>
          <a:bodyPr lIns="91425" tIns="91425" rIns="91425" bIns="91425" anchor="t" anchorCtr="0">
            <a:noAutofit/>
          </a:bodyPr>
          <a:lstStyle/>
          <a:p>
            <a:pPr lvl="0" algn="ctr" rtl="0">
              <a:spcBef>
                <a:spcPts val="0"/>
              </a:spcBef>
              <a:buNone/>
            </a:pPr>
            <a:r>
              <a:rPr lang="en" dirty="0"/>
              <a:t>吸烟者（至80岁）</a:t>
            </a:r>
          </a:p>
        </p:txBody>
      </p:sp>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a:p>
        </p:txBody>
      </p:sp>
    </p:spTree>
    <p:extLst>
      <p:ext uri="{BB962C8B-B14F-4D97-AF65-F5344CB8AC3E}">
        <p14:creationId xmlns:p14="http://schemas.microsoft.com/office/powerpoint/2010/main" val="361787525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3" name="图片 2"/>
          <p:cNvPicPr>
            <a:picLocks noChangeAspect="1"/>
          </p:cNvPicPr>
          <p:nvPr/>
        </p:nvPicPr>
        <p:blipFill>
          <a:blip r:embed="rId3"/>
          <a:stretch>
            <a:fillRect/>
          </a:stretch>
        </p:blipFill>
        <p:spPr>
          <a:xfrm>
            <a:off x="711200" y="0"/>
            <a:ext cx="7717179" cy="5143500"/>
          </a:xfrm>
          <a:prstGeom prst="rect">
            <a:avLst/>
          </a:prstGeom>
        </p:spPr>
      </p:pic>
      <p:sp>
        <p:nvSpPr>
          <p:cNvPr id="4" name="文本框 3"/>
          <p:cNvSpPr txBox="1"/>
          <p:nvPr/>
        </p:nvSpPr>
        <p:spPr>
          <a:xfrm>
            <a:off x="2432538" y="2764692"/>
            <a:ext cx="877163" cy="584776"/>
          </a:xfrm>
          <a:prstGeom prst="rect">
            <a:avLst/>
          </a:prstGeom>
          <a:noFill/>
        </p:spPr>
        <p:txBody>
          <a:bodyPr wrap="none" rtlCol="0">
            <a:spAutoFit/>
          </a:bodyPr>
          <a:lstStyle/>
          <a:p>
            <a:r>
              <a:rPr kumimoji="1" lang="en-US" altLang="zh-CN" sz="3200" b="1" dirty="0" smtClean="0">
                <a:solidFill>
                  <a:srgbClr val="C0504D"/>
                </a:solidFill>
              </a:rPr>
              <a:t>Bar</a:t>
            </a:r>
            <a:endParaRPr kumimoji="1" lang="zh-CN" altLang="en-US" sz="3200" b="1" dirty="0">
              <a:solidFill>
                <a:srgbClr val="C0504D"/>
              </a:solidFill>
            </a:endParaRPr>
          </a:p>
        </p:txBody>
      </p:sp>
      <p:sp>
        <p:nvSpPr>
          <p:cNvPr id="5" name="文本框 4"/>
          <p:cNvSpPr txBox="1"/>
          <p:nvPr/>
        </p:nvSpPr>
        <p:spPr>
          <a:xfrm>
            <a:off x="4411784" y="699477"/>
            <a:ext cx="1005403" cy="584776"/>
          </a:xfrm>
          <a:prstGeom prst="rect">
            <a:avLst/>
          </a:prstGeom>
          <a:noFill/>
        </p:spPr>
        <p:txBody>
          <a:bodyPr wrap="none" rtlCol="0">
            <a:spAutoFit/>
          </a:bodyPr>
          <a:lstStyle/>
          <a:p>
            <a:r>
              <a:rPr kumimoji="1" lang="en-US" altLang="zh-CN" sz="3200" b="1" dirty="0" smtClean="0">
                <a:solidFill>
                  <a:schemeClr val="accent3">
                    <a:lumMod val="50000"/>
                  </a:schemeClr>
                </a:solidFill>
              </a:rPr>
              <a:t>Map</a:t>
            </a:r>
            <a:endParaRPr kumimoji="1" lang="zh-CN" altLang="en-US" sz="3200" b="1" dirty="0">
              <a:solidFill>
                <a:schemeClr val="accent3">
                  <a:lumMod val="50000"/>
                </a:schemeClr>
              </a:solidFill>
            </a:endParaRPr>
          </a:p>
        </p:txBody>
      </p:sp>
      <p:sp>
        <p:nvSpPr>
          <p:cNvPr id="6" name="文本框 5"/>
          <p:cNvSpPr txBox="1"/>
          <p:nvPr/>
        </p:nvSpPr>
        <p:spPr>
          <a:xfrm>
            <a:off x="4890476" y="3376246"/>
            <a:ext cx="800620" cy="584776"/>
          </a:xfrm>
          <a:prstGeom prst="rect">
            <a:avLst/>
          </a:prstGeom>
          <a:noFill/>
        </p:spPr>
        <p:txBody>
          <a:bodyPr wrap="none" rtlCol="0">
            <a:spAutoFit/>
          </a:bodyPr>
          <a:lstStyle/>
          <a:p>
            <a:r>
              <a:rPr kumimoji="1" lang="en-US" altLang="zh-CN" sz="3200" b="1" dirty="0" smtClean="0">
                <a:solidFill>
                  <a:schemeClr val="accent2">
                    <a:lumMod val="75000"/>
                  </a:schemeClr>
                </a:solidFill>
              </a:rPr>
              <a:t>Pie</a:t>
            </a:r>
          </a:p>
        </p:txBody>
      </p:sp>
      <p:sp>
        <p:nvSpPr>
          <p:cNvPr id="7" name="文本框 6"/>
          <p:cNvSpPr txBox="1"/>
          <p:nvPr/>
        </p:nvSpPr>
        <p:spPr>
          <a:xfrm>
            <a:off x="6805246" y="523631"/>
            <a:ext cx="1028246" cy="584776"/>
          </a:xfrm>
          <a:prstGeom prst="rect">
            <a:avLst/>
          </a:prstGeom>
          <a:noFill/>
        </p:spPr>
        <p:txBody>
          <a:bodyPr wrap="none" rtlCol="0">
            <a:spAutoFit/>
          </a:bodyPr>
          <a:lstStyle/>
          <a:p>
            <a:r>
              <a:rPr kumimoji="1" lang="en-US" altLang="zh-CN" sz="3200" b="1" dirty="0" smtClean="0">
                <a:solidFill>
                  <a:srgbClr val="C0504D"/>
                </a:solidFill>
              </a:rPr>
              <a:t>Line</a:t>
            </a:r>
            <a:endParaRPr kumimoji="1" lang="zh-CN" altLang="en-US" sz="3200" b="1" dirty="0">
              <a:solidFill>
                <a:srgbClr val="C0504D"/>
              </a:solidFill>
            </a:endParaRPr>
          </a:p>
        </p:txBody>
      </p:sp>
      <p:sp>
        <p:nvSpPr>
          <p:cNvPr id="8" name="文本框 7"/>
          <p:cNvSpPr txBox="1"/>
          <p:nvPr/>
        </p:nvSpPr>
        <p:spPr>
          <a:xfrm>
            <a:off x="6590326" y="3073399"/>
            <a:ext cx="1582484" cy="584776"/>
          </a:xfrm>
          <a:prstGeom prst="rect">
            <a:avLst/>
          </a:prstGeom>
          <a:noFill/>
        </p:spPr>
        <p:txBody>
          <a:bodyPr wrap="none" rtlCol="0">
            <a:spAutoFit/>
          </a:bodyPr>
          <a:lstStyle/>
          <a:p>
            <a:r>
              <a:rPr kumimoji="1" lang="en-US" altLang="zh-CN" sz="3200" b="1" dirty="0" smtClean="0">
                <a:solidFill>
                  <a:schemeClr val="accent5">
                    <a:lumMod val="50000"/>
                  </a:schemeClr>
                </a:solidFill>
              </a:rPr>
              <a:t>Scatter</a:t>
            </a:r>
            <a:endParaRPr kumimoji="1" lang="zh-CN" altLang="en-US" sz="3200" b="1" dirty="0">
              <a:solidFill>
                <a:schemeClr val="accent5">
                  <a:lumMod val="50000"/>
                </a:schemeClr>
              </a:solidFill>
            </a:endParaRPr>
          </a:p>
        </p:txBody>
      </p:sp>
      <p:sp>
        <p:nvSpPr>
          <p:cNvPr id="9" name="矩形 8"/>
          <p:cNvSpPr/>
          <p:nvPr/>
        </p:nvSpPr>
        <p:spPr>
          <a:xfrm>
            <a:off x="3479953" y="4866501"/>
            <a:ext cx="2768081" cy="276999"/>
          </a:xfrm>
          <a:prstGeom prst="rect">
            <a:avLst/>
          </a:prstGeom>
        </p:spPr>
        <p:txBody>
          <a:bodyPr wrap="none">
            <a:spAutoFit/>
          </a:bodyPr>
          <a:lstStyle/>
          <a:p>
            <a:r>
              <a:rPr lang="en-US" altLang="zh-CN" sz="1200" dirty="0"/>
              <a:t>Jon </a:t>
            </a:r>
            <a:r>
              <a:rPr lang="en-US" altLang="zh-CN" sz="1200" dirty="0" err="1"/>
              <a:t>Schwabish</a:t>
            </a:r>
            <a:r>
              <a:rPr lang="en-US" altLang="zh-CN" sz="1200" dirty="0"/>
              <a:t> and </a:t>
            </a:r>
            <a:r>
              <a:rPr lang="en-US" altLang="zh-CN" sz="1200" dirty="0" err="1"/>
              <a:t>Severino</a:t>
            </a:r>
            <a:r>
              <a:rPr lang="en-US" altLang="zh-CN" sz="1200" dirty="0"/>
              <a:t> </a:t>
            </a:r>
            <a:r>
              <a:rPr lang="en-US" altLang="zh-CN" sz="1200" dirty="0" err="1"/>
              <a:t>Ribecca</a:t>
            </a:r>
            <a:endParaRPr lang="zh-CN" altLang="en-US" sz="1200" dirty="0"/>
          </a:p>
        </p:txBody>
      </p:sp>
    </p:spTree>
    <p:extLst>
      <p:ext uri="{BB962C8B-B14F-4D97-AF65-F5344CB8AC3E}">
        <p14:creationId xmlns:p14="http://schemas.microsoft.com/office/powerpoint/2010/main" val="134390717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kumimoji="1" lang="zh-CN" altLang="en-US"/>
          </a:p>
        </p:txBody>
      </p:sp>
      <p:pic>
        <p:nvPicPr>
          <p:cNvPr id="7" name="内容占位符 6" descr="rbm2_53.png"/>
          <p:cNvPicPr>
            <a:picLocks noGrp="1" noChangeAspect="1"/>
          </p:cNvPicPr>
          <p:nvPr>
            <p:ph idx="1"/>
          </p:nvPr>
        </p:nvPicPr>
        <p:blipFill>
          <a:blip r:embed="rId2">
            <a:extLst>
              <a:ext uri="{28A0092B-C50C-407E-A947-70E740481C1C}">
                <a14:useLocalDpi xmlns:a14="http://schemas.microsoft.com/office/drawing/2010/main" val="0"/>
              </a:ext>
            </a:extLst>
          </a:blip>
          <a:srcRect l="-98282" r="-98282"/>
          <a:stretch>
            <a:fillRect/>
          </a:stretch>
        </p:blipFill>
        <p:spPr>
          <a:xfrm>
            <a:off x="951595" y="618350"/>
            <a:ext cx="10445943" cy="4308650"/>
          </a:xfrm>
        </p:spPr>
      </p:pic>
      <p:sp>
        <p:nvSpPr>
          <p:cNvPr id="4" name="矩形 3"/>
          <p:cNvSpPr/>
          <p:nvPr/>
        </p:nvSpPr>
        <p:spPr>
          <a:xfrm>
            <a:off x="2202250" y="618350"/>
            <a:ext cx="3903460" cy="4401205"/>
          </a:xfrm>
          <a:prstGeom prst="rect">
            <a:avLst/>
          </a:prstGeom>
          <a:solidFill>
            <a:schemeClr val="accent5">
              <a:lumMod val="75000"/>
            </a:schemeClr>
          </a:solidFill>
        </p:spPr>
        <p:style>
          <a:lnRef idx="1">
            <a:schemeClr val="accent2"/>
          </a:lnRef>
          <a:fillRef idx="3">
            <a:schemeClr val="accent2"/>
          </a:fillRef>
          <a:effectRef idx="2">
            <a:schemeClr val="accent2"/>
          </a:effectRef>
          <a:fontRef idx="minor">
            <a:schemeClr val="lt1"/>
          </a:fontRef>
        </p:style>
        <p:txBody>
          <a:bodyPr wrap="square">
            <a:spAutoFit/>
          </a:bodyPr>
          <a:lstStyle/>
          <a:p>
            <a:r>
              <a:rPr lang="en-US" altLang="zh-CN" sz="2000" dirty="0"/>
              <a:t>In The Visual Display of Quantitative Information, Edward </a:t>
            </a:r>
            <a:r>
              <a:rPr lang="en-US" altLang="zh-CN" sz="2000" dirty="0" err="1"/>
              <a:t>Tufte</a:t>
            </a:r>
            <a:r>
              <a:rPr lang="en-US" altLang="zh-CN" sz="2000" dirty="0"/>
              <a:t> argues that the “ink to data ratio” should be kept as low as possible, but the RCT uses a lot of ink just to display a single number! Still, I do think that the RCT can be an effective tool and perhaps this can be justified by thinking of it as a way of visualizing numbers rather than data (but maybe that’s a long bow).</a:t>
            </a:r>
          </a:p>
          <a:p>
            <a:endParaRPr lang="en-US" altLang="zh-CN" sz="2000" dirty="0"/>
          </a:p>
        </p:txBody>
      </p:sp>
    </p:spTree>
    <p:extLst>
      <p:ext uri="{BB962C8B-B14F-4D97-AF65-F5344CB8AC3E}">
        <p14:creationId xmlns:p14="http://schemas.microsoft.com/office/powerpoint/2010/main" val="91597706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Shape 70"/>
          <p:cNvPicPr preferRelativeResize="0"/>
          <p:nvPr/>
        </p:nvPicPr>
        <p:blipFill>
          <a:blip r:embed="rId3">
            <a:alphaModFix/>
          </a:blip>
          <a:stretch>
            <a:fillRect/>
          </a:stretch>
        </p:blipFill>
        <p:spPr>
          <a:xfrm>
            <a:off x="660741" y="251756"/>
            <a:ext cx="7822525" cy="3995625"/>
          </a:xfrm>
          <a:prstGeom prst="rect">
            <a:avLst/>
          </a:prstGeom>
          <a:noFill/>
          <a:ln>
            <a:noFill/>
          </a:ln>
        </p:spPr>
      </p:pic>
      <p:sp>
        <p:nvSpPr>
          <p:cNvPr id="71" name="Shape 71"/>
          <p:cNvSpPr txBox="1"/>
          <p:nvPr/>
        </p:nvSpPr>
        <p:spPr>
          <a:xfrm>
            <a:off x="660750" y="4259738"/>
            <a:ext cx="8129100" cy="883800"/>
          </a:xfrm>
          <a:prstGeom prst="rect">
            <a:avLst/>
          </a:prstGeom>
          <a:noFill/>
          <a:ln>
            <a:noFill/>
          </a:ln>
        </p:spPr>
        <p:txBody>
          <a:bodyPr lIns="91425" tIns="91425" rIns="91425" bIns="91425" anchor="t" anchorCtr="0">
            <a:noAutofit/>
          </a:bodyPr>
          <a:lstStyle/>
          <a:p>
            <a:pPr lvl="0" rtl="0">
              <a:spcBef>
                <a:spcPts val="0"/>
              </a:spcBef>
              <a:buNone/>
            </a:pPr>
            <a:r>
              <a:rPr lang="en" sz="2000" dirty="0"/>
              <a:t>该可视化作品表现的是频率 （每百人），不是可能发生率</a:t>
            </a:r>
          </a:p>
          <a:p>
            <a:pPr lvl="0" rtl="0">
              <a:spcBef>
                <a:spcPts val="0"/>
              </a:spcBef>
              <a:buNone/>
            </a:pPr>
            <a:r>
              <a:rPr lang="en" sz="2000" dirty="0"/>
              <a:t>This visualization shows </a:t>
            </a:r>
            <a:r>
              <a:rPr lang="en" sz="2000" i="1" dirty="0"/>
              <a:t>frequency</a:t>
            </a:r>
            <a:r>
              <a:rPr lang="en" sz="2000" dirty="0"/>
              <a:t> (out of 100), not </a:t>
            </a:r>
            <a:r>
              <a:rPr lang="en" sz="2000" i="1" dirty="0"/>
              <a:t>probability</a:t>
            </a:r>
            <a:r>
              <a:rPr lang="en" sz="2000" dirty="0"/>
              <a:t>.</a:t>
            </a:r>
          </a:p>
        </p:txBody>
      </p:sp>
      <p:sp>
        <p:nvSpPr>
          <p:cNvPr id="72" name="Shape 72"/>
          <p:cNvSpPr txBox="1"/>
          <p:nvPr/>
        </p:nvSpPr>
        <p:spPr>
          <a:xfrm>
            <a:off x="4253326" y="0"/>
            <a:ext cx="2480099" cy="342900"/>
          </a:xfrm>
          <a:prstGeom prst="rect">
            <a:avLst/>
          </a:prstGeom>
          <a:noFill/>
          <a:ln>
            <a:noFill/>
          </a:ln>
        </p:spPr>
        <p:txBody>
          <a:bodyPr lIns="91425" tIns="91425" rIns="91425" bIns="91425" anchor="t" anchorCtr="0">
            <a:noAutofit/>
          </a:bodyPr>
          <a:lstStyle/>
          <a:p>
            <a:pPr lvl="0" rtl="0">
              <a:spcBef>
                <a:spcPts val="0"/>
              </a:spcBef>
              <a:buNone/>
            </a:pPr>
            <a:r>
              <a:rPr lang="en"/>
              <a:t>他汀（降血脂药物）使用者 </a:t>
            </a:r>
          </a:p>
        </p:txBody>
      </p:sp>
      <p:sp>
        <p:nvSpPr>
          <p:cNvPr id="73" name="Shape 73"/>
          <p:cNvSpPr txBox="1"/>
          <p:nvPr/>
        </p:nvSpPr>
        <p:spPr>
          <a:xfrm>
            <a:off x="736951" y="1040138"/>
            <a:ext cx="1856399" cy="342900"/>
          </a:xfrm>
          <a:prstGeom prst="rect">
            <a:avLst/>
          </a:prstGeom>
          <a:noFill/>
          <a:ln>
            <a:noFill/>
          </a:ln>
        </p:spPr>
        <p:txBody>
          <a:bodyPr lIns="91425" tIns="91425" rIns="91425" bIns="91425" anchor="t" anchorCtr="0">
            <a:noAutofit/>
          </a:bodyPr>
          <a:lstStyle/>
          <a:p>
            <a:pPr lvl="0" rtl="0">
              <a:spcBef>
                <a:spcPts val="0"/>
              </a:spcBef>
              <a:buNone/>
            </a:pPr>
            <a:r>
              <a:rPr lang="en"/>
              <a:t>突发性心脏病/中风</a:t>
            </a:r>
          </a:p>
        </p:txBody>
      </p:sp>
      <p:sp>
        <p:nvSpPr>
          <p:cNvPr id="74" name="Shape 74"/>
          <p:cNvSpPr txBox="1"/>
          <p:nvPr/>
        </p:nvSpPr>
        <p:spPr>
          <a:xfrm>
            <a:off x="889351" y="2317163"/>
            <a:ext cx="1551599" cy="280575"/>
          </a:xfrm>
          <a:prstGeom prst="rect">
            <a:avLst/>
          </a:prstGeom>
          <a:noFill/>
          <a:ln>
            <a:noFill/>
          </a:ln>
        </p:spPr>
        <p:txBody>
          <a:bodyPr lIns="91425" tIns="91425" rIns="91425" bIns="91425" anchor="t" anchorCtr="0">
            <a:noAutofit/>
          </a:bodyPr>
          <a:lstStyle/>
          <a:p>
            <a:pPr lvl="0" rtl="0">
              <a:spcBef>
                <a:spcPts val="0"/>
              </a:spcBef>
              <a:buNone/>
            </a:pPr>
            <a:r>
              <a:rPr lang="en"/>
              <a:t>被他汀预防的</a:t>
            </a:r>
          </a:p>
        </p:txBody>
      </p:sp>
      <p:sp>
        <p:nvSpPr>
          <p:cNvPr id="75" name="Shape 75"/>
          <p:cNvSpPr txBox="1"/>
          <p:nvPr/>
        </p:nvSpPr>
        <p:spPr>
          <a:xfrm>
            <a:off x="930901" y="3674231"/>
            <a:ext cx="1468499" cy="342900"/>
          </a:xfrm>
          <a:prstGeom prst="rect">
            <a:avLst/>
          </a:prstGeom>
          <a:noFill/>
          <a:ln>
            <a:noFill/>
          </a:ln>
        </p:spPr>
        <p:txBody>
          <a:bodyPr lIns="91425" tIns="91425" rIns="91425" bIns="91425" anchor="t" anchorCtr="0">
            <a:noAutofit/>
          </a:bodyPr>
          <a:lstStyle/>
          <a:p>
            <a:pPr lvl="0" rtl="0">
              <a:spcBef>
                <a:spcPts val="0"/>
              </a:spcBef>
              <a:buNone/>
            </a:pPr>
            <a:r>
              <a:rPr lang="en"/>
              <a:t>无心脏病/中风</a:t>
            </a:r>
          </a:p>
        </p:txBody>
      </p:sp>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a:p>
        </p:txBody>
      </p:sp>
    </p:spTree>
    <p:extLst>
      <p:ext uri="{BB962C8B-B14F-4D97-AF65-F5344CB8AC3E}">
        <p14:creationId xmlns:p14="http://schemas.microsoft.com/office/powerpoint/2010/main" val="339506537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Shape 128"/>
          <p:cNvSpPr txBox="1">
            <a:spLocks noGrp="1"/>
          </p:cNvSpPr>
          <p:nvPr>
            <p:ph idx="1"/>
          </p:nvPr>
        </p:nvSpPr>
        <p:spPr>
          <a:prstGeom prst="rect">
            <a:avLst/>
          </a:prstGeom>
        </p:spPr>
        <p:txBody>
          <a:bodyPr lIns="91425" tIns="91425" rIns="91425" bIns="91425" anchor="t" anchorCtr="0">
            <a:noAutofit/>
          </a:bodyPr>
          <a:lstStyle/>
          <a:p>
            <a:pPr marL="0" lvl="0" indent="0" rtl="0">
              <a:spcBef>
                <a:spcPts val="0"/>
              </a:spcBef>
              <a:buNone/>
            </a:pPr>
            <a:r>
              <a:rPr lang="en" sz="2400" dirty="0"/>
              <a:t>对未知的结果大多数人都很难理解和做决定</a:t>
            </a:r>
          </a:p>
          <a:p>
            <a:pPr marL="0" lvl="0" indent="0" rtl="0">
              <a:spcBef>
                <a:spcPts val="0"/>
              </a:spcBef>
              <a:buNone/>
            </a:pPr>
            <a:r>
              <a:rPr lang="en" sz="1800" dirty="0"/>
              <a:t>It’s hard for most people to understand and make decisions about uncertain outcomes.</a:t>
            </a:r>
          </a:p>
          <a:p>
            <a:pPr marL="0" lvl="0" indent="0" rtl="0">
              <a:spcBef>
                <a:spcPts val="0"/>
              </a:spcBef>
              <a:buNone/>
            </a:pPr>
            <a:endParaRPr sz="1800" dirty="0"/>
          </a:p>
          <a:p>
            <a:pPr marL="457200" lvl="0" indent="-368300" rtl="0">
              <a:spcBef>
                <a:spcPts val="0"/>
              </a:spcBef>
              <a:buClr>
                <a:schemeClr val="dk1"/>
              </a:buClr>
              <a:buSzPct val="100000"/>
              <a:buFont typeface="Calibri"/>
              <a:buChar char="•"/>
            </a:pPr>
            <a:r>
              <a:rPr lang="en" sz="1800" dirty="0"/>
              <a:t>大多数风险都很小，而且只能通过比较才能理解。</a:t>
            </a:r>
          </a:p>
          <a:p>
            <a:pPr marL="457200" lvl="0" indent="0" rtl="0">
              <a:spcBef>
                <a:spcPts val="0"/>
              </a:spcBef>
              <a:buNone/>
            </a:pPr>
            <a:r>
              <a:rPr lang="en" sz="1800" dirty="0"/>
              <a:t>Most risks are small, and can only be understood by comparison</a:t>
            </a:r>
          </a:p>
          <a:p>
            <a:pPr marL="457200" lvl="0" indent="-368300" rtl="0">
              <a:spcBef>
                <a:spcPts val="0"/>
              </a:spcBef>
              <a:buClr>
                <a:schemeClr val="dk1"/>
              </a:buClr>
              <a:buSzPct val="100000"/>
              <a:buFont typeface="Calibri"/>
              <a:buChar char="•"/>
            </a:pPr>
            <a:r>
              <a:rPr lang="en" sz="1800" dirty="0"/>
              <a:t>可接受风险是一个主观概念，因人而异</a:t>
            </a:r>
          </a:p>
          <a:p>
            <a:pPr marL="457200" lvl="0" indent="0" rtl="0">
              <a:spcBef>
                <a:spcPts val="0"/>
              </a:spcBef>
              <a:buNone/>
            </a:pPr>
            <a:r>
              <a:rPr lang="en" sz="1800" dirty="0"/>
              <a:t>Acceptable risk is subjective</a:t>
            </a:r>
          </a:p>
          <a:p>
            <a:pPr marL="457200" lvl="0" indent="-368300" rtl="0">
              <a:spcBef>
                <a:spcPts val="0"/>
              </a:spcBef>
              <a:buClr>
                <a:schemeClr val="dk1"/>
              </a:buClr>
              <a:buSzPct val="100000"/>
              <a:buFont typeface="Calibri"/>
              <a:buChar char="•"/>
            </a:pPr>
            <a:r>
              <a:rPr lang="en" sz="1800" dirty="0"/>
              <a:t>通过显示多少人经历或不经历坏的结果来做视觉化， 而不只是通过数字。</a:t>
            </a:r>
          </a:p>
          <a:p>
            <a:pPr marL="457200" lvl="0" indent="0" rtl="0">
              <a:spcBef>
                <a:spcPts val="0"/>
              </a:spcBef>
              <a:buNone/>
            </a:pPr>
            <a:r>
              <a:rPr lang="en" sz="1800" dirty="0"/>
              <a:t>Visualize by showing how many people do and do not experience the bad outcome -- not just numbers.</a:t>
            </a:r>
          </a:p>
        </p:txBody>
      </p:sp>
      <p:sp>
        <p:nvSpPr>
          <p:cNvPr id="127" name="Shape 127"/>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 sz="3000"/>
              <a:t>传达不确定性</a:t>
            </a:r>
          </a:p>
          <a:p>
            <a:pPr lvl="0" rtl="0">
              <a:spcBef>
                <a:spcPts val="0"/>
              </a:spcBef>
              <a:buNone/>
            </a:pPr>
            <a:r>
              <a:rPr lang="en" sz="3000"/>
              <a:t>Communicating Uncertainty</a:t>
            </a:r>
          </a:p>
        </p:txBody>
      </p:sp>
    </p:spTree>
    <p:extLst>
      <p:ext uri="{BB962C8B-B14F-4D97-AF65-F5344CB8AC3E}">
        <p14:creationId xmlns:p14="http://schemas.microsoft.com/office/powerpoint/2010/main" val="77116833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Shape 243"/>
          <p:cNvSpPr txBox="1">
            <a:spLocks noGrp="1"/>
          </p:cNvSpPr>
          <p:nvPr>
            <p:ph idx="1"/>
          </p:nvPr>
        </p:nvSpPr>
        <p:spPr>
          <a:prstGeom prst="rect">
            <a:avLst/>
          </a:prstGeom>
          <a:noFill/>
          <a:ln>
            <a:noFill/>
          </a:ln>
        </p:spPr>
        <p:txBody>
          <a:bodyPr lIns="91425" tIns="45700" rIns="91425" bIns="45700" anchor="t" anchorCtr="0">
            <a:noAutofit/>
          </a:bodyPr>
          <a:lstStyle/>
          <a:p>
            <a:pPr marL="742950" marR="0" lvl="1" indent="-285750" algn="l" rtl="0">
              <a:spcBef>
                <a:spcPts val="0"/>
              </a:spcBef>
              <a:buClr>
                <a:schemeClr val="dk1"/>
              </a:buClr>
              <a:buSzPct val="116666"/>
              <a:buFont typeface="Calibri"/>
              <a:buChar char="–"/>
            </a:pPr>
            <a:r>
              <a:rPr lang="en" sz="2400"/>
              <a:t>传统报道能力 </a:t>
            </a:r>
            <a:r>
              <a:rPr lang="en" sz="2800" b="0" i="0" u="none" strike="noStrike" cap="none" baseline="0">
                <a:solidFill>
                  <a:schemeClr val="dk1"/>
                </a:solidFill>
                <a:latin typeface="Calibri"/>
                <a:ea typeface="Calibri"/>
                <a:cs typeface="Calibri"/>
                <a:sym typeface="Calibri"/>
              </a:rPr>
              <a:t>traditional reporting  </a:t>
            </a:r>
          </a:p>
          <a:p>
            <a:pPr marL="742950" marR="0" lvl="1" indent="-285750" algn="l" rtl="0">
              <a:spcBef>
                <a:spcPts val="560"/>
              </a:spcBef>
              <a:buClr>
                <a:schemeClr val="dk1"/>
              </a:buClr>
              <a:buSzPct val="116666"/>
              <a:buFont typeface="Calibri"/>
              <a:buChar char="–"/>
            </a:pPr>
            <a:r>
              <a:rPr lang="en" sz="2400"/>
              <a:t>数学及统计 </a:t>
            </a:r>
            <a:r>
              <a:rPr lang="en" sz="2800" b="0" i="0" u="none" strike="noStrike" cap="none" baseline="0">
                <a:solidFill>
                  <a:schemeClr val="dk1"/>
                </a:solidFill>
                <a:latin typeface="Calibri"/>
                <a:ea typeface="Calibri"/>
                <a:cs typeface="Calibri"/>
                <a:sym typeface="Calibri"/>
              </a:rPr>
              <a:t>math and statistics </a:t>
            </a:r>
          </a:p>
          <a:p>
            <a:pPr marL="742950" marR="0" lvl="1" indent="-285750" algn="l" rtl="0">
              <a:spcBef>
                <a:spcPts val="560"/>
              </a:spcBef>
              <a:buClr>
                <a:schemeClr val="dk1"/>
              </a:buClr>
              <a:buSzPct val="116666"/>
              <a:buFont typeface="Calibri"/>
              <a:buChar char="–"/>
            </a:pPr>
            <a:r>
              <a:rPr lang="en" sz="2400"/>
              <a:t>数据分析编程 </a:t>
            </a:r>
            <a:r>
              <a:rPr lang="en" sz="2800" b="0" i="0" u="none" strike="noStrike" cap="none" baseline="0">
                <a:solidFill>
                  <a:schemeClr val="dk1"/>
                </a:solidFill>
                <a:latin typeface="Calibri"/>
                <a:ea typeface="Calibri"/>
                <a:cs typeface="Calibri"/>
                <a:sym typeface="Calibri"/>
              </a:rPr>
              <a:t>programming for data analysis </a:t>
            </a:r>
          </a:p>
          <a:p>
            <a:pPr marL="742950" marR="0" lvl="1" indent="-285750" algn="l" rtl="0">
              <a:spcBef>
                <a:spcPts val="560"/>
              </a:spcBef>
              <a:buClr>
                <a:schemeClr val="dk1"/>
              </a:buClr>
              <a:buSzPct val="116666"/>
              <a:buFont typeface="Calibri"/>
              <a:buChar char="–"/>
            </a:pPr>
            <a:r>
              <a:rPr lang="en" sz="2400"/>
              <a:t>网站编程 </a:t>
            </a:r>
            <a:r>
              <a:rPr lang="en" sz="2800" b="0" i="0" u="none" strike="noStrike" cap="none" baseline="0">
                <a:solidFill>
                  <a:schemeClr val="dk1"/>
                </a:solidFill>
                <a:latin typeface="Calibri"/>
                <a:ea typeface="Calibri"/>
                <a:cs typeface="Calibri"/>
                <a:sym typeface="Calibri"/>
              </a:rPr>
              <a:t>web programming </a:t>
            </a:r>
          </a:p>
          <a:p>
            <a:pPr marL="742950" marR="0" lvl="1" indent="-285750" algn="l" rtl="0">
              <a:spcBef>
                <a:spcPts val="560"/>
              </a:spcBef>
              <a:buClr>
                <a:schemeClr val="dk1"/>
              </a:buClr>
              <a:buSzPct val="116666"/>
              <a:buFont typeface="Calibri"/>
              <a:buChar char="–"/>
            </a:pPr>
            <a:r>
              <a:rPr lang="en" sz="2400"/>
              <a:t>平面设计 </a:t>
            </a:r>
            <a:r>
              <a:rPr lang="en" sz="2800" b="0" i="0" u="none" strike="noStrike" cap="none" baseline="0">
                <a:solidFill>
                  <a:schemeClr val="dk1"/>
                </a:solidFill>
                <a:latin typeface="Calibri"/>
                <a:ea typeface="Calibri"/>
                <a:cs typeface="Calibri"/>
                <a:sym typeface="Calibri"/>
              </a:rPr>
              <a:t>graphic design </a:t>
            </a:r>
          </a:p>
          <a:p>
            <a:pPr marL="742950" marR="0" lvl="1" indent="-285750" algn="l" rtl="0">
              <a:spcBef>
                <a:spcPts val="560"/>
              </a:spcBef>
              <a:buClr>
                <a:schemeClr val="dk1"/>
              </a:buClr>
              <a:buSzPct val="116666"/>
              <a:buFont typeface="Calibri"/>
              <a:buChar char="–"/>
            </a:pPr>
            <a:r>
              <a:rPr lang="en" sz="2400"/>
              <a:t>互动设计 </a:t>
            </a:r>
            <a:r>
              <a:rPr lang="en" sz="2800" b="0" i="0" u="none" strike="noStrike" cap="none" baseline="0">
                <a:solidFill>
                  <a:schemeClr val="dk1"/>
                </a:solidFill>
                <a:latin typeface="Calibri"/>
                <a:ea typeface="Calibri"/>
                <a:cs typeface="Calibri"/>
                <a:sym typeface="Calibri"/>
              </a:rPr>
              <a:t>interaction design </a:t>
            </a:r>
          </a:p>
          <a:p>
            <a:pPr marL="742950" marR="0" lvl="1" indent="-285750" algn="l" rtl="0">
              <a:spcBef>
                <a:spcPts val="560"/>
              </a:spcBef>
              <a:buClr>
                <a:schemeClr val="dk1"/>
              </a:buClr>
              <a:buSzPct val="116666"/>
              <a:buFont typeface="Calibri"/>
              <a:buChar char="–"/>
            </a:pPr>
            <a:r>
              <a:rPr lang="en" sz="2400"/>
              <a:t>写作</a:t>
            </a:r>
            <a:r>
              <a:rPr lang="en" sz="2800" b="0" i="0" u="none" strike="noStrike" cap="none" baseline="0">
                <a:solidFill>
                  <a:schemeClr val="dk1"/>
                </a:solidFill>
                <a:latin typeface="Calibri"/>
                <a:ea typeface="Calibri"/>
                <a:cs typeface="Calibri"/>
                <a:sym typeface="Calibri"/>
              </a:rPr>
              <a:t>Writing </a:t>
            </a:r>
          </a:p>
        </p:txBody>
      </p:sp>
      <p:sp>
        <p:nvSpPr>
          <p:cNvPr id="242" name="Shape 24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600" dirty="0" smtClean="0"/>
              <a:t>数据新闻所需技能</a:t>
            </a:r>
            <a:endParaRPr lang="en" sz="3600" dirty="0"/>
          </a:p>
        </p:txBody>
      </p:sp>
    </p:spTree>
    <p:extLst>
      <p:ext uri="{BB962C8B-B14F-4D97-AF65-F5344CB8AC3E}">
        <p14:creationId xmlns:p14="http://schemas.microsoft.com/office/powerpoint/2010/main" val="224831504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p:cNvSpPr>
          <p:nvPr>
            <p:ph idx="1"/>
          </p:nvPr>
        </p:nvSpPr>
        <p:spPr>
          <a:prstGeom prst="rect">
            <a:avLst/>
          </a:prstGeom>
        </p:spPr>
        <p:txBody>
          <a:bodyPr lIns="0" tIns="0" rIns="0" bIns="0">
            <a:normAutofit lnSpcReduction="10000"/>
          </a:bodyPr>
          <a:lstStyle/>
          <a:p>
            <a:pPr marL="1152023" lvl="0" indent="-1094873">
              <a:lnSpc>
                <a:spcPct val="96000"/>
              </a:lnSpc>
              <a:buFontTx/>
              <a:buAutoNum type="arabicPeriod"/>
              <a:defRPr sz="1800"/>
            </a:pPr>
            <a:r>
              <a:rPr sz="2800"/>
              <a:t>Tufte E.T. (2001). The Visual Display of Quantitative Information. 2</a:t>
            </a:r>
            <a:r>
              <a:rPr sz="2800" baseline="30000"/>
              <a:t>nd</a:t>
            </a:r>
            <a:r>
              <a:rPr sz="2800"/>
              <a:t> Edition. Cheshire, Conn. : Graphics Press.</a:t>
            </a:r>
            <a:endParaRPr sz="1900"/>
          </a:p>
          <a:p>
            <a:pPr marL="1152023" lvl="0" indent="-1094873">
              <a:lnSpc>
                <a:spcPct val="96000"/>
              </a:lnSpc>
              <a:buFontTx/>
              <a:buAutoNum type="arabicPeriod"/>
              <a:defRPr sz="1800"/>
            </a:pPr>
            <a:r>
              <a:rPr sz="2800"/>
              <a:t>Cairo, A. (2013). The Functional Art: An Introduction to Information Graphics and Visualization. Berkely CA : New Riders.</a:t>
            </a:r>
            <a:endParaRPr sz="1900"/>
          </a:p>
          <a:p>
            <a:pPr marL="1152023" lvl="0" indent="-1094873">
              <a:lnSpc>
                <a:spcPct val="96000"/>
              </a:lnSpc>
              <a:buFontTx/>
              <a:buAutoNum type="arabicPeriod"/>
              <a:defRPr sz="1800"/>
            </a:pPr>
            <a:r>
              <a:rPr sz="2800"/>
              <a:t>Fry, B. (2008). Visualizing Data. Sebastopol, CA : O'Reilly Media, Inc.</a:t>
            </a:r>
          </a:p>
        </p:txBody>
      </p:sp>
      <p:sp>
        <p:nvSpPr>
          <p:cNvPr id="291" name="Shape 291"/>
          <p:cNvSpPr>
            <a:spLocks noGrp="1"/>
          </p:cNvSpPr>
          <p:nvPr>
            <p:ph type="title"/>
          </p:nvPr>
        </p:nvSpPr>
        <p:spPr>
          <a:prstGeom prst="rect">
            <a:avLst/>
          </a:prstGeom>
        </p:spPr>
        <p:txBody>
          <a:bodyPr lIns="0" tIns="0" rIns="0" bIns="0">
            <a:normAutofit/>
          </a:bodyPr>
          <a:lstStyle/>
          <a:p>
            <a:pPr lvl="0">
              <a:defRPr sz="1800"/>
            </a:pPr>
            <a:r>
              <a:rPr sz="3200"/>
              <a:t>Readings</a:t>
            </a:r>
          </a:p>
        </p:txBody>
      </p:sp>
      <p:sp>
        <p:nvSpPr>
          <p:cNvPr id="293" name="Shape 293"/>
          <p:cNvSpPr/>
          <p:nvPr/>
        </p:nvSpPr>
        <p:spPr>
          <a:xfrm>
            <a:off x="6893170" y="4857096"/>
            <a:ext cx="21336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1200">
                <a:solidFill>
                  <a:srgbClr val="888888"/>
                </a:solidFill>
              </a:defRPr>
            </a:lvl1pPr>
          </a:lstStyle>
          <a:p>
            <a:pPr lvl="0">
              <a:defRPr sz="1800">
                <a:solidFill>
                  <a:srgbClr val="000000"/>
                </a:solidFill>
              </a:defRPr>
            </a:pPr>
            <a:r>
              <a:rPr sz="1200">
                <a:solidFill>
                  <a:srgbClr val="888888"/>
                </a:solidFill>
              </a:rPr>
              <a:t>47</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kumimoji="1" lang="zh-CN" altLang="en-US"/>
          </a:p>
        </p:txBody>
      </p:sp>
      <p:sp>
        <p:nvSpPr>
          <p:cNvPr id="295" name="Shape 295"/>
          <p:cNvSpPr>
            <a:spLocks noGrp="1"/>
          </p:cNvSpPr>
          <p:nvPr>
            <p:ph type="title"/>
          </p:nvPr>
        </p:nvSpPr>
        <p:spPr>
          <a:prstGeom prst="rect">
            <a:avLst/>
          </a:prstGeom>
        </p:spPr>
        <p:txBody>
          <a:bodyPr lIns="0" tIns="0" rIns="0" bIns="0">
            <a:noAutofit/>
          </a:bodyPr>
          <a:lstStyle>
            <a:lvl1pPr>
              <a:defRPr cap="all"/>
            </a:lvl1pPr>
          </a:lstStyle>
          <a:p>
            <a:pPr lvl="0">
              <a:defRPr sz="1800" cap="none"/>
            </a:pPr>
            <a:r>
              <a:rPr sz="9600" cap="all" dirty="0"/>
              <a:t>Thank you</a:t>
            </a: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3" name="图片 2"/>
          <p:cNvPicPr>
            <a:picLocks noChangeAspect="1"/>
          </p:cNvPicPr>
          <p:nvPr/>
        </p:nvPicPr>
        <p:blipFill>
          <a:blip r:embed="rId2"/>
          <a:stretch>
            <a:fillRect/>
          </a:stretch>
        </p:blipFill>
        <p:spPr>
          <a:xfrm>
            <a:off x="1092200" y="0"/>
            <a:ext cx="6951257" cy="5143500"/>
          </a:xfrm>
          <a:prstGeom prst="rect">
            <a:avLst/>
          </a:prstGeom>
        </p:spPr>
      </p:pic>
      <p:sp>
        <p:nvSpPr>
          <p:cNvPr id="4" name="文本框 3"/>
          <p:cNvSpPr txBox="1"/>
          <p:nvPr/>
        </p:nvSpPr>
        <p:spPr>
          <a:xfrm>
            <a:off x="3145692" y="2530231"/>
            <a:ext cx="646331"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kumimoji="1" lang="zh-CN" altLang="en-US" dirty="0" smtClean="0"/>
              <a:t>关系</a:t>
            </a:r>
            <a:endParaRPr kumimoji="1" lang="zh-CN" altLang="en-US" dirty="0"/>
          </a:p>
        </p:txBody>
      </p:sp>
      <p:sp>
        <p:nvSpPr>
          <p:cNvPr id="6" name="文本框 5"/>
          <p:cNvSpPr txBox="1"/>
          <p:nvPr/>
        </p:nvSpPr>
        <p:spPr>
          <a:xfrm>
            <a:off x="4235938" y="1520093"/>
            <a:ext cx="646331"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kumimoji="1" lang="zh-CN" altLang="en-US" dirty="0" smtClean="0"/>
              <a:t>比较</a:t>
            </a:r>
            <a:endParaRPr kumimoji="1" lang="zh-CN" altLang="en-US" dirty="0"/>
          </a:p>
        </p:txBody>
      </p:sp>
      <p:sp>
        <p:nvSpPr>
          <p:cNvPr id="7" name="文本框 6"/>
          <p:cNvSpPr txBox="1"/>
          <p:nvPr/>
        </p:nvSpPr>
        <p:spPr>
          <a:xfrm>
            <a:off x="5320323" y="2536092"/>
            <a:ext cx="646331" cy="369332"/>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kumimoji="1" lang="zh-CN" altLang="en-US" dirty="0" smtClean="0"/>
              <a:t>分布</a:t>
            </a:r>
            <a:endParaRPr kumimoji="1" lang="zh-CN" altLang="en-US" dirty="0"/>
          </a:p>
        </p:txBody>
      </p:sp>
      <p:sp>
        <p:nvSpPr>
          <p:cNvPr id="8" name="文本框 7"/>
          <p:cNvSpPr txBox="1"/>
          <p:nvPr/>
        </p:nvSpPr>
        <p:spPr>
          <a:xfrm>
            <a:off x="4226169" y="3083170"/>
            <a:ext cx="646331"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kumimoji="1" lang="zh-CN" altLang="en-US" dirty="0" smtClean="0"/>
              <a:t>组成</a:t>
            </a:r>
            <a:endParaRPr kumimoji="1" lang="zh-CN" altLang="en-US" dirty="0"/>
          </a:p>
        </p:txBody>
      </p:sp>
    </p:spTree>
    <p:extLst>
      <p:ext uri="{BB962C8B-B14F-4D97-AF65-F5344CB8AC3E}">
        <p14:creationId xmlns:p14="http://schemas.microsoft.com/office/powerpoint/2010/main" val="31403151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p:cNvSpPr>
          <p:nvPr>
            <p:ph idx="1"/>
          </p:nvPr>
        </p:nvSpPr>
        <p:spPr>
          <a:prstGeom prst="rect">
            <a:avLst/>
          </a:prstGeom>
        </p:spPr>
        <p:txBody>
          <a:bodyPr lIns="0" tIns="0" rIns="0" bIns="0">
            <a:normAutofit/>
          </a:bodyPr>
          <a:lstStyle/>
          <a:p>
            <a:pPr lvl="0" defTabSz="841247">
              <a:buFont typeface="Wingdings" panose="05000000000000000000" pitchFamily="2" charset="2"/>
              <a:buChar char="p"/>
              <a:defRPr sz="1800"/>
            </a:pPr>
            <a:r>
              <a:rPr sz="2576" dirty="0" err="1"/>
              <a:t>数据可视化</a:t>
            </a:r>
            <a:r>
              <a:rPr sz="2576" dirty="0"/>
              <a:t> DataViz is an umbrella term, usually covering both information and scientific visualization.</a:t>
            </a:r>
          </a:p>
          <a:p>
            <a:pPr lvl="0" defTabSz="841247">
              <a:buFont typeface="Wingdings" panose="05000000000000000000" pitchFamily="2" charset="2"/>
              <a:buChar char="p"/>
              <a:defRPr sz="1800"/>
            </a:pPr>
            <a:r>
              <a:rPr sz="2576" dirty="0"/>
              <a:t>To convert data into a visual representation (like charts, graphs, maps, sometimes even just tables).</a:t>
            </a:r>
          </a:p>
          <a:p>
            <a:pPr lvl="0" defTabSz="841247">
              <a:buFont typeface="Wingdings" panose="05000000000000000000" pitchFamily="2" charset="2"/>
              <a:buChar char="p"/>
              <a:defRPr sz="1800"/>
            </a:pPr>
            <a:r>
              <a:rPr sz="2576" dirty="0" err="1" smtClean="0">
                <a:latin typeface="宋体"/>
                <a:ea typeface="宋体"/>
                <a:cs typeface="宋体"/>
                <a:sym typeface="宋体"/>
              </a:rPr>
              <a:t>静态</a:t>
            </a:r>
            <a:r>
              <a:rPr sz="2576" dirty="0" err="1">
                <a:latin typeface="宋体"/>
                <a:ea typeface="宋体"/>
                <a:cs typeface="宋体"/>
                <a:sym typeface="宋体"/>
              </a:rPr>
              <a:t>、交互与动态</a:t>
            </a:r>
            <a:r>
              <a:rPr sz="2576" dirty="0">
                <a:latin typeface="宋体"/>
                <a:ea typeface="宋体"/>
                <a:cs typeface="宋体"/>
                <a:sym typeface="宋体"/>
              </a:rPr>
              <a:t> </a:t>
            </a:r>
            <a:r>
              <a:rPr sz="2576" dirty="0"/>
              <a:t>Static vs. interactive vs. dynamic</a:t>
            </a:r>
            <a:endParaRPr sz="2944" dirty="0"/>
          </a:p>
          <a:p>
            <a:pPr marL="0" lvl="1" indent="420623" algn="r" defTabSz="841247">
              <a:spcBef>
                <a:spcPts val="500"/>
              </a:spcBef>
              <a:buSzTx/>
              <a:buNone/>
              <a:defRPr sz="1800"/>
            </a:pPr>
            <a:endParaRPr sz="1656" dirty="0"/>
          </a:p>
          <a:p>
            <a:pPr marL="0" lvl="1" indent="420623" defTabSz="841247">
              <a:spcBef>
                <a:spcPts val="300"/>
              </a:spcBef>
              <a:buSzTx/>
              <a:buNone/>
              <a:defRPr sz="1800"/>
            </a:pPr>
            <a:r>
              <a:rPr sz="1656" dirty="0"/>
              <a:t>Source: Angela </a:t>
            </a:r>
            <a:r>
              <a:rPr sz="1656" dirty="0" err="1"/>
              <a:t>Zoss</a:t>
            </a:r>
            <a:r>
              <a:rPr sz="1656" dirty="0"/>
              <a:t>, </a:t>
            </a:r>
            <a:r>
              <a:rPr sz="2208" u="sng" dirty="0">
                <a:solidFill>
                  <a:srgbClr val="410082"/>
                </a:solidFill>
                <a:uFill>
                  <a:solidFill>
                    <a:srgbClr val="410082"/>
                  </a:solidFill>
                </a:uFill>
                <a:hlinkClick r:id="rId2"/>
              </a:rPr>
              <a:t>http://guides.library.duke.edu/datavis/</a:t>
            </a:r>
          </a:p>
        </p:txBody>
      </p:sp>
      <p:sp>
        <p:nvSpPr>
          <p:cNvPr id="3" name="标题 2"/>
          <p:cNvSpPr>
            <a:spLocks noGrp="1"/>
          </p:cNvSpPr>
          <p:nvPr>
            <p:ph type="title"/>
          </p:nvPr>
        </p:nvSpPr>
        <p:spPr/>
        <p:txBody>
          <a:bodyPr/>
          <a:lstStyle/>
          <a:p>
            <a:r>
              <a:rPr lang="zh-CN" altLang="en-US" dirty="0" smtClean="0"/>
              <a:t>数据可视化</a:t>
            </a:r>
            <a:endParaRPr lang="zh-CN" altLang="en-US" dirty="0"/>
          </a:p>
        </p:txBody>
      </p:sp>
      <p:sp>
        <p:nvSpPr>
          <p:cNvPr id="121" name="Shape 121"/>
          <p:cNvSpPr>
            <a:spLocks noGrp="1"/>
          </p:cNvSpPr>
          <p:nvPr>
            <p:ph type="sldNum" sz="quarter" idx="4294967295"/>
          </p:nvPr>
        </p:nvSpPr>
        <p:spPr>
          <a:xfrm>
            <a:off x="8210550" y="4713288"/>
            <a:ext cx="933450" cy="3429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pPr>
            <a:fld id="{86CB4B4D-7CA3-9044-876B-883B54F8677D}" type="slidenum">
              <a:rPr sz="1600"/>
              <a:t>9</a:t>
            </a:fld>
            <a:endParaRPr sz="1600"/>
          </a:p>
        </p:txBody>
      </p:sp>
    </p:spTree>
    <p:extLst>
      <p:ext uri="{BB962C8B-B14F-4D97-AF65-F5344CB8AC3E}">
        <p14:creationId xmlns:p14="http://schemas.microsoft.com/office/powerpoint/2010/main" val="3199998441"/>
      </p:ext>
    </p:extLst>
  </p:cSld>
  <p:clrMapOvr>
    <a:masterClrMapping/>
  </p:clrMapOvr>
  <p:transition xmlns:p14="http://schemas.microsoft.com/office/powerpoint/2010/main" spd="slow">
    <p:push dir="u"/>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120">
                                            <p:bg/>
                                          </p:spTgt>
                                        </p:tgtEl>
                                        <p:attrNameLst>
                                          <p:attrName>style.visibility</p:attrName>
                                        </p:attrNameLst>
                                      </p:cBhvr>
                                      <p:to>
                                        <p:strVal val="visible"/>
                                      </p:to>
                                    </p:set>
                                    <p:animEffect transition="in" filter="fade">
                                      <p:cBhvr>
                                        <p:cTn id="7" dur="500"/>
                                        <p:tgtEl>
                                          <p:spTgt spid="120">
                                            <p:bg/>
                                          </p:spTgt>
                                        </p:tgtEl>
                                      </p:cBhvr>
                                    </p:animEffect>
                                  </p:childTnLst>
                                </p:cTn>
                              </p:par>
                              <p:par>
                                <p:cTn id="8" presetID="10" presetClass="entr" presetSubtype="0" fill="hold" grpId="0">
                                  <p:stCondLst>
                                    <p:cond delay="0"/>
                                  </p:stCondLst>
                                  <p:iterate>
                                    <p:tmAbs val="0"/>
                                  </p:iterate>
                                  <p:childTnLst>
                                    <p:set>
                                      <p:cBhvr>
                                        <p:cTn id="9" fill="hold"/>
                                        <p:tgtEl>
                                          <p:spTgt spid="120">
                                            <p:txEl>
                                              <p:pRg st="0" end="0"/>
                                            </p:txEl>
                                          </p:spTgt>
                                        </p:tgtEl>
                                        <p:attrNameLst>
                                          <p:attrName>style.visibility</p:attrName>
                                        </p:attrNameLst>
                                      </p:cBhvr>
                                      <p:to>
                                        <p:strVal val="visible"/>
                                      </p:to>
                                    </p:set>
                                    <p:animEffect transition="in" filter="fade">
                                      <p:cBhvr>
                                        <p:cTn id="10" dur="500"/>
                                        <p:tgtEl>
                                          <p:spTgt spid="1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p:tmAbs val="0"/>
                                  </p:iterate>
                                  <p:childTnLst>
                                    <p:set>
                                      <p:cBhvr>
                                        <p:cTn id="14" fill="hold"/>
                                        <p:tgtEl>
                                          <p:spTgt spid="120">
                                            <p:txEl>
                                              <p:pRg st="1" end="1"/>
                                            </p:txEl>
                                          </p:spTgt>
                                        </p:tgtEl>
                                        <p:attrNameLst>
                                          <p:attrName>style.visibility</p:attrName>
                                        </p:attrNameLst>
                                      </p:cBhvr>
                                      <p:to>
                                        <p:strVal val="visible"/>
                                      </p:to>
                                    </p:set>
                                    <p:animEffect transition="in" filter="fade">
                                      <p:cBhvr>
                                        <p:cTn id="15" dur="500"/>
                                        <p:tgtEl>
                                          <p:spTgt spid="12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iterate>
                                    <p:tmAbs val="0"/>
                                  </p:iterate>
                                  <p:childTnLst>
                                    <p:set>
                                      <p:cBhvr>
                                        <p:cTn id="19" fill="hold"/>
                                        <p:tgtEl>
                                          <p:spTgt spid="120">
                                            <p:txEl>
                                              <p:pRg st="2" end="2"/>
                                            </p:txEl>
                                          </p:spTgt>
                                        </p:tgtEl>
                                        <p:attrNameLst>
                                          <p:attrName>style.visibility</p:attrName>
                                        </p:attrNameLst>
                                      </p:cBhvr>
                                      <p:to>
                                        <p:strVal val="visible"/>
                                      </p:to>
                                    </p:set>
                                    <p:animEffect transition="in" filter="fade">
                                      <p:cBhvr>
                                        <p:cTn id="20" dur="500"/>
                                        <p:tgtEl>
                                          <p:spTgt spid="12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p:tmAbs val="0"/>
                                  </p:iterate>
                                  <p:childTnLst>
                                    <p:set>
                                      <p:cBhvr>
                                        <p:cTn id="24" fill="hold"/>
                                        <p:tgtEl>
                                          <p:spTgt spid="120">
                                            <p:txEl>
                                              <p:pRg st="4" end="4"/>
                                            </p:txEl>
                                          </p:spTgt>
                                        </p:tgtEl>
                                        <p:attrNameLst>
                                          <p:attrName>style.visibility</p:attrName>
                                        </p:attrNameLst>
                                      </p:cBhvr>
                                      <p:to>
                                        <p:strVal val="visible"/>
                                      </p:to>
                                    </p:set>
                                    <p:animEffect transition="in" filter="fade">
                                      <p:cBhvr>
                                        <p:cTn id="25" dur="500"/>
                                        <p:tgtEl>
                                          <p:spTgt spid="1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build="p" bldLvl="5" animBg="1" advAuto="0"/>
    </p:bldLst>
  </p:timing>
</p:sld>
</file>

<file path=ppt/theme/theme1.xml><?xml version="1.0" encoding="utf-8"?>
<a:theme xmlns:a="http://schemas.openxmlformats.org/drawingml/2006/main" name="chengjun">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A7BA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自定义设计">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CEB966"/>
      </a:accent1>
      <a:accent2>
        <a:srgbClr val="9CB084"/>
      </a:accent2>
      <a:accent3>
        <a:srgbClr val="6BB1C9"/>
      </a:accent3>
      <a:accent4>
        <a:srgbClr val="6585CF"/>
      </a:accent4>
      <a:accent5>
        <a:srgbClr val="7E6BC9"/>
      </a:accent5>
      <a:accent6>
        <a:srgbClr val="A379B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CEB966"/>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CEB966"/>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chengjun.thmx</Template>
  <TotalTime>9269</TotalTime>
  <Words>2517</Words>
  <Application>Microsoft Macintosh PowerPoint</Application>
  <PresentationFormat>全屏显示(16:9)</PresentationFormat>
  <Paragraphs>405</Paragraphs>
  <Slides>75</Slides>
  <Notes>17</Notes>
  <HiddenSlides>0</HiddenSlides>
  <MMClips>0</MMClips>
  <ScaleCrop>false</ScaleCrop>
  <HeadingPairs>
    <vt:vector size="4" baseType="variant">
      <vt:variant>
        <vt:lpstr>主题</vt:lpstr>
      </vt:variant>
      <vt:variant>
        <vt:i4>2</vt:i4>
      </vt:variant>
      <vt:variant>
        <vt:lpstr>幻灯片标题</vt:lpstr>
      </vt:variant>
      <vt:variant>
        <vt:i4>75</vt:i4>
      </vt:variant>
    </vt:vector>
  </HeadingPairs>
  <TitlesOfParts>
    <vt:vector size="77" baseType="lpstr">
      <vt:lpstr>chengjun</vt:lpstr>
      <vt:lpstr>自定义设计</vt:lpstr>
      <vt:lpstr>数据叙事概览：从数据可视化讲起</vt:lpstr>
      <vt:lpstr>内容简介</vt:lpstr>
      <vt:lpstr>概念 Concepts</vt:lpstr>
      <vt:lpstr>定义可视化</vt:lpstr>
      <vt:lpstr>可视化周期表</vt:lpstr>
      <vt:lpstr>PowerPoint 演示文稿</vt:lpstr>
      <vt:lpstr>PowerPoint 演示文稿</vt:lpstr>
      <vt:lpstr>PowerPoint 演示文稿</vt:lpstr>
      <vt:lpstr>数据可视化</vt:lpstr>
      <vt:lpstr>禹迹图</vt:lpstr>
      <vt:lpstr>流地图</vt:lpstr>
      <vt:lpstr>Leonardo Da Vinci </vt:lpstr>
      <vt:lpstr>功能 Functions</vt:lpstr>
      <vt:lpstr>优秀的可视化</vt:lpstr>
      <vt:lpstr>清晰传播</vt:lpstr>
      <vt:lpstr>优图原则</vt:lpstr>
      <vt:lpstr>1854年伦敦宽街黑死病爆发</vt:lpstr>
      <vt:lpstr>可视化解读</vt:lpstr>
      <vt:lpstr>1812年拿破仑军队的溃退</vt:lpstr>
      <vt:lpstr>记者如何报道战争？</vt:lpstr>
      <vt:lpstr>地理空间、军队规模和温度</vt:lpstr>
      <vt:lpstr>可视化解读</vt:lpstr>
      <vt:lpstr>PowerPoint 演示文稿</vt:lpstr>
      <vt:lpstr>Hannibal’s campaign in Spain, Gaul and Northern Italy </vt:lpstr>
      <vt:lpstr>如何更好地呈现统计结果？</vt:lpstr>
      <vt:lpstr>可视化之美</vt:lpstr>
      <vt:lpstr>数据新闻&amp;数字叙事</vt:lpstr>
      <vt:lpstr>做数据新闻的商业原因</vt:lpstr>
      <vt:lpstr>数据新闻实践</vt:lpstr>
      <vt:lpstr>PowerPoint 演示文稿</vt:lpstr>
      <vt:lpstr>PowerPoint 演示文稿</vt:lpstr>
      <vt:lpstr>过程 PROCESS</vt:lpstr>
      <vt:lpstr>数据可视化的七个步骤</vt:lpstr>
      <vt:lpstr>获取、清理、过滤数据</vt:lpstr>
      <vt:lpstr>表征数据关系</vt:lpstr>
      <vt:lpstr>可视化的重要性 </vt:lpstr>
      <vt:lpstr>安斯庫姆四重奏 之Echarts版本</vt:lpstr>
      <vt:lpstr>可视化目标</vt:lpstr>
      <vt:lpstr>从数据到可视化</vt:lpstr>
      <vt:lpstr>可视化基础</vt:lpstr>
      <vt:lpstr>可视化基础</vt:lpstr>
      <vt:lpstr>基础图形</vt:lpstr>
      <vt:lpstr>理论 THEORY</vt:lpstr>
      <vt:lpstr>作为视觉传播的可视化</vt:lpstr>
      <vt:lpstr>框架理论与视觉传播</vt:lpstr>
      <vt:lpstr>数据驱动</vt:lpstr>
      <vt:lpstr>图像诚实 Graphic integrity</vt:lpstr>
      <vt:lpstr>Tufte’s Six Principles</vt:lpstr>
      <vt:lpstr>撒谎因子Lie Factor </vt:lpstr>
      <vt:lpstr>PowerPoint 演示文稿</vt:lpstr>
      <vt:lpstr>PowerPoint 演示文稿</vt:lpstr>
      <vt:lpstr>坐标轴起点</vt:lpstr>
      <vt:lpstr>累计增长曲线</vt:lpstr>
      <vt:lpstr>苹果的销售量</vt:lpstr>
      <vt:lpstr>PowerPoint 演示文稿</vt:lpstr>
      <vt:lpstr>尽量不用饼状图</vt:lpstr>
      <vt:lpstr>图片垃圾 Chartjunk</vt:lpstr>
      <vt:lpstr>优图</vt:lpstr>
      <vt:lpstr>数据笔墨比例</vt:lpstr>
      <vt:lpstr>数据叙事既是 科学也是艺术</vt:lpstr>
      <vt:lpstr>可视化如何抓住读者？</vt:lpstr>
      <vt:lpstr>直觉 vs. 抽象？</vt:lpstr>
      <vt:lpstr>加入创意</vt:lpstr>
      <vt:lpstr>传达风险信息 Communicating Risk</vt:lpstr>
      <vt:lpstr>PowerPoint 演示文稿</vt:lpstr>
      <vt:lpstr>PowerPoint 演示文稿</vt:lpstr>
      <vt:lpstr>抽烟导致的死亡情况 Deaths from smoking</vt:lpstr>
      <vt:lpstr>PowerPoint 演示文稿</vt:lpstr>
      <vt:lpstr>PowerPoint 演示文稿</vt:lpstr>
      <vt:lpstr>PowerPoint 演示文稿</vt:lpstr>
      <vt:lpstr>PowerPoint 演示文稿</vt:lpstr>
      <vt:lpstr>传达不确定性 Communicating Uncertainty</vt:lpstr>
      <vt:lpstr>数据新闻所需技能</vt:lpstr>
      <vt:lpstr>Readings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数据可视化：概念、案例、方法 Data Visualization: Concepts, Cases, and Methods</dc:title>
  <cp:lastModifiedBy>chengjun wang</cp:lastModifiedBy>
  <cp:revision>71</cp:revision>
  <dcterms:modified xsi:type="dcterms:W3CDTF">2020-04-22T08:52:18Z</dcterms:modified>
</cp:coreProperties>
</file>