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8" r:id="rId10"/>
    <p:sldId id="266" r:id="rId11"/>
    <p:sldId id="2146847060" r:id="rId12"/>
    <p:sldId id="2146847063" r:id="rId13"/>
    <p:sldId id="267" r:id="rId14"/>
    <p:sldId id="2146847062" r:id="rId15"/>
    <p:sldId id="2146847061" r:id="rId16"/>
    <p:sldId id="268" r:id="rId17"/>
    <p:sldId id="2146847055" r:id="rId18"/>
    <p:sldId id="2146847059" r:id="rId19"/>
    <p:sldId id="269" r:id="rId20"/>
    <p:sldId id="259" r:id="rId21"/>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94C84-321D-6813-2818-7A92447F0C40}" v="12" dt="2024-06-26T12:43:48.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Uzma Sardar" userId="S::uzma@edunetfoundation.org::890a7be9-5a0a-41fe-80e8-7700810bf9d6" providerId="AD" clId="Web-{F6294C84-321D-6813-2818-7A92447F0C40}"/>
    <pc:docChg chg="addSld modSld">
      <pc:chgData name="Uzma Sardar" userId="S::uzma@edunetfoundation.org::890a7be9-5a0a-41fe-80e8-7700810bf9d6" providerId="AD" clId="Web-{F6294C84-321D-6813-2818-7A92447F0C40}" dt="2024-06-26T12:43:48.779" v="10" actId="20577"/>
      <pc:docMkLst>
        <pc:docMk/>
      </pc:docMkLst>
      <pc:sldChg chg="modSp new">
        <pc:chgData name="Uzma Sardar" userId="S::uzma@edunetfoundation.org::890a7be9-5a0a-41fe-80e8-7700810bf9d6" providerId="AD" clId="Web-{F6294C84-321D-6813-2818-7A92447F0C40}" dt="2024-06-26T12:43:34.638" v="5" actId="20577"/>
        <pc:sldMkLst>
          <pc:docMk/>
          <pc:sldMk cId="22092816" sldId="2146847056"/>
        </pc:sldMkLst>
        <pc:spChg chg="mod">
          <ac:chgData name="Uzma Sardar" userId="S::uzma@edunetfoundation.org::890a7be9-5a0a-41fe-80e8-7700810bf9d6" providerId="AD" clId="Web-{F6294C84-321D-6813-2818-7A92447F0C40}" dt="2024-06-26T12:43:34.638" v="5" actId="20577"/>
          <ac:spMkLst>
            <pc:docMk/>
            <pc:sldMk cId="22092816" sldId="2146847056"/>
            <ac:spMk id="2" creationId="{AD942F73-7BF1-1780-5E27-26B07FB68EC1}"/>
          </ac:spMkLst>
        </pc:spChg>
      </pc:sldChg>
      <pc:sldChg chg="modSp new">
        <pc:chgData name="Uzma Sardar" userId="S::uzma@edunetfoundation.org::890a7be9-5a0a-41fe-80e8-7700810bf9d6" providerId="AD" clId="Web-{F6294C84-321D-6813-2818-7A92447F0C40}" dt="2024-06-26T12:43:48.779" v="10" actId="20577"/>
        <pc:sldMkLst>
          <pc:docMk/>
          <pc:sldMk cId="3671890224" sldId="2146847057"/>
        </pc:sldMkLst>
        <pc:spChg chg="mod">
          <ac:chgData name="Uzma Sardar" userId="S::uzma@edunetfoundation.org::890a7be9-5a0a-41fe-80e8-7700810bf9d6" providerId="AD" clId="Web-{F6294C84-321D-6813-2818-7A92447F0C40}" dt="2024-06-26T12:43:48.779" v="10" actId="20577"/>
          <ac:spMkLst>
            <pc:docMk/>
            <pc:sldMk cId="3671890224" sldId="2146847057"/>
            <ac:spMk id="2" creationId="{C01A6528-CBFF-E512-4A49-BC905533638F}"/>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9364"/>
          </a:xfrm>
          <a:prstGeom prst="rect">
            <a:avLst/>
          </a:prstGeom>
        </p:spPr>
        <p:txBody>
          <a:bodyPr vert="horz" lIns="112331" tIns="56166" rIns="112331" bIns="56166" rtlCol="0"/>
          <a:lstStyle>
            <a:lvl1pPr algn="l">
              <a:defRPr sz="1500"/>
            </a:lvl1pPr>
          </a:lstStyle>
          <a:p>
            <a:endParaRPr lang="en-IN" dirty="0"/>
          </a:p>
        </p:txBody>
      </p:sp>
      <p:sp>
        <p:nvSpPr>
          <p:cNvPr id="3" name="Date Placeholder 2"/>
          <p:cNvSpPr>
            <a:spLocks noGrp="1"/>
          </p:cNvSpPr>
          <p:nvPr>
            <p:ph type="dt" idx="1"/>
          </p:nvPr>
        </p:nvSpPr>
        <p:spPr>
          <a:xfrm>
            <a:off x="4143588" y="0"/>
            <a:ext cx="3169920" cy="619364"/>
          </a:xfrm>
          <a:prstGeom prst="rect">
            <a:avLst/>
          </a:prstGeom>
        </p:spPr>
        <p:txBody>
          <a:bodyPr vert="horz" lIns="112331" tIns="56166" rIns="112331" bIns="56166" rtlCol="0"/>
          <a:lstStyle>
            <a:lvl1pPr algn="r">
              <a:defRPr sz="1500"/>
            </a:lvl1pPr>
          </a:lstStyle>
          <a:p>
            <a:fld id="{46256A78-79A6-408F-8148-4F87BB81602D}" type="datetimeFigureOut">
              <a:rPr lang="en-IN" smtClean="0"/>
              <a:t>29-07-2024</a:t>
            </a:fld>
            <a:endParaRPr lang="en-IN" dirty="0"/>
          </a:p>
        </p:txBody>
      </p:sp>
      <p:sp>
        <p:nvSpPr>
          <p:cNvPr id="4" name="Slide Image Placeholder 3"/>
          <p:cNvSpPr>
            <a:spLocks noGrp="1" noRot="1" noChangeAspect="1"/>
          </p:cNvSpPr>
          <p:nvPr>
            <p:ph type="sldImg" idx="2"/>
          </p:nvPr>
        </p:nvSpPr>
        <p:spPr>
          <a:xfrm>
            <a:off x="-44450" y="1543050"/>
            <a:ext cx="7405688" cy="4167188"/>
          </a:xfrm>
          <a:prstGeom prst="rect">
            <a:avLst/>
          </a:prstGeom>
          <a:noFill/>
          <a:ln w="12700">
            <a:solidFill>
              <a:prstClr val="black"/>
            </a:solidFill>
          </a:ln>
        </p:spPr>
        <p:txBody>
          <a:bodyPr vert="horz" lIns="112331" tIns="56166" rIns="112331" bIns="56166" rtlCol="0" anchor="ctr"/>
          <a:lstStyle/>
          <a:p>
            <a:endParaRPr lang="en-IN" dirty="0"/>
          </a:p>
        </p:txBody>
      </p:sp>
      <p:sp>
        <p:nvSpPr>
          <p:cNvPr id="5" name="Notes Placeholder 4"/>
          <p:cNvSpPr>
            <a:spLocks noGrp="1"/>
          </p:cNvSpPr>
          <p:nvPr>
            <p:ph type="body" sz="quarter" idx="3"/>
          </p:nvPr>
        </p:nvSpPr>
        <p:spPr>
          <a:xfrm>
            <a:off x="731521" y="5940742"/>
            <a:ext cx="5852160" cy="4860608"/>
          </a:xfrm>
          <a:prstGeom prst="rect">
            <a:avLst/>
          </a:prstGeom>
        </p:spPr>
        <p:txBody>
          <a:bodyPr vert="horz" lIns="112331" tIns="56166" rIns="112331" bIns="561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1725039"/>
            <a:ext cx="3169920" cy="619363"/>
          </a:xfrm>
          <a:prstGeom prst="rect">
            <a:avLst/>
          </a:prstGeom>
        </p:spPr>
        <p:txBody>
          <a:bodyPr vert="horz" lIns="112331" tIns="56166" rIns="112331" bIns="56166" rtlCol="0" anchor="b"/>
          <a:lstStyle>
            <a:lvl1pPr algn="l">
              <a:defRPr sz="1500"/>
            </a:lvl1pPr>
          </a:lstStyle>
          <a:p>
            <a:endParaRPr lang="en-IN" dirty="0"/>
          </a:p>
        </p:txBody>
      </p:sp>
      <p:sp>
        <p:nvSpPr>
          <p:cNvPr id="7" name="Slide Number Placeholder 6"/>
          <p:cNvSpPr>
            <a:spLocks noGrp="1"/>
          </p:cNvSpPr>
          <p:nvPr>
            <p:ph type="sldNum" sz="quarter" idx="5"/>
          </p:nvPr>
        </p:nvSpPr>
        <p:spPr>
          <a:xfrm>
            <a:off x="4143588" y="11725039"/>
            <a:ext cx="3169920" cy="619363"/>
          </a:xfrm>
          <a:prstGeom prst="rect">
            <a:avLst/>
          </a:prstGeom>
        </p:spPr>
        <p:txBody>
          <a:bodyPr vert="horz" lIns="112331" tIns="56166" rIns="112331" bIns="56166" rtlCol="0" anchor="b"/>
          <a:lstStyle>
            <a:lvl1pPr algn="r">
              <a:defRPr sz="15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dirty="0"/>
          </a:p>
        </p:txBody>
      </p:sp>
    </p:spTree>
    <p:extLst>
      <p:ext uri="{BB962C8B-B14F-4D97-AF65-F5344CB8AC3E}">
        <p14:creationId xmlns:p14="http://schemas.microsoft.com/office/powerpoint/2010/main" val="366548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7/29/2024</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ata-manavpatil/Digital-Addiction/blob/main/Digital%20Addiction.pbix" TargetMode="External"/><Relationship Id="rId2" Type="http://schemas.openxmlformats.org/officeDocument/2006/relationships/hyperlink" Target="https://github.com/data-manavpatil/Digital-Addiction/blob/main/digital%20Addiction%20Analyzing%20the%20Dark%20Side%20of%20Social%20Media%20Interaction.ipynb" TargetMode="External"/><Relationship Id="rId1" Type="http://schemas.openxmlformats.org/officeDocument/2006/relationships/slideLayout" Target="../slideLayouts/slideLayout2.xml"/><Relationship Id="rId4" Type="http://schemas.openxmlformats.org/officeDocument/2006/relationships/hyperlink" Target="https://github.com/data-manavpatil/Digital-Addiction/blob/main/dataset.cs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Digital Addiction</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Analysing</a:t>
            </a:r>
            <a:r>
              <a:rPr lang="en-US" b="1" dirty="0">
                <a:solidFill>
                  <a:schemeClr val="accent1"/>
                </a:solidFill>
                <a:latin typeface="Arial" panose="020B0604020202020204" pitchFamily="34" charset="0"/>
                <a:cs typeface="Arial" panose="020B0604020202020204" pitchFamily="34" charset="0"/>
              </a:rPr>
              <a:t> the Dark Side of Social Media Interaction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tx1">
                    <a:lumMod val="95000"/>
                    <a:lumOff val="5000"/>
                  </a:schemeClr>
                </a:solidFill>
                <a:latin typeface="Arial"/>
                <a:cs typeface="Arial"/>
              </a:rPr>
              <a:t>CAPSTONE PROJECT</a:t>
            </a:r>
          </a:p>
        </p:txBody>
      </p:sp>
      <p:sp>
        <p:nvSpPr>
          <p:cNvPr id="4" name="TextBox 3"/>
          <p:cNvSpPr txBox="1"/>
          <p:nvPr/>
        </p:nvSpPr>
        <p:spPr>
          <a:xfrm>
            <a:off x="2408903" y="4586365"/>
            <a:ext cx="8688809" cy="707886"/>
          </a:xfrm>
          <a:prstGeom prst="rect">
            <a:avLst/>
          </a:prstGeom>
          <a:noFill/>
        </p:spPr>
        <p:txBody>
          <a:bodyPr wrap="square" lIns="91440" tIns="45720" rIns="91440" bIns="45720" rtlCol="0" anchor="t">
            <a:spAutoFit/>
          </a:bodyPr>
          <a:lstStyle/>
          <a:p>
            <a:r>
              <a:rPr lang="en-US" sz="2000" b="1" dirty="0">
                <a:solidFill>
                  <a:srgbClr val="FFC000"/>
                </a:solidFill>
                <a:latin typeface="Arial" pitchFamily="34" charset="0"/>
                <a:cs typeface="Arial" pitchFamily="34" charset="0"/>
              </a:rPr>
              <a:t>Presented By:</a:t>
            </a:r>
          </a:p>
          <a:p>
            <a:pPr marL="457200" indent="-457200">
              <a:buAutoNum type="arabicPeriod"/>
            </a:pPr>
            <a:r>
              <a:rPr lang="en-US" sz="2000" b="1" dirty="0">
                <a:solidFill>
                  <a:srgbClr val="FFC000"/>
                </a:solidFill>
                <a:latin typeface="Arial"/>
                <a:cs typeface="Arial"/>
              </a:rPr>
              <a:t>Manav Patil   	Dr. Ambedkar College		 CS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050" name="Picture 2">
            <a:extLst>
              <a:ext uri="{FF2B5EF4-FFF2-40B4-BE49-F238E27FC236}">
                <a16:creationId xmlns:a16="http://schemas.microsoft.com/office/drawing/2014/main" id="{FFFA7599-8A59-2A7A-767F-8AF420D6B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53" y="1232452"/>
            <a:ext cx="7993972" cy="55588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35A060-A572-6FA5-7209-8F03885E9DF8}"/>
              </a:ext>
            </a:extLst>
          </p:cNvPr>
          <p:cNvSpPr txBox="1"/>
          <p:nvPr/>
        </p:nvSpPr>
        <p:spPr>
          <a:xfrm>
            <a:off x="8867776" y="1304925"/>
            <a:ext cx="2743032" cy="3693319"/>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Franklin Gothic Book" panose="020B0503020102020204" pitchFamily="34" charset="0"/>
                <a:ea typeface="+mn-ea"/>
                <a:cs typeface="+mn-cs"/>
              </a:rPr>
              <a:t>A correlation matrix reveals relationships between variables.</a:t>
            </a:r>
            <a:endParaRPr lang="en-IN" dirty="0"/>
          </a:p>
          <a:p>
            <a:pPr marL="283464" indent="-283464" algn="l" rtl="0" eaLnBrk="1" latinLnBrk="0" hangingPunct="1">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Franklin Gothic Book" panose="020B0503020102020204" pitchFamily="34" charset="0"/>
                <a:ea typeface="+mn-ea"/>
                <a:cs typeface="+mn-cs"/>
              </a:rPr>
              <a:t>Color intensity indicates correlation strength, with red for negative and blue for positive.</a:t>
            </a:r>
          </a:p>
          <a:p>
            <a:pPr marL="283464" indent="-283464" algn="l" rtl="0" eaLnBrk="1" latinLnBrk="0" hangingPunct="1">
              <a:spcBef>
                <a:spcPts val="0"/>
              </a:spcBef>
              <a:spcAft>
                <a:spcPts val="0"/>
              </a:spcAft>
              <a:buClrTx/>
              <a:buSzPts val="1800"/>
              <a:buFont typeface="Arial" panose="020B0604020202020204" pitchFamily="34" charset="0"/>
              <a:buChar char="•"/>
            </a:pPr>
            <a:r>
              <a:rPr lang="en-US" dirty="0"/>
              <a:t>Diagonal line represents perfect correlation of each variable with itself.</a:t>
            </a:r>
            <a:endParaRPr lang="en-IN" dirty="0">
              <a:effectLst/>
            </a:endParaRPr>
          </a:p>
          <a:p>
            <a:endParaRPr lang="en-IN"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028" name="Picture 4">
            <a:extLst>
              <a:ext uri="{FF2B5EF4-FFF2-40B4-BE49-F238E27FC236}">
                <a16:creationId xmlns:a16="http://schemas.microsoft.com/office/drawing/2014/main" id="{C32AB825-351C-351E-444C-CF6A0D569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00" y="1232452"/>
            <a:ext cx="8199650" cy="52267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9BFA50-8386-888D-7BA2-744BFFA750CB}"/>
              </a:ext>
            </a:extLst>
          </p:cNvPr>
          <p:cNvSpPr txBox="1"/>
          <p:nvPr/>
        </p:nvSpPr>
        <p:spPr>
          <a:xfrm>
            <a:off x="8648534" y="1607737"/>
            <a:ext cx="296227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pair plot visualizes relationships between age, income, time spent, number of videos watched, and addiction level. </a:t>
            </a:r>
          </a:p>
          <a:p>
            <a:pPr marL="285750" indent="-285750">
              <a:buFont typeface="Arial" panose="020B0604020202020204" pitchFamily="34" charset="0"/>
              <a:buChar char="•"/>
            </a:pPr>
            <a:r>
              <a:rPr lang="en-US" dirty="0"/>
              <a:t>Density plots show variable distributions, while scatterplots reveal potential correlations and patterns across different addiction levels.</a:t>
            </a:r>
            <a:endParaRPr lang="en-IN" dirty="0"/>
          </a:p>
        </p:txBody>
      </p:sp>
    </p:spTree>
    <p:extLst>
      <p:ext uri="{BB962C8B-B14F-4D97-AF65-F5344CB8AC3E}">
        <p14:creationId xmlns:p14="http://schemas.microsoft.com/office/powerpoint/2010/main" val="298928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TextBox 1">
            <a:extLst>
              <a:ext uri="{FF2B5EF4-FFF2-40B4-BE49-F238E27FC236}">
                <a16:creationId xmlns:a16="http://schemas.microsoft.com/office/drawing/2014/main" id="{B8B76007-2C98-3D9A-0182-C53CCE1AB423}"/>
              </a:ext>
            </a:extLst>
          </p:cNvPr>
          <p:cNvSpPr txBox="1"/>
          <p:nvPr/>
        </p:nvSpPr>
        <p:spPr>
          <a:xfrm>
            <a:off x="7795559" y="1210350"/>
            <a:ext cx="4157766"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Confusion Matrix : </a:t>
            </a:r>
            <a:r>
              <a:rPr lang="en-US" dirty="0"/>
              <a:t>Displays the number of correct and incorrect predictions made by the model for each class (Addiction Level). In this case, it indicates that the model made no errors, correctly classifying all instances.</a:t>
            </a:r>
          </a:p>
        </p:txBody>
      </p:sp>
      <p:graphicFrame>
        <p:nvGraphicFramePr>
          <p:cNvPr id="11" name="Table 10">
            <a:extLst>
              <a:ext uri="{FF2B5EF4-FFF2-40B4-BE49-F238E27FC236}">
                <a16:creationId xmlns:a16="http://schemas.microsoft.com/office/drawing/2014/main" id="{790173E0-CE70-A3A0-08E4-55FCFC005BA5}"/>
              </a:ext>
            </a:extLst>
          </p:cNvPr>
          <p:cNvGraphicFramePr>
            <a:graphicFrameLocks noGrp="1"/>
          </p:cNvGraphicFramePr>
          <p:nvPr>
            <p:extLst>
              <p:ext uri="{D42A27DB-BD31-4B8C-83A1-F6EECF244321}">
                <p14:modId xmlns:p14="http://schemas.microsoft.com/office/powerpoint/2010/main" val="1786154309"/>
              </p:ext>
            </p:extLst>
          </p:nvPr>
        </p:nvGraphicFramePr>
        <p:xfrm>
          <a:off x="8162064" y="3267920"/>
          <a:ext cx="3769032" cy="2926080"/>
        </p:xfrm>
        <a:graphic>
          <a:graphicData uri="http://schemas.openxmlformats.org/drawingml/2006/table">
            <a:tbl>
              <a:tblPr firstRow="1" bandRow="1">
                <a:tableStyleId>{C083E6E3-FA7D-4D7B-A595-EF9225AFEA82}</a:tableStyleId>
              </a:tblPr>
              <a:tblGrid>
                <a:gridCol w="471129">
                  <a:extLst>
                    <a:ext uri="{9D8B030D-6E8A-4147-A177-3AD203B41FA5}">
                      <a16:colId xmlns:a16="http://schemas.microsoft.com/office/drawing/2014/main" val="1007042623"/>
                    </a:ext>
                  </a:extLst>
                </a:gridCol>
                <a:gridCol w="471129">
                  <a:extLst>
                    <a:ext uri="{9D8B030D-6E8A-4147-A177-3AD203B41FA5}">
                      <a16:colId xmlns:a16="http://schemas.microsoft.com/office/drawing/2014/main" val="2383805797"/>
                    </a:ext>
                  </a:extLst>
                </a:gridCol>
                <a:gridCol w="471129">
                  <a:extLst>
                    <a:ext uri="{9D8B030D-6E8A-4147-A177-3AD203B41FA5}">
                      <a16:colId xmlns:a16="http://schemas.microsoft.com/office/drawing/2014/main" val="3869557436"/>
                    </a:ext>
                  </a:extLst>
                </a:gridCol>
                <a:gridCol w="471129">
                  <a:extLst>
                    <a:ext uri="{9D8B030D-6E8A-4147-A177-3AD203B41FA5}">
                      <a16:colId xmlns:a16="http://schemas.microsoft.com/office/drawing/2014/main" val="1379948802"/>
                    </a:ext>
                  </a:extLst>
                </a:gridCol>
                <a:gridCol w="471129">
                  <a:extLst>
                    <a:ext uri="{9D8B030D-6E8A-4147-A177-3AD203B41FA5}">
                      <a16:colId xmlns:a16="http://schemas.microsoft.com/office/drawing/2014/main" val="2934205738"/>
                    </a:ext>
                  </a:extLst>
                </a:gridCol>
                <a:gridCol w="471129">
                  <a:extLst>
                    <a:ext uri="{9D8B030D-6E8A-4147-A177-3AD203B41FA5}">
                      <a16:colId xmlns:a16="http://schemas.microsoft.com/office/drawing/2014/main" val="2386523163"/>
                    </a:ext>
                  </a:extLst>
                </a:gridCol>
                <a:gridCol w="471129">
                  <a:extLst>
                    <a:ext uri="{9D8B030D-6E8A-4147-A177-3AD203B41FA5}">
                      <a16:colId xmlns:a16="http://schemas.microsoft.com/office/drawing/2014/main" val="811178374"/>
                    </a:ext>
                  </a:extLst>
                </a:gridCol>
                <a:gridCol w="471129">
                  <a:extLst>
                    <a:ext uri="{9D8B030D-6E8A-4147-A177-3AD203B41FA5}">
                      <a16:colId xmlns:a16="http://schemas.microsoft.com/office/drawing/2014/main" val="22109566"/>
                    </a:ext>
                  </a:extLst>
                </a:gridCol>
              </a:tblGrid>
              <a:tr h="338667">
                <a:tc>
                  <a:txBody>
                    <a:bodyPr/>
                    <a:lstStyle/>
                    <a:p>
                      <a:r>
                        <a:rPr lang="en-IN" dirty="0"/>
                        <a:t>61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547597648"/>
                  </a:ext>
                </a:extLst>
              </a:tr>
              <a:tr h="338667">
                <a:tc>
                  <a:txBody>
                    <a:bodyPr/>
                    <a:lstStyle/>
                    <a:p>
                      <a:r>
                        <a:rPr lang="en-IN" dirty="0"/>
                        <a:t>0</a:t>
                      </a:r>
                    </a:p>
                  </a:txBody>
                  <a:tcPr/>
                </a:tc>
                <a:tc>
                  <a:txBody>
                    <a:bodyPr/>
                    <a:lstStyle/>
                    <a:p>
                      <a:r>
                        <a:rPr lang="en-IN" dirty="0"/>
                        <a:t>8</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840911205"/>
                  </a:ext>
                </a:extLst>
              </a:tr>
              <a:tr h="338667">
                <a:tc>
                  <a:txBody>
                    <a:bodyPr/>
                    <a:lstStyle/>
                    <a:p>
                      <a:r>
                        <a:rPr lang="en-IN" dirty="0"/>
                        <a:t>0</a:t>
                      </a:r>
                    </a:p>
                  </a:txBody>
                  <a:tcPr/>
                </a:tc>
                <a:tc>
                  <a:txBody>
                    <a:bodyPr/>
                    <a:lstStyle/>
                    <a:p>
                      <a:r>
                        <a:rPr lang="en-IN" dirty="0"/>
                        <a:t>0</a:t>
                      </a:r>
                    </a:p>
                  </a:txBody>
                  <a:tcPr/>
                </a:tc>
                <a:tc>
                  <a:txBody>
                    <a:bodyPr/>
                    <a:lstStyle/>
                    <a:p>
                      <a:r>
                        <a:rPr lang="en-IN" dirty="0"/>
                        <a:t>81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549952053"/>
                  </a:ext>
                </a:extLst>
              </a:tr>
              <a:tr h="338667">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49</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465408816"/>
                  </a:ext>
                </a:extLst>
              </a:tr>
              <a:tr h="338667">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8</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320544456"/>
                  </a:ext>
                </a:extLst>
              </a:tr>
              <a:tr h="338667">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69</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807799344"/>
                  </a:ext>
                </a:extLst>
              </a:tr>
              <a:tr h="338667">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11</a:t>
                      </a:r>
                    </a:p>
                  </a:txBody>
                  <a:tcPr/>
                </a:tc>
                <a:tc>
                  <a:txBody>
                    <a:bodyPr/>
                    <a:lstStyle/>
                    <a:p>
                      <a:r>
                        <a:rPr lang="en-IN" dirty="0"/>
                        <a:t>0</a:t>
                      </a:r>
                    </a:p>
                  </a:txBody>
                  <a:tcPr/>
                </a:tc>
                <a:extLst>
                  <a:ext uri="{0D108BD9-81ED-4DB2-BD59-A6C34878D82A}">
                    <a16:rowId xmlns:a16="http://schemas.microsoft.com/office/drawing/2014/main" val="4264509900"/>
                  </a:ext>
                </a:extLst>
              </a:tr>
              <a:tr h="338667">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13</a:t>
                      </a:r>
                    </a:p>
                  </a:txBody>
                  <a:tcPr/>
                </a:tc>
                <a:extLst>
                  <a:ext uri="{0D108BD9-81ED-4DB2-BD59-A6C34878D82A}">
                    <a16:rowId xmlns:a16="http://schemas.microsoft.com/office/drawing/2014/main" val="2346532673"/>
                  </a:ext>
                </a:extLst>
              </a:tr>
            </a:tbl>
          </a:graphicData>
        </a:graphic>
      </p:graphicFrame>
      <p:sp>
        <p:nvSpPr>
          <p:cNvPr id="12" name="TextBox 11">
            <a:extLst>
              <a:ext uri="{FF2B5EF4-FFF2-40B4-BE49-F238E27FC236}">
                <a16:creationId xmlns:a16="http://schemas.microsoft.com/office/drawing/2014/main" id="{86E6228A-EC71-5E00-2E77-9D3FE189139B}"/>
              </a:ext>
            </a:extLst>
          </p:cNvPr>
          <p:cNvSpPr txBox="1"/>
          <p:nvPr/>
        </p:nvSpPr>
        <p:spPr>
          <a:xfrm>
            <a:off x="13567" y="1366179"/>
            <a:ext cx="310501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Classification Report : </a:t>
            </a:r>
            <a:r>
              <a:rPr lang="en-US" dirty="0"/>
              <a:t>Provides precision, recall, F1-score, and support for each class. All metrics achieved a perfect score of 1.00, indicating that the model is highly effective with no false positives or negatives.</a:t>
            </a:r>
          </a:p>
        </p:txBody>
      </p:sp>
      <p:graphicFrame>
        <p:nvGraphicFramePr>
          <p:cNvPr id="13" name="Table 12">
            <a:extLst>
              <a:ext uri="{FF2B5EF4-FFF2-40B4-BE49-F238E27FC236}">
                <a16:creationId xmlns:a16="http://schemas.microsoft.com/office/drawing/2014/main" id="{C3D28754-37A1-0284-7969-BABCA7270877}"/>
              </a:ext>
            </a:extLst>
          </p:cNvPr>
          <p:cNvGraphicFramePr>
            <a:graphicFrameLocks noGrp="1"/>
          </p:cNvGraphicFramePr>
          <p:nvPr>
            <p:extLst>
              <p:ext uri="{D42A27DB-BD31-4B8C-83A1-F6EECF244321}">
                <p14:modId xmlns:p14="http://schemas.microsoft.com/office/powerpoint/2010/main" val="462443958"/>
              </p:ext>
            </p:extLst>
          </p:nvPr>
        </p:nvGraphicFramePr>
        <p:xfrm>
          <a:off x="3118581" y="1366179"/>
          <a:ext cx="4392804" cy="3332480"/>
        </p:xfrm>
        <a:graphic>
          <a:graphicData uri="http://schemas.openxmlformats.org/drawingml/2006/table">
            <a:tbl>
              <a:tblPr firstRow="1" bandRow="1">
                <a:tableStyleId>{7DF18680-E054-41AD-8BC1-D1AEF772440D}</a:tableStyleId>
              </a:tblPr>
              <a:tblGrid>
                <a:gridCol w="1098201">
                  <a:extLst>
                    <a:ext uri="{9D8B030D-6E8A-4147-A177-3AD203B41FA5}">
                      <a16:colId xmlns:a16="http://schemas.microsoft.com/office/drawing/2014/main" val="4219155372"/>
                    </a:ext>
                  </a:extLst>
                </a:gridCol>
                <a:gridCol w="1098201">
                  <a:extLst>
                    <a:ext uri="{9D8B030D-6E8A-4147-A177-3AD203B41FA5}">
                      <a16:colId xmlns:a16="http://schemas.microsoft.com/office/drawing/2014/main" val="3863304026"/>
                    </a:ext>
                  </a:extLst>
                </a:gridCol>
                <a:gridCol w="1098201">
                  <a:extLst>
                    <a:ext uri="{9D8B030D-6E8A-4147-A177-3AD203B41FA5}">
                      <a16:colId xmlns:a16="http://schemas.microsoft.com/office/drawing/2014/main" val="3045213440"/>
                    </a:ext>
                  </a:extLst>
                </a:gridCol>
                <a:gridCol w="1098201">
                  <a:extLst>
                    <a:ext uri="{9D8B030D-6E8A-4147-A177-3AD203B41FA5}">
                      <a16:colId xmlns:a16="http://schemas.microsoft.com/office/drawing/2014/main" val="2495287246"/>
                    </a:ext>
                  </a:extLst>
                </a:gridCol>
              </a:tblGrid>
              <a:tr h="205603">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tc>
                  <a:txBody>
                    <a:bodyPr/>
                    <a:lstStyle/>
                    <a:p>
                      <a:r>
                        <a:rPr lang="en-IN" dirty="0"/>
                        <a:t>Support</a:t>
                      </a:r>
                    </a:p>
                  </a:txBody>
                  <a:tcPr/>
                </a:tc>
                <a:extLst>
                  <a:ext uri="{0D108BD9-81ED-4DB2-BD59-A6C34878D82A}">
                    <a16:rowId xmlns:a16="http://schemas.microsoft.com/office/drawing/2014/main" val="2713909534"/>
                  </a:ext>
                </a:extLst>
              </a:tr>
              <a:tr h="370840">
                <a:tc>
                  <a:txBody>
                    <a:bodyPr/>
                    <a:lstStyle/>
                    <a:p>
                      <a:r>
                        <a:rPr lang="en-IN" dirty="0"/>
                        <a:t>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61</a:t>
                      </a:r>
                    </a:p>
                  </a:txBody>
                  <a:tcPr/>
                </a:tc>
                <a:extLst>
                  <a:ext uri="{0D108BD9-81ED-4DB2-BD59-A6C34878D82A}">
                    <a16:rowId xmlns:a16="http://schemas.microsoft.com/office/drawing/2014/main" val="2041409754"/>
                  </a:ext>
                </a:extLst>
              </a:tr>
              <a:tr h="370840">
                <a:tc>
                  <a:txBody>
                    <a:bodyPr/>
                    <a:lstStyle/>
                    <a:p>
                      <a:r>
                        <a:rPr lang="en-IN"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8</a:t>
                      </a:r>
                    </a:p>
                  </a:txBody>
                  <a:tcPr/>
                </a:tc>
                <a:extLst>
                  <a:ext uri="{0D108BD9-81ED-4DB2-BD59-A6C34878D82A}">
                    <a16:rowId xmlns:a16="http://schemas.microsoft.com/office/drawing/2014/main" val="3766185565"/>
                  </a:ext>
                </a:extLst>
              </a:tr>
              <a:tr h="370840">
                <a:tc>
                  <a:txBody>
                    <a:bodyPr/>
                    <a:lstStyle/>
                    <a:p>
                      <a:r>
                        <a:rPr lang="en-IN"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81</a:t>
                      </a:r>
                    </a:p>
                  </a:txBody>
                  <a:tcPr/>
                </a:tc>
                <a:extLst>
                  <a:ext uri="{0D108BD9-81ED-4DB2-BD59-A6C34878D82A}">
                    <a16:rowId xmlns:a16="http://schemas.microsoft.com/office/drawing/2014/main" val="4237655647"/>
                  </a:ext>
                </a:extLst>
              </a:tr>
              <a:tr h="370840">
                <a:tc>
                  <a:txBody>
                    <a:bodyPr/>
                    <a:lstStyle/>
                    <a:p>
                      <a:r>
                        <a:rPr lang="en-IN"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49</a:t>
                      </a:r>
                    </a:p>
                  </a:txBody>
                  <a:tcPr/>
                </a:tc>
                <a:extLst>
                  <a:ext uri="{0D108BD9-81ED-4DB2-BD59-A6C34878D82A}">
                    <a16:rowId xmlns:a16="http://schemas.microsoft.com/office/drawing/2014/main" val="3283886197"/>
                  </a:ext>
                </a:extLst>
              </a:tr>
              <a:tr h="370840">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8</a:t>
                      </a:r>
                    </a:p>
                  </a:txBody>
                  <a:tcPr/>
                </a:tc>
                <a:extLst>
                  <a:ext uri="{0D108BD9-81ED-4DB2-BD59-A6C34878D82A}">
                    <a16:rowId xmlns:a16="http://schemas.microsoft.com/office/drawing/2014/main" val="2574744634"/>
                  </a:ext>
                </a:extLst>
              </a:tr>
              <a:tr h="370840">
                <a:tc>
                  <a:txBody>
                    <a:bodyPr/>
                    <a:lstStyle/>
                    <a:p>
                      <a:r>
                        <a:rPr lang="en-IN"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69</a:t>
                      </a:r>
                    </a:p>
                  </a:txBody>
                  <a:tcPr/>
                </a:tc>
                <a:extLst>
                  <a:ext uri="{0D108BD9-81ED-4DB2-BD59-A6C34878D82A}">
                    <a16:rowId xmlns:a16="http://schemas.microsoft.com/office/drawing/2014/main" val="3293751149"/>
                  </a:ext>
                </a:extLst>
              </a:tr>
              <a:tr h="370840">
                <a:tc>
                  <a:txBody>
                    <a:bodyPr/>
                    <a:lstStyle/>
                    <a:p>
                      <a:r>
                        <a:rPr lang="en-IN"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11</a:t>
                      </a:r>
                    </a:p>
                  </a:txBody>
                  <a:tcPr/>
                </a:tc>
                <a:extLst>
                  <a:ext uri="{0D108BD9-81ED-4DB2-BD59-A6C34878D82A}">
                    <a16:rowId xmlns:a16="http://schemas.microsoft.com/office/drawing/2014/main" val="179692267"/>
                  </a:ext>
                </a:extLst>
              </a:tr>
              <a:tr h="370840">
                <a:tc>
                  <a:txBody>
                    <a:bodyPr/>
                    <a:lstStyle/>
                    <a:p>
                      <a:r>
                        <a:rPr lang="en-IN"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1.00</a:t>
                      </a:r>
                    </a:p>
                  </a:txBody>
                  <a:tcPr/>
                </a:tc>
                <a:tc>
                  <a:txBody>
                    <a:bodyPr/>
                    <a:lstStyle/>
                    <a:p>
                      <a:r>
                        <a:rPr lang="en-IN" dirty="0"/>
                        <a:t>13</a:t>
                      </a:r>
                    </a:p>
                  </a:txBody>
                  <a:tcPr/>
                </a:tc>
                <a:extLst>
                  <a:ext uri="{0D108BD9-81ED-4DB2-BD59-A6C34878D82A}">
                    <a16:rowId xmlns:a16="http://schemas.microsoft.com/office/drawing/2014/main" val="3643867216"/>
                  </a:ext>
                </a:extLst>
              </a:tr>
            </a:tbl>
          </a:graphicData>
        </a:graphic>
      </p:graphicFrame>
      <p:sp>
        <p:nvSpPr>
          <p:cNvPr id="14" name="TextBox 13">
            <a:extLst>
              <a:ext uri="{FF2B5EF4-FFF2-40B4-BE49-F238E27FC236}">
                <a16:creationId xmlns:a16="http://schemas.microsoft.com/office/drawing/2014/main" id="{2B13DF3A-62C0-7DAF-B201-2510EBABA01C}"/>
              </a:ext>
            </a:extLst>
          </p:cNvPr>
          <p:cNvSpPr txBox="1"/>
          <p:nvPr/>
        </p:nvSpPr>
        <p:spPr>
          <a:xfrm>
            <a:off x="13567" y="4226463"/>
            <a:ext cx="282084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Accuracy :</a:t>
            </a:r>
            <a:r>
              <a:rPr lang="en-US" dirty="0"/>
              <a:t> The model achieved an overall accuracy of 100%, meaning it correctly classified every instance in the test dataset, demonstrating its reliability.</a:t>
            </a:r>
          </a:p>
        </p:txBody>
      </p:sp>
      <p:graphicFrame>
        <p:nvGraphicFramePr>
          <p:cNvPr id="15" name="Object 14">
            <a:extLst>
              <a:ext uri="{FF2B5EF4-FFF2-40B4-BE49-F238E27FC236}">
                <a16:creationId xmlns:a16="http://schemas.microsoft.com/office/drawing/2014/main" id="{59165F70-2C5F-7E28-B1DB-DE0021A0049B}"/>
              </a:ext>
            </a:extLst>
          </p:cNvPr>
          <p:cNvGraphicFramePr>
            <a:graphicFrameLocks noChangeAspect="1"/>
          </p:cNvGraphicFramePr>
          <p:nvPr>
            <p:extLst>
              <p:ext uri="{D42A27DB-BD31-4B8C-83A1-F6EECF244321}">
                <p14:modId xmlns:p14="http://schemas.microsoft.com/office/powerpoint/2010/main" val="2870222349"/>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name="Worksheet" r:id="rId2" imgW="1226997" imgH="373301" progId="Excel.Sheet.12">
                  <p:embed/>
                </p:oleObj>
              </mc:Choice>
              <mc:Fallback>
                <p:oleObj name="Worksheet" r:id="rId2" imgW="1226997" imgH="373301" progId="Excel.Sheet.12">
                  <p:embed/>
                  <p:pic>
                    <p:nvPicPr>
                      <p:cNvPr id="0" name=""/>
                      <p:cNvPicPr/>
                      <p:nvPr/>
                    </p:nvPicPr>
                    <p:blipFill>
                      <a:blip r:embed="rId3"/>
                      <a:stretch>
                        <a:fillRect/>
                      </a:stretch>
                    </p:blipFill>
                    <p:spPr>
                      <a:xfrm>
                        <a:off x="5481638" y="3241675"/>
                        <a:ext cx="1227137" cy="373063"/>
                      </a:xfrm>
                      <a:prstGeom prst="rect">
                        <a:avLst/>
                      </a:prstGeom>
                    </p:spPr>
                  </p:pic>
                </p:oleObj>
              </mc:Fallback>
            </mc:AlternateContent>
          </a:graphicData>
        </a:graphic>
      </p:graphicFrame>
      <p:graphicFrame>
        <p:nvGraphicFramePr>
          <p:cNvPr id="16" name="Table 15">
            <a:extLst>
              <a:ext uri="{FF2B5EF4-FFF2-40B4-BE49-F238E27FC236}">
                <a16:creationId xmlns:a16="http://schemas.microsoft.com/office/drawing/2014/main" id="{ED3686B7-24A4-4B2E-8932-6D67C84EB26F}"/>
              </a:ext>
            </a:extLst>
          </p:cNvPr>
          <p:cNvGraphicFramePr>
            <a:graphicFrameLocks noGrp="1"/>
          </p:cNvGraphicFramePr>
          <p:nvPr>
            <p:extLst>
              <p:ext uri="{D42A27DB-BD31-4B8C-83A1-F6EECF244321}">
                <p14:modId xmlns:p14="http://schemas.microsoft.com/office/powerpoint/2010/main" val="1653953585"/>
              </p:ext>
            </p:extLst>
          </p:nvPr>
        </p:nvGraphicFramePr>
        <p:xfrm>
          <a:off x="3118581" y="4907093"/>
          <a:ext cx="4392804" cy="1166282"/>
        </p:xfrm>
        <a:graphic>
          <a:graphicData uri="http://schemas.openxmlformats.org/drawingml/2006/table">
            <a:tbl>
              <a:tblPr firstRow="1" bandRow="1">
                <a:tableStyleId>{D113A9D2-9D6B-4929-AA2D-F23B5EE8CBE7}</a:tableStyleId>
              </a:tblPr>
              <a:tblGrid>
                <a:gridCol w="1641987">
                  <a:extLst>
                    <a:ext uri="{9D8B030D-6E8A-4147-A177-3AD203B41FA5}">
                      <a16:colId xmlns:a16="http://schemas.microsoft.com/office/drawing/2014/main" val="4145170649"/>
                    </a:ext>
                  </a:extLst>
                </a:gridCol>
                <a:gridCol w="698091">
                  <a:extLst>
                    <a:ext uri="{9D8B030D-6E8A-4147-A177-3AD203B41FA5}">
                      <a16:colId xmlns:a16="http://schemas.microsoft.com/office/drawing/2014/main" val="493502508"/>
                    </a:ext>
                  </a:extLst>
                </a:gridCol>
                <a:gridCol w="668593">
                  <a:extLst>
                    <a:ext uri="{9D8B030D-6E8A-4147-A177-3AD203B41FA5}">
                      <a16:colId xmlns:a16="http://schemas.microsoft.com/office/drawing/2014/main" val="678358067"/>
                    </a:ext>
                  </a:extLst>
                </a:gridCol>
                <a:gridCol w="747252">
                  <a:extLst>
                    <a:ext uri="{9D8B030D-6E8A-4147-A177-3AD203B41FA5}">
                      <a16:colId xmlns:a16="http://schemas.microsoft.com/office/drawing/2014/main" val="3470030549"/>
                    </a:ext>
                  </a:extLst>
                </a:gridCol>
                <a:gridCol w="636881">
                  <a:extLst>
                    <a:ext uri="{9D8B030D-6E8A-4147-A177-3AD203B41FA5}">
                      <a16:colId xmlns:a16="http://schemas.microsoft.com/office/drawing/2014/main" val="3250391129"/>
                    </a:ext>
                  </a:extLst>
                </a:gridCol>
              </a:tblGrid>
              <a:tr h="370534">
                <a:tc>
                  <a:txBody>
                    <a:bodyPr/>
                    <a:lstStyle/>
                    <a:p>
                      <a:r>
                        <a:rPr lang="en-IN" dirty="0"/>
                        <a:t>Accuracy </a:t>
                      </a:r>
                    </a:p>
                  </a:txBody>
                  <a:tcPr/>
                </a:tc>
                <a:tc>
                  <a:txBody>
                    <a:bodyPr/>
                    <a:lstStyle/>
                    <a:p>
                      <a:endParaRPr lang="en-IN" dirty="0"/>
                    </a:p>
                  </a:txBody>
                  <a:tcPr/>
                </a:tc>
                <a:tc>
                  <a:txBody>
                    <a:bodyPr/>
                    <a:lstStyle/>
                    <a:p>
                      <a:endParaRPr lang="en-IN" dirty="0"/>
                    </a:p>
                  </a:txBody>
                  <a:tcPr/>
                </a:tc>
                <a:tc>
                  <a:txBody>
                    <a:bodyPr/>
                    <a:lstStyle/>
                    <a:p>
                      <a:r>
                        <a:rPr lang="en-IN" dirty="0"/>
                        <a:t>1.00</a:t>
                      </a:r>
                    </a:p>
                  </a:txBody>
                  <a:tcPr/>
                </a:tc>
                <a:tc>
                  <a:txBody>
                    <a:bodyPr/>
                    <a:lstStyle/>
                    <a:p>
                      <a:r>
                        <a:rPr lang="en-IN" dirty="0"/>
                        <a:t>300</a:t>
                      </a:r>
                    </a:p>
                  </a:txBody>
                  <a:tcPr/>
                </a:tc>
                <a:extLst>
                  <a:ext uri="{0D108BD9-81ED-4DB2-BD59-A6C34878D82A}">
                    <a16:rowId xmlns:a16="http://schemas.microsoft.com/office/drawing/2014/main" val="2514896413"/>
                  </a:ext>
                </a:extLst>
              </a:tr>
              <a:tr h="397874">
                <a:tc>
                  <a:txBody>
                    <a:bodyPr/>
                    <a:lstStyle/>
                    <a:p>
                      <a:r>
                        <a:rPr lang="en-IN" dirty="0"/>
                        <a:t>Macro </a:t>
                      </a:r>
                      <a:r>
                        <a:rPr lang="en-IN" dirty="0" err="1"/>
                        <a:t>avg</a:t>
                      </a:r>
                      <a:endParaRPr lang="en-IN" dirty="0"/>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300</a:t>
                      </a:r>
                    </a:p>
                  </a:txBody>
                  <a:tcPr/>
                </a:tc>
                <a:extLst>
                  <a:ext uri="{0D108BD9-81ED-4DB2-BD59-A6C34878D82A}">
                    <a16:rowId xmlns:a16="http://schemas.microsoft.com/office/drawing/2014/main" val="3243194469"/>
                  </a:ext>
                </a:extLst>
              </a:tr>
              <a:tr h="397874">
                <a:tc>
                  <a:txBody>
                    <a:bodyPr/>
                    <a:lstStyle/>
                    <a:p>
                      <a:r>
                        <a:rPr lang="en-IN" dirty="0"/>
                        <a:t>Weighted </a:t>
                      </a:r>
                      <a:r>
                        <a:rPr lang="en-IN" dirty="0" err="1"/>
                        <a:t>Avg</a:t>
                      </a:r>
                      <a:endParaRPr lang="en-IN" dirty="0"/>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300</a:t>
                      </a:r>
                    </a:p>
                  </a:txBody>
                  <a:tcPr/>
                </a:tc>
                <a:extLst>
                  <a:ext uri="{0D108BD9-81ED-4DB2-BD59-A6C34878D82A}">
                    <a16:rowId xmlns:a16="http://schemas.microsoft.com/office/drawing/2014/main" val="1925268474"/>
                  </a:ext>
                </a:extLst>
              </a:tr>
            </a:tbl>
          </a:graphicData>
        </a:graphic>
      </p:graphicFrame>
    </p:spTree>
    <p:extLst>
      <p:ext uri="{BB962C8B-B14F-4D97-AF65-F5344CB8AC3E}">
        <p14:creationId xmlns:p14="http://schemas.microsoft.com/office/powerpoint/2010/main" val="415411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TextBox 2">
            <a:extLst>
              <a:ext uri="{FF2B5EF4-FFF2-40B4-BE49-F238E27FC236}">
                <a16:creationId xmlns:a16="http://schemas.microsoft.com/office/drawing/2014/main" id="{B5F0F461-DECC-B5D6-D7D4-1EB8920C6D16}"/>
              </a:ext>
            </a:extLst>
          </p:cNvPr>
          <p:cNvSpPr txBox="1"/>
          <p:nvPr/>
        </p:nvSpPr>
        <p:spPr>
          <a:xfrm>
            <a:off x="581192" y="1317523"/>
            <a:ext cx="11129027" cy="4939814"/>
          </a:xfrm>
          <a:prstGeom prst="rect">
            <a:avLst/>
          </a:prstGeom>
          <a:noFill/>
        </p:spPr>
        <p:txBody>
          <a:bodyPr wrap="square" rtlCol="0">
            <a:spAutoFit/>
          </a:bodyPr>
          <a:lstStyle/>
          <a:p>
            <a:r>
              <a:rPr lang="en-US" b="1" dirty="0"/>
              <a:t>1. Understanding Digital Addiction : </a:t>
            </a:r>
            <a:r>
              <a:rPr lang="en-US" dirty="0"/>
              <a:t>Analyzed factors contributing to digital addiction among social media users, identifying critical influencers.</a:t>
            </a:r>
          </a:p>
          <a:p>
            <a:endParaRPr lang="en-US" sz="900" b="1" dirty="0"/>
          </a:p>
          <a:p>
            <a:r>
              <a:rPr lang="en-US" b="1" dirty="0"/>
              <a:t>2. Predictive Model Performance : </a:t>
            </a:r>
            <a:r>
              <a:rPr lang="en-US" dirty="0"/>
              <a:t>The Random Forest Classifier achieved 100% accuracy, showcasing its robustness in predicting addiction levels.</a:t>
            </a:r>
          </a:p>
          <a:p>
            <a:endParaRPr lang="en-US" sz="900" dirty="0"/>
          </a:p>
          <a:p>
            <a:r>
              <a:rPr lang="en-US" b="1" dirty="0"/>
              <a:t>3. Key Insights : </a:t>
            </a:r>
            <a:r>
              <a:rPr lang="en-US" dirty="0"/>
              <a:t>Revealed a direct link between total time spent on social media and addiction severity.</a:t>
            </a:r>
          </a:p>
          <a:p>
            <a:endParaRPr lang="en-US" sz="900" dirty="0"/>
          </a:p>
          <a:p>
            <a:r>
              <a:rPr lang="en-US" b="1" dirty="0"/>
              <a:t>4. Demographic Factors : </a:t>
            </a:r>
            <a:r>
              <a:rPr lang="en-US" dirty="0"/>
              <a:t>Explored the influence of age, gender, and income, informing targeted interventions for vulnerable groups.</a:t>
            </a:r>
          </a:p>
          <a:p>
            <a:endParaRPr lang="en-US" sz="900" dirty="0"/>
          </a:p>
          <a:p>
            <a:r>
              <a:rPr lang="en-US" b="1" dirty="0"/>
              <a:t>5. Visualization of Trends: </a:t>
            </a:r>
            <a:r>
              <a:rPr lang="en-US" dirty="0"/>
              <a:t>Illustrated addiction levels, satisfaction, and income distributions, clarifying the impact of social media usage on mental health.</a:t>
            </a:r>
          </a:p>
          <a:p>
            <a:endParaRPr lang="en-US" sz="900" dirty="0"/>
          </a:p>
          <a:p>
            <a:r>
              <a:rPr lang="en-US" b="1" dirty="0"/>
              <a:t>6. Recommendations for Mitigation : </a:t>
            </a:r>
            <a:r>
              <a:rPr lang="en-US" dirty="0"/>
              <a:t>Suggested awareness programs, self-regulation tools, and strategies to reduce screen time.</a:t>
            </a:r>
          </a:p>
          <a:p>
            <a:endParaRPr lang="en-US" sz="900" dirty="0"/>
          </a:p>
          <a:p>
            <a:r>
              <a:rPr lang="en-US" b="1" dirty="0"/>
              <a:t>7. Future Directions : </a:t>
            </a:r>
            <a:r>
              <a:rPr lang="en-US" dirty="0"/>
              <a:t>Recommend further validation with diverse data and exploration of psychological factors.</a:t>
            </a:r>
          </a:p>
          <a:p>
            <a:endParaRPr lang="en-US" sz="900" dirty="0"/>
          </a:p>
          <a:p>
            <a:r>
              <a:rPr lang="en-US" b="1" dirty="0"/>
              <a:t>8. Final Remarks: </a:t>
            </a:r>
            <a:r>
              <a:rPr lang="en-US" dirty="0"/>
              <a:t>Highlighted the urgent need for awareness and proactive measures to combat digital addiction for a healthier online environment.</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61750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AB4A2EAC-BCD2-EEEA-EC08-43882BC17A0E}"/>
              </a:ext>
            </a:extLst>
          </p:cNvPr>
          <p:cNvSpPr txBox="1"/>
          <p:nvPr/>
        </p:nvSpPr>
        <p:spPr>
          <a:xfrm>
            <a:off x="806244" y="1302026"/>
            <a:ext cx="10579510" cy="5047536"/>
          </a:xfrm>
          <a:prstGeom prst="rect">
            <a:avLst/>
          </a:prstGeom>
          <a:noFill/>
        </p:spPr>
        <p:txBody>
          <a:bodyPr wrap="square" rtlCol="0">
            <a:spAutoFit/>
          </a:bodyPr>
          <a:lstStyle/>
          <a:p>
            <a:r>
              <a:rPr lang="en-US" b="1" dirty="0"/>
              <a:t>1. Longitudinal Studies : </a:t>
            </a:r>
            <a:r>
              <a:rPr lang="en-US" dirty="0"/>
              <a:t>Conducting longitudinal studies to analyze how digital addiction evolves over time. Tracking the same users' behaviors and addiction levels over months or years could provide deeper insights into long-term patterns and effects of digital usage.</a:t>
            </a:r>
          </a:p>
          <a:p>
            <a:endParaRPr lang="en-US" sz="1000" dirty="0"/>
          </a:p>
          <a:p>
            <a:r>
              <a:rPr lang="en-US" b="1" dirty="0"/>
              <a:t>2. Incorporating Additional Variables : </a:t>
            </a:r>
            <a:r>
              <a:rPr lang="en-US" dirty="0"/>
              <a:t>Expanding the dataset to include more variables such as mental health status, personality traits, or social support networks can enhance model accuracy and provide a more comprehensive understanding of the factors influencing digital addiction.</a:t>
            </a:r>
          </a:p>
          <a:p>
            <a:endParaRPr lang="en-US" sz="1000" dirty="0"/>
          </a:p>
          <a:p>
            <a:r>
              <a:rPr lang="en-US" b="1" dirty="0"/>
              <a:t>3. Exploring Other Machine Learning Models : </a:t>
            </a:r>
            <a:r>
              <a:rPr lang="en-US" dirty="0"/>
              <a:t>Evaluating different machine learning algorithms such as Support Vector Machines, Neural Networks, or Gradient Boosting can help identify the best-performing model for predicting addiction levels. This can lead to improved accuracy and generalizability.</a:t>
            </a:r>
          </a:p>
          <a:p>
            <a:endParaRPr lang="en-US" sz="1000" dirty="0"/>
          </a:p>
          <a:p>
            <a:r>
              <a:rPr lang="en-US" b="1" dirty="0"/>
              <a:t>4. Real-Time Monitoring Tools :</a:t>
            </a:r>
            <a:r>
              <a:rPr lang="en-US" dirty="0"/>
              <a:t> Developing real-time monitoring tools or applications that can provide users with feedback on their digital usage patterns. Such tools could suggest breaks or alerts when excessive usage is detected, fostering healthier online habits.</a:t>
            </a:r>
          </a:p>
          <a:p>
            <a:endParaRPr lang="en-US" sz="1000" dirty="0"/>
          </a:p>
          <a:p>
            <a:r>
              <a:rPr lang="en-US" b="1" dirty="0"/>
              <a:t>5. User Segmentation and Personalization :</a:t>
            </a:r>
            <a:r>
              <a:rPr lang="en-US" dirty="0"/>
              <a:t> </a:t>
            </a:r>
            <a:r>
              <a:rPr lang="en-US" dirty="0" err="1"/>
              <a:t>Analysing</a:t>
            </a:r>
            <a:r>
              <a:rPr lang="en-US" dirty="0"/>
              <a:t> the dataset to identify distinct user segments based on their addiction levels and usage patterns. This information can be used to create personalized intervention strategies tailored to different groups, enhancing their effectiveness.</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58218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AB4A2EAC-BCD2-EEEA-EC08-43882BC17A0E}"/>
              </a:ext>
            </a:extLst>
          </p:cNvPr>
          <p:cNvSpPr txBox="1"/>
          <p:nvPr/>
        </p:nvSpPr>
        <p:spPr>
          <a:xfrm>
            <a:off x="806244" y="1302026"/>
            <a:ext cx="10579510" cy="4862870"/>
          </a:xfrm>
          <a:prstGeom prst="rect">
            <a:avLst/>
          </a:prstGeom>
          <a:noFill/>
        </p:spPr>
        <p:txBody>
          <a:bodyPr wrap="square" rtlCol="0">
            <a:spAutoFit/>
          </a:bodyPr>
          <a:lstStyle/>
          <a:p>
            <a:r>
              <a:rPr lang="en-US" b="1" dirty="0"/>
              <a:t>6. Collaboration with Mental Health Professionals :</a:t>
            </a:r>
            <a:r>
              <a:rPr lang="en-US" dirty="0"/>
              <a:t> Partnering with mental health organizations to integrate findings into practical interventions or resources for individuals struggling with digital addiction. This could include workshops, support groups, or educational materials aimed at promoting healthy online behaviors.</a:t>
            </a:r>
          </a:p>
          <a:p>
            <a:endParaRPr lang="en-US" sz="1000" dirty="0"/>
          </a:p>
          <a:p>
            <a:r>
              <a:rPr lang="en-US" b="1" dirty="0"/>
              <a:t>7. Impact of Social Media Changes : </a:t>
            </a:r>
            <a:r>
              <a:rPr lang="en-US" dirty="0"/>
              <a:t>Investigating how changes in social media algorithms or features (e.g., introduction of new functionalities, changes in content delivery) affect user engagement and addiction levels. Understanding these impacts can guide future design considerations for social media platforms.</a:t>
            </a:r>
          </a:p>
          <a:p>
            <a:endParaRPr lang="en-US" sz="1000" dirty="0"/>
          </a:p>
          <a:p>
            <a:r>
              <a:rPr lang="en-US" b="1" dirty="0"/>
              <a:t>8. Broader Demographic Analysis :</a:t>
            </a:r>
            <a:r>
              <a:rPr lang="en-US" dirty="0"/>
              <a:t> Conducting similar analyses across different demographics, such as age groups, cultures, or geographical regions, to identify unique trends and challenges in digital addiction. This can inform targeted awareness campaigns and support initiatives.</a:t>
            </a:r>
          </a:p>
          <a:p>
            <a:endParaRPr lang="en-US" sz="1000" dirty="0"/>
          </a:p>
          <a:p>
            <a:r>
              <a:rPr lang="en-US" b="1" dirty="0"/>
              <a:t>9. Policy Development :</a:t>
            </a:r>
            <a:r>
              <a:rPr lang="en-US" dirty="0"/>
              <a:t> Engaging with policymakers to use research findings in the formulation of regulations or guidelines to promote healthy digital usage and mitigate addiction risks. This can foster a safer online environment for users of all ages.</a:t>
            </a:r>
          </a:p>
          <a:p>
            <a:endParaRPr lang="en-US" sz="1000" dirty="0"/>
          </a:p>
          <a:p>
            <a:r>
              <a:rPr lang="en-US" b="1" dirty="0"/>
              <a:t>10. Gamification of Healthy Practices :</a:t>
            </a:r>
            <a:r>
              <a:rPr lang="en-US" dirty="0"/>
              <a:t> Exploring the use of gamification techniques to encourage users to adopt healthier social media habits. By making healthy behaviors engaging, users may be more likely to reduce their addiction levels.</a:t>
            </a:r>
          </a:p>
        </p:txBody>
      </p:sp>
    </p:spTree>
    <p:extLst>
      <p:ext uri="{BB962C8B-B14F-4D97-AF65-F5344CB8AC3E}">
        <p14:creationId xmlns:p14="http://schemas.microsoft.com/office/powerpoint/2010/main" val="199892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TextBox 2">
            <a:extLst>
              <a:ext uri="{FF2B5EF4-FFF2-40B4-BE49-F238E27FC236}">
                <a16:creationId xmlns:a16="http://schemas.microsoft.com/office/drawing/2014/main" id="{79B44FB3-EBE4-DB38-636A-1C4150C15072}"/>
              </a:ext>
            </a:extLst>
          </p:cNvPr>
          <p:cNvSpPr txBox="1"/>
          <p:nvPr/>
        </p:nvSpPr>
        <p:spPr>
          <a:xfrm>
            <a:off x="904568" y="1354530"/>
            <a:ext cx="10530348" cy="4801314"/>
          </a:xfrm>
          <a:prstGeom prst="rect">
            <a:avLst/>
          </a:prstGeom>
          <a:noFill/>
        </p:spPr>
        <p:txBody>
          <a:bodyPr wrap="square" rtlCol="0">
            <a:spAutoFit/>
          </a:bodyPr>
          <a:lstStyle/>
          <a:p>
            <a:pPr marL="305435" indent="-305435"/>
            <a:r>
              <a:rPr lang="en-IN" sz="1800" b="1" dirty="0"/>
              <a:t>1. Original Data Source:</a:t>
            </a:r>
          </a:p>
          <a:p>
            <a:pPr marL="305435" indent="-305435"/>
            <a:r>
              <a:rPr lang="en-IN" sz="1800" dirty="0"/>
              <a:t>   - </a:t>
            </a:r>
            <a:r>
              <a:rPr lang="en-IN" sz="1800" i="1" dirty="0"/>
              <a:t>Time Wasters on Social Media</a:t>
            </a:r>
            <a:r>
              <a:rPr lang="en-IN" sz="1800" dirty="0"/>
              <a:t>. Kaggle (2021) </a:t>
            </a:r>
            <a:r>
              <a:rPr lang="en-IN" sz="1800" i="1" u="sng" dirty="0">
                <a:solidFill>
                  <a:srgbClr val="00B0F0"/>
                </a:solidFill>
              </a:rPr>
              <a:t>https://www.kaggle.com/datasets/muhammadroshaanriaz/time-wasters-on-social-media</a:t>
            </a:r>
          </a:p>
          <a:p>
            <a:pPr marL="305435" indent="-305435"/>
            <a:endParaRPr lang="en-IN" sz="1800" dirty="0"/>
          </a:p>
          <a:p>
            <a:pPr marL="305435" indent="-305435"/>
            <a:r>
              <a:rPr lang="en-IN" sz="1800" b="1" dirty="0"/>
              <a:t>2. Python Jupyter Notebook:</a:t>
            </a:r>
          </a:p>
          <a:p>
            <a:pPr marL="305435" indent="-305435"/>
            <a:r>
              <a:rPr lang="en-IN" sz="1800" dirty="0"/>
              <a:t>   - Digital Addiction: Analysing the Dark Side of Social Media Interaction. GitHub (2024) </a:t>
            </a:r>
            <a:r>
              <a:rPr lang="en-IN" sz="1800" dirty="0">
                <a:solidFill>
                  <a:srgbClr val="00B0F0"/>
                </a:solidFill>
                <a:hlinkClick r:id="rId2">
                  <a:extLst>
                    <a:ext uri="{A12FA001-AC4F-418D-AE19-62706E023703}">
                      <ahyp:hlinkClr xmlns:ahyp="http://schemas.microsoft.com/office/drawing/2018/hyperlinkcolor" val="tx"/>
                    </a:ext>
                  </a:extLst>
                </a:hlinkClick>
              </a:rPr>
              <a:t>https://github.com/data-manavpatil/Digital-Addiction/blob/main/digital%20Addiction%20Analyzing%20the%20Dark%20Side%20of%20Social%20Media%20Interaction.ipynb</a:t>
            </a:r>
            <a:endParaRPr lang="en-IN" sz="1800" dirty="0">
              <a:solidFill>
                <a:srgbClr val="00B0F0"/>
              </a:solidFill>
            </a:endParaRPr>
          </a:p>
          <a:p>
            <a:pPr marL="305435" indent="-305435"/>
            <a:endParaRPr lang="en-IN" sz="1800" dirty="0"/>
          </a:p>
          <a:p>
            <a:pPr marL="305435" indent="-305435"/>
            <a:r>
              <a:rPr lang="en-IN" b="1" dirty="0"/>
              <a:t>3</a:t>
            </a:r>
            <a:r>
              <a:rPr lang="en-IN" sz="1800" b="1" dirty="0"/>
              <a:t>. Power BI Dashboard :</a:t>
            </a:r>
          </a:p>
          <a:p>
            <a:pPr marL="305435" indent="-305435"/>
            <a:r>
              <a:rPr lang="en-IN" sz="1800" dirty="0"/>
              <a:t>   - Digital Addiction Dashboard. GitHub (2024). </a:t>
            </a:r>
          </a:p>
          <a:p>
            <a:pPr marL="305435" indent="-305435"/>
            <a:r>
              <a:rPr lang="en-IN" dirty="0"/>
              <a:t>	</a:t>
            </a:r>
            <a:r>
              <a:rPr lang="en-IN" dirty="0">
                <a:solidFill>
                  <a:srgbClr val="00B0F0"/>
                </a:solidFill>
                <a:hlinkClick r:id="rId3">
                  <a:extLst>
                    <a:ext uri="{A12FA001-AC4F-418D-AE19-62706E023703}">
                      <ahyp:hlinkClr xmlns:ahyp="http://schemas.microsoft.com/office/drawing/2018/hyperlinkcolor" val="tx"/>
                    </a:ext>
                  </a:extLst>
                </a:hlinkClick>
              </a:rPr>
              <a:t>h</a:t>
            </a:r>
            <a:r>
              <a:rPr lang="en-IN" sz="1800" dirty="0">
                <a:solidFill>
                  <a:srgbClr val="00B0F0"/>
                </a:solidFill>
                <a:hlinkClick r:id="rId3">
                  <a:extLst>
                    <a:ext uri="{A12FA001-AC4F-418D-AE19-62706E023703}">
                      <ahyp:hlinkClr xmlns:ahyp="http://schemas.microsoft.com/office/drawing/2018/hyperlinkcolor" val="tx"/>
                    </a:ext>
                  </a:extLst>
                </a:hlinkClick>
              </a:rPr>
              <a:t>ttps://github.com/data-manavpatil/Digital-Addiction/blob/main/Digital%20Addiction.pbix</a:t>
            </a:r>
            <a:endParaRPr lang="en-IN" sz="1800" dirty="0">
              <a:solidFill>
                <a:srgbClr val="00B0F0"/>
              </a:solidFill>
            </a:endParaRPr>
          </a:p>
          <a:p>
            <a:pPr marL="305435" indent="-305435"/>
            <a:endParaRPr lang="en-IN" sz="1800" dirty="0"/>
          </a:p>
          <a:p>
            <a:pPr marL="305435" indent="-305435"/>
            <a:r>
              <a:rPr lang="en-IN" sz="1800" b="1" dirty="0"/>
              <a:t>3. Modified Data:</a:t>
            </a:r>
          </a:p>
          <a:p>
            <a:pPr marL="305435" indent="-305435"/>
            <a:r>
              <a:rPr lang="en-IN" sz="1800" dirty="0"/>
              <a:t>   - Modified Dataset for Digital Addiction Analysis. GitHub (2024). </a:t>
            </a:r>
          </a:p>
          <a:p>
            <a:pPr marL="305435" indent="-305435"/>
            <a:r>
              <a:rPr lang="en-IN" dirty="0">
                <a:solidFill>
                  <a:srgbClr val="FF0000"/>
                </a:solidFill>
              </a:rPr>
              <a:t>	</a:t>
            </a:r>
            <a:r>
              <a:rPr lang="en-IN" sz="1800" dirty="0">
                <a:solidFill>
                  <a:srgbClr val="00B0F0"/>
                </a:solidFill>
                <a:hlinkClick r:id="rId4">
                  <a:extLst>
                    <a:ext uri="{A12FA001-AC4F-418D-AE19-62706E023703}">
                      <ahyp:hlinkClr xmlns:ahyp="http://schemas.microsoft.com/office/drawing/2018/hyperlinkcolor" val="tx"/>
                    </a:ext>
                  </a:extLst>
                </a:hlinkClick>
              </a:rPr>
              <a:t>https://github.com/data-manavpatil/Digital-Addiction/blob/main/dataset.csv</a:t>
            </a:r>
            <a:endParaRPr lang="en-IN" sz="1800" dirty="0">
              <a:solidFill>
                <a:srgbClr val="00B0F0"/>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TextBox 2">
            <a:extLst>
              <a:ext uri="{FF2B5EF4-FFF2-40B4-BE49-F238E27FC236}">
                <a16:creationId xmlns:a16="http://schemas.microsoft.com/office/drawing/2014/main" id="{0D784C9A-D8E9-AAE4-45BD-D746FDC38818}"/>
              </a:ext>
            </a:extLst>
          </p:cNvPr>
          <p:cNvSpPr txBox="1"/>
          <p:nvPr/>
        </p:nvSpPr>
        <p:spPr>
          <a:xfrm>
            <a:off x="581192" y="1529494"/>
            <a:ext cx="717646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Digital addiction has emerged as a critical concern in the age of social media, marked by compulsive engagement that profoundly disrupts mental health, interpersonal relationships, and daily productivity. </a:t>
            </a:r>
          </a:p>
          <a:p>
            <a:pPr marL="285750" indent="-285750">
              <a:buFont typeface="Arial" panose="020B0604020202020204" pitchFamily="34" charset="0"/>
              <a:buChar char="•"/>
            </a:pPr>
            <a:r>
              <a:rPr lang="en-US" dirty="0"/>
              <a:t>As users increasingly prioritize virtual interactions over real-life connections, the consequences of this addiction become more apparent, leading to anxiety, depression, and a diminished quality of life. </a:t>
            </a:r>
          </a:p>
          <a:p>
            <a:pPr marL="285750" indent="-285750">
              <a:buFont typeface="Arial" panose="020B0604020202020204" pitchFamily="34" charset="0"/>
              <a:buChar char="•"/>
            </a:pPr>
            <a:r>
              <a:rPr lang="en-US" dirty="0"/>
              <a:t>This project aims to delve into the intricate dynamics of social media interactions by analyzing the interplay between demographic factors and behavioral metrics. </a:t>
            </a:r>
          </a:p>
          <a:p>
            <a:pPr marL="285750" indent="-285750">
              <a:buFont typeface="Arial" panose="020B0604020202020204" pitchFamily="34" charset="0"/>
              <a:buChar char="•"/>
            </a:pPr>
            <a:r>
              <a:rPr lang="en-US" dirty="0"/>
              <a:t>By uncovering these relationships, we aspire to provide valuable insights that can inform effective interventions and strategies, promoting healthier online behaviors and addressing the growing epidemic of digital addiction. </a:t>
            </a:r>
          </a:p>
          <a:p>
            <a:pPr marL="285750" indent="-285750">
              <a:buFont typeface="Arial" panose="020B0604020202020204" pitchFamily="34" charset="0"/>
              <a:buChar char="•"/>
            </a:pPr>
            <a:r>
              <a:rPr lang="en-US" dirty="0"/>
              <a:t>Understanding these factors is vital for stakeholders seeking to foster a balanced digital environment that prioritizes user well-being.</a:t>
            </a:r>
          </a:p>
          <a:p>
            <a:endParaRPr lang="en-US" dirty="0"/>
          </a:p>
        </p:txBody>
      </p:sp>
      <p:pic>
        <p:nvPicPr>
          <p:cNvPr id="6" name="Picture 5">
            <a:extLst>
              <a:ext uri="{FF2B5EF4-FFF2-40B4-BE49-F238E27FC236}">
                <a16:creationId xmlns:a16="http://schemas.microsoft.com/office/drawing/2014/main" id="{906390C8-74C8-387F-2307-1A8E4DC38BF8}"/>
              </a:ext>
            </a:extLst>
          </p:cNvPr>
          <p:cNvPicPr>
            <a:picLocks noChangeAspect="1"/>
          </p:cNvPicPr>
          <p:nvPr/>
        </p:nvPicPr>
        <p:blipFill>
          <a:blip r:embed="rId2"/>
          <a:stretch>
            <a:fillRect/>
          </a:stretch>
        </p:blipFill>
        <p:spPr>
          <a:xfrm>
            <a:off x="7433817" y="1108587"/>
            <a:ext cx="5032718" cy="4640826"/>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A8C8F439-3104-2F47-8BD4-6CDC18CF0DAB}"/>
              </a:ext>
            </a:extLst>
          </p:cNvPr>
          <p:cNvSpPr txBox="1"/>
          <p:nvPr/>
        </p:nvSpPr>
        <p:spPr>
          <a:xfrm>
            <a:off x="581192" y="1232452"/>
            <a:ext cx="739276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To address the growing issue of digital addiction highlighted in this project, several strategies can be implemented to promote healthier social media usage patterns. </a:t>
            </a:r>
          </a:p>
          <a:p>
            <a:pPr marL="285750" indent="-285750">
              <a:buFont typeface="Arial" panose="020B0604020202020204" pitchFamily="34" charset="0"/>
              <a:buChar char="•"/>
            </a:pPr>
            <a:r>
              <a:rPr lang="en-US" dirty="0"/>
              <a:t>First, developing and promoting digital wellness tools, such as apps that track and limit time spent on social media, can empower users to take control of their usage. </a:t>
            </a:r>
          </a:p>
          <a:p>
            <a:pPr marL="285750" indent="-285750">
              <a:buFont typeface="Arial" panose="020B0604020202020204" pitchFamily="34" charset="0"/>
              <a:buChar char="•"/>
            </a:pPr>
            <a:r>
              <a:rPr lang="en-US" dirty="0"/>
              <a:t>Second, raising awareness through educational campaigns about the risks of excessive social media consumption, particularly among vulnerable groups, such as adolescents and young adults, can foster a more mindful approach to digital interactions. </a:t>
            </a:r>
          </a:p>
          <a:p>
            <a:pPr marL="285750" indent="-285750">
              <a:buFont typeface="Arial" panose="020B0604020202020204" pitchFamily="34" charset="0"/>
              <a:buChar char="•"/>
            </a:pPr>
            <a:r>
              <a:rPr lang="en-US" dirty="0"/>
              <a:t>Third, encouraging platforms to design algorithms that prioritize user well-being over engagement metrics can help create a more balanced online environment. Additionally, integrating features that prompt users to reflect on their reasons for social media use—such as boredom or procrastination—can encourage more intentional usage. </a:t>
            </a:r>
          </a:p>
          <a:p>
            <a:pPr marL="285750" indent="-285750">
              <a:buFont typeface="Arial" panose="020B0604020202020204" pitchFamily="34" charset="0"/>
              <a:buChar char="•"/>
            </a:pPr>
            <a:r>
              <a:rPr lang="en-US" dirty="0"/>
              <a:t>Finally, facilitating open discussions about digital addiction within communities can create a support network for individuals seeking to reduce their reliance on social media, ultimately promoting a healthier digital landscape.</a:t>
            </a:r>
          </a:p>
        </p:txBody>
      </p:sp>
      <p:pic>
        <p:nvPicPr>
          <p:cNvPr id="6" name="Picture 5">
            <a:extLst>
              <a:ext uri="{FF2B5EF4-FFF2-40B4-BE49-F238E27FC236}">
                <a16:creationId xmlns:a16="http://schemas.microsoft.com/office/drawing/2014/main" id="{A1CFA85D-2673-FAE3-E4AC-2961BEC0C350}"/>
              </a:ext>
            </a:extLst>
          </p:cNvPr>
          <p:cNvPicPr>
            <a:picLocks noChangeAspect="1"/>
          </p:cNvPicPr>
          <p:nvPr/>
        </p:nvPicPr>
        <p:blipFill>
          <a:blip r:embed="rId2"/>
          <a:stretch>
            <a:fillRect/>
          </a:stretch>
        </p:blipFill>
        <p:spPr>
          <a:xfrm>
            <a:off x="7285814" y="2362896"/>
            <a:ext cx="5652236" cy="3792948"/>
          </a:xfrm>
          <a:prstGeom prst="rect">
            <a:avLst/>
          </a:prstGeom>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E6317ED8-B82B-9A97-54D8-71F2F95BDFB5}"/>
              </a:ext>
            </a:extLst>
          </p:cNvPr>
          <p:cNvSpPr txBox="1"/>
          <p:nvPr/>
        </p:nvSpPr>
        <p:spPr>
          <a:xfrm>
            <a:off x="391376" y="1351782"/>
            <a:ext cx="11409247" cy="4124206"/>
          </a:xfrm>
          <a:prstGeom prst="rect">
            <a:avLst/>
          </a:prstGeom>
          <a:noFill/>
        </p:spPr>
        <p:txBody>
          <a:bodyPr wrap="square" rtlCol="0">
            <a:spAutoFit/>
          </a:bodyPr>
          <a:lstStyle/>
          <a:p>
            <a:r>
              <a:rPr lang="en-US" dirty="0"/>
              <a:t>The System Approach in this project focuses on a comprehensive and structured methodology to analyze digital addiction among social media users. The key components include:</a:t>
            </a:r>
          </a:p>
          <a:p>
            <a:endParaRPr lang="en-US" sz="700" dirty="0"/>
          </a:p>
          <a:p>
            <a:pPr marL="285750" indent="-285750">
              <a:buFont typeface="Arial" panose="020B0604020202020204" pitchFamily="34" charset="0"/>
              <a:buChar char="•"/>
            </a:pPr>
            <a:r>
              <a:rPr lang="en-US" b="1" dirty="0"/>
              <a:t>Data Analysis and Visualization : </a:t>
            </a:r>
            <a:r>
              <a:rPr lang="en-US" dirty="0"/>
              <a:t>Python is utilized for in-depth analysis and visualization of the dataset. This includes identifying trends and patterns related to addiction levels, user demographics, and social media usage behaviors.</a:t>
            </a:r>
          </a:p>
          <a:p>
            <a:endParaRPr lang="en-US" sz="700" dirty="0"/>
          </a:p>
          <a:p>
            <a:pPr marL="285750" indent="-285750">
              <a:buFont typeface="Arial" panose="020B0604020202020204" pitchFamily="34" charset="0"/>
              <a:buChar char="•"/>
            </a:pPr>
            <a:r>
              <a:rPr lang="en-US" b="1" dirty="0"/>
              <a:t>Data Cleaning : </a:t>
            </a:r>
            <a:r>
              <a:rPr lang="en-US" dirty="0"/>
              <a:t>IBM Watson Studio and MS Excel is employed for data cleaning and preprocessing. This step ensures that the dataset is free of missing values, duplicates, and inconsistencies, allowing for accurate analysis and insights.</a:t>
            </a:r>
          </a:p>
          <a:p>
            <a:endParaRPr lang="en-US" sz="700" dirty="0"/>
          </a:p>
          <a:p>
            <a:pPr marL="285750" indent="-285750">
              <a:buFont typeface="Arial" panose="020B0604020202020204" pitchFamily="34" charset="0"/>
              <a:buChar char="•"/>
            </a:pPr>
            <a:r>
              <a:rPr lang="en-US" b="1" dirty="0"/>
              <a:t>Dashboard Creation :</a:t>
            </a:r>
            <a:r>
              <a:rPr lang="en-US" dirty="0"/>
              <a:t>Power BI is used to create interactive dashboards that visually represent the findings. These dashboards help stakeholders easily understand the relationships between various factors and digital addiction, facilitating informed decision-making.</a:t>
            </a:r>
          </a:p>
          <a:p>
            <a:endParaRPr lang="en-US" sz="700" dirty="0"/>
          </a:p>
          <a:p>
            <a:r>
              <a:rPr lang="en-US" dirty="0"/>
              <a:t>Through this systematic approach, the project aims to deliver actionable insights and tools to combat digital addiction, enhancing user well-being and productivity.</a:t>
            </a:r>
          </a:p>
        </p:txBody>
      </p:sp>
      <p:pic>
        <p:nvPicPr>
          <p:cNvPr id="14" name="Picture 13">
            <a:extLst>
              <a:ext uri="{FF2B5EF4-FFF2-40B4-BE49-F238E27FC236}">
                <a16:creationId xmlns:a16="http://schemas.microsoft.com/office/drawing/2014/main" id="{46FAA039-65BA-6C1B-7087-01C5B4D80E95}"/>
              </a:ext>
            </a:extLst>
          </p:cNvPr>
          <p:cNvPicPr>
            <a:picLocks noChangeAspect="1"/>
          </p:cNvPicPr>
          <p:nvPr/>
        </p:nvPicPr>
        <p:blipFill>
          <a:blip r:embed="rId2"/>
          <a:stretch>
            <a:fillRect/>
          </a:stretch>
        </p:blipFill>
        <p:spPr>
          <a:xfrm>
            <a:off x="4976143" y="5819010"/>
            <a:ext cx="923212" cy="923212"/>
          </a:xfrm>
          <a:prstGeom prst="rect">
            <a:avLst/>
          </a:prstGeom>
        </p:spPr>
      </p:pic>
      <p:pic>
        <p:nvPicPr>
          <p:cNvPr id="16" name="Picture 15">
            <a:extLst>
              <a:ext uri="{FF2B5EF4-FFF2-40B4-BE49-F238E27FC236}">
                <a16:creationId xmlns:a16="http://schemas.microsoft.com/office/drawing/2014/main" id="{D8125E37-5E14-E12F-31A8-41DF94A69F29}"/>
              </a:ext>
            </a:extLst>
          </p:cNvPr>
          <p:cNvPicPr>
            <a:picLocks noChangeAspect="1"/>
          </p:cNvPicPr>
          <p:nvPr/>
        </p:nvPicPr>
        <p:blipFill>
          <a:blip r:embed="rId3"/>
          <a:stretch>
            <a:fillRect/>
          </a:stretch>
        </p:blipFill>
        <p:spPr>
          <a:xfrm>
            <a:off x="5899355" y="5940390"/>
            <a:ext cx="692895" cy="692895"/>
          </a:xfrm>
          <a:prstGeom prst="rect">
            <a:avLst/>
          </a:prstGeom>
        </p:spPr>
      </p:pic>
      <p:pic>
        <p:nvPicPr>
          <p:cNvPr id="18" name="Picture 17">
            <a:extLst>
              <a:ext uri="{FF2B5EF4-FFF2-40B4-BE49-F238E27FC236}">
                <a16:creationId xmlns:a16="http://schemas.microsoft.com/office/drawing/2014/main" id="{CB0D6934-AE22-47DB-F4D1-B295B38667F0}"/>
              </a:ext>
            </a:extLst>
          </p:cNvPr>
          <p:cNvPicPr>
            <a:picLocks noChangeAspect="1"/>
          </p:cNvPicPr>
          <p:nvPr/>
        </p:nvPicPr>
        <p:blipFill>
          <a:blip r:embed="rId4"/>
          <a:stretch>
            <a:fillRect/>
          </a:stretch>
        </p:blipFill>
        <p:spPr>
          <a:xfrm>
            <a:off x="3893365" y="5819010"/>
            <a:ext cx="1384818" cy="923212"/>
          </a:xfrm>
          <a:prstGeom prst="rect">
            <a:avLst/>
          </a:prstGeom>
        </p:spPr>
      </p:pic>
      <p:pic>
        <p:nvPicPr>
          <p:cNvPr id="20" name="Picture 19">
            <a:extLst>
              <a:ext uri="{FF2B5EF4-FFF2-40B4-BE49-F238E27FC236}">
                <a16:creationId xmlns:a16="http://schemas.microsoft.com/office/drawing/2014/main" id="{16B59E07-3F8E-2CE3-1F40-1551C01D0D58}"/>
              </a:ext>
            </a:extLst>
          </p:cNvPr>
          <p:cNvPicPr>
            <a:picLocks noChangeAspect="1"/>
          </p:cNvPicPr>
          <p:nvPr/>
        </p:nvPicPr>
        <p:blipFill>
          <a:blip r:embed="rId5"/>
          <a:stretch>
            <a:fillRect/>
          </a:stretch>
        </p:blipFill>
        <p:spPr>
          <a:xfrm>
            <a:off x="6520527" y="5726956"/>
            <a:ext cx="2214638" cy="1107319"/>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TextBox 2">
            <a:extLst>
              <a:ext uri="{FF2B5EF4-FFF2-40B4-BE49-F238E27FC236}">
                <a16:creationId xmlns:a16="http://schemas.microsoft.com/office/drawing/2014/main" id="{85706727-9ACB-5002-9D38-CB245153D221}"/>
              </a:ext>
            </a:extLst>
          </p:cNvPr>
          <p:cNvSpPr txBox="1"/>
          <p:nvPr/>
        </p:nvSpPr>
        <p:spPr>
          <a:xfrm>
            <a:off x="581192" y="1307690"/>
            <a:ext cx="11029616" cy="5170646"/>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Arial Black" panose="020B0A04020102020204" pitchFamily="34" charset="0"/>
              </a:rPr>
              <a:t>Algorithm</a:t>
            </a:r>
          </a:p>
          <a:p>
            <a:endParaRPr lang="en-US" sz="900" b="1" dirty="0">
              <a:latin typeface="Arial Black" panose="020B0A04020102020204" pitchFamily="34" charset="0"/>
            </a:endParaRPr>
          </a:p>
          <a:p>
            <a:pPr marL="305435" indent="-305435"/>
            <a:r>
              <a:rPr lang="en-US" dirty="0"/>
              <a:t>The project employs a Random Forest Classifier to predict digital addiction levels among social media users. The algorithm was chosen for its ability to handle large datasets and provide robust predictions. Here’s a summary of the algorithmic process:</a:t>
            </a:r>
          </a:p>
          <a:p>
            <a:endParaRPr lang="en-US" sz="900" dirty="0"/>
          </a:p>
          <a:p>
            <a:r>
              <a:rPr lang="en-US" b="1" dirty="0"/>
              <a:t>1)  Data Preprocessing</a:t>
            </a:r>
          </a:p>
          <a:p>
            <a:pPr marL="305435" indent="-305435"/>
            <a:r>
              <a:rPr lang="en-US" dirty="0"/>
              <a:t>  	  - Handle missing values by dropping rows with NaNs.</a:t>
            </a:r>
          </a:p>
          <a:p>
            <a:pPr marL="305435" indent="-305435"/>
            <a:r>
              <a:rPr lang="en-US" dirty="0"/>
              <a:t>   	  - Encode categorical variables using Label Encoding for compatibility with machine learning models.</a:t>
            </a:r>
          </a:p>
          <a:p>
            <a:pPr marL="305435" indent="-305435"/>
            <a:r>
              <a:rPr lang="en-US" dirty="0"/>
              <a:t>   	  - Standardize the feature set to ensure all features contribute equally to the distance calculations.</a:t>
            </a:r>
          </a:p>
          <a:p>
            <a:pPr marL="305435" indent="-305435"/>
            <a:endParaRPr lang="en-US" sz="900" dirty="0"/>
          </a:p>
          <a:p>
            <a:r>
              <a:rPr lang="en-US" b="1" dirty="0"/>
              <a:t>2)  Model Training</a:t>
            </a:r>
          </a:p>
          <a:p>
            <a:pPr marL="305435" indent="-305435"/>
            <a:r>
              <a:rPr lang="en-US" dirty="0"/>
              <a:t>   	  - Split the dataset into training and testing sets (70% training, 30% testing).</a:t>
            </a:r>
          </a:p>
          <a:p>
            <a:pPr marL="305435" indent="-305435"/>
            <a:r>
              <a:rPr lang="en-US" dirty="0"/>
              <a:t>   	  - Train the Random Forest Classifier using the scaled training data.</a:t>
            </a:r>
          </a:p>
          <a:p>
            <a:pPr marL="305435" indent="-305435"/>
            <a:r>
              <a:rPr lang="en-US" dirty="0"/>
              <a:t>   	  - Evaluate model performance using metrics such as accuracy, precision, recall, and F1-score.</a:t>
            </a:r>
          </a:p>
          <a:p>
            <a:pPr marL="305435" indent="-305435"/>
            <a:endParaRPr lang="en-US" sz="900" dirty="0"/>
          </a:p>
          <a:p>
            <a:pPr marL="305435" indent="-305435"/>
            <a:r>
              <a:rPr lang="en-US" b="1" dirty="0"/>
              <a:t>3)  Model Evaluation</a:t>
            </a:r>
          </a:p>
          <a:p>
            <a:pPr marL="305435" indent="-305435"/>
            <a:r>
              <a:rPr lang="en-US" dirty="0"/>
              <a:t>       - Generate a confusion matrix to visualize true vs. predicted classifications.</a:t>
            </a:r>
          </a:p>
          <a:p>
            <a:pPr marL="305435" indent="-305435"/>
            <a:r>
              <a:rPr lang="en-US" dirty="0"/>
              <a:t>       - Produce a classification report to summarize the model’s precision, recall, F1-score, and support for each class.</a:t>
            </a:r>
          </a:p>
        </p:txBody>
      </p:sp>
    </p:spTree>
    <p:extLst>
      <p:ext uri="{BB962C8B-B14F-4D97-AF65-F5344CB8AC3E}">
        <p14:creationId xmlns:p14="http://schemas.microsoft.com/office/powerpoint/2010/main" val="250985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TextBox 2">
            <a:extLst>
              <a:ext uri="{FF2B5EF4-FFF2-40B4-BE49-F238E27FC236}">
                <a16:creationId xmlns:a16="http://schemas.microsoft.com/office/drawing/2014/main" id="{85706727-9ACB-5002-9D38-CB245153D221}"/>
              </a:ext>
            </a:extLst>
          </p:cNvPr>
          <p:cNvSpPr txBox="1"/>
          <p:nvPr/>
        </p:nvSpPr>
        <p:spPr>
          <a:xfrm>
            <a:off x="581192" y="1232452"/>
            <a:ext cx="11029616" cy="5309146"/>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Arial Black" panose="020B0A04020102020204" pitchFamily="34" charset="0"/>
              </a:rPr>
              <a:t>Deployment</a:t>
            </a:r>
          </a:p>
          <a:p>
            <a:pPr marL="305435" indent="-305435"/>
            <a:endParaRPr lang="en-US" sz="900" dirty="0"/>
          </a:p>
          <a:p>
            <a:pPr marL="305435" indent="-305435"/>
            <a:r>
              <a:rPr lang="en-US" dirty="0"/>
              <a:t>While the project has not yet been deployed in real life, the following steps outline a potential deployment strategy:</a:t>
            </a:r>
          </a:p>
          <a:p>
            <a:pPr marL="305435" indent="-305435"/>
            <a:endParaRPr lang="en-US" sz="900" dirty="0"/>
          </a:p>
          <a:p>
            <a:pPr marL="305435" indent="-305435"/>
            <a:r>
              <a:rPr lang="en-US" b="1" dirty="0"/>
              <a:t>1) Platform Selection : </a:t>
            </a:r>
            <a:r>
              <a:rPr lang="en-US" dirty="0"/>
              <a:t>Choose an appropriate platform (e.g., web application, mobile app, or cloud service) for deploying the predictive model to reach a broader audience.</a:t>
            </a:r>
          </a:p>
          <a:p>
            <a:pPr marL="305435" indent="-305435"/>
            <a:endParaRPr lang="en-US" sz="900" dirty="0"/>
          </a:p>
          <a:p>
            <a:pPr marL="305435" indent="-305435"/>
            <a:r>
              <a:rPr lang="en-US" b="1" dirty="0"/>
              <a:t>2) Model Integration : </a:t>
            </a:r>
            <a:r>
              <a:rPr lang="en-US" dirty="0"/>
              <a:t>Integrate the trained model into the chosen platform using APIs or web services to allow users to input their data and receive addiction level predictions in real time.  Develop user-friendly interfaces that facilitate easy input of user data such as age, income, and social media usage metrics.</a:t>
            </a:r>
          </a:p>
          <a:p>
            <a:pPr marL="305435" indent="-305435"/>
            <a:endParaRPr lang="en-US" sz="900" dirty="0"/>
          </a:p>
          <a:p>
            <a:pPr marL="305435" indent="-305435"/>
            <a:r>
              <a:rPr lang="en-US" b="1" dirty="0"/>
              <a:t>3) Monitoring and Maintenance :  </a:t>
            </a:r>
            <a:r>
              <a:rPr lang="en-US" dirty="0"/>
              <a:t>Implement monitoring tools to track the model’s performance over time and update it as necessary based on user feedback and new data. &amp; Conduct regular maintenance checks to ensure the application runs smoothly and securely.</a:t>
            </a:r>
          </a:p>
          <a:p>
            <a:pPr marL="305435" indent="-305435"/>
            <a:endParaRPr lang="en-US" sz="900" dirty="0"/>
          </a:p>
          <a:p>
            <a:pPr marL="305435" indent="-305435"/>
            <a:r>
              <a:rPr lang="en-US" b="1" dirty="0"/>
              <a:t>4) User Feedback Loop :  </a:t>
            </a:r>
            <a:r>
              <a:rPr lang="en-US" dirty="0"/>
              <a:t>Create channels for users to provide feedback on the predictions, which can be used to refine the model and enhance its accuracy.</a:t>
            </a:r>
          </a:p>
          <a:p>
            <a:pPr marL="305435" indent="-305435"/>
            <a:endParaRPr lang="en-US" sz="800" dirty="0"/>
          </a:p>
          <a:p>
            <a:pPr marL="305435" indent="-305435"/>
            <a:r>
              <a:rPr lang="en-US" b="1" dirty="0"/>
              <a:t>5) Awareness Campaigns : </a:t>
            </a:r>
            <a:r>
              <a:rPr lang="en-US" dirty="0"/>
              <a:t> Launch educational campaigns to raise awareness about digital addiction and promote healthy social media usage based on insights derived from the model.</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026" name="Picture 2">
            <a:extLst>
              <a:ext uri="{FF2B5EF4-FFF2-40B4-BE49-F238E27FC236}">
                <a16:creationId xmlns:a16="http://schemas.microsoft.com/office/drawing/2014/main" id="{822501D7-0808-4F58-4CCF-A862913C4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41" y="1232452"/>
            <a:ext cx="5320227" cy="34519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1D61D7-F549-0BA4-F09B-90DFA43F1CEA}"/>
              </a:ext>
            </a:extLst>
          </p:cNvPr>
          <p:cNvSpPr txBox="1"/>
          <p:nvPr/>
        </p:nvSpPr>
        <p:spPr>
          <a:xfrm>
            <a:off x="128240" y="4748385"/>
            <a:ext cx="570106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chart illustrates the distribution of addiction levels within a population. </a:t>
            </a:r>
          </a:p>
          <a:p>
            <a:pPr marL="285750" indent="-285750">
              <a:buFont typeface="Arial" panose="020B0604020202020204" pitchFamily="34" charset="0"/>
              <a:buChar char="•"/>
            </a:pPr>
            <a:r>
              <a:rPr lang="en-US" dirty="0"/>
              <a:t>You can identify peak addiction levels (levels 2 and 5),</a:t>
            </a:r>
          </a:p>
          <a:p>
            <a:pPr marL="285750" indent="-285750">
              <a:buFont typeface="Arial" panose="020B0604020202020204" pitchFamily="34" charset="0"/>
              <a:buChar char="•"/>
            </a:pPr>
            <a:r>
              <a:rPr lang="en-US" dirty="0"/>
              <a:t>potential intervention points (levels 1, 4, and 6),and inform resource allocation strategies based on this data.</a:t>
            </a:r>
            <a:endParaRPr lang="en-IN" dirty="0"/>
          </a:p>
        </p:txBody>
      </p:sp>
      <p:pic>
        <p:nvPicPr>
          <p:cNvPr id="2052" name="Picture 4">
            <a:extLst>
              <a:ext uri="{FF2B5EF4-FFF2-40B4-BE49-F238E27FC236}">
                <a16:creationId xmlns:a16="http://schemas.microsoft.com/office/drawing/2014/main" id="{469A14A6-3CB7-362B-07DE-5F2C4D554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708" y="1232452"/>
            <a:ext cx="5222636" cy="3267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6EB0C3-26E5-93D5-30CA-F82FB5EA57E0}"/>
              </a:ext>
            </a:extLst>
          </p:cNvPr>
          <p:cNvSpPr txBox="1"/>
          <p:nvPr/>
        </p:nvSpPr>
        <p:spPr>
          <a:xfrm>
            <a:off x="6099424" y="4609885"/>
            <a:ext cx="61298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median income for addiction level 0 is highest, decreasing steadily with increasing addiction level. </a:t>
            </a:r>
          </a:p>
          <a:p>
            <a:pPr marL="285750" indent="-285750">
              <a:buFont typeface="Arial" panose="020B0604020202020204" pitchFamily="34" charset="0"/>
              <a:buChar char="•"/>
            </a:pPr>
            <a:r>
              <a:rPr lang="en-US" dirty="0"/>
              <a:t>The interquartile range (IQR) widens at higher levels, suggesting more income variability among severe addicts. </a:t>
            </a:r>
          </a:p>
          <a:p>
            <a:pPr marL="285750" indent="-285750">
              <a:buFont typeface="Arial" panose="020B0604020202020204" pitchFamily="34" charset="0"/>
              <a:buChar char="•"/>
            </a:pPr>
            <a:r>
              <a:rPr lang="en-US" dirty="0"/>
              <a:t>Outliers, represented by data points beyond whiskers, indicate exceptionally high or low incomes in specific groups.</a:t>
            </a:r>
            <a:endParaRPr lang="en-IN" dirty="0"/>
          </a:p>
        </p:txBody>
      </p:sp>
    </p:spTree>
    <p:extLst>
      <p:ext uri="{BB962C8B-B14F-4D97-AF65-F5344CB8AC3E}">
        <p14:creationId xmlns:p14="http://schemas.microsoft.com/office/powerpoint/2010/main" val="13431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TextBox 1">
            <a:extLst>
              <a:ext uri="{FF2B5EF4-FFF2-40B4-BE49-F238E27FC236}">
                <a16:creationId xmlns:a16="http://schemas.microsoft.com/office/drawing/2014/main" id="{3E1D61D7-F549-0BA4-F09B-90DFA43F1CEA}"/>
              </a:ext>
            </a:extLst>
          </p:cNvPr>
          <p:cNvSpPr txBox="1"/>
          <p:nvPr/>
        </p:nvSpPr>
        <p:spPr>
          <a:xfrm>
            <a:off x="240960" y="4757693"/>
            <a:ext cx="57010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Violin plot shows time spent distribution across addiction levels. </a:t>
            </a:r>
          </a:p>
          <a:p>
            <a:pPr marL="285750" indent="-285750">
              <a:buFont typeface="Arial" panose="020B0604020202020204" pitchFamily="34" charset="0"/>
              <a:buChar char="•"/>
            </a:pPr>
            <a:r>
              <a:rPr lang="en-US" dirty="0"/>
              <a:t>Median time increases with addiction severity. Wider plots indicate more time variability at higher levels.</a:t>
            </a:r>
          </a:p>
          <a:p>
            <a:pPr marL="285750" indent="-285750">
              <a:buFont typeface="Arial" panose="020B0604020202020204" pitchFamily="34" charset="0"/>
              <a:buChar char="•"/>
            </a:pPr>
            <a:r>
              <a:rPr lang="en-US" dirty="0"/>
              <a:t>Outliers visible at extreme addiction levels.</a:t>
            </a:r>
            <a:endParaRPr lang="en-IN" dirty="0"/>
          </a:p>
        </p:txBody>
      </p:sp>
      <p:sp>
        <p:nvSpPr>
          <p:cNvPr id="4" name="TextBox 3">
            <a:extLst>
              <a:ext uri="{FF2B5EF4-FFF2-40B4-BE49-F238E27FC236}">
                <a16:creationId xmlns:a16="http://schemas.microsoft.com/office/drawing/2014/main" id="{AE6EB0C3-26E5-93D5-30CA-F82FB5EA57E0}"/>
              </a:ext>
            </a:extLst>
          </p:cNvPr>
          <p:cNvSpPr txBox="1"/>
          <p:nvPr/>
        </p:nvSpPr>
        <p:spPr>
          <a:xfrm>
            <a:off x="6096000" y="4734152"/>
            <a:ext cx="612985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bar chart illustrates the relationship between addiction level and average satisfaction. </a:t>
            </a:r>
          </a:p>
          <a:p>
            <a:pPr marL="285750" indent="-285750">
              <a:buFont typeface="Arial" panose="020B0604020202020204" pitchFamily="34" charset="0"/>
              <a:buChar char="•"/>
            </a:pPr>
            <a:r>
              <a:rPr lang="en-US" dirty="0"/>
              <a:t>indicates a positive correlation between addiction level and average satisfaction, </a:t>
            </a:r>
          </a:p>
          <a:p>
            <a:pPr marL="285750" indent="-285750">
              <a:buFont typeface="Arial" panose="020B0604020202020204" pitchFamily="34" charset="0"/>
              <a:buChar char="•"/>
            </a:pPr>
            <a:r>
              <a:rPr lang="en-US" dirty="0"/>
              <a:t>suggesting that individuals with higher addiction levels report greater satisfaction</a:t>
            </a:r>
            <a:endParaRPr lang="en-IN" dirty="0"/>
          </a:p>
        </p:txBody>
      </p:sp>
      <p:pic>
        <p:nvPicPr>
          <p:cNvPr id="3074" name="Picture 2">
            <a:extLst>
              <a:ext uri="{FF2B5EF4-FFF2-40B4-BE49-F238E27FC236}">
                <a16:creationId xmlns:a16="http://schemas.microsoft.com/office/drawing/2014/main" id="{B0C1367E-71AA-8D14-A06D-A3477C50A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361643"/>
            <a:ext cx="5020597" cy="3257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023ABB7-FDAE-53D7-794E-810B18DEA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213" y="1356934"/>
            <a:ext cx="4891086" cy="32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1565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www.w3.org/XML/1998/namespace"/>
    <ds:schemaRef ds:uri="http://purl.org/dc/dcmitype/"/>
    <ds:schemaRef ds:uri="http://schemas.microsoft.com/office/infopath/2007/PartnerControls"/>
    <ds:schemaRef ds:uri="http://purl.org/dc/elements/1.1/"/>
    <ds:schemaRef ds:uri="http://schemas.openxmlformats.org/package/2006/metadata/core-properties"/>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257</TotalTime>
  <Words>2208</Words>
  <Application>Microsoft Office PowerPoint</Application>
  <PresentationFormat>Widescreen</PresentationFormat>
  <Paragraphs>258</Paragraphs>
  <Slides>17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Arial Black</vt:lpstr>
      <vt:lpstr>Calibri</vt:lpstr>
      <vt:lpstr>Calibri Light</vt:lpstr>
      <vt:lpstr>Franklin Gothic Book</vt:lpstr>
      <vt:lpstr>Franklin Gothic Demi</vt:lpstr>
      <vt:lpstr>Wingdings</vt:lpstr>
      <vt:lpstr>Wingdings 2</vt:lpstr>
      <vt:lpstr>DividendVTI</vt:lpstr>
      <vt:lpstr>Microsoft Excel Worksheet</vt:lpstr>
      <vt:lpstr>Digital Addiction: Analysing the Dark Side of Social Media Interaction </vt:lpstr>
      <vt:lpstr>OUTLINE</vt:lpstr>
      <vt:lpstr>Problem Statement</vt:lpstr>
      <vt:lpstr>Proposed Solution</vt:lpstr>
      <vt:lpstr>System  Approach</vt:lpstr>
      <vt:lpstr>Algorithm &amp; Deployment</vt:lpstr>
      <vt:lpstr>Algorithm &amp; Deployment</vt:lpstr>
      <vt:lpstr>Result</vt:lpstr>
      <vt:lpstr>Result</vt:lpstr>
      <vt:lpstr>Result</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Manav Patil</cp:lastModifiedBy>
  <cp:revision>57</cp:revision>
  <cp:lastPrinted>2024-07-29T14:09:01Z</cp:lastPrinted>
  <dcterms:created xsi:type="dcterms:W3CDTF">2021-05-26T16:50:10Z</dcterms:created>
  <dcterms:modified xsi:type="dcterms:W3CDTF">2024-07-29T14:28:12Z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