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6"/>
  </p:notesMasterIdLst>
  <p:sldIdLst>
    <p:sldId id="256" r:id="rId4"/>
    <p:sldId id="257" r:id="rId5"/>
    <p:sldId id="258" r:id="rId6"/>
    <p:sldId id="259" r:id="rId7"/>
    <p:sldId id="261" r:id="rId8"/>
    <p:sldId id="260" r:id="rId9"/>
    <p:sldId id="262" r:id="rId10"/>
    <p:sldId id="263" r:id="rId11"/>
    <p:sldId id="264" r:id="rId12"/>
    <p:sldId id="279" r:id="rId13"/>
    <p:sldId id="265" r:id="rId14"/>
    <p:sldId id="266" r:id="rId15"/>
    <p:sldId id="267" r:id="rId16"/>
    <p:sldId id="278" r:id="rId17"/>
    <p:sldId id="271" r:id="rId18"/>
    <p:sldId id="280" r:id="rId19"/>
    <p:sldId id="270" r:id="rId20"/>
    <p:sldId id="276" r:id="rId21"/>
    <p:sldId id="273" r:id="rId22"/>
    <p:sldId id="277" r:id="rId23"/>
    <p:sldId id="275" r:id="rId24"/>
    <p:sldId id="281" r:id="rId25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chine Learning" id="{CBF0FC09-2FDF-DC40-B9AC-1D0E3D6B1EBA}">
          <p14:sldIdLst>
            <p14:sldId id="256"/>
            <p14:sldId id="257"/>
            <p14:sldId id="258"/>
            <p14:sldId id="259"/>
            <p14:sldId id="261"/>
            <p14:sldId id="260"/>
            <p14:sldId id="262"/>
            <p14:sldId id="263"/>
            <p14:sldId id="264"/>
          </p14:sldIdLst>
        </p14:section>
        <p14:section name="Linear Regression" id="{A0A5E9BA-CB31-7B40-AC34-16C92C127A57}">
          <p14:sldIdLst>
            <p14:sldId id="279"/>
            <p14:sldId id="265"/>
            <p14:sldId id="266"/>
            <p14:sldId id="267"/>
            <p14:sldId id="278"/>
          </p14:sldIdLst>
        </p14:section>
        <p14:section name="Docker + Flask" id="{83ED2C7A-5A1F-404F-A394-6FEC0025AE9D}">
          <p14:sldIdLst>
            <p14:sldId id="271"/>
            <p14:sldId id="280"/>
            <p14:sldId id="270"/>
            <p14:sldId id="276"/>
            <p14:sldId id="273"/>
            <p14:sldId id="277"/>
            <p14:sldId id="275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4"/>
    <p:restoredTop sz="94649"/>
  </p:normalViewPr>
  <p:slideViewPr>
    <p:cSldViewPr snapToGrid="0" snapToObjects="1">
      <p:cViewPr varScale="1">
        <p:scale>
          <a:sx n="140" d="100"/>
          <a:sy n="140" d="100"/>
        </p:scale>
        <p:origin x="1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5E82A-ADFA-2B48-8A4F-EE223BDD004E}" type="datetimeFigureOut">
              <a:rPr lang="en-US" smtClean="0"/>
              <a:t>1/28/22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CE16E-AA39-3A44-BC3F-1589A6641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2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28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E48312"/>
                </a:solidFill>
                <a:latin typeface="Trebuchet MS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endParaRPr lang="en-US" sz="900" b="0" strike="noStrike" spc="-1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63B225E-4B04-4181-B241-96F68974FC55}" type="slidenum">
              <a:rPr lang="en-US" sz="900" b="0" strike="noStrike" spc="-1">
                <a:solidFill>
                  <a:srgbClr val="E48312"/>
                </a:solidFill>
                <a:latin typeface="Trebuchet MS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Seventh Outline Level</a:t>
            </a:r>
          </a:p>
        </p:txBody>
      </p:sp>
      <p:pic>
        <p:nvPicPr>
          <p:cNvPr id="30" name="Picture 2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8E45A17-1D42-5845-AC77-6C04101AE68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40" y="6154734"/>
            <a:ext cx="1258200" cy="1797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48312"/>
                </a:solidFill>
                <a:latin typeface="Trebuchet MS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Fifth level</a:t>
            </a: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endParaRPr lang="en-US" sz="900" b="0" strike="noStrike" spc="-1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CDF8FD8-7B43-4A91-BA07-0320068E2EDB}" type="slidenum">
              <a:rPr lang="en-US" sz="900" b="0" strike="noStrike" spc="-1">
                <a:solidFill>
                  <a:srgbClr val="E48312"/>
                </a:solidFill>
                <a:latin typeface="Trebuchet MS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18" name="Picture 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7BC21FF-FC64-1243-863A-21D934A684F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40" y="6154734"/>
            <a:ext cx="1258200" cy="1797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16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7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8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9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0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1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2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3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26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48312"/>
                </a:solidFill>
                <a:latin typeface="Trebuchet MS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7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Fifth level</a:t>
            </a:r>
          </a:p>
        </p:txBody>
      </p:sp>
      <p:sp>
        <p:nvSpPr>
          <p:cNvPr id="128" name="PlaceHolder 14"/>
          <p:cNvSpPr>
            <a:spLocks noGrp="1"/>
          </p:cNvSpPr>
          <p:nvPr>
            <p:ph type="body"/>
          </p:nvPr>
        </p:nvSpPr>
        <p:spPr>
          <a:xfrm>
            <a:off x="5090040" y="2160720"/>
            <a:ext cx="4183560" cy="3880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Fifth level</a:t>
            </a:r>
          </a:p>
        </p:txBody>
      </p:sp>
      <p:sp>
        <p:nvSpPr>
          <p:cNvPr id="129" name="PlaceHolder 15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endParaRPr lang="en-US" sz="900" b="0" strike="noStrike" spc="-1">
              <a:latin typeface="Times New Roman"/>
            </a:endParaRPr>
          </a:p>
        </p:txBody>
      </p:sp>
      <p:sp>
        <p:nvSpPr>
          <p:cNvPr id="130" name="PlaceHolder 16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131" name="PlaceHolder 17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8A2339D-3640-4E08-8418-C0B2403D9D1E}" type="slidenum">
              <a:rPr lang="en-US" sz="900" b="0" strike="noStrike" spc="-1">
                <a:solidFill>
                  <a:srgbClr val="E48312"/>
                </a:solidFill>
                <a:latin typeface="Trebuchet MS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19" name="Picture 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EE1A78D-D076-674B-83D7-F2E5875BA71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40" y="6154734"/>
            <a:ext cx="1258200" cy="1797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E48312"/>
                </a:solidFill>
                <a:latin typeface="Trebuchet MS"/>
              </a:rPr>
              <a:t>Introduction to Machine Learning</a:t>
            </a:r>
            <a:endParaRPr lang="en-US" sz="5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08080"/>
                </a:solidFill>
                <a:latin typeface="Trebuchet MS"/>
              </a:rPr>
              <a:t>DATA MAX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9840-E79A-7D4C-A696-2B5894AB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96ED8-8D9C-3443-8F43-0DCF6C17E73C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spc="-1" dirty="0">
                <a:solidFill>
                  <a:srgbClr val="E48312"/>
                </a:solidFill>
                <a:latin typeface="Trebuchet MS"/>
              </a:rPr>
              <a:t>Linear Regression</a:t>
            </a:r>
            <a:endParaRPr lang="en-US" sz="4400" spc="-1" dirty="0">
              <a:solidFill>
                <a:srgbClr val="00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6913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E48312"/>
                </a:solidFill>
                <a:latin typeface="Trebuchet MS"/>
              </a:rPr>
              <a:t>Linear Regression</a:t>
            </a:r>
            <a:endParaRPr lang="en-US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677160" y="2160720"/>
            <a:ext cx="3183840" cy="1664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Relationship between target and features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Find a line that best fits the data</a:t>
            </a:r>
          </a:p>
        </p:txBody>
      </p:sp>
      <p:pic>
        <p:nvPicPr>
          <p:cNvPr id="240" name="Picture 2"/>
          <p:cNvPicPr/>
          <p:nvPr/>
        </p:nvPicPr>
        <p:blipFill>
          <a:blip r:embed="rId2"/>
          <a:srcRect l="2127"/>
          <a:stretch/>
        </p:blipFill>
        <p:spPr>
          <a:xfrm>
            <a:off x="5170320" y="924840"/>
            <a:ext cx="4103280" cy="2900160"/>
          </a:xfrm>
          <a:prstGeom prst="rect">
            <a:avLst/>
          </a:prstGeom>
          <a:ln>
            <a:noFill/>
          </a:ln>
        </p:spPr>
      </p:pic>
      <p:pic>
        <p:nvPicPr>
          <p:cNvPr id="241" name="Picture 4"/>
          <p:cNvPicPr/>
          <p:nvPr/>
        </p:nvPicPr>
        <p:blipFill>
          <a:blip r:embed="rId3"/>
          <a:srcRect l="6307" r="5453"/>
          <a:stretch/>
        </p:blipFill>
        <p:spPr>
          <a:xfrm>
            <a:off x="677160" y="3614760"/>
            <a:ext cx="4014000" cy="3046680"/>
          </a:xfrm>
          <a:prstGeom prst="rect">
            <a:avLst/>
          </a:prstGeom>
          <a:ln>
            <a:noFill/>
          </a:ln>
        </p:spPr>
      </p:pic>
      <p:pic>
        <p:nvPicPr>
          <p:cNvPr id="242" name="Picture 6"/>
          <p:cNvPicPr/>
          <p:nvPr/>
        </p:nvPicPr>
        <p:blipFill>
          <a:blip r:embed="rId4"/>
          <a:srcRect l="3921" t="675" r="7838" b="881"/>
          <a:stretch/>
        </p:blipFill>
        <p:spPr>
          <a:xfrm>
            <a:off x="5170320" y="3696840"/>
            <a:ext cx="4103280" cy="2964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48312"/>
                </a:solidFill>
                <a:latin typeface="Trebuchet MS"/>
              </a:rPr>
              <a:t>Linear Regression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121320" y="1488600"/>
            <a:ext cx="970848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7500" lnSpcReduction="1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404040"/>
                </a:solidFill>
                <a:latin typeface="Trebuchet MS"/>
              </a:rPr>
              <a:t>y = </a:t>
            </a:r>
            <a:r>
              <a:rPr lang="en-US" sz="4000" b="0" strike="noStrike" spc="-1" dirty="0" err="1">
                <a:solidFill>
                  <a:srgbClr val="404040"/>
                </a:solidFill>
                <a:latin typeface="Trebuchet MS"/>
              </a:rPr>
              <a:t>wx</a:t>
            </a:r>
            <a:r>
              <a:rPr lang="en-US" sz="4000" b="0" strike="noStrike" spc="-1" dirty="0">
                <a:solidFill>
                  <a:srgbClr val="404040"/>
                </a:solidFill>
                <a:latin typeface="Trebuchet MS"/>
              </a:rPr>
              <a:t> + w</a:t>
            </a:r>
            <a:r>
              <a:rPr lang="en-US" sz="4000" b="0" strike="noStrike" spc="-1" baseline="-25000" dirty="0">
                <a:solidFill>
                  <a:srgbClr val="404040"/>
                </a:solidFill>
                <a:latin typeface="Trebuchet MS"/>
              </a:rPr>
              <a:t>0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404040"/>
                </a:solidFill>
                <a:latin typeface="Trebuchet MS"/>
              </a:rPr>
              <a:t>y -&gt; target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404040"/>
                </a:solidFill>
                <a:latin typeface="Trebuchet MS"/>
              </a:rPr>
              <a:t>x -&gt; feature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404040"/>
                </a:solidFill>
                <a:latin typeface="Trebuchet MS"/>
              </a:rPr>
              <a:t>w -&gt; weight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404040"/>
                </a:solidFill>
                <a:latin typeface="Trebuchet MS"/>
              </a:rPr>
              <a:t>y = f(x</a:t>
            </a:r>
            <a:r>
              <a:rPr lang="en-US" sz="4000" b="0" strike="noStrike" spc="-1" baseline="-25000" dirty="0">
                <a:solidFill>
                  <a:srgbClr val="404040"/>
                </a:solidFill>
                <a:latin typeface="Trebuchet MS"/>
              </a:rPr>
              <a:t>1</a:t>
            </a:r>
            <a:r>
              <a:rPr lang="en-US" sz="4000" b="0" strike="noStrike" spc="-1" dirty="0">
                <a:solidFill>
                  <a:srgbClr val="404040"/>
                </a:solidFill>
                <a:latin typeface="Trebuchet MS"/>
              </a:rPr>
              <a:t>, x</a:t>
            </a:r>
            <a:r>
              <a:rPr lang="en-US" sz="4000" b="0" strike="noStrike" spc="-1" baseline="-25000" dirty="0">
                <a:solidFill>
                  <a:srgbClr val="404040"/>
                </a:solidFill>
                <a:latin typeface="Trebuchet MS"/>
              </a:rPr>
              <a:t>2</a:t>
            </a:r>
            <a:r>
              <a:rPr lang="en-US" sz="4000" b="0" strike="noStrike" spc="-1" dirty="0">
                <a:solidFill>
                  <a:srgbClr val="404040"/>
                </a:solidFill>
                <a:latin typeface="Trebuchet MS"/>
              </a:rPr>
              <a:t>, x</a:t>
            </a:r>
            <a:r>
              <a:rPr lang="en-US" sz="4000" b="0" strike="noStrike" spc="-1" baseline="-25000" dirty="0">
                <a:solidFill>
                  <a:srgbClr val="404040"/>
                </a:solidFill>
                <a:latin typeface="Trebuchet MS"/>
              </a:rPr>
              <a:t>3</a:t>
            </a:r>
            <a:r>
              <a:rPr lang="en-US" sz="4000" b="0" strike="noStrike" spc="-1" dirty="0">
                <a:solidFill>
                  <a:srgbClr val="404040"/>
                </a:solidFill>
                <a:latin typeface="Trebuchet MS"/>
              </a:rPr>
              <a:t>, x</a:t>
            </a:r>
            <a:r>
              <a:rPr lang="en-US" sz="4000" b="0" strike="noStrike" spc="-1" baseline="-25000" dirty="0">
                <a:solidFill>
                  <a:srgbClr val="404040"/>
                </a:solidFill>
                <a:latin typeface="Trebuchet MS"/>
              </a:rPr>
              <a:t>4 </a:t>
            </a:r>
            <a:r>
              <a:rPr lang="en-US" sz="4000" b="0" strike="noStrike" spc="-1" dirty="0">
                <a:solidFill>
                  <a:srgbClr val="404040"/>
                </a:solidFill>
                <a:latin typeface="Trebuchet MS"/>
              </a:rPr>
              <a:t>,…, </a:t>
            </a:r>
            <a:r>
              <a:rPr lang="en-US" sz="4000" b="0" strike="noStrike" spc="-1" dirty="0" err="1">
                <a:solidFill>
                  <a:srgbClr val="404040"/>
                </a:solidFill>
                <a:latin typeface="Trebuchet MS"/>
              </a:rPr>
              <a:t>x</a:t>
            </a:r>
            <a:r>
              <a:rPr lang="en-US" sz="4000" b="0" strike="noStrike" spc="-1" baseline="-25000" dirty="0" err="1">
                <a:solidFill>
                  <a:srgbClr val="404040"/>
                </a:solidFill>
                <a:latin typeface="Trebuchet MS"/>
              </a:rPr>
              <a:t>n</a:t>
            </a:r>
            <a:r>
              <a:rPr lang="en-US" sz="4000" b="0" strike="noStrike" spc="-1" dirty="0">
                <a:solidFill>
                  <a:srgbClr val="404040"/>
                </a:solidFill>
                <a:latin typeface="Trebuchet MS"/>
              </a:rPr>
              <a:t>)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4000" b="0" strike="noStrike" spc="-1" dirty="0" err="1">
                <a:solidFill>
                  <a:srgbClr val="404040"/>
                </a:solidFill>
                <a:latin typeface="Trebuchet MS"/>
              </a:rPr>
              <a:t>y</a:t>
            </a:r>
            <a:r>
              <a:rPr lang="en-US" sz="4000" b="0" strike="noStrike" spc="-1" baseline="-25000" dirty="0" err="1">
                <a:solidFill>
                  <a:srgbClr val="404040"/>
                </a:solidFill>
                <a:latin typeface="Trebuchet MS"/>
              </a:rPr>
              <a:t>k</a:t>
            </a:r>
            <a:r>
              <a:rPr lang="en-US" sz="4000" b="0" strike="noStrike" spc="-1" dirty="0">
                <a:solidFill>
                  <a:srgbClr val="404040"/>
                </a:solidFill>
                <a:latin typeface="Trebuchet MS"/>
              </a:rPr>
              <a:t> = w</a:t>
            </a:r>
            <a:r>
              <a:rPr lang="en-US" sz="4000" b="0" strike="noStrike" spc="-1" baseline="-25000" dirty="0">
                <a:solidFill>
                  <a:srgbClr val="404040"/>
                </a:solidFill>
                <a:latin typeface="Trebuchet MS"/>
              </a:rPr>
              <a:t>1</a:t>
            </a:r>
            <a:r>
              <a:rPr lang="en-US" sz="4000" b="0" strike="noStrike" spc="-1" dirty="0">
                <a:solidFill>
                  <a:srgbClr val="404040"/>
                </a:solidFill>
                <a:latin typeface="Trebuchet MS"/>
              </a:rPr>
              <a:t>x</a:t>
            </a:r>
            <a:r>
              <a:rPr lang="en-US" sz="4000" b="0" strike="noStrike" spc="-1" baseline="-25000" dirty="0">
                <a:solidFill>
                  <a:srgbClr val="404040"/>
                </a:solidFill>
                <a:latin typeface="Trebuchet MS"/>
              </a:rPr>
              <a:t>1k</a:t>
            </a:r>
            <a:r>
              <a:rPr lang="en-US" sz="4000" b="0" strike="noStrike" spc="-1" dirty="0">
                <a:solidFill>
                  <a:srgbClr val="404040"/>
                </a:solidFill>
                <a:latin typeface="Trebuchet MS"/>
              </a:rPr>
              <a:t> +w</a:t>
            </a:r>
            <a:r>
              <a:rPr lang="en-US" sz="4000" b="0" strike="noStrike" spc="-1" baseline="-25000" dirty="0">
                <a:solidFill>
                  <a:srgbClr val="404040"/>
                </a:solidFill>
                <a:latin typeface="Trebuchet MS"/>
              </a:rPr>
              <a:t>2</a:t>
            </a:r>
            <a:r>
              <a:rPr lang="en-US" sz="4000" b="0" strike="noStrike" spc="-1" dirty="0">
                <a:solidFill>
                  <a:srgbClr val="404040"/>
                </a:solidFill>
                <a:latin typeface="Trebuchet MS"/>
              </a:rPr>
              <a:t>x</a:t>
            </a:r>
            <a:r>
              <a:rPr lang="en-US" sz="4000" b="0" strike="noStrike" spc="-1" baseline="-25000" dirty="0">
                <a:solidFill>
                  <a:srgbClr val="404040"/>
                </a:solidFill>
                <a:latin typeface="Trebuchet MS"/>
              </a:rPr>
              <a:t>2k</a:t>
            </a:r>
            <a:r>
              <a:rPr lang="en-US" sz="4000" b="0" strike="noStrike" spc="-1" dirty="0">
                <a:solidFill>
                  <a:srgbClr val="404040"/>
                </a:solidFill>
                <a:latin typeface="Trebuchet MS"/>
              </a:rPr>
              <a:t> + w</a:t>
            </a:r>
            <a:r>
              <a:rPr lang="en-US" sz="4000" b="0" strike="noStrike" spc="-1" baseline="-25000" dirty="0">
                <a:solidFill>
                  <a:srgbClr val="404040"/>
                </a:solidFill>
                <a:latin typeface="Trebuchet MS"/>
              </a:rPr>
              <a:t>3</a:t>
            </a:r>
            <a:r>
              <a:rPr lang="en-US" sz="4000" b="0" strike="noStrike" spc="-1" dirty="0">
                <a:solidFill>
                  <a:srgbClr val="404040"/>
                </a:solidFill>
                <a:latin typeface="Trebuchet MS"/>
              </a:rPr>
              <a:t>x</a:t>
            </a:r>
            <a:r>
              <a:rPr lang="en-US" sz="4000" b="0" strike="noStrike" spc="-1" baseline="-25000" dirty="0">
                <a:solidFill>
                  <a:srgbClr val="404040"/>
                </a:solidFill>
                <a:latin typeface="Trebuchet MS"/>
              </a:rPr>
              <a:t>3k</a:t>
            </a:r>
            <a:r>
              <a:rPr lang="en-US" sz="4000" b="0" strike="noStrike" spc="-1" dirty="0">
                <a:solidFill>
                  <a:srgbClr val="404040"/>
                </a:solidFill>
                <a:latin typeface="Trebuchet MS"/>
              </a:rPr>
              <a:t> + w</a:t>
            </a:r>
            <a:r>
              <a:rPr lang="en-US" sz="4000" b="0" strike="noStrike" spc="-1" baseline="-25000" dirty="0">
                <a:solidFill>
                  <a:srgbClr val="404040"/>
                </a:solidFill>
                <a:latin typeface="Trebuchet MS"/>
              </a:rPr>
              <a:t>4</a:t>
            </a:r>
            <a:r>
              <a:rPr lang="en-US" sz="4000" b="0" strike="noStrike" spc="-1" dirty="0">
                <a:solidFill>
                  <a:srgbClr val="404040"/>
                </a:solidFill>
                <a:latin typeface="Trebuchet MS"/>
              </a:rPr>
              <a:t>x</a:t>
            </a:r>
            <a:r>
              <a:rPr lang="en-US" sz="4000" b="0" strike="noStrike" spc="-1" baseline="-25000" dirty="0">
                <a:solidFill>
                  <a:srgbClr val="404040"/>
                </a:solidFill>
                <a:latin typeface="Trebuchet MS"/>
              </a:rPr>
              <a:t>4k </a:t>
            </a:r>
            <a:r>
              <a:rPr lang="en-US" sz="4000" b="0" strike="noStrike" spc="-1" dirty="0">
                <a:solidFill>
                  <a:srgbClr val="404040"/>
                </a:solidFill>
                <a:latin typeface="Trebuchet MS"/>
              </a:rPr>
              <a:t>+…+ </a:t>
            </a:r>
            <a:r>
              <a:rPr lang="en-US" sz="4000" b="0" strike="noStrike" spc="-1" dirty="0" err="1">
                <a:solidFill>
                  <a:srgbClr val="404040"/>
                </a:solidFill>
                <a:latin typeface="Trebuchet MS"/>
              </a:rPr>
              <a:t>w</a:t>
            </a:r>
            <a:r>
              <a:rPr lang="en-US" sz="4000" b="0" strike="noStrike" spc="-1" baseline="-25000" dirty="0" err="1">
                <a:solidFill>
                  <a:srgbClr val="404040"/>
                </a:solidFill>
                <a:latin typeface="Trebuchet MS"/>
              </a:rPr>
              <a:t>n</a:t>
            </a:r>
            <a:r>
              <a:rPr lang="en-US" sz="4000" b="0" strike="noStrike" spc="-1" dirty="0" err="1">
                <a:solidFill>
                  <a:srgbClr val="404040"/>
                </a:solidFill>
                <a:latin typeface="Trebuchet MS"/>
              </a:rPr>
              <a:t>x</a:t>
            </a:r>
            <a:r>
              <a:rPr lang="en-US" sz="4000" b="0" strike="noStrike" spc="-1" baseline="-25000" dirty="0" err="1">
                <a:solidFill>
                  <a:srgbClr val="404040"/>
                </a:solidFill>
                <a:latin typeface="Trebuchet MS"/>
              </a:rPr>
              <a:t>nk</a:t>
            </a:r>
            <a:r>
              <a:rPr lang="en-US" sz="4000" b="0" strike="noStrike" spc="-1" baseline="-25000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en-US" sz="4000" b="0" strike="noStrike" spc="-1" dirty="0">
                <a:solidFill>
                  <a:srgbClr val="404040"/>
                </a:solidFill>
                <a:latin typeface="Trebuchet MS"/>
              </a:rPr>
              <a:t>+ w</a:t>
            </a:r>
            <a:r>
              <a:rPr lang="en-US" sz="4000" b="0" strike="noStrike" spc="-1" baseline="-25000" dirty="0">
                <a:solidFill>
                  <a:srgbClr val="404040"/>
                </a:solidFill>
                <a:latin typeface="Trebuchet MS"/>
              </a:rPr>
              <a:t>0</a:t>
            </a:r>
            <a:endParaRPr lang="en-US" sz="4000" b="0" strike="noStrike" spc="-1" dirty="0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48312"/>
                </a:solidFill>
                <a:latin typeface="Trebuchet MS"/>
              </a:rPr>
              <a:t>Linear Regression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784800" y="2148194"/>
            <a:ext cx="351792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</a:rPr>
              <a:t>Goal:</a:t>
            </a:r>
            <a:br>
              <a:rPr dirty="0"/>
            </a:br>
            <a:r>
              <a:rPr lang="en-US" sz="1800" b="0" strike="noStrike" spc="-1" dirty="0">
                <a:solidFill>
                  <a:srgbClr val="404040"/>
                </a:solidFill>
                <a:latin typeface="Trebuchet MS"/>
              </a:rPr>
              <a:t>Reduce residuals (loss)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</a:rPr>
              <a:t>Least square method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>
                <a:solidFill>
                  <a:srgbClr val="404040"/>
                </a:solidFill>
                <a:latin typeface="Trebuchet MS"/>
              </a:rPr>
              <a:t>Try to minimize the sum-of-squares error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</a:rPr>
              <a:t>LS </a:t>
            </a:r>
          </a:p>
          <a:p>
            <a:pPr marL="457560" lvl="1">
              <a:spcBef>
                <a:spcPts val="1001"/>
              </a:spcBef>
              <a:buClr>
                <a:srgbClr val="E48312"/>
              </a:buClr>
              <a:buSzPct val="80000"/>
            </a:pPr>
            <a:endParaRPr lang="en-US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47" name="TextShape 3"/>
          <p:cNvSpPr txBox="1"/>
          <p:nvPr/>
        </p:nvSpPr>
        <p:spPr>
          <a:xfrm>
            <a:off x="5090040" y="2160720"/>
            <a:ext cx="418356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248" name="Picture 2" descr="The complete beginner's guide to machine learning: simple ..."/>
          <p:cNvPicPr/>
          <p:nvPr/>
        </p:nvPicPr>
        <p:blipFill>
          <a:blip r:embed="rId2"/>
          <a:stretch/>
        </p:blipFill>
        <p:spPr>
          <a:xfrm>
            <a:off x="4302720" y="1929960"/>
            <a:ext cx="5238720" cy="3880440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73551CC-B1E9-4A47-8BBB-8C907C07B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124" y="4258849"/>
            <a:ext cx="2997596" cy="74122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">
            <a:extLst>
              <a:ext uri="{FF2B5EF4-FFF2-40B4-BE49-F238E27FC236}">
                <a16:creationId xmlns:a16="http://schemas.microsoft.com/office/drawing/2014/main" id="{60EC660F-831B-450A-A408-2EE69CD0204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</p:spPr>
        <p:txBody>
          <a:bodyPr/>
          <a:lstStyle/>
          <a:p>
            <a:pPr marL="0" indent="0">
              <a:buNone/>
            </a:pPr>
            <a:r>
              <a:rPr lang="en-US" sz="6600" spc="-1" dirty="0">
                <a:solidFill>
                  <a:srgbClr val="E48312"/>
                </a:solidFill>
                <a:latin typeface="Trebuchet MS"/>
              </a:rPr>
              <a:t>Hands-on Time 🎉</a:t>
            </a:r>
            <a:endParaRPr lang="en-US" sz="6600" spc="-1" dirty="0">
              <a:solidFill>
                <a:srgbClr val="00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12208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08240" y="2044440"/>
            <a:ext cx="10515240" cy="435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2800" spc="-1" dirty="0">
                <a:solidFill>
                  <a:srgbClr val="404040"/>
                </a:solidFill>
                <a:latin typeface="Trebuchet MS"/>
              </a:rPr>
              <a:t>Python: </a:t>
            </a:r>
            <a:r>
              <a:rPr lang="en-US" sz="2800" spc="-1" dirty="0" err="1">
                <a:solidFill>
                  <a:srgbClr val="404040"/>
                </a:solidFill>
                <a:latin typeface="Trebuchet MS"/>
              </a:rPr>
              <a:t>FastAPI</a:t>
            </a:r>
            <a:r>
              <a:rPr lang="en-US" sz="2800" spc="-1" dirty="0">
                <a:solidFill>
                  <a:srgbClr val="404040"/>
                </a:solidFill>
                <a:latin typeface="Trebuchet MS"/>
              </a:rPr>
              <a:t>, Flask, Django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2800" spc="-1" dirty="0">
                <a:solidFill>
                  <a:srgbClr val="404040"/>
                </a:solidFill>
                <a:latin typeface="Trebuchet MS"/>
              </a:rPr>
              <a:t>Golang: net/http, gorilla/mux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2800" spc="-1" dirty="0">
                <a:solidFill>
                  <a:srgbClr val="404040"/>
                </a:solidFill>
                <a:latin typeface="Trebuchet MS"/>
              </a:rPr>
              <a:t>Nodejs: </a:t>
            </a:r>
            <a:r>
              <a:rPr lang="en-US" sz="2800" spc="-1" dirty="0" err="1">
                <a:solidFill>
                  <a:srgbClr val="404040"/>
                </a:solidFill>
                <a:latin typeface="Trebuchet MS"/>
              </a:rPr>
              <a:t>ExpressJS</a:t>
            </a:r>
            <a:endParaRPr lang="en-US" sz="2800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2800" spc="-1" dirty="0">
                <a:solidFill>
                  <a:srgbClr val="404040"/>
                </a:solidFill>
                <a:latin typeface="Trebuchet MS"/>
              </a:rPr>
              <a:t>Java: Spring Boot, Micronaut</a:t>
            </a: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E48312"/>
                </a:solidFill>
                <a:latin typeface="Trebuchet MS"/>
              </a:rPr>
              <a:t>Programming Language HTTP libraries.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6F5C-DEE0-EF4C-8E33-62CC475D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E48312"/>
                </a:solidFill>
                <a:latin typeface="Trebuchet MS"/>
              </a:rPr>
              <a:t>Restful Web Services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5032A-28E9-164C-8846-121329A78BA0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pc="-1" dirty="0">
                <a:solidFill>
                  <a:srgbClr val="404040"/>
                </a:solidFill>
                <a:latin typeface="Trebuchet MS"/>
              </a:rPr>
              <a:t>Resource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pc="-1" dirty="0">
                <a:solidFill>
                  <a:srgbClr val="404040"/>
                </a:solidFill>
                <a:latin typeface="Trebuchet MS"/>
              </a:rPr>
              <a:t>Endpoint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pc="-1" dirty="0">
                <a:solidFill>
                  <a:srgbClr val="404040"/>
                </a:solidFill>
                <a:latin typeface="Trebuchet MS"/>
              </a:rPr>
              <a:t>Request Method</a:t>
            </a:r>
          </a:p>
          <a:p>
            <a:pPr marL="0" indent="0">
              <a:buNone/>
            </a:pPr>
            <a:endParaRPr lang="en-US" dirty="0">
              <a:latin typeface="Trebuchet MS" panose="020B070302020209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09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E48312"/>
                </a:solidFill>
                <a:latin typeface="Trebuchet MS"/>
              </a:rPr>
              <a:t>JSON over HTTP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838080" y="1923840"/>
            <a:ext cx="3710160" cy="2623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POST /api/login HTTP/1.1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Content-Type: application/json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  "username": "admin",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  "password": "admin"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4700880" y="1923840"/>
            <a:ext cx="5181120" cy="2600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93000"/>
          </a:bodyPr>
          <a:lstStyle/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HTTP/1.1 200 OK</a:t>
            </a:r>
            <a:endParaRPr lang="en-US" sz="18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Content-Type: application/json</a:t>
            </a:r>
            <a:endParaRPr lang="en-US" sz="18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{</a:t>
            </a:r>
            <a:endParaRPr lang="en-US" sz="18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  "access_token": "Axd0amasjbai901iu2bieuq==",</a:t>
            </a:r>
            <a:endParaRPr lang="en-US" sz="18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  "refresh_token": "Aisndoaisnd1iu2983asd="</a:t>
            </a:r>
            <a:endParaRPr lang="en-US" sz="18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1C116-389D-C849-8F4F-22E44069F9DB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85E45B-9358-B048-BC88-047AE63F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E48312"/>
                </a:solidFill>
                <a:latin typeface="Trebuchet MS"/>
              </a:rPr>
              <a:t>Python Flask Http server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5B1780-41B9-3645-B2F6-AB85219BC22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900581" y="1475921"/>
            <a:ext cx="5419440" cy="410587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1573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289440" y="1013400"/>
            <a:ext cx="4485240" cy="482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840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Docker Images:</a:t>
            </a:r>
            <a:endParaRPr lang="en-US" sz="1800" b="0" strike="noStrike" spc="-1" dirty="0">
              <a:latin typeface="Arial"/>
            </a:endParaRPr>
          </a:p>
          <a:p>
            <a:pPr marL="743040" lvl="1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Lightweight standalone, executable package of software.</a:t>
            </a:r>
            <a:endParaRPr lang="en-US" sz="1800" b="0" strike="noStrike" spc="-1" dirty="0">
              <a:latin typeface="Arial"/>
            </a:endParaRPr>
          </a:p>
          <a:p>
            <a:pPr marL="743040" lvl="1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Includes everything needed to run an application.</a:t>
            </a:r>
            <a:endParaRPr lang="en-US" sz="1800" b="0" strike="noStrike" spc="-1" dirty="0">
              <a:latin typeface="Arial"/>
            </a:endParaRPr>
          </a:p>
          <a:p>
            <a:pPr marL="285840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Docker images become containers at runtime.</a:t>
            </a:r>
            <a:endParaRPr lang="en-US" sz="1800" b="0" strike="noStrike" spc="-1" dirty="0">
              <a:latin typeface="Arial"/>
            </a:endParaRPr>
          </a:p>
          <a:p>
            <a:pPr marL="285840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Docker Containers:</a:t>
            </a:r>
            <a:endParaRPr lang="en-US" sz="1800" b="0" strike="noStrike" spc="-1" dirty="0">
              <a:latin typeface="Arial"/>
            </a:endParaRPr>
          </a:p>
          <a:p>
            <a:pPr marL="743040" lvl="1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Isolate software from its environment.</a:t>
            </a:r>
            <a:endParaRPr lang="en-US" sz="1800" b="0" strike="noStrike" spc="-1" dirty="0">
              <a:latin typeface="Arial"/>
            </a:endParaRPr>
          </a:p>
          <a:p>
            <a:pPr marL="743040" lvl="1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Isolates containers from each-other.</a:t>
            </a:r>
            <a:endParaRPr lang="en-US" sz="1800" b="0" strike="noStrike" spc="-1" dirty="0">
              <a:latin typeface="Arial"/>
            </a:endParaRPr>
          </a:p>
          <a:p>
            <a:pPr marL="743040" lvl="1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Ensure that it works uniformly in every environment and machine.</a:t>
            </a:r>
            <a:endParaRPr lang="en-US" sz="1800" b="0" strike="noStrike" spc="-1" dirty="0">
              <a:latin typeface="Arial"/>
            </a:endParaRPr>
          </a:p>
          <a:p>
            <a:pPr marL="743040" lvl="1" indent="-2282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Trebuchet MS"/>
              </a:rPr>
              <a:t>No more: "IT RUNS ON MY MACHINE, YOURS IS BROKEN"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287640" y="396000"/>
            <a:ext cx="50911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sz="3400" b="0" strike="noStrike" spc="-1">
                <a:solidFill>
                  <a:srgbClr val="E48312"/>
                </a:solidFill>
                <a:latin typeface="Trebuchet MS"/>
              </a:rPr>
              <a:t>Docker Container Engine</a:t>
            </a:r>
            <a:endParaRPr lang="en-US" sz="3400" b="0" strike="noStrike" spc="-1">
              <a:latin typeface="Arial"/>
            </a:endParaRPr>
          </a:p>
        </p:txBody>
      </p:sp>
      <p:pic>
        <p:nvPicPr>
          <p:cNvPr id="263" name="Picture 4" descr="Chart, treemap chart&#10;&#10;Description automatically generated"/>
          <p:cNvPicPr/>
          <p:nvPr/>
        </p:nvPicPr>
        <p:blipFill>
          <a:blip r:embed="rId2"/>
          <a:stretch/>
        </p:blipFill>
        <p:spPr>
          <a:xfrm>
            <a:off x="4935600" y="896400"/>
            <a:ext cx="6176520" cy="4954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48312"/>
                </a:solidFill>
                <a:latin typeface="Trebuchet MS"/>
              </a:rPr>
              <a:t>What is Machine Learning (ML)?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9000"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2800" b="0" strike="noStrike" spc="-1">
                <a:solidFill>
                  <a:srgbClr val="404040"/>
                </a:solidFill>
                <a:latin typeface="Trebuchet MS"/>
              </a:rPr>
              <a:t>Goal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rebuchet MS"/>
              </a:rPr>
              <a:t>Machines that </a:t>
            </a:r>
            <a:r>
              <a:rPr lang="en-US" sz="2400" b="0" i="1" strike="noStrike" spc="-1">
                <a:solidFill>
                  <a:srgbClr val="404040"/>
                </a:solidFill>
                <a:latin typeface="Trebuchet MS"/>
              </a:rPr>
              <a:t>learn</a:t>
            </a:r>
            <a:r>
              <a:rPr lang="en-US" sz="2400" b="0" strike="noStrike" spc="-1">
                <a:solidFill>
                  <a:srgbClr val="404040"/>
                </a:solidFill>
                <a:latin typeface="Trebuchet MS"/>
              </a:rPr>
              <a:t> to </a:t>
            </a:r>
            <a:r>
              <a:rPr lang="en-US" sz="2400" b="0" i="1" strike="noStrike" spc="-1">
                <a:solidFill>
                  <a:srgbClr val="404040"/>
                </a:solidFill>
                <a:latin typeface="Trebuchet MS"/>
              </a:rPr>
              <a:t>perform</a:t>
            </a:r>
            <a:r>
              <a:rPr lang="en-US" sz="2400" b="0" strike="noStrike" spc="-1">
                <a:solidFill>
                  <a:srgbClr val="404040"/>
                </a:solidFill>
                <a:latin typeface="Trebuchet MS"/>
              </a:rPr>
              <a:t> a </a:t>
            </a:r>
            <a:r>
              <a:rPr lang="en-US" sz="2400" b="0" i="1" strike="noStrike" spc="-1">
                <a:solidFill>
                  <a:srgbClr val="404040"/>
                </a:solidFill>
                <a:latin typeface="Trebuchet MS"/>
              </a:rPr>
              <a:t>task</a:t>
            </a:r>
            <a:r>
              <a:rPr lang="en-US" sz="2400" b="0" strike="noStrike" spc="-1">
                <a:solidFill>
                  <a:srgbClr val="404040"/>
                </a:solidFill>
                <a:latin typeface="Trebuchet MS"/>
              </a:rPr>
              <a:t> from </a:t>
            </a:r>
            <a:r>
              <a:rPr lang="en-US" sz="2400" b="0" i="1" strike="noStrike" spc="-1">
                <a:solidFill>
                  <a:srgbClr val="404040"/>
                </a:solidFill>
                <a:latin typeface="Trebuchet MS"/>
              </a:rPr>
              <a:t>experience</a:t>
            </a:r>
            <a:endParaRPr lang="en-US" sz="2400" b="0" strike="noStrike" spc="-1">
              <a:solidFill>
                <a:srgbClr val="404040"/>
              </a:solidFill>
              <a:latin typeface="Trebuchet MS"/>
            </a:endParaRPr>
          </a:p>
          <a:p>
            <a:endParaRPr lang="en-US" sz="24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2600" b="0" strike="noStrike" spc="-1">
                <a:solidFill>
                  <a:srgbClr val="404040"/>
                </a:solidFill>
                <a:latin typeface="Trebuchet MS"/>
              </a:rPr>
              <a:t>Why?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rebuchet MS"/>
              </a:rPr>
              <a:t>Task cannot be well defined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rebuchet MS"/>
              </a:rPr>
              <a:t>Volume is too big to analyze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rebuchet MS"/>
              </a:rPr>
              <a:t>Environment changes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rebuchet MS"/>
              </a:rPr>
              <a:t>New knowledge becomes available</a:t>
            </a:r>
          </a:p>
          <a:p>
            <a:endParaRPr lang="en-US" sz="2400" b="0" strike="noStrike" spc="-1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68ABA66-910C-414C-B9C4-E4C89DF3AA1F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DDEE9-C38A-AF47-B1F5-908270B0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 err="1">
                <a:solidFill>
                  <a:srgbClr val="E48312"/>
                </a:solidFill>
                <a:latin typeface="Trebuchet MS"/>
              </a:rPr>
              <a:t>Dockerfile</a:t>
            </a:r>
            <a:r>
              <a:rPr lang="en-US" spc="-1" dirty="0">
                <a:solidFill>
                  <a:srgbClr val="E48312"/>
                </a:solidFill>
                <a:latin typeface="Trebuchet MS"/>
              </a:rPr>
              <a:t> for our HTTP Server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F0B421-6BAC-0948-9374-68E3B923326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359377" y="1604520"/>
            <a:ext cx="4873189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0651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744120" y="360720"/>
            <a:ext cx="6649560" cy="67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99000"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E48312"/>
                </a:solidFill>
                <a:latin typeface="Trebuchet MS"/>
              </a:rPr>
              <a:t>Example Docker Compose File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267" name="Picture 266"/>
          <p:cNvPicPr/>
          <p:nvPr/>
        </p:nvPicPr>
        <p:blipFill>
          <a:blip r:embed="rId2"/>
          <a:stretch/>
        </p:blipFill>
        <p:spPr>
          <a:xfrm>
            <a:off x="1139400" y="1409760"/>
            <a:ext cx="5718600" cy="444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927F5-5C9E-794A-9D0B-B6FF9B5B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E8FB7-FC95-864D-BA4D-5A02A924B7DD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spc="-1" dirty="0">
                <a:solidFill>
                  <a:srgbClr val="E48312"/>
                </a:solidFill>
                <a:latin typeface="Trebuchet MS"/>
              </a:rPr>
              <a:t>More Hands-on Time 🎉</a:t>
            </a:r>
            <a:endParaRPr lang="en-US" sz="4800" spc="-1" dirty="0">
              <a:solidFill>
                <a:srgbClr val="00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8467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48312"/>
                </a:solidFill>
                <a:latin typeface="Trebuchet MS"/>
              </a:rPr>
              <a:t>ML: Learning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GB" sz="1800" b="0" i="1" strike="noStrike" spc="-1">
                <a:solidFill>
                  <a:srgbClr val="404040"/>
                </a:solidFill>
                <a:latin typeface="Trebuchet MS"/>
              </a:rPr>
              <a:t>Learning</a:t>
            </a:r>
            <a:r>
              <a:rPr lang="en-GB" sz="1800" b="0" strike="noStrike" spc="-1">
                <a:solidFill>
                  <a:srgbClr val="404040"/>
                </a:solidFill>
                <a:latin typeface="Trebuchet MS"/>
              </a:rPr>
              <a:t> to perform a task from experience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GB" sz="1800" b="0" strike="noStrike" spc="-1">
                <a:solidFill>
                  <a:srgbClr val="404040"/>
                </a:solidFill>
                <a:latin typeface="Trebuchet MS"/>
              </a:rPr>
              <a:t>Learning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GB" sz="1600" b="0" strike="noStrike" spc="-1">
                <a:solidFill>
                  <a:srgbClr val="404040"/>
                </a:solidFill>
                <a:latin typeface="Trebuchet MS"/>
              </a:rPr>
              <a:t>Most important!</a:t>
            </a:r>
            <a:endParaRPr lang="en-US" sz="1600" b="0" strike="noStrike" spc="-1">
              <a:solidFill>
                <a:srgbClr val="404040"/>
              </a:solid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GB" sz="1600" b="0" strike="noStrike" spc="-1">
                <a:solidFill>
                  <a:srgbClr val="404040"/>
                </a:solidFill>
                <a:latin typeface="Trebuchet MS"/>
              </a:rPr>
              <a:t>We don’t want to encode knowledge</a:t>
            </a:r>
            <a:endParaRPr lang="en-US" sz="1600" b="0" strike="noStrike" spc="-1">
              <a:solidFill>
                <a:srgbClr val="404040"/>
              </a:solid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GB" sz="1600" b="0" strike="noStrike" spc="-1">
                <a:solidFill>
                  <a:srgbClr val="404040"/>
                </a:solidFill>
                <a:latin typeface="Trebuchet MS"/>
              </a:rPr>
              <a:t>Machine should discover and learn relevant criteria automatically from past observations</a:t>
            </a:r>
            <a:endParaRPr lang="en-US" sz="16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Tools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Statistics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Probability Theory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Decision Theory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Information Theory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Optimization Theory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48312"/>
                </a:solidFill>
                <a:latin typeface="Trebuchet MS"/>
              </a:rPr>
              <a:t>ML: Task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GB" sz="1800" b="0" strike="noStrike" spc="-1">
                <a:solidFill>
                  <a:srgbClr val="404040"/>
                </a:solidFill>
                <a:latin typeface="Trebuchet MS"/>
              </a:rPr>
              <a:t>Learning to perform a </a:t>
            </a:r>
            <a:r>
              <a:rPr lang="en-GB" sz="1800" b="0" i="1" strike="noStrike" spc="-1">
                <a:solidFill>
                  <a:srgbClr val="404040"/>
                </a:solidFill>
                <a:latin typeface="Trebuchet MS"/>
              </a:rPr>
              <a:t>task</a:t>
            </a:r>
            <a:r>
              <a:rPr lang="en-GB" sz="1800" b="0" strike="noStrike" spc="-1">
                <a:solidFill>
                  <a:srgbClr val="404040"/>
                </a:solidFill>
                <a:latin typeface="Trebuchet MS"/>
              </a:rPr>
              <a:t> from experience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Task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Usually a function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y = f(x,w)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x: input aka. features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y: output aka. target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w: parameters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Classification vs. Regression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Classification: discrete y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Regression: continuous 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E48312"/>
                </a:solidFill>
                <a:latin typeface="Trebuchet MS"/>
              </a:rPr>
              <a:t>Classification</a:t>
            </a:r>
            <a:endParaRPr lang="en-US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Examples: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Character recognition (OCR)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Email filtering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Image classification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48312"/>
                </a:solidFill>
                <a:latin typeface="Trebuchet MS"/>
              </a:rPr>
              <a:t>Regression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Examples: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Forecasting of the price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Evaluation of an asset (house, car, plot of land)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Prediction of sales for a product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48312"/>
                </a:solidFill>
                <a:latin typeface="Trebuchet MS"/>
              </a:rPr>
              <a:t>ML: Perform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</a:rPr>
              <a:t>Performance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</a:rPr>
              <a:t>“99% correct classification”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>
                <a:solidFill>
                  <a:srgbClr val="404040"/>
                </a:solidFill>
                <a:latin typeface="Trebuchet MS"/>
              </a:rPr>
              <a:t>Of what??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>
                <a:solidFill>
                  <a:srgbClr val="404040"/>
                </a:solidFill>
                <a:latin typeface="Trebuchet MS"/>
              </a:rPr>
              <a:t>What training/testing data set?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>
                <a:solidFill>
                  <a:srgbClr val="404040"/>
                </a:solidFill>
                <a:latin typeface="Trebuchet MS"/>
              </a:rPr>
              <a:t>Is it matching reality?</a:t>
            </a:r>
          </a:p>
          <a:p>
            <a:endParaRPr lang="en-US" sz="16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</a:rPr>
              <a:t>Performance Measure: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 err="1">
                <a:solidFill>
                  <a:srgbClr val="404040"/>
                </a:solidFill>
                <a:latin typeface="Trebuchet MS"/>
              </a:rPr>
              <a:t>Typicaly</a:t>
            </a:r>
            <a:r>
              <a:rPr lang="en-US" sz="1600" b="0" strike="noStrike" spc="-1" dirty="0">
                <a:solidFill>
                  <a:srgbClr val="404040"/>
                </a:solidFill>
                <a:latin typeface="Trebuchet MS"/>
              </a:rPr>
              <a:t> a number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>
                <a:solidFill>
                  <a:srgbClr val="404040"/>
                </a:solidFill>
                <a:latin typeface="Trebuchet MS"/>
              </a:rPr>
              <a:t>Different for classification vs. regression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48312"/>
                </a:solidFill>
                <a:latin typeface="Trebuchet MS"/>
              </a:rPr>
              <a:t>ML: Experience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</a:rPr>
              <a:t>Experience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</a:rPr>
              <a:t>When labeled data available: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>
                <a:solidFill>
                  <a:srgbClr val="404040"/>
                </a:solidFill>
                <a:latin typeface="Trebuchet MS"/>
              </a:rPr>
              <a:t>Supervised learning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</a:rPr>
              <a:t>No labeled data available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>
                <a:solidFill>
                  <a:srgbClr val="404040"/>
                </a:solidFill>
                <a:latin typeface="Trebuchet MS"/>
              </a:rPr>
              <a:t>Unsupervised learning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</a:rPr>
              <a:t>Some labeled data available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>
                <a:solidFill>
                  <a:srgbClr val="404040"/>
                </a:solidFill>
                <a:latin typeface="Trebuchet MS"/>
              </a:rPr>
              <a:t>Semi-supervised learning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</a:rPr>
              <a:t>Feedback/rewards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>
                <a:solidFill>
                  <a:srgbClr val="404040"/>
                </a:solidFill>
                <a:latin typeface="Trebuchet MS"/>
              </a:rPr>
              <a:t>Reinforcement learning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E48312"/>
                </a:solidFill>
                <a:latin typeface="Trebuchet MS"/>
              </a:rPr>
              <a:t>Basic Algorithms</a:t>
            </a:r>
            <a:endParaRPr lang="en-US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</a:rPr>
              <a:t>Linear Regression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</a:rPr>
              <a:t>Logistic Regression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</a:rPr>
              <a:t>SVM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</a:rPr>
              <a:t>Decision Tree (Forest)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</a:rPr>
              <a:t>Naïve Bayes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</a:rPr>
              <a:t>K-Means Clustering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E48312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Trebuchet MS"/>
              </a:rPr>
              <a:t>DBSCAN Clustering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21151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21151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21151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3350</TotalTime>
  <Words>520</Words>
  <Application>Microsoft Macintosh PowerPoint</Application>
  <PresentationFormat>Widescreen</PresentationFormat>
  <Paragraphs>128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Symbol</vt:lpstr>
      <vt:lpstr>Times New Roman</vt:lpstr>
      <vt:lpstr>Trebuchet MS</vt:lpstr>
      <vt:lpstr>Wingdings</vt:lpstr>
      <vt:lpstr>Wingdings 3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Restful Web Services</vt:lpstr>
      <vt:lpstr>PowerPoint Presentation</vt:lpstr>
      <vt:lpstr>Python Flask Http server</vt:lpstr>
      <vt:lpstr>PowerPoint Presentation</vt:lpstr>
      <vt:lpstr>Dockerfile for our HTTP Server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Bujar Bakiu</cp:lastModifiedBy>
  <cp:revision>122</cp:revision>
  <dcterms:created xsi:type="dcterms:W3CDTF">2022-01-23T20:36:58Z</dcterms:created>
  <dcterms:modified xsi:type="dcterms:W3CDTF">2022-01-28T20:11:55Z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0x0101005CE2854210FAE64E92B6647CAD6968E2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20</vt:i4>
  </property>
</Properties>
</file>