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e48312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F8ABC8C-EF58-40AF-A8BB-9A405523CB2F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1/26/22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63B225E-4B04-4181-B241-96F68974FC55}" type="slidenum">
              <a:rPr b="0" lang="en-US" sz="900" spc="-1" strike="noStrike">
                <a:solidFill>
                  <a:srgbClr val="e48312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9A9639D-1209-4906-ADBA-D40ABF87B575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1/26/22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CDF8FD8-7B43-4A91-BA07-0320068E2EDB}" type="slidenum">
              <a:rPr b="0" lang="en-US" sz="900" spc="-1" strike="noStrike">
                <a:solidFill>
                  <a:srgbClr val="e48312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16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7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8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6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7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8" name="PlaceHolder 14"/>
          <p:cNvSpPr>
            <a:spLocks noGrp="1"/>
          </p:cNvSpPr>
          <p:nvPr>
            <p:ph type="body"/>
          </p:nvPr>
        </p:nvSpPr>
        <p:spPr>
          <a:xfrm>
            <a:off x="5090040" y="2160720"/>
            <a:ext cx="418356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9" name="PlaceHolder 15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D8F8C36-8068-4BB2-9C54-A10CF82526C1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1/26/22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30" name="PlaceHolder 16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1" name="PlaceHolder 17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8A2339D-3640-4E08-8418-C0B2403D9D1E}" type="slidenum">
              <a:rPr b="0" lang="en-US" sz="900" spc="-1" strike="noStrike">
                <a:solidFill>
                  <a:srgbClr val="e48312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69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70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71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2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3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4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5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6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7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8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79" name="PlaceHolder 1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B341A9C-668F-48C8-BDDD-E07532F12397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1/26/22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80" name="PlaceHolder 1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81" name="PlaceHolder 1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0D42DF6-D74F-468F-ABC4-1B1215ADDDE5}" type="slidenum">
              <a:rPr b="0" lang="en-US" sz="900" spc="-1" strike="noStrike">
                <a:solidFill>
                  <a:srgbClr val="e48312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82" name="PlaceHolder 1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3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e48312"/>
                </a:solidFill>
                <a:latin typeface="Trebuchet MS"/>
              </a:rPr>
              <a:t>Introduction to Machine Learning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Data Max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</a:rPr>
              <a:t>Linear Regression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677160" y="2160720"/>
            <a:ext cx="3183840" cy="1664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Relationship between target and features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Find a line that best fits the data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240" name="Picture 2" descr=""/>
          <p:cNvPicPr/>
          <p:nvPr/>
        </p:nvPicPr>
        <p:blipFill>
          <a:blip r:embed="rId1"/>
          <a:srcRect l="2127" t="0" r="0" b="0"/>
          <a:stretch/>
        </p:blipFill>
        <p:spPr>
          <a:xfrm>
            <a:off x="5170320" y="924840"/>
            <a:ext cx="4103280" cy="2900160"/>
          </a:xfrm>
          <a:prstGeom prst="rect">
            <a:avLst/>
          </a:prstGeom>
          <a:ln>
            <a:noFill/>
          </a:ln>
        </p:spPr>
      </p:pic>
      <p:pic>
        <p:nvPicPr>
          <p:cNvPr id="241" name="Picture 4" descr=""/>
          <p:cNvPicPr/>
          <p:nvPr/>
        </p:nvPicPr>
        <p:blipFill>
          <a:blip r:embed="rId2"/>
          <a:srcRect l="6307" t="0" r="5453" b="0"/>
          <a:stretch/>
        </p:blipFill>
        <p:spPr>
          <a:xfrm>
            <a:off x="677160" y="3614760"/>
            <a:ext cx="4014000" cy="3046680"/>
          </a:xfrm>
          <a:prstGeom prst="rect">
            <a:avLst/>
          </a:prstGeom>
          <a:ln>
            <a:noFill/>
          </a:ln>
        </p:spPr>
      </p:pic>
      <p:pic>
        <p:nvPicPr>
          <p:cNvPr id="242" name="Picture 6" descr=""/>
          <p:cNvPicPr/>
          <p:nvPr/>
        </p:nvPicPr>
        <p:blipFill>
          <a:blip r:embed="rId3"/>
          <a:srcRect l="3921" t="675" r="7838" b="881"/>
          <a:stretch/>
        </p:blipFill>
        <p:spPr>
          <a:xfrm>
            <a:off x="5170320" y="3696840"/>
            <a:ext cx="4103280" cy="296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</a:rPr>
              <a:t>Linear Regression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121320" y="1488600"/>
            <a:ext cx="970848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5000"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y = wx + a</a:t>
            </a:r>
            <a:endParaRPr b="0" lang="en-US" sz="4000" spc="-1" strike="noStrike">
              <a:solidFill>
                <a:srgbClr val="404040"/>
              </a:solidFill>
              <a:latin typeface="Trebuchet M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y -&gt; target</a:t>
            </a:r>
            <a:endParaRPr b="0" lang="en-US" sz="4000" spc="-1" strike="noStrike">
              <a:solidFill>
                <a:srgbClr val="404040"/>
              </a:solidFill>
              <a:latin typeface="Trebuchet M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x -&gt; feature</a:t>
            </a:r>
            <a:endParaRPr b="0" lang="en-US" sz="4000" spc="-1" strike="noStrike">
              <a:solidFill>
                <a:srgbClr val="404040"/>
              </a:solidFill>
              <a:latin typeface="Trebuchet M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w -&gt; weight</a:t>
            </a:r>
            <a:endParaRPr b="0" lang="en-US" sz="4000" spc="-1" strike="noStrike">
              <a:solidFill>
                <a:srgbClr val="404040"/>
              </a:solidFill>
              <a:latin typeface="Trebuchet M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y = f(x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1</a:t>
            </a: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, x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2</a:t>
            </a: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, x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3</a:t>
            </a: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, x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4 </a:t>
            </a: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,…, x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n</a:t>
            </a: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)</a:t>
            </a:r>
            <a:endParaRPr b="0" lang="en-US" sz="4000" spc="-1" strike="noStrike">
              <a:solidFill>
                <a:srgbClr val="404040"/>
              </a:solidFill>
              <a:latin typeface="Trebuchet M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y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k</a:t>
            </a: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 = w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1</a:t>
            </a: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x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k1</a:t>
            </a: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 +w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2</a:t>
            </a: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x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k2</a:t>
            </a: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 + w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3</a:t>
            </a: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x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k3</a:t>
            </a: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 + w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4</a:t>
            </a: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x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k4 </a:t>
            </a: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+…+ w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n</a:t>
            </a: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x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kn </a:t>
            </a:r>
            <a:r>
              <a:rPr b="0" lang="en-US" sz="4000" spc="-1" strike="noStrike">
                <a:solidFill>
                  <a:srgbClr val="404040"/>
                </a:solidFill>
                <a:latin typeface="Trebuchet MS"/>
              </a:rPr>
              <a:t>+ w</a:t>
            </a:r>
            <a:r>
              <a:rPr b="0" lang="en-US" sz="4000" spc="-1" strike="noStrike" baseline="-25000">
                <a:solidFill>
                  <a:srgbClr val="404040"/>
                </a:solidFill>
                <a:latin typeface="Trebuchet MS"/>
              </a:rPr>
              <a:t>0</a:t>
            </a:r>
            <a:endParaRPr b="0" lang="en-US" sz="4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</a:rPr>
              <a:t>Linear Regression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784800" y="2160720"/>
            <a:ext cx="351792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Goal:</a:t>
            </a:r>
            <a:br/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Reduce residuals (loss)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Least square method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Try to minimize the sum-of-squares error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LS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47" name="TextShape 3"/>
          <p:cNvSpPr txBox="1"/>
          <p:nvPr/>
        </p:nvSpPr>
        <p:spPr>
          <a:xfrm>
            <a:off x="5090040" y="2160720"/>
            <a:ext cx="418356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248" name="Picture 2" descr="The complete beginner's guide to machine learning: simple ..."/>
          <p:cNvPicPr/>
          <p:nvPr/>
        </p:nvPicPr>
        <p:blipFill>
          <a:blip r:embed="rId1"/>
          <a:stretch/>
        </p:blipFill>
        <p:spPr>
          <a:xfrm>
            <a:off x="4303080" y="2160720"/>
            <a:ext cx="5238720" cy="388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677160" y="609480"/>
            <a:ext cx="8605440" cy="659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  <a:ea typeface="Trebuchet MS"/>
              </a:rPr>
              <a:t>HTTP (Hypertext Transfer Protocol)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548640" y="2197440"/>
            <a:ext cx="4183560" cy="3558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buClr>
                <a:srgbClr val="e48312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  <a:ea typeface="Trebuchet MS"/>
              </a:rPr>
              <a:t>Application layer protocol 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e48312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  <a:ea typeface="Trebuchet MS"/>
              </a:rPr>
              <a:t>Top of the OSI Model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e48312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  <a:ea typeface="Trebuchet MS"/>
              </a:rPr>
              <a:t>Used to deliver data on the web.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e48312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  <a:ea typeface="Trebuchet MS"/>
              </a:rPr>
              <a:t>Stateless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e48312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  <a:ea typeface="Trebuchet MS"/>
              </a:rPr>
              <a:t>Requests / Responses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251" name="Picture 6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4829400" y="1603080"/>
            <a:ext cx="5069520" cy="380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A HTTP client establishes a connection.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Sends a HTTP Request to retrieve back some data.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The server receives that request, 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Finds the data the client was asking for.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Prepares the HTTP Response with the data.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The server returns the HTTP Response to the client.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The connection between the two is terminated.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e48312"/>
                </a:solidFill>
                <a:latin typeface="Trebuchet MS"/>
              </a:rPr>
              <a:t>HTTP Communication Flow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e48312"/>
                </a:solidFill>
                <a:latin typeface="Trebuchet MS"/>
              </a:rPr>
              <a:t>JSON over HTTP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838080" y="1923840"/>
            <a:ext cx="3710160" cy="2623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POST /api/login HTTP/1.1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Content-Type: application/json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 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"username": "admin",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 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"password": "admin"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4700880" y="1923840"/>
            <a:ext cx="5181120" cy="2600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78000"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HTTP/1.1 200 OK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Content-Type: application/json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{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 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"access_token": "Axd0amasjbai901iu2bieuq==",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 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"refresh_token": "Aisndoaisnd1iu2983asd="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08240" y="2044440"/>
            <a:ext cx="1051524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</a:rPr>
              <a:t>Python: FastAPI, Flask, Django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Golang: net/http, gorrilla/mux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Nodejs: ExpressJS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  <a:ea typeface="Trebuchet MS"/>
              </a:rPr>
              <a:t>Java: Spring Boot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</a:rPr>
              <a:t>Programming Language HTTP libraries.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347840" y="543960"/>
            <a:ext cx="5419440" cy="11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</a:rPr>
              <a:t>Python Flask Http server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1164600" y="1737360"/>
            <a:ext cx="6242040" cy="474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289440" y="1013400"/>
            <a:ext cx="4485240" cy="48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2858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Docker Images:</a:t>
            </a:r>
            <a:endParaRPr b="0" lang="en-US" sz="1800" spc="-1" strike="noStrike">
              <a:latin typeface="Arial"/>
            </a:endParaRPr>
          </a:p>
          <a:p>
            <a:pPr lvl="1" marL="7430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Lightweight standalone, executable package of software.</a:t>
            </a:r>
            <a:endParaRPr b="0" lang="en-US" sz="1800" spc="-1" strike="noStrike">
              <a:latin typeface="Arial"/>
            </a:endParaRPr>
          </a:p>
          <a:p>
            <a:pPr lvl="1" marL="7430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Includes everything needed to run an application.</a:t>
            </a:r>
            <a:endParaRPr b="0" lang="en-US" sz="1800" spc="-1" strike="noStrike">
              <a:latin typeface="Arial"/>
            </a:endParaRPr>
          </a:p>
          <a:p>
            <a:pPr marL="2858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Docker images become containers at runtime.</a:t>
            </a:r>
            <a:endParaRPr b="0" lang="en-US" sz="1800" spc="-1" strike="noStrike">
              <a:latin typeface="Arial"/>
            </a:endParaRPr>
          </a:p>
          <a:p>
            <a:pPr marL="2858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Docker Containers:</a:t>
            </a:r>
            <a:endParaRPr b="0" lang="en-US" sz="1800" spc="-1" strike="noStrike">
              <a:latin typeface="Arial"/>
            </a:endParaRPr>
          </a:p>
          <a:p>
            <a:pPr lvl="1" marL="7430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Isolate software from its environment.</a:t>
            </a:r>
            <a:endParaRPr b="0" lang="en-US" sz="1800" spc="-1" strike="noStrike">
              <a:latin typeface="Arial"/>
            </a:endParaRPr>
          </a:p>
          <a:p>
            <a:pPr lvl="1" marL="7430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Isolates containers from each-other.</a:t>
            </a:r>
            <a:endParaRPr b="0" lang="en-US" sz="1800" spc="-1" strike="noStrike">
              <a:latin typeface="Arial"/>
            </a:endParaRPr>
          </a:p>
          <a:p>
            <a:pPr lvl="1" marL="7430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Ensure that it works uniformly in every environment and machine.</a:t>
            </a:r>
            <a:endParaRPr b="0" lang="en-US" sz="1800" spc="-1" strike="noStrike">
              <a:latin typeface="Arial"/>
            </a:endParaRPr>
          </a:p>
          <a:p>
            <a:pPr lvl="1" marL="7430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No more: "IT RUNS ON MY MACHINE, YOURS IS BROKEN"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287640" y="396000"/>
            <a:ext cx="50911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15000"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e48312"/>
                </a:solidFill>
                <a:latin typeface="Trebuchet MS"/>
              </a:rPr>
              <a:t>Docker Container Engine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263" name="Picture 4" descr="Chart, treemap chart&#10;&#10;Description automatically generated"/>
          <p:cNvPicPr/>
          <p:nvPr/>
        </p:nvPicPr>
        <p:blipFill>
          <a:blip r:embed="rId1"/>
          <a:stretch/>
        </p:blipFill>
        <p:spPr>
          <a:xfrm>
            <a:off x="4935600" y="896400"/>
            <a:ext cx="6176520" cy="495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83960" y="241200"/>
            <a:ext cx="8449200" cy="73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</a:rPr>
              <a:t>Dockerfile for our HTTP Server.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924480" y="1097280"/>
            <a:ext cx="6573600" cy="536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</a:rPr>
              <a:t>What is Machine Learning (ML)?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4000"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Goal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Machines that </a:t>
            </a:r>
            <a:r>
              <a:rPr b="0" i="1" lang="en-US" sz="2400" spc="-1" strike="noStrike">
                <a:solidFill>
                  <a:srgbClr val="404040"/>
                </a:solidFill>
                <a:latin typeface="Trebuchet MS"/>
              </a:rPr>
              <a:t>learn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 to </a:t>
            </a:r>
            <a:r>
              <a:rPr b="0" i="1" lang="en-US" sz="2400" spc="-1" strike="noStrike">
                <a:solidFill>
                  <a:srgbClr val="404040"/>
                </a:solidFill>
                <a:latin typeface="Trebuchet MS"/>
              </a:rPr>
              <a:t>perform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 a </a:t>
            </a:r>
            <a:r>
              <a:rPr b="0" i="1" lang="en-US" sz="2400" spc="-1" strike="noStrike">
                <a:solidFill>
                  <a:srgbClr val="404040"/>
                </a:solidFill>
                <a:latin typeface="Trebuchet MS"/>
              </a:rPr>
              <a:t>task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 from </a:t>
            </a:r>
            <a:r>
              <a:rPr b="0" i="1" lang="en-US" sz="2400" spc="-1" strike="noStrike">
                <a:solidFill>
                  <a:srgbClr val="404040"/>
                </a:solidFill>
                <a:latin typeface="Trebuchet MS"/>
              </a:rPr>
              <a:t>experience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2600" spc="-1" strike="noStrike">
                <a:solidFill>
                  <a:srgbClr val="404040"/>
                </a:solidFill>
                <a:latin typeface="Trebuchet MS"/>
              </a:rPr>
              <a:t>Why?</a:t>
            </a:r>
            <a:endParaRPr b="0" lang="en-US" sz="2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Task cannot be well defined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Volume is too big to analyze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Environment changes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New knowledge becomes available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744120" y="360720"/>
            <a:ext cx="664956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9000"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</a:rPr>
              <a:t>Example Docker Compose File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1139400" y="1409760"/>
            <a:ext cx="5718600" cy="444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</a:rPr>
              <a:t>ML: Learning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i="1" lang="en-GB" sz="1800" spc="-1" strike="noStrike">
                <a:solidFill>
                  <a:srgbClr val="404040"/>
                </a:solidFill>
                <a:latin typeface="Trebuchet MS"/>
              </a:rPr>
              <a:t>Learning</a:t>
            </a:r>
            <a:r>
              <a:rPr b="0" lang="en-GB" sz="1800" spc="-1" strike="noStrike">
                <a:solidFill>
                  <a:srgbClr val="404040"/>
                </a:solidFill>
                <a:latin typeface="Trebuchet MS"/>
              </a:rPr>
              <a:t> to perform a task from experience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GB" sz="1800" spc="-1" strike="noStrike">
                <a:solidFill>
                  <a:srgbClr val="404040"/>
                </a:solidFill>
                <a:latin typeface="Trebuchet MS"/>
              </a:rPr>
              <a:t>Learning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GB" sz="1600" spc="-1" strike="noStrike">
                <a:solidFill>
                  <a:srgbClr val="404040"/>
                </a:solidFill>
                <a:latin typeface="Trebuchet MS"/>
              </a:rPr>
              <a:t>Most important!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GB" sz="1600" spc="-1" strike="noStrike">
                <a:solidFill>
                  <a:srgbClr val="404040"/>
                </a:solidFill>
                <a:latin typeface="Trebuchet MS"/>
              </a:rPr>
              <a:t>We don’t want to encode knowledge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GB" sz="1600" spc="-1" strike="noStrike">
                <a:solidFill>
                  <a:srgbClr val="404040"/>
                </a:solidFill>
                <a:latin typeface="Trebuchet MS"/>
              </a:rPr>
              <a:t>Machine should discover and learn relevant criteria automatically from past observations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Tools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Statistics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Probability Theory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Decision Theory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Information Theory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Optimization Theory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</a:rPr>
              <a:t>ML: Task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GB" sz="1800" spc="-1" strike="noStrike">
                <a:solidFill>
                  <a:srgbClr val="404040"/>
                </a:solidFill>
                <a:latin typeface="Trebuchet MS"/>
              </a:rPr>
              <a:t>Learning to perform a </a:t>
            </a:r>
            <a:r>
              <a:rPr b="0" i="1" lang="en-GB" sz="1800" spc="-1" strike="noStrike">
                <a:solidFill>
                  <a:srgbClr val="404040"/>
                </a:solidFill>
                <a:latin typeface="Trebuchet MS"/>
              </a:rPr>
              <a:t>task</a:t>
            </a:r>
            <a:r>
              <a:rPr b="0" lang="en-GB" sz="1800" spc="-1" strike="noStrike">
                <a:solidFill>
                  <a:srgbClr val="404040"/>
                </a:solidFill>
                <a:latin typeface="Trebuchet MS"/>
              </a:rPr>
              <a:t> from experience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Task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Usually a function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y = f(x,w)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x: input aka. features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y: output aka. target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w: parameters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Classification vs. Regression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Classification: discrete y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Regression: continuous y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</a:rPr>
              <a:t>Regression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Examples: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Forecasting of the price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Evaluation of an asset (house, car, plot of land)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Prediction of sales for a product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</a:rPr>
              <a:t>Classification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Examples: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Character recognition (OCR)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Email filtering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Image classification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</a:rPr>
              <a:t>ML: Perform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Performance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“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99% correct classification”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Of what??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What training/testing data set?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Is it matching reality?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Performance Measure: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Typically a number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Different for classification vs. regression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</a:rPr>
              <a:t>ML: Experience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Experience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When labeled data available: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Supervised learning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No labeled data available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Unsupervised learning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Some labeled data available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Semi-supervised learning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Feedback/rewards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Reinforcement learning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48312"/>
                </a:solidFill>
                <a:latin typeface="Trebuchet MS"/>
              </a:rPr>
              <a:t>Basic Algorithms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Linear Regression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Logistic Regression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SVM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Decision Tree (Forest)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Naïve Bayes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K-Means Clustering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DBSCAN Clustering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21151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21151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21151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21151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5db6e03-d0a3-4913-b86c-11462cfaa3f7">
      <UserInfo>
        <DisplayName>Deni Myftiu</DisplayName>
        <AccountId>20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E2854210FAE64E92B6647CAD6968E2" ma:contentTypeVersion="10" ma:contentTypeDescription="Create a new document." ma:contentTypeScope="" ma:versionID="fd0ed81475ae7c53df1df4514ebb94c7">
  <xsd:schema xmlns:xsd="http://www.w3.org/2001/XMLSchema" xmlns:xs="http://www.w3.org/2001/XMLSchema" xmlns:p="http://schemas.microsoft.com/office/2006/metadata/properties" xmlns:ns2="5d8c350d-e8cd-4f76-ac25-7766eae22281" xmlns:ns3="c5db6e03-d0a3-4913-b86c-11462cfaa3f7" targetNamespace="http://schemas.microsoft.com/office/2006/metadata/properties" ma:root="true" ma:fieldsID="f282975cc9278c7efe514c962b3e4567" ns2:_="" ns3:_="">
    <xsd:import namespace="5d8c350d-e8cd-4f76-ac25-7766eae22281"/>
    <xsd:import namespace="c5db6e03-d0a3-4913-b86c-11462cfaa3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8c350d-e8cd-4f76-ac25-7766eae22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db6e03-d0a3-4913-b86c-11462cfaa3f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813E75-B549-4BB2-ADE9-AC583B95A259}">
  <ds:schemaRefs>
    <ds:schemaRef ds:uri="http://schemas.microsoft.com/office/2006/metadata/properties"/>
    <ds:schemaRef ds:uri="http://schemas.microsoft.com/office/infopath/2007/PartnerControls"/>
    <ds:schemaRef ds:uri="c5db6e03-d0a3-4913-b86c-11462cfaa3f7"/>
  </ds:schemaRefs>
</ds:datastoreItem>
</file>

<file path=customXml/itemProps2.xml><?xml version="1.0" encoding="utf-8"?>
<ds:datastoreItem xmlns:ds="http://schemas.openxmlformats.org/officeDocument/2006/customXml" ds:itemID="{E704A8FB-8897-4D5A-8E5F-8B030F42DD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B13E9A-08D2-4FCC-A7D7-9F932877D4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8c350d-e8cd-4f76-ac25-7766eae22281"/>
    <ds:schemaRef ds:uri="c5db6e03-d0a3-4913-b86c-11462cfaa3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1398</TotalTime>
  <Application>LibreOffice/6.4.7.2$Linux_X86_64 LibreOffice_project/40$Build-2</Application>
  <Words>333</Words>
  <Paragraphs>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2022-01-23T20:36:58Z</dcterms:created>
  <dc:creator/>
  <dc:description/>
  <dc:language>en-US</dc:language>
  <cp:lastModifiedBy/>
  <dcterms:modified xsi:type="dcterms:W3CDTF">2022-01-26T18:35:48Z</dcterms:modified>
  <cp:revision>120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0x0101005CE2854210FAE64E92B6647CAD6968E2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20</vt:i4>
  </property>
</Properties>
</file>