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79" r:id="rId13"/>
    <p:sldId id="265" r:id="rId14"/>
    <p:sldId id="266" r:id="rId15"/>
    <p:sldId id="267" r:id="rId16"/>
    <p:sldId id="278" r:id="rId17"/>
    <p:sldId id="271" r:id="rId18"/>
    <p:sldId id="280" r:id="rId19"/>
    <p:sldId id="270" r:id="rId20"/>
    <p:sldId id="276" r:id="rId21"/>
    <p:sldId id="273" r:id="rId22"/>
    <p:sldId id="277" r:id="rId23"/>
    <p:sldId id="275" r:id="rId24"/>
    <p:sldId id="281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" id="{CBF0FC09-2FDF-DC40-B9AC-1D0E3D6B1EBA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Linear Regression" id="{A0A5E9BA-CB31-7B40-AC34-16C92C127A57}">
          <p14:sldIdLst>
            <p14:sldId id="279"/>
            <p14:sldId id="265"/>
            <p14:sldId id="266"/>
            <p14:sldId id="267"/>
            <p14:sldId id="278"/>
          </p14:sldIdLst>
        </p14:section>
        <p14:section name="Docker + Flask" id="{83ED2C7A-5A1F-404F-A394-6FEC0025AE9D}">
          <p14:sldIdLst>
            <p14:sldId id="271"/>
            <p14:sldId id="280"/>
            <p14:sldId id="270"/>
            <p14:sldId id="276"/>
            <p14:sldId id="273"/>
            <p14:sldId id="277"/>
            <p14:sldId id="27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4"/>
    <p:restoredTop sz="94649"/>
  </p:normalViewPr>
  <p:slideViewPr>
    <p:cSldViewPr snapToGrid="0" snapToObjects="1">
      <p:cViewPr varScale="1">
        <p:scale>
          <a:sx n="140" d="100"/>
          <a:sy n="140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E82A-ADFA-2B48-8A4F-EE223BDD004E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E16E-AA39-3A44-BC3F-1589A664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3B225E-4B04-4181-B241-96F68974FC55}" type="slidenum">
              <a:rPr lang="en-US" sz="900" b="0" strike="noStrike" spc="-1">
                <a:solidFill>
                  <a:srgbClr val="E48312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8E45A17-1D42-5845-AC77-6C04101AE68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154734"/>
            <a:ext cx="1258200" cy="179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DF8FD8-7B43-4A91-BA07-0320068E2EDB}" type="slidenum">
              <a:rPr lang="en-US" sz="900" b="0" strike="noStrike" spc="-1">
                <a:solidFill>
                  <a:srgbClr val="E48312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BC21FF-FC64-1243-863A-21D934A684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154734"/>
            <a:ext cx="1258200" cy="179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900" b="0" strike="noStrike" spc="-1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8A2339D-3640-4E08-8418-C0B2403D9D1E}" type="slidenum">
              <a:rPr lang="en-US" sz="900" b="0" strike="noStrike" spc="-1">
                <a:solidFill>
                  <a:srgbClr val="E48312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E1A78D-D076-674B-83D7-F2E5875BA71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154734"/>
            <a:ext cx="1258200" cy="179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E48312"/>
                </a:solidFill>
                <a:latin typeface="Trebuchet MS"/>
              </a:rPr>
              <a:t>Introduction to Machine Learning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08080"/>
                </a:solidFill>
                <a:latin typeface="Trebuchet MS"/>
              </a:rPr>
              <a:t>DATA MAX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840-E79A-7D4C-A696-2B5894AB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96ED8-8D9C-3443-8F43-0DCF6C17E73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spc="-1" dirty="0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44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913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77160" y="2160720"/>
            <a:ext cx="3183840" cy="166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Relationship between target and features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Find a line that best fits the data</a:t>
            </a:r>
          </a:p>
        </p:txBody>
      </p:sp>
      <p:pic>
        <p:nvPicPr>
          <p:cNvPr id="240" name="Picture 2"/>
          <p:cNvPicPr/>
          <p:nvPr/>
        </p:nvPicPr>
        <p:blipFill>
          <a:blip r:embed="rId2"/>
          <a:srcRect l="2127"/>
          <a:stretch/>
        </p:blipFill>
        <p:spPr>
          <a:xfrm>
            <a:off x="5170320" y="924840"/>
            <a:ext cx="4103280" cy="2900160"/>
          </a:xfrm>
          <a:prstGeom prst="rect">
            <a:avLst/>
          </a:prstGeom>
          <a:ln>
            <a:noFill/>
          </a:ln>
        </p:spPr>
      </p:pic>
      <p:pic>
        <p:nvPicPr>
          <p:cNvPr id="241" name="Picture 4"/>
          <p:cNvPicPr/>
          <p:nvPr/>
        </p:nvPicPr>
        <p:blipFill>
          <a:blip r:embed="rId3"/>
          <a:srcRect l="6307" r="5453"/>
          <a:stretch/>
        </p:blipFill>
        <p:spPr>
          <a:xfrm>
            <a:off x="677160" y="3614760"/>
            <a:ext cx="4014000" cy="3046680"/>
          </a:xfrm>
          <a:prstGeom prst="rect">
            <a:avLst/>
          </a:prstGeom>
          <a:ln>
            <a:noFill/>
          </a:ln>
        </p:spPr>
      </p:pic>
      <p:pic>
        <p:nvPicPr>
          <p:cNvPr id="242" name="Picture 6"/>
          <p:cNvPicPr/>
          <p:nvPr/>
        </p:nvPicPr>
        <p:blipFill>
          <a:blip r:embed="rId4"/>
          <a:srcRect l="3921" t="675" r="7838" b="881"/>
          <a:stretch/>
        </p:blipFill>
        <p:spPr>
          <a:xfrm>
            <a:off x="5170320" y="3696840"/>
            <a:ext cx="4103280" cy="296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21320" y="1488600"/>
            <a:ext cx="970848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y = 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wx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0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y -&gt; target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 -&gt; feature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w -&gt; weight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y = f(x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1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 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 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3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 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4 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,…, 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y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=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1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1k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2k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3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3k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4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4k 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+…+ 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w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nk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0</a:t>
            </a:r>
            <a:endParaRPr lang="en-US" sz="4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784800" y="2148194"/>
            <a:ext cx="351792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Goal:</a:t>
            </a:r>
            <a:br>
              <a:rPr dirty="0"/>
            </a:b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Reduce residuals (loss)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Least square method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Try to minimize the sum-of-squares error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LS </a:t>
            </a:r>
          </a:p>
          <a:p>
            <a:pPr marL="457560" lvl="1">
              <a:spcBef>
                <a:spcPts val="1001"/>
              </a:spcBef>
              <a:buClr>
                <a:srgbClr val="E48312"/>
              </a:buClr>
              <a:buSzPct val="80000"/>
            </a:pPr>
            <a:endParaRPr lang="en-US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48" name="Picture 2" descr="The complete beginner's guide to machine learning: simple ..."/>
          <p:cNvPicPr/>
          <p:nvPr/>
        </p:nvPicPr>
        <p:blipFill>
          <a:blip r:embed="rId2"/>
          <a:stretch/>
        </p:blipFill>
        <p:spPr>
          <a:xfrm>
            <a:off x="4302720" y="1929960"/>
            <a:ext cx="5238720" cy="388044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73551CC-B1E9-4A47-8BBB-8C907C07B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4258849"/>
            <a:ext cx="2997596" cy="7412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60EC660F-831B-450A-A408-2EE69CD0204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</p:spPr>
        <p:txBody>
          <a:bodyPr/>
          <a:lstStyle/>
          <a:p>
            <a:pPr marL="0" indent="0">
              <a:buNone/>
            </a:pPr>
            <a:r>
              <a:rPr lang="en-US" sz="6600" spc="-1" dirty="0">
                <a:solidFill>
                  <a:srgbClr val="E48312"/>
                </a:solidFill>
                <a:latin typeface="Trebuchet MS"/>
              </a:rPr>
              <a:t>Hands-on Time 🎉</a:t>
            </a:r>
            <a:endParaRPr lang="en-US" sz="66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22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8240" y="204444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Python: </a:t>
            </a:r>
            <a:r>
              <a:rPr lang="en-US" sz="2800" spc="-1" dirty="0" err="1">
                <a:solidFill>
                  <a:srgbClr val="404040"/>
                </a:solidFill>
                <a:latin typeface="Trebuchet MS"/>
              </a:rPr>
              <a:t>FastAPI</a:t>
            </a: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, Flask, Django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Golang: net/http, gorilla/mux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Nodejs: </a:t>
            </a:r>
            <a:r>
              <a:rPr lang="en-US" sz="2800" spc="-1" dirty="0" err="1">
                <a:solidFill>
                  <a:srgbClr val="404040"/>
                </a:solidFill>
                <a:latin typeface="Trebuchet MS"/>
              </a:rPr>
              <a:t>ExpressJS</a:t>
            </a:r>
            <a:endParaRPr lang="en-US" sz="2800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Java: Spring Boot, Micronaut</a:t>
            </a: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Programming Language HTTP libraries.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6F5C-DEE0-EF4C-8E33-62CC475D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E48312"/>
                </a:solidFill>
                <a:latin typeface="Trebuchet MS"/>
              </a:rPr>
              <a:t>Restful Web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5032A-28E9-164C-8846-121329A78BA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Resource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Endpoint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Request Method</a:t>
            </a:r>
          </a:p>
          <a:p>
            <a:pPr marL="0" indent="0">
              <a:buNone/>
            </a:pPr>
            <a:endParaRPr lang="en-US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E48312"/>
                </a:solidFill>
                <a:latin typeface="Trebuchet MS"/>
              </a:rPr>
              <a:t>JSON over HTTP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1923840"/>
            <a:ext cx="3710160" cy="262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POST /api/login HTTP/1.1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Content-Type: application/json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"username": "admin",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"password": "admin"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700880" y="1923840"/>
            <a:ext cx="5181120" cy="260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3000"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HTTP/1.1 200 OK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Content-Type: application/json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{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"access_token": "Axd0amasjbai901iu2bieuq==",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"refresh_token": "Aisndoaisnd1iu2983asd="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1C116-389D-C849-8F4F-22E44069F9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5E45B-9358-B048-BC88-047AE63F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E48312"/>
                </a:solidFill>
                <a:latin typeface="Trebuchet MS"/>
              </a:rPr>
              <a:t>Python Flask Http server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B1780-41B9-3645-B2F6-AB85219BC2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00581" y="1475921"/>
            <a:ext cx="5419440" cy="41058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57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9440" y="1013400"/>
            <a:ext cx="4485240" cy="482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Docker Images: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Lightweight standalone, executable package of software.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Includes everything needed to run an application.</a:t>
            </a:r>
            <a:endParaRPr lang="en-US" sz="1800" b="0" strike="noStrike" spc="-1" dirty="0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Docker images become containers at runtime.</a:t>
            </a:r>
            <a:endParaRPr lang="en-US" sz="1800" b="0" strike="noStrike" spc="-1" dirty="0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Docker Containers: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Isolate software from its environment.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Isolates containers from each-other.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Ensure that it works uniformly in every environment and machine.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No more: "IT RUNS ON MY MACHINE, YOURS IS BROKEN"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87640" y="396000"/>
            <a:ext cx="50911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E48312"/>
                </a:solidFill>
                <a:latin typeface="Trebuchet MS"/>
              </a:rPr>
              <a:t>Docker Container Engine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263" name="Picture 4" descr="Chart, treemap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935600" y="896400"/>
            <a:ext cx="6176520" cy="495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What is Machine Learning (ML)?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9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latin typeface="Trebuchet MS"/>
              </a:rPr>
              <a:t>Goal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Machines that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learn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 to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perform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 a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task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 from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experience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404040"/>
                </a:solidFill>
                <a:latin typeface="Trebuchet MS"/>
              </a:rPr>
              <a:t>Why?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Task cannot be well defined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Volume is too big to analyze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Environment changes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New knowledge becomes available</a:t>
            </a:r>
          </a:p>
          <a:p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8ABA66-910C-414C-B9C4-E4C89DF3AA1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DDEE9-C38A-AF47-B1F5-908270B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E48312"/>
                </a:solidFill>
                <a:latin typeface="Trebuchet MS"/>
              </a:rPr>
              <a:t>Dockerfile</a:t>
            </a:r>
            <a:r>
              <a:rPr lang="en-US" spc="-1" dirty="0">
                <a:solidFill>
                  <a:srgbClr val="E48312"/>
                </a:solidFill>
                <a:latin typeface="Trebuchet MS"/>
              </a:rPr>
              <a:t> for our HTTP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0B421-6BAC-0948-9374-68E3B923326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59377" y="1604520"/>
            <a:ext cx="4873189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65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44120" y="360720"/>
            <a:ext cx="6649560" cy="67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9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Example Docker Compose File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1139400" y="1409760"/>
            <a:ext cx="5718600" cy="444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7F5-5C9E-794A-9D0B-B6FF9B5B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8FB7-FC95-864D-BA4D-5A02A924B7D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spc="-1" dirty="0">
                <a:solidFill>
                  <a:srgbClr val="E48312"/>
                </a:solidFill>
                <a:latin typeface="Trebuchet MS"/>
              </a:rPr>
              <a:t>More Hands-on Time 🎉</a:t>
            </a:r>
            <a:endParaRPr lang="en-US" sz="48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46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Learning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800" b="0" i="1" strike="noStrike" spc="-1">
                <a:solidFill>
                  <a:srgbClr val="404040"/>
                </a:solidFill>
                <a:latin typeface="Trebuchet MS"/>
              </a:rPr>
              <a:t>Learning</a:t>
            </a: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 to perform a task from experience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Learning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>
                <a:solidFill>
                  <a:srgbClr val="404040"/>
                </a:solidFill>
                <a:latin typeface="Trebuchet MS"/>
              </a:rPr>
              <a:t>Most important!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>
                <a:solidFill>
                  <a:srgbClr val="404040"/>
                </a:solidFill>
                <a:latin typeface="Trebuchet MS"/>
              </a:rPr>
              <a:t>We don’t want to encode knowledge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>
                <a:solidFill>
                  <a:srgbClr val="404040"/>
                </a:solidFill>
                <a:latin typeface="Trebuchet MS"/>
              </a:rPr>
              <a:t>Machine should discover and learn relevant criteria automatically from past observations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Tools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Statistics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Probability Theory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Decision Theory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Information Theory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Optimization Theory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Task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Learning to perform a </a:t>
            </a:r>
            <a:r>
              <a:rPr lang="en-GB" sz="1800" b="0" i="1" strike="noStrike" spc="-1">
                <a:solidFill>
                  <a:srgbClr val="404040"/>
                </a:solidFill>
                <a:latin typeface="Trebuchet MS"/>
              </a:rPr>
              <a:t>task</a:t>
            </a: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 from experience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Task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Usually a function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y = f(x,w)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x: input aka. features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y: output aka. target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w: parameters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Classification vs. Regression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Classification: discrete 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Regression: continuous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Classification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Examples: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Character recognition (OCR)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Email filtering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Image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Regression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Examples: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Forecasting of the price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Evaluation of an asset (house, car, plot of land)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Prediction of sales for a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Perform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Performance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“99% correct classification”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Of what??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What training/testing data set?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Is it matching reality?</a:t>
            </a:r>
          </a:p>
          <a:p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Performance Measure: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Typicaly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a number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Different for classification vs.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Experience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Experience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When labeled data available: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Supervised learning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No labeled data available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Unsupervised learning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Some labeled data available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Semi-supervised learning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Feedback/rewards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Reinforcement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Basic Algorithms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Linear Regression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Logistic Regression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SVM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Decision Tree (Forest)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Naïve Bayes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K-Means Clustering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DBSCAN Clustering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3342</TotalTime>
  <Words>520</Words>
  <Application>Microsoft Macintosh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Web Services</vt:lpstr>
      <vt:lpstr>PowerPoint Presentation</vt:lpstr>
      <vt:lpstr>Python Flask Http server</vt:lpstr>
      <vt:lpstr>PowerPoint Presentation</vt:lpstr>
      <vt:lpstr>Dockerfile for our HTTP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Bujar Bakiu</cp:lastModifiedBy>
  <cp:revision>122</cp:revision>
  <dcterms:created xsi:type="dcterms:W3CDTF">2022-01-23T20:36:58Z</dcterms:created>
  <dcterms:modified xsi:type="dcterms:W3CDTF">2022-01-28T20:03:17Z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0x0101005CE2854210FAE64E92B6647CAD6968E2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