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6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e48312"/>
                </a:solidFill>
                <a:latin typeface="Trebuchet MS"/>
              </a:rPr>
              <a:t>Introduction to Machine Learning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Data Max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7160" y="2160720"/>
            <a:ext cx="318348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Relationship between target and features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Find a line that best fits the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rcRect l="2127" t="0" r="0" b="0"/>
          <a:stretch/>
        </p:blipFill>
        <p:spPr>
          <a:xfrm>
            <a:off x="5170320" y="924840"/>
            <a:ext cx="4102920" cy="2899800"/>
          </a:xfrm>
          <a:prstGeom prst="rect">
            <a:avLst/>
          </a:prstGeom>
          <a:ln>
            <a:noFill/>
          </a:ln>
        </p:spPr>
      </p:pic>
      <p:pic>
        <p:nvPicPr>
          <p:cNvPr id="229" name="Picture 4" descr=""/>
          <p:cNvPicPr/>
          <p:nvPr/>
        </p:nvPicPr>
        <p:blipFill>
          <a:blip r:embed="rId2"/>
          <a:srcRect l="6307" t="0" r="5453" b="0"/>
          <a:stretch/>
        </p:blipFill>
        <p:spPr>
          <a:xfrm>
            <a:off x="677160" y="3614760"/>
            <a:ext cx="4013640" cy="3046320"/>
          </a:xfrm>
          <a:prstGeom prst="rect">
            <a:avLst/>
          </a:prstGeom>
          <a:ln>
            <a:noFill/>
          </a:ln>
        </p:spPr>
      </p:pic>
      <p:pic>
        <p:nvPicPr>
          <p:cNvPr id="230" name="Picture 6" descr=""/>
          <p:cNvPicPr/>
          <p:nvPr/>
        </p:nvPicPr>
        <p:blipFill>
          <a:blip r:embed="rId3"/>
          <a:srcRect l="3921" t="675" r="7838" b="881"/>
          <a:stretch/>
        </p:blipFill>
        <p:spPr>
          <a:xfrm>
            <a:off x="5170320" y="3696840"/>
            <a:ext cx="4102920" cy="29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21320" y="1488600"/>
            <a:ext cx="970812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5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= wx + a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-&gt; target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 -&gt; feature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w -&gt; weight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= f(x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4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,…,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=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4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k4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+…+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kn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0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84800" y="2160720"/>
            <a:ext cx="35175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Goal: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Reduce residuals (loss)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Least square method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Try to minimize the sum-of-squares error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090040" y="2160720"/>
            <a:ext cx="41832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Picture 2" descr="The complete beginner's guide to machine learning: simple ..."/>
          <p:cNvPicPr/>
          <p:nvPr/>
        </p:nvPicPr>
        <p:blipFill>
          <a:blip r:embed="rId1"/>
          <a:stretch/>
        </p:blipFill>
        <p:spPr>
          <a:xfrm>
            <a:off x="4303080" y="2160720"/>
            <a:ext cx="5238360" cy="388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60508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Trebuchet MS"/>
              </a:rPr>
              <a:t>HTTP (Hypertext Transfer Protocol)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48640" y="2197440"/>
            <a:ext cx="418320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Application layer protocol 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Top of the OSI Model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Used to deliver data on the web.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Stateless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Requests / Responses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577840" y="1737360"/>
            <a:ext cx="5274000" cy="378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A HTTP client establishes a connection.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Sends a HTTP Request to retrieve back some data.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server receives that request,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Finds the data the client was asking for.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Prepares the HTTP Response with the data.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server returns the HTTP Response to the client.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connection between the two is terminated.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48312"/>
                </a:solidFill>
                <a:latin typeface="Trebuchet MS"/>
                <a:ea typeface="DejaVu Sans"/>
              </a:rPr>
              <a:t>HTTP Communication Flow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48312"/>
                </a:solidFill>
                <a:latin typeface="Trebuchet MS"/>
                <a:ea typeface="DejaVu Sans"/>
              </a:rPr>
              <a:t>JSON over HTTP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080" y="1923840"/>
            <a:ext cx="3709800" cy="26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POST /api/login HTTP/1.1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Content-Type: application/json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"username": "admin",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"password": "admin"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700880" y="1923840"/>
            <a:ext cx="5180760" cy="260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HTTP/1.1 200 OK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Content-Type: application/json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"access_token": "Axd0amasjbai901iu2bieuq==",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"refresh_token": "Aisndoaisnd1iu2983asd="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08240" y="20444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Python: FastAPI, Flask, Django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Golang: net/http, gorrilla/mux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Nodejs: ExpressJS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Java: Spring Boot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DejaVu Sans"/>
              </a:rPr>
              <a:t>Programming Language HTTP libraries.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347840" y="543960"/>
            <a:ext cx="5419080" cy="11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DejaVu Sans"/>
              </a:rPr>
              <a:t>Python Flask Http server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164600" y="1737360"/>
            <a:ext cx="6241680" cy="474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89440" y="1013400"/>
            <a:ext cx="4484880" cy="48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Docker Images: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Lightweight standalone, executable package of software.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Includes everything needed to run an application.</a:t>
            </a:r>
            <a:endParaRPr b="0" lang="en-US" sz="1800" spc="-1" strike="noStrike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Docker images become containers at runtime.</a:t>
            </a:r>
            <a:endParaRPr b="0" lang="en-US" sz="1800" spc="-1" strike="noStrike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Docker Containers: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Isolate software from its environment.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Isolates containers from each-other.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Ensure that it works uniformly in every environment and machine.</a:t>
            </a:r>
            <a:endParaRPr b="0" lang="en-US" sz="1800" spc="-1" strike="noStrike">
              <a:latin typeface="Arial"/>
            </a:endParaRPr>
          </a:p>
          <a:p>
            <a:pPr lvl="1" marL="7430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No more: "IT RUNS ON MY MACHINE, YOURS IS BROKEN"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87640" y="396000"/>
            <a:ext cx="50907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5000"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e48312"/>
                </a:solidFill>
                <a:latin typeface="Trebuchet MS"/>
                <a:ea typeface="DejaVu Sans"/>
              </a:rPr>
              <a:t>Docker Container Engine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4480560" y="334800"/>
            <a:ext cx="6583680" cy="570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83960" y="241200"/>
            <a:ext cx="844884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DejaVu Sans"/>
              </a:rPr>
              <a:t>Dockerfile for our HTTP Server.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924480" y="1097280"/>
            <a:ext cx="6573240" cy="536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What is Machine Learning (ML)?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9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Goal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Machines that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learn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to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perform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a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task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from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experience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Why?</a:t>
            </a:r>
            <a:endParaRPr b="0" lang="en-US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Task cannot be well defined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Volume is too big to analyze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Environment changes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New knowledge becomes available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44120" y="360720"/>
            <a:ext cx="664920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0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DejaVu Sans"/>
              </a:rPr>
              <a:t>Example Docker Compose File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139400" y="1409760"/>
            <a:ext cx="5718240" cy="444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Learning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i="1" lang="en-GB" sz="1800" spc="-1" strike="noStrike">
                <a:solidFill>
                  <a:srgbClr val="404040"/>
                </a:solidFill>
                <a:latin typeface="Trebuchet MS"/>
              </a:rPr>
              <a:t>Learning</a:t>
            </a: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 to perform a task from experience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Learning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Most important!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We don’t want to encode knowledge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Machine should discover and learn relevant criteria automatically from past observations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Statistics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Probability Theory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Decision Theory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Information Theory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Optimization Theory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Task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Learning to perform a </a:t>
            </a:r>
            <a:r>
              <a:rPr b="0" i="1" lang="en-GB" sz="1800" spc="-1" strike="noStrike">
                <a:solidFill>
                  <a:srgbClr val="404040"/>
                </a:solidFill>
                <a:latin typeface="Trebuchet MS"/>
              </a:rPr>
              <a:t>task</a:t>
            </a: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 from experience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Task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Usually a function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y = f(x,w)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x: input aka. features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y: output aka. target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w: parameters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Classification vs. Regression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Classification: discrete y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Regression: continuous 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Regression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Forecasting of the price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Evaluation of an asset (house, car, plot of land)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Prediction of sales for a product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Classification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Character recognition (OCR)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Email filtering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Image classification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Perform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99% correct classification”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Of what??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What training/testing data set?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Is it matching reality?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 Measure: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Typically a number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Different for classification vs. regression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Experience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Experience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When labeled data available: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Supervised learning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No labeled data available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Unsupervised learning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 labeled data available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Semi-supervised learning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Feedback/rewards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Reinforcement learning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Basic Algorithms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Linear Regression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Logistic Regression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SVM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Decision Tree (Forest)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Naïve Bayes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K-Means Clustering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DBSCAN Clustering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5db6e03-d0a3-4913-b86c-11462cfaa3f7">
      <UserInfo>
        <DisplayName>Deni Myftiu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2854210FAE64E92B6647CAD6968E2" ma:contentTypeVersion="10" ma:contentTypeDescription="Create a new document." ma:contentTypeScope="" ma:versionID="fd0ed81475ae7c53df1df4514ebb94c7">
  <xsd:schema xmlns:xsd="http://www.w3.org/2001/XMLSchema" xmlns:xs="http://www.w3.org/2001/XMLSchema" xmlns:p="http://schemas.microsoft.com/office/2006/metadata/properties" xmlns:ns2="5d8c350d-e8cd-4f76-ac25-7766eae22281" xmlns:ns3="c5db6e03-d0a3-4913-b86c-11462cfaa3f7" targetNamespace="http://schemas.microsoft.com/office/2006/metadata/properties" ma:root="true" ma:fieldsID="f282975cc9278c7efe514c962b3e4567" ns2:_="" ns3:_="">
    <xsd:import namespace="5d8c350d-e8cd-4f76-ac25-7766eae22281"/>
    <xsd:import namespace="c5db6e03-d0a3-4913-b86c-11462cfaa3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c350d-e8cd-4f76-ac25-7766eae22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b6e03-d0a3-4913-b86c-11462cfaa3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13E75-B549-4BB2-ADE9-AC583B95A259}">
  <ds:schemaRefs>
    <ds:schemaRef ds:uri="http://schemas.microsoft.com/office/2006/metadata/properties"/>
    <ds:schemaRef ds:uri="http://schemas.microsoft.com/office/infopath/2007/PartnerControls"/>
    <ds:schemaRef ds:uri="c5db6e03-d0a3-4913-b86c-11462cfaa3f7"/>
  </ds:schemaRefs>
</ds:datastoreItem>
</file>

<file path=customXml/itemProps2.xml><?xml version="1.0" encoding="utf-8"?>
<ds:datastoreItem xmlns:ds="http://schemas.openxmlformats.org/officeDocument/2006/customXml" ds:itemID="{E704A8FB-8897-4D5A-8E5F-8B030F42D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13E9A-08D2-4FCC-A7D7-9F932877D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c350d-e8cd-4f76-ac25-7766eae22281"/>
    <ds:schemaRef ds:uri="c5db6e03-d0a3-4913-b86c-11462cfaa3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Application>LibreOffice/6.4.7.2$Linux_X86_64 LibreOffice_project/40$Build-2</Application>
  <Words>333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2022-01-23T20:36:58Z</dcterms:created>
  <dc:creator/>
  <dc:description/>
  <dc:language>en-US</dc:language>
  <cp:lastModifiedBy/>
  <dcterms:modified xsi:type="dcterms:W3CDTF">2022-01-26T18:45:11Z</dcterms:modified>
  <cp:revision>121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0x0101005CE2854210FAE64E92B6647CAD6968E2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