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2D085-0091-174B-8484-676C06257F5E}" v="790" dt="2022-01-24T19:49:07.888"/>
    <p1510:client id="{8457E5D9-C37A-43BC-8D9D-2086076BAF85}" v="15" dt="2022-01-23T20:38:47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0" y="2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42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4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35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8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6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7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8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5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Max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B88D-C646-8C4B-8A09-6936A4E9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C618-96EC-B14E-BAE4-BFDA3965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184361" cy="1664796"/>
          </a:xfrm>
        </p:spPr>
        <p:txBody>
          <a:bodyPr/>
          <a:lstStyle/>
          <a:p>
            <a:r>
              <a:rPr lang="en-US" dirty="0"/>
              <a:t>Relationship between target and features</a:t>
            </a:r>
          </a:p>
          <a:p>
            <a:r>
              <a:rPr lang="en-US" dirty="0"/>
              <a:t>Find a line that best fits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563556-8C42-0949-941D-550B8E713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r="-1"/>
          <a:stretch/>
        </p:blipFill>
        <p:spPr bwMode="auto">
          <a:xfrm>
            <a:off x="5170345" y="924975"/>
            <a:ext cx="4103657" cy="29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76FC52-EA28-CA4E-92C2-DB654C4DD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" r="5455"/>
          <a:stretch/>
        </p:blipFill>
        <p:spPr bwMode="auto">
          <a:xfrm>
            <a:off x="677334" y="3614646"/>
            <a:ext cx="4014475" cy="304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F93F17-F1A4-C242-8E9B-C251B9A8C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t="675" r="7841" b="880"/>
          <a:stretch/>
        </p:blipFill>
        <p:spPr bwMode="auto">
          <a:xfrm>
            <a:off x="5170345" y="3696955"/>
            <a:ext cx="4103657" cy="296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28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4A4-6033-044A-9B63-23DD5DE4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C505-69B0-2744-A8B7-37AEDB87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80" y="1488613"/>
            <a:ext cx="9708776" cy="388077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000" dirty="0"/>
              <a:t>y = </a:t>
            </a:r>
            <a:r>
              <a:rPr lang="en-US" sz="4000" dirty="0" err="1"/>
              <a:t>wx</a:t>
            </a:r>
            <a:r>
              <a:rPr lang="en-US" sz="4000" dirty="0"/>
              <a:t> + a</a:t>
            </a:r>
          </a:p>
          <a:p>
            <a:pPr marL="0" indent="0" algn="ctr">
              <a:buNone/>
            </a:pPr>
            <a:r>
              <a:rPr lang="en-US" sz="4000" dirty="0"/>
              <a:t>y -&gt; target</a:t>
            </a:r>
          </a:p>
          <a:p>
            <a:pPr marL="0" indent="0" algn="ctr">
              <a:buNone/>
            </a:pPr>
            <a:r>
              <a:rPr lang="en-US" sz="4000" dirty="0"/>
              <a:t>x -&gt; feature</a:t>
            </a:r>
          </a:p>
          <a:p>
            <a:pPr marL="0" indent="0" algn="ctr">
              <a:buNone/>
            </a:pPr>
            <a:r>
              <a:rPr lang="en-US" sz="4000" dirty="0"/>
              <a:t>w -&gt; weight</a:t>
            </a:r>
          </a:p>
          <a:p>
            <a:pPr marL="0" indent="0" algn="ctr">
              <a:buNone/>
            </a:pPr>
            <a:r>
              <a:rPr lang="en-US" sz="4000" dirty="0"/>
              <a:t>y = f(x</a:t>
            </a:r>
            <a:r>
              <a:rPr lang="en-US" sz="4000" baseline="-25000" dirty="0"/>
              <a:t>1</a:t>
            </a:r>
            <a:r>
              <a:rPr lang="en-US" sz="4000" dirty="0"/>
              <a:t>, x</a:t>
            </a:r>
            <a:r>
              <a:rPr lang="en-US" sz="4000" baseline="-25000" dirty="0"/>
              <a:t>2</a:t>
            </a:r>
            <a:r>
              <a:rPr lang="en-US" sz="4000" dirty="0"/>
              <a:t>, x</a:t>
            </a:r>
            <a:r>
              <a:rPr lang="en-US" sz="4000" baseline="-25000" dirty="0"/>
              <a:t>3</a:t>
            </a:r>
            <a:r>
              <a:rPr lang="en-US" sz="4000" dirty="0"/>
              <a:t>, x</a:t>
            </a:r>
            <a:r>
              <a:rPr lang="en-US" sz="4000" baseline="-25000" dirty="0"/>
              <a:t>4 </a:t>
            </a:r>
            <a:r>
              <a:rPr lang="en-US" sz="4000" dirty="0"/>
              <a:t>,…, </a:t>
            </a:r>
            <a:r>
              <a:rPr lang="en-US" sz="4000" dirty="0" err="1"/>
              <a:t>x</a:t>
            </a:r>
            <a:r>
              <a:rPr lang="en-US" sz="4000" baseline="-25000" dirty="0" err="1"/>
              <a:t>n</a:t>
            </a:r>
            <a:r>
              <a:rPr lang="en-US" sz="4000" dirty="0"/>
              <a:t>)</a:t>
            </a:r>
          </a:p>
          <a:p>
            <a:pPr marL="0" indent="0" algn="ctr">
              <a:buNone/>
            </a:pPr>
            <a:r>
              <a:rPr lang="en-US" sz="4000" dirty="0" err="1"/>
              <a:t>y</a:t>
            </a:r>
            <a:r>
              <a:rPr lang="en-US" sz="4000" baseline="-25000" dirty="0" err="1"/>
              <a:t>k</a:t>
            </a:r>
            <a:r>
              <a:rPr lang="en-US" sz="4000" dirty="0"/>
              <a:t> = w</a:t>
            </a:r>
            <a:r>
              <a:rPr lang="en-US" sz="4000" baseline="-25000" dirty="0"/>
              <a:t>1</a:t>
            </a:r>
            <a:r>
              <a:rPr lang="en-US" sz="4000" dirty="0"/>
              <a:t>x</a:t>
            </a:r>
            <a:r>
              <a:rPr lang="en-US" sz="4000" baseline="-25000" dirty="0"/>
              <a:t>k1</a:t>
            </a:r>
            <a:r>
              <a:rPr lang="en-US" sz="4000" dirty="0"/>
              <a:t> +w</a:t>
            </a:r>
            <a:r>
              <a:rPr lang="en-US" sz="4000" baseline="-25000" dirty="0"/>
              <a:t>2</a:t>
            </a:r>
            <a:r>
              <a:rPr lang="en-US" sz="4000" dirty="0"/>
              <a:t>x</a:t>
            </a:r>
            <a:r>
              <a:rPr lang="en-US" sz="4000" baseline="-25000" dirty="0"/>
              <a:t>k2</a:t>
            </a:r>
            <a:r>
              <a:rPr lang="en-US" sz="4000" dirty="0"/>
              <a:t> + w</a:t>
            </a:r>
            <a:r>
              <a:rPr lang="en-US" sz="4000" baseline="-25000" dirty="0"/>
              <a:t>3</a:t>
            </a:r>
            <a:r>
              <a:rPr lang="en-US" sz="4000" dirty="0"/>
              <a:t>x</a:t>
            </a:r>
            <a:r>
              <a:rPr lang="en-US" sz="4000" baseline="-25000" dirty="0"/>
              <a:t>k3</a:t>
            </a:r>
            <a:r>
              <a:rPr lang="en-US" sz="4000" dirty="0"/>
              <a:t> + w</a:t>
            </a:r>
            <a:r>
              <a:rPr lang="en-US" sz="4000" baseline="-25000" dirty="0"/>
              <a:t>4</a:t>
            </a:r>
            <a:r>
              <a:rPr lang="en-US" sz="4000" dirty="0"/>
              <a:t>x</a:t>
            </a:r>
            <a:r>
              <a:rPr lang="en-US" sz="4000" baseline="-25000" dirty="0"/>
              <a:t>k4 </a:t>
            </a:r>
            <a:r>
              <a:rPr lang="en-US" sz="4000" dirty="0"/>
              <a:t>+…+ </a:t>
            </a:r>
            <a:r>
              <a:rPr lang="en-US" sz="4000" dirty="0" err="1"/>
              <a:t>w</a:t>
            </a:r>
            <a:r>
              <a:rPr lang="en-US" sz="4000" baseline="-25000" dirty="0" err="1"/>
              <a:t>n</a:t>
            </a:r>
            <a:r>
              <a:rPr lang="en-US" sz="4000" dirty="0" err="1"/>
              <a:t>x</a:t>
            </a:r>
            <a:r>
              <a:rPr lang="en-US" sz="4000" baseline="-25000" dirty="0" err="1"/>
              <a:t>kn</a:t>
            </a:r>
            <a:r>
              <a:rPr lang="en-US" sz="4000" baseline="-25000" dirty="0"/>
              <a:t> </a:t>
            </a:r>
            <a:r>
              <a:rPr lang="en-US" sz="4000" dirty="0"/>
              <a:t>+ w</a:t>
            </a:r>
            <a:r>
              <a:rPr lang="en-US" sz="40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2312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34950-5D67-5C4F-8118-39C114B9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A47376-ABD9-6940-A56A-89BB0631D3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4910" y="2160589"/>
                <a:ext cx="3518148" cy="3880772"/>
              </a:xfrm>
            </p:spPr>
            <p:txBody>
              <a:bodyPr/>
              <a:lstStyle/>
              <a:p>
                <a:r>
                  <a:rPr lang="en-US" dirty="0"/>
                  <a:t>Goal:</a:t>
                </a:r>
                <a:br>
                  <a:rPr lang="en-US" dirty="0"/>
                </a:br>
                <a:r>
                  <a:rPr lang="en-US" dirty="0"/>
                  <a:t>Reduce residuals (loss)</a:t>
                </a:r>
              </a:p>
              <a:p>
                <a:r>
                  <a:rPr lang="en-US" dirty="0"/>
                  <a:t>Least square method</a:t>
                </a:r>
              </a:p>
              <a:p>
                <a:pPr lvl="1"/>
                <a:r>
                  <a:rPr lang="en-US" dirty="0"/>
                  <a:t>Try to minimize the sum-of-squares error</a:t>
                </a:r>
              </a:p>
              <a:p>
                <a:r>
                  <a:rPr lang="en-US" dirty="0"/>
                  <a:t>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A47376-ABD9-6940-A56A-89BB0631D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4910" y="2160589"/>
                <a:ext cx="3518148" cy="3880772"/>
              </a:xfrm>
              <a:blipFill>
                <a:blip r:embed="rId2"/>
                <a:stretch>
                  <a:fillRect l="-360"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26079-CE7D-3248-AE84-8E8EF7F10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e complete beginner's guide to machine learning: simple ...">
            <a:extLst>
              <a:ext uri="{FF2B5EF4-FFF2-40B4-BE49-F238E27FC236}">
                <a16:creationId xmlns:a16="http://schemas.microsoft.com/office/drawing/2014/main" id="{B7FF701F-9958-464F-A850-D54C9AAA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8" y="2160587"/>
            <a:ext cx="5239031" cy="38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2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E79D-202C-874E-BE57-8449DA96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3C95-B6C7-E542-955F-62FE41AF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Goal</a:t>
            </a:r>
          </a:p>
          <a:p>
            <a:pPr lvl="1"/>
            <a:r>
              <a:rPr lang="en-US" sz="2400" dirty="0"/>
              <a:t>Machines that </a:t>
            </a:r>
            <a:r>
              <a:rPr lang="en-US" sz="2400" i="1" dirty="0"/>
              <a:t>learn</a:t>
            </a:r>
            <a:r>
              <a:rPr lang="en-US" sz="2400" dirty="0"/>
              <a:t> to </a:t>
            </a:r>
            <a:r>
              <a:rPr lang="en-US" sz="2400" i="1" dirty="0"/>
              <a:t>perform</a:t>
            </a:r>
            <a:r>
              <a:rPr lang="en-US" sz="2400" dirty="0"/>
              <a:t> a </a:t>
            </a:r>
            <a:r>
              <a:rPr lang="en-US" sz="2400" i="1" dirty="0"/>
              <a:t>task</a:t>
            </a:r>
            <a:r>
              <a:rPr lang="en-US" sz="2400" dirty="0"/>
              <a:t> from </a:t>
            </a:r>
            <a:r>
              <a:rPr lang="en-US" sz="2400" i="1" dirty="0"/>
              <a:t>experience</a:t>
            </a:r>
          </a:p>
          <a:p>
            <a:pPr lvl="1"/>
            <a:endParaRPr lang="en-US" sz="2400" i="1" dirty="0"/>
          </a:p>
          <a:p>
            <a:r>
              <a:rPr lang="en-US" sz="2600" dirty="0"/>
              <a:t>Why?</a:t>
            </a:r>
          </a:p>
          <a:p>
            <a:pPr lvl="1"/>
            <a:r>
              <a:rPr lang="en-US" sz="2400" dirty="0"/>
              <a:t>Task cannot be well defined</a:t>
            </a:r>
          </a:p>
          <a:p>
            <a:pPr lvl="1"/>
            <a:r>
              <a:rPr lang="en-US" sz="2400" dirty="0"/>
              <a:t>Volume is too big to analyze</a:t>
            </a:r>
          </a:p>
          <a:p>
            <a:pPr lvl="1"/>
            <a:r>
              <a:rPr lang="en-US" sz="2400" dirty="0"/>
              <a:t>Environment changes</a:t>
            </a:r>
          </a:p>
          <a:p>
            <a:pPr lvl="1"/>
            <a:r>
              <a:rPr lang="en-US" sz="2400" dirty="0"/>
              <a:t>New knowledge becomes available</a:t>
            </a:r>
          </a:p>
          <a:p>
            <a:pPr lvl="1"/>
            <a:endParaRPr lang="en-US" sz="2400" dirty="0"/>
          </a:p>
          <a:p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62666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DEB5-0DF6-F242-A546-03963181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7D81-C687-0F4A-8B6E-2C604A7C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i="1" dirty="0"/>
              <a:t>Learning</a:t>
            </a:r>
            <a:r>
              <a:rPr lang="en-GB" dirty="0"/>
              <a:t> to perform a task from experience</a:t>
            </a:r>
          </a:p>
          <a:p>
            <a:r>
              <a:rPr lang="en-GB" dirty="0"/>
              <a:t>Learning</a:t>
            </a:r>
          </a:p>
          <a:p>
            <a:pPr lvl="1"/>
            <a:r>
              <a:rPr lang="en-GB" dirty="0"/>
              <a:t>Most important!</a:t>
            </a:r>
          </a:p>
          <a:p>
            <a:pPr lvl="1"/>
            <a:r>
              <a:rPr lang="en-GB" dirty="0"/>
              <a:t>We don’t want to encode knowledge</a:t>
            </a:r>
          </a:p>
          <a:p>
            <a:pPr lvl="1"/>
            <a:r>
              <a:rPr lang="en-GB" dirty="0"/>
              <a:t>Machine should discover and learn relevant criteria automatically from past observations</a:t>
            </a:r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Probability Theory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Information Theory</a:t>
            </a:r>
          </a:p>
          <a:p>
            <a:pPr lvl="1"/>
            <a:r>
              <a:rPr lang="en-US" dirty="0"/>
              <a:t>Optimization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31F-B107-F945-9CC5-232B8EF7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B592-F813-AF44-8C29-8D329FC2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to perform a </a:t>
            </a:r>
            <a:r>
              <a:rPr lang="en-GB" i="1" dirty="0"/>
              <a:t>task</a:t>
            </a:r>
            <a:r>
              <a:rPr lang="en-GB" dirty="0"/>
              <a:t> from experience</a:t>
            </a:r>
          </a:p>
          <a:p>
            <a:r>
              <a:rPr lang="en-US" dirty="0"/>
              <a:t>Task</a:t>
            </a:r>
          </a:p>
          <a:p>
            <a:pPr lvl="1"/>
            <a:r>
              <a:rPr lang="en-US" dirty="0"/>
              <a:t>Usually a function</a:t>
            </a:r>
          </a:p>
          <a:p>
            <a:pPr lvl="2"/>
            <a:r>
              <a:rPr lang="en-US" dirty="0"/>
              <a:t>y = f(</a:t>
            </a:r>
            <a:r>
              <a:rPr lang="en-US" dirty="0" err="1"/>
              <a:t>x,w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x: input aka. features</a:t>
            </a:r>
          </a:p>
          <a:p>
            <a:pPr lvl="2"/>
            <a:r>
              <a:rPr lang="en-US" dirty="0"/>
              <a:t>y: output aka. target</a:t>
            </a:r>
          </a:p>
          <a:p>
            <a:pPr lvl="2"/>
            <a:r>
              <a:rPr lang="en-US" dirty="0"/>
              <a:t>w: parameters</a:t>
            </a:r>
          </a:p>
          <a:p>
            <a:r>
              <a:rPr lang="en-US" dirty="0"/>
              <a:t>Classification vs. Regression</a:t>
            </a:r>
          </a:p>
          <a:p>
            <a:pPr lvl="1"/>
            <a:r>
              <a:rPr lang="en-US" dirty="0"/>
              <a:t>Classification: discrete y</a:t>
            </a:r>
          </a:p>
          <a:p>
            <a:pPr lvl="1"/>
            <a:r>
              <a:rPr lang="en-US" dirty="0"/>
              <a:t>Regression: continuous y</a:t>
            </a:r>
          </a:p>
        </p:txBody>
      </p:sp>
    </p:spTree>
    <p:extLst>
      <p:ext uri="{BB962C8B-B14F-4D97-AF65-F5344CB8AC3E}">
        <p14:creationId xmlns:p14="http://schemas.microsoft.com/office/powerpoint/2010/main" val="157080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3045-2E63-8E46-B1B5-0F60293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FFA1-4A5E-4541-AA87-141F0CBA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Forecasting of the price</a:t>
            </a:r>
          </a:p>
          <a:p>
            <a:pPr lvl="1"/>
            <a:r>
              <a:rPr lang="en-US" dirty="0"/>
              <a:t>Evaluation of an asset (house, car, plot of land)</a:t>
            </a:r>
          </a:p>
          <a:p>
            <a:pPr lvl="1"/>
            <a:r>
              <a:rPr lang="en-US" dirty="0"/>
              <a:t>Prediction of sales for a product</a:t>
            </a:r>
          </a:p>
        </p:txBody>
      </p:sp>
    </p:spTree>
    <p:extLst>
      <p:ext uri="{BB962C8B-B14F-4D97-AF65-F5344CB8AC3E}">
        <p14:creationId xmlns:p14="http://schemas.microsoft.com/office/powerpoint/2010/main" val="166908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310B-8E9B-4F44-9C39-AE3BF479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2FD4-209B-2245-9E4F-1899C80F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Character recognition (OCR)</a:t>
            </a:r>
          </a:p>
          <a:p>
            <a:pPr lvl="1"/>
            <a:r>
              <a:rPr lang="en-US" dirty="0"/>
              <a:t>Email filtering</a:t>
            </a:r>
          </a:p>
          <a:p>
            <a:pPr lvl="1"/>
            <a:r>
              <a:rPr lang="en-US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1482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BE5F-5CF9-8E45-A524-802184E0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F73E-0C94-9B48-8201-28C6C2C5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r>
              <a:rPr lang="en-US" dirty="0"/>
              <a:t>“99% correct classification”</a:t>
            </a:r>
          </a:p>
          <a:p>
            <a:pPr lvl="1"/>
            <a:r>
              <a:rPr lang="en-US" dirty="0"/>
              <a:t>Of what??</a:t>
            </a:r>
          </a:p>
          <a:p>
            <a:pPr lvl="1"/>
            <a:r>
              <a:rPr lang="en-US" dirty="0"/>
              <a:t>What training/testing data set?</a:t>
            </a:r>
          </a:p>
          <a:p>
            <a:pPr lvl="1"/>
            <a:r>
              <a:rPr lang="en-US" dirty="0"/>
              <a:t>Is it matching reality?</a:t>
            </a:r>
          </a:p>
          <a:p>
            <a:pPr lvl="1"/>
            <a:endParaRPr lang="en-US" dirty="0"/>
          </a:p>
          <a:p>
            <a:r>
              <a:rPr lang="en-US" dirty="0"/>
              <a:t>Performance Measure:</a:t>
            </a:r>
          </a:p>
          <a:p>
            <a:pPr lvl="1"/>
            <a:r>
              <a:rPr lang="en-US" dirty="0"/>
              <a:t>Typically a number</a:t>
            </a:r>
          </a:p>
          <a:p>
            <a:pPr lvl="1"/>
            <a:r>
              <a:rPr lang="en-US" dirty="0"/>
              <a:t>Different for classification vs. regression</a:t>
            </a:r>
          </a:p>
        </p:txBody>
      </p:sp>
    </p:spTree>
    <p:extLst>
      <p:ext uri="{BB962C8B-B14F-4D97-AF65-F5344CB8AC3E}">
        <p14:creationId xmlns:p14="http://schemas.microsoft.com/office/powerpoint/2010/main" val="90788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3271-68A8-714C-8100-2438192C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ML: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F3C2-98F6-274A-8712-B86A668A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  <a:p>
            <a:r>
              <a:rPr lang="en-US" dirty="0"/>
              <a:t>When labeled data available:</a:t>
            </a:r>
          </a:p>
          <a:p>
            <a:pPr lvl="1"/>
            <a:r>
              <a:rPr lang="en-US" dirty="0"/>
              <a:t>Supervised learning</a:t>
            </a:r>
          </a:p>
          <a:p>
            <a:r>
              <a:rPr lang="en-US" dirty="0"/>
              <a:t>No labeled data available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Some labeled data available</a:t>
            </a:r>
          </a:p>
          <a:p>
            <a:pPr lvl="1"/>
            <a:r>
              <a:rPr lang="en-US" dirty="0"/>
              <a:t>Semi-supervised learning</a:t>
            </a:r>
          </a:p>
          <a:p>
            <a:r>
              <a:rPr lang="en-US" dirty="0"/>
              <a:t>Feedback/rewards</a:t>
            </a:r>
          </a:p>
          <a:p>
            <a:pPr lvl="1"/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5613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78E8-D73C-7247-93B7-EEEBBB9E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4006-BAFB-7040-9048-26279801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 (Forest)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DBSCAN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53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21151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2854210FAE64E92B6647CAD6968E2" ma:contentTypeVersion="8" ma:contentTypeDescription="Create a new document." ma:contentTypeScope="" ma:versionID="033af51d6902e3ea2684e986377e0d6e">
  <xsd:schema xmlns:xsd="http://www.w3.org/2001/XMLSchema" xmlns:xs="http://www.w3.org/2001/XMLSchema" xmlns:p="http://schemas.microsoft.com/office/2006/metadata/properties" xmlns:ns2="5d8c350d-e8cd-4f76-ac25-7766eae22281" targetNamespace="http://schemas.microsoft.com/office/2006/metadata/properties" ma:root="true" ma:fieldsID="dd7c24c0139d32435b8944865fda20a5" ns2:_="">
    <xsd:import namespace="5d8c350d-e8cd-4f76-ac25-7766eae222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c350d-e8cd-4f76-ac25-7766eae22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813E75-B549-4BB2-ADE9-AC583B95A259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5d8c350d-e8cd-4f76-ac25-7766eae22281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B93AC6-20F8-403B-9873-F2B65D9901BC}">
  <ds:schemaRefs>
    <ds:schemaRef ds:uri="5d8c350d-e8cd-4f76-ac25-7766eae222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04A8FB-8897-4D5A-8E5F-8B030F42DD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333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Introduction to Machine Learning</vt:lpstr>
      <vt:lpstr>What is Machine Learning (ML)?</vt:lpstr>
      <vt:lpstr>ML: Learning</vt:lpstr>
      <vt:lpstr>ML: Task</vt:lpstr>
      <vt:lpstr>Regression</vt:lpstr>
      <vt:lpstr>Classification</vt:lpstr>
      <vt:lpstr>ML: Perform</vt:lpstr>
      <vt:lpstr>ML: Experience</vt:lpstr>
      <vt:lpstr>Basic Algorithms</vt:lpstr>
      <vt:lpstr>Linear Regression</vt:lpstr>
      <vt:lpstr>Linear Regression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Bujar Bakiu</cp:lastModifiedBy>
  <cp:revision>8</cp:revision>
  <dcterms:created xsi:type="dcterms:W3CDTF">2022-01-23T20:36:58Z</dcterms:created>
  <dcterms:modified xsi:type="dcterms:W3CDTF">2022-01-25T06:14:43Z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0x0101005CE2854210FAE64E92B6647CAD6968E2</vt:lpwstr>
  </property>
</Properties>
</file>