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87"/>
  </p:notesMasterIdLst>
  <p:handoutMasterIdLst>
    <p:handoutMasterId r:id="rId88"/>
  </p:handoutMasterIdLst>
  <p:sldIdLst>
    <p:sldId id="587" r:id="rId70"/>
    <p:sldId id="603" r:id="rId71"/>
    <p:sldId id="593" r:id="rId72"/>
    <p:sldId id="588" r:id="rId73"/>
    <p:sldId id="602" r:id="rId74"/>
    <p:sldId id="605" r:id="rId75"/>
    <p:sldId id="606" r:id="rId76"/>
    <p:sldId id="610" r:id="rId77"/>
    <p:sldId id="607" r:id="rId78"/>
    <p:sldId id="604" r:id="rId79"/>
    <p:sldId id="611" r:id="rId80"/>
    <p:sldId id="608" r:id="rId81"/>
    <p:sldId id="609" r:id="rId82"/>
    <p:sldId id="612" r:id="rId83"/>
    <p:sldId id="613" r:id="rId84"/>
    <p:sldId id="614" r:id="rId85"/>
    <p:sldId id="615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9508" autoAdjust="0"/>
  </p:normalViewPr>
  <p:slideViewPr>
    <p:cSldViewPr snapToGrid="0" snapToObjects="1" showGuides="1">
      <p:cViewPr varScale="1">
        <p:scale>
          <a:sx n="98" d="100"/>
          <a:sy n="98" d="100"/>
        </p:scale>
        <p:origin x="90" y="564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slide" Target="slides/slide15.xml"/><Relationship Id="rId89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90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Template-Dark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5/9/2017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5/9/2017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5/9/2017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dow@esri.com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24493" y="3431493"/>
            <a:ext cx="8525773" cy="914400"/>
          </a:xfrm>
        </p:spPr>
        <p:txBody>
          <a:bodyPr/>
          <a:lstStyle/>
          <a:p>
            <a:r>
              <a:rPr lang="en-US" dirty="0"/>
              <a:t>Discrete Global Grid Systems and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4493" y="4874918"/>
            <a:ext cx="8534401" cy="914400"/>
          </a:xfrm>
        </p:spPr>
        <p:txBody>
          <a:bodyPr/>
          <a:lstStyle/>
          <a:p>
            <a:r>
              <a:rPr lang="en-US" dirty="0"/>
              <a:t>Clinton Dow – Geoprocessing @ Esri</a:t>
            </a:r>
          </a:p>
          <a:p>
            <a:r>
              <a:rPr lang="en-US" dirty="0"/>
              <a:t>Open Geospatial Consortium DGGS Standards Working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36" y="780892"/>
            <a:ext cx="6203086" cy="21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6473"/>
            <a:ext cx="10826496" cy="369332"/>
          </a:xfrm>
        </p:spPr>
        <p:txBody>
          <a:bodyPr/>
          <a:lstStyle/>
          <a:p>
            <a:r>
              <a:rPr lang="en-US" dirty="0"/>
              <a:t>Open Geospatial Consortium Abstract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823283"/>
            <a:ext cx="10369296" cy="3429000"/>
          </a:xfrm>
        </p:spPr>
        <p:txBody>
          <a:bodyPr/>
          <a:lstStyle/>
          <a:p>
            <a:r>
              <a:rPr lang="en-US" dirty="0"/>
              <a:t>Initial Submission was a Standardization Document</a:t>
            </a:r>
          </a:p>
          <a:p>
            <a:pPr lvl="1"/>
            <a:r>
              <a:rPr lang="en-US" dirty="0"/>
              <a:t>Implementation Details for a DGGS</a:t>
            </a:r>
          </a:p>
          <a:p>
            <a:r>
              <a:rPr lang="en-US" dirty="0"/>
              <a:t>Rejected in favor of an Abstract Standard Document</a:t>
            </a:r>
          </a:p>
          <a:p>
            <a:pPr lvl="1"/>
            <a:r>
              <a:rPr lang="en-US" dirty="0"/>
              <a:t>A document which defines how to define an implementation standard</a:t>
            </a:r>
          </a:p>
          <a:p>
            <a:r>
              <a:rPr lang="en-US" dirty="0"/>
              <a:t>Open for Comments in early 2017 – Closed April 6</a:t>
            </a:r>
          </a:p>
          <a:p>
            <a:pPr lvl="1"/>
            <a:r>
              <a:rPr lang="en-US" dirty="0"/>
              <a:t>Technical Committee Meeting next month</a:t>
            </a:r>
          </a:p>
          <a:p>
            <a:pPr lvl="1"/>
            <a:endParaRPr lang="en-US" dirty="0"/>
          </a:p>
          <a:p>
            <a:r>
              <a:rPr lang="en-US" dirty="0"/>
              <a:t>http://www.opengeospatial.org/pressroom/pressreleases/2553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Volume, Variety and Velocity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82" y="1079153"/>
            <a:ext cx="2996935" cy="15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5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6473"/>
            <a:ext cx="10826496" cy="369332"/>
          </a:xfrm>
        </p:spPr>
        <p:txBody>
          <a:bodyPr/>
          <a:lstStyle/>
          <a:p>
            <a:r>
              <a:rPr lang="en-US" dirty="0"/>
              <a:t>Why Standardize?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823283"/>
            <a:ext cx="10369296" cy="3429000"/>
          </a:xfrm>
        </p:spPr>
        <p:txBody>
          <a:bodyPr/>
          <a:lstStyle/>
          <a:p>
            <a:r>
              <a:rPr lang="en-US" dirty="0"/>
              <a:t>Lack of diversity and standardized applications</a:t>
            </a:r>
          </a:p>
          <a:p>
            <a:pPr lvl="1"/>
            <a:r>
              <a:rPr lang="en-US" dirty="0"/>
              <a:t>Limits exposure to the public</a:t>
            </a:r>
          </a:p>
          <a:p>
            <a:pPr lvl="1"/>
            <a:r>
              <a:rPr lang="en-US" dirty="0"/>
              <a:t>Prevents development of analysis tools for Global Scale data</a:t>
            </a:r>
          </a:p>
          <a:p>
            <a:pPr lvl="1"/>
            <a:r>
              <a:rPr lang="en-US" dirty="0"/>
              <a:t>Introduces potential for erroneous interoperability</a:t>
            </a:r>
          </a:p>
          <a:p>
            <a:r>
              <a:rPr lang="en-US" dirty="0"/>
              <a:t>OGC Standard defines</a:t>
            </a:r>
          </a:p>
          <a:p>
            <a:pPr lvl="1"/>
            <a:r>
              <a:rPr lang="en-US" dirty="0"/>
              <a:t>A concise definition for the concept</a:t>
            </a:r>
          </a:p>
          <a:p>
            <a:pPr lvl="1"/>
            <a:r>
              <a:rPr lang="en-US" dirty="0"/>
              <a:t>Characteristics of a conformant DGGS</a:t>
            </a:r>
          </a:p>
          <a:p>
            <a:pPr lvl="1"/>
            <a:r>
              <a:rPr lang="en-US" dirty="0"/>
              <a:t>Core functional algorithms</a:t>
            </a:r>
          </a:p>
          <a:p>
            <a:r>
              <a:rPr lang="en-US" dirty="0"/>
              <a:t>http://www.opengeospatial.org/pressroom/pressreleases/2553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7263" y="6207725"/>
            <a:ext cx="10826495" cy="2154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82" y="1079153"/>
            <a:ext cx="2996935" cy="15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354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304170"/>
            <a:ext cx="8683723" cy="738664"/>
          </a:xfrm>
        </p:spPr>
        <p:txBody>
          <a:bodyPr/>
          <a:lstStyle/>
          <a:p>
            <a:r>
              <a:rPr lang="en-US" dirty="0"/>
              <a:t>Cell Shapes</a:t>
            </a:r>
          </a:p>
        </p:txBody>
      </p:sp>
    </p:spTree>
    <p:extLst>
      <p:ext uri="{BB962C8B-B14F-4D97-AF65-F5344CB8AC3E}">
        <p14:creationId xmlns:p14="http://schemas.microsoft.com/office/powerpoint/2010/main" val="369243268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6473"/>
            <a:ext cx="10826496" cy="369332"/>
          </a:xfrm>
        </p:spPr>
        <p:txBody>
          <a:bodyPr/>
          <a:lstStyle/>
          <a:p>
            <a:r>
              <a:rPr lang="en-US" dirty="0"/>
              <a:t>Cell Shapes in a DGGS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823283"/>
            <a:ext cx="10369296" cy="3091134"/>
          </a:xfrm>
        </p:spPr>
        <p:txBody>
          <a:bodyPr/>
          <a:lstStyle/>
          <a:p>
            <a:r>
              <a:rPr lang="en-US" dirty="0"/>
              <a:t>Equal Area Cells require a base polyhedron with equal area faces</a:t>
            </a:r>
          </a:p>
          <a:p>
            <a:pPr lvl="1"/>
            <a:r>
              <a:rPr lang="en-US" dirty="0"/>
              <a:t>Platonic Solids</a:t>
            </a:r>
          </a:p>
          <a:p>
            <a:r>
              <a:rPr lang="en-US" dirty="0"/>
              <a:t>Raster Representation</a:t>
            </a:r>
          </a:p>
          <a:p>
            <a:pPr lvl="1"/>
            <a:r>
              <a:rPr lang="en-US" dirty="0"/>
              <a:t>Compared to Square Pixels, Hexagonal Pixels</a:t>
            </a:r>
          </a:p>
          <a:p>
            <a:pPr lvl="2"/>
            <a:r>
              <a:rPr lang="en-US" dirty="0"/>
              <a:t>Are 13% more efficient at sampling (approximation to a circle)</a:t>
            </a:r>
          </a:p>
          <a:p>
            <a:pPr lvl="2"/>
            <a:r>
              <a:rPr lang="en-US" dirty="0"/>
              <a:t>Are 25% to 50% more efficient for image processing algorithms</a:t>
            </a:r>
          </a:p>
          <a:p>
            <a:pPr lvl="1"/>
            <a:r>
              <a:rPr lang="en-US" dirty="0"/>
              <a:t>The human eye uses a hexagonal arrangement of rods and cones to process images</a:t>
            </a:r>
          </a:p>
          <a:p>
            <a:pPr lvl="2"/>
            <a:r>
              <a:rPr lang="en-US" dirty="0"/>
              <a:t>Correlations in neuroscience?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Six sides are better than four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12" y="1042248"/>
            <a:ext cx="4393975" cy="1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2462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5628"/>
            <a:ext cx="7775709" cy="369332"/>
          </a:xfrm>
        </p:spPr>
        <p:txBody>
          <a:bodyPr/>
          <a:lstStyle/>
          <a:p>
            <a:r>
              <a:rPr lang="en-US" dirty="0"/>
              <a:t>Cell Shapes in a DGGS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741330"/>
            <a:ext cx="7295745" cy="4038030"/>
          </a:xfrm>
        </p:spPr>
        <p:txBody>
          <a:bodyPr/>
          <a:lstStyle/>
          <a:p>
            <a:r>
              <a:rPr lang="en-US" dirty="0"/>
              <a:t>The human brain represents location using hexagonal arrangement of neurons</a:t>
            </a:r>
          </a:p>
          <a:p>
            <a:r>
              <a:rPr lang="en-US" dirty="0"/>
              <a:t>A hexagonal lattice is optimal for:</a:t>
            </a:r>
          </a:p>
          <a:p>
            <a:pPr lvl="1"/>
            <a:r>
              <a:rPr lang="en-US" dirty="0"/>
              <a:t>Least average errors in </a:t>
            </a:r>
            <a:r>
              <a:rPr lang="en-US" dirty="0" err="1"/>
              <a:t>quantisation</a:t>
            </a:r>
            <a:endParaRPr lang="en-US" dirty="0"/>
          </a:p>
          <a:p>
            <a:pPr lvl="1"/>
            <a:r>
              <a:rPr lang="en-US" dirty="0"/>
              <a:t>Problem of uniformly covering a surface</a:t>
            </a:r>
          </a:p>
          <a:p>
            <a:pPr lvl="1"/>
            <a:r>
              <a:rPr lang="en-US" dirty="0"/>
              <a:t>Efficiency of packing</a:t>
            </a:r>
          </a:p>
          <a:p>
            <a:pPr lvl="2"/>
            <a:r>
              <a:rPr lang="en-US" dirty="0"/>
              <a:t>Honeycombs</a:t>
            </a:r>
          </a:p>
          <a:p>
            <a:r>
              <a:rPr lang="en-US" dirty="0"/>
              <a:t>Vector representations</a:t>
            </a:r>
          </a:p>
          <a:p>
            <a:pPr lvl="1"/>
            <a:r>
              <a:rPr lang="en-US" dirty="0"/>
              <a:t>Midpoints of cells</a:t>
            </a:r>
          </a:p>
          <a:p>
            <a:pPr lvl="1"/>
            <a:r>
              <a:rPr lang="en-US" dirty="0"/>
              <a:t>Vertices and Edges</a:t>
            </a:r>
          </a:p>
          <a:p>
            <a:pPr lvl="1"/>
            <a:r>
              <a:rPr lang="en-US" dirty="0"/>
              <a:t>Interoperability between traditional maps and DGGS maps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Hexagons!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06" y="3386356"/>
            <a:ext cx="2389107" cy="239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09" y="595628"/>
            <a:ext cx="2393004" cy="23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7641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304170"/>
            <a:ext cx="8683723" cy="738664"/>
          </a:xfrm>
        </p:spPr>
        <p:txBody>
          <a:bodyPr/>
          <a:lstStyle/>
          <a:p>
            <a:r>
              <a:rPr lang="en-US" dirty="0"/>
              <a:t>DGGS in Python</a:t>
            </a:r>
          </a:p>
        </p:txBody>
      </p:sp>
    </p:spTree>
    <p:extLst>
      <p:ext uri="{BB962C8B-B14F-4D97-AF65-F5344CB8AC3E}">
        <p14:creationId xmlns:p14="http://schemas.microsoft.com/office/powerpoint/2010/main" val="96158504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5628"/>
            <a:ext cx="7775709" cy="369332"/>
          </a:xfrm>
        </p:spPr>
        <p:txBody>
          <a:bodyPr/>
          <a:lstStyle/>
          <a:p>
            <a:r>
              <a:rPr lang="en-US" dirty="0"/>
              <a:t>Considering Python for DGGS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741330"/>
            <a:ext cx="7295745" cy="4038030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Ubiquity in GIS and the online world</a:t>
            </a:r>
          </a:p>
          <a:p>
            <a:pPr lvl="2"/>
            <a:r>
              <a:rPr lang="en-US" dirty="0" err="1"/>
              <a:t>ArcPy</a:t>
            </a:r>
            <a:r>
              <a:rPr lang="en-US" dirty="0"/>
              <a:t>, QGIS and more…</a:t>
            </a:r>
          </a:p>
          <a:p>
            <a:pPr lvl="2"/>
            <a:r>
              <a:rPr lang="en-US" dirty="0"/>
              <a:t>APIs for essentially all scalable platforms</a:t>
            </a:r>
          </a:p>
          <a:p>
            <a:pPr lvl="3"/>
            <a:r>
              <a:rPr lang="en-US" dirty="0"/>
              <a:t>Lambda, Elastic Computing</a:t>
            </a:r>
          </a:p>
          <a:p>
            <a:pPr lvl="1"/>
            <a:r>
              <a:rPr lang="en-US" dirty="0"/>
              <a:t>Mature statistical libraries</a:t>
            </a:r>
          </a:p>
          <a:p>
            <a:pPr lvl="2"/>
            <a:r>
              <a:rPr lang="en-US" dirty="0"/>
              <a:t>Pandas/</a:t>
            </a:r>
            <a:r>
              <a:rPr lang="en-US" dirty="0" err="1"/>
              <a:t>GeoPandas</a:t>
            </a:r>
            <a:endParaRPr lang="en-US" dirty="0"/>
          </a:p>
          <a:p>
            <a:pPr lvl="2"/>
            <a:r>
              <a:rPr lang="en-US" dirty="0" err="1"/>
              <a:t>SciPy</a:t>
            </a:r>
            <a:endParaRPr lang="en-US" dirty="0"/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Well known among Geographers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completely optimal compared to compiled 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Snakes on a (ellipsoidal) plane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55" y="2173043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155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383" y="2462011"/>
            <a:ext cx="8683723" cy="341632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>
                <a:hlinkClick r:id="rId2"/>
              </a:rPr>
              <a:t>cdow@esri.com</a:t>
            </a:r>
            <a:br>
              <a:rPr lang="en-US" sz="1000" dirty="0"/>
            </a:br>
            <a:r>
              <a:rPr lang="en-US" sz="1000" dirty="0"/>
              <a:t> </a:t>
            </a:r>
            <a:br>
              <a:rPr lang="en-US" dirty="0"/>
            </a:br>
            <a:r>
              <a:rPr lang="en-US" sz="2000" dirty="0"/>
              <a:t>http://www.opengeospatial.org/pressroom/pressreleases/2553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4919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Challenge of Big Data at a Global Scale</a:t>
            </a:r>
          </a:p>
          <a:p>
            <a:r>
              <a:rPr lang="en-US" dirty="0"/>
              <a:t>What is a Discrete Global Grid System</a:t>
            </a:r>
          </a:p>
          <a:p>
            <a:pPr lvl="1"/>
            <a:r>
              <a:rPr lang="en-US" dirty="0"/>
              <a:t>OGC Abstract Standard</a:t>
            </a:r>
          </a:p>
          <a:p>
            <a:r>
              <a:rPr lang="en-US" dirty="0"/>
              <a:t>DGGS for Global-scale Big Data</a:t>
            </a:r>
          </a:p>
          <a:p>
            <a:r>
              <a:rPr lang="en-US" dirty="0"/>
              <a:t>Cell Shapes</a:t>
            </a:r>
          </a:p>
          <a:p>
            <a:pPr lvl="1"/>
            <a:r>
              <a:rPr lang="en-US" dirty="0"/>
              <a:t>Raster Representation</a:t>
            </a:r>
          </a:p>
          <a:p>
            <a:pPr lvl="1"/>
            <a:r>
              <a:rPr lang="en-US" dirty="0"/>
              <a:t>Vector Representation</a:t>
            </a:r>
          </a:p>
          <a:p>
            <a:r>
              <a:rPr lang="en-US" dirty="0"/>
              <a:t>Scalable DGGS with Python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Global Grids and the Future of Geospatial Computing</a:t>
            </a:r>
          </a:p>
        </p:txBody>
      </p:sp>
    </p:spTree>
    <p:extLst>
      <p:ext uri="{BB962C8B-B14F-4D97-AF65-F5344CB8AC3E}">
        <p14:creationId xmlns:p14="http://schemas.microsoft.com/office/powerpoint/2010/main" val="74309025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65506"/>
            <a:ext cx="8683723" cy="1477328"/>
          </a:xfrm>
        </p:spPr>
        <p:txBody>
          <a:bodyPr/>
          <a:lstStyle/>
          <a:p>
            <a:r>
              <a:rPr lang="en-US" dirty="0"/>
              <a:t>The Challenge of Big Data at Global Scale</a:t>
            </a:r>
          </a:p>
        </p:txBody>
      </p:sp>
    </p:spTree>
    <p:extLst>
      <p:ext uri="{BB962C8B-B14F-4D97-AF65-F5344CB8AC3E}">
        <p14:creationId xmlns:p14="http://schemas.microsoft.com/office/powerpoint/2010/main" val="161176693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Geospatial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Earth Observation data from Remote Sensing are measurements</a:t>
            </a:r>
          </a:p>
          <a:p>
            <a:pPr lvl="1"/>
            <a:r>
              <a:rPr lang="en-US" dirty="0"/>
              <a:t>Requiring a well defined spatial area</a:t>
            </a:r>
          </a:p>
          <a:p>
            <a:pPr lvl="1"/>
            <a:r>
              <a:rPr lang="en-US" dirty="0"/>
              <a:t>Senses parts of the electromagnetic spectrum </a:t>
            </a:r>
          </a:p>
          <a:p>
            <a:pPr lvl="2"/>
            <a:r>
              <a:rPr lang="en-US" dirty="0"/>
              <a:t>Visible light</a:t>
            </a:r>
          </a:p>
          <a:p>
            <a:pPr lvl="2"/>
            <a:r>
              <a:rPr lang="en-US" dirty="0"/>
              <a:t>Ultraviolet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Taken at regular intervals with a predictable cycle in time</a:t>
            </a:r>
          </a:p>
          <a:p>
            <a:r>
              <a:rPr lang="en-US" dirty="0"/>
              <a:t>To deal with this in a natively digital way</a:t>
            </a:r>
          </a:p>
          <a:p>
            <a:pPr lvl="1"/>
            <a:r>
              <a:rPr lang="en-US" dirty="0" err="1"/>
              <a:t>Discretisation</a:t>
            </a:r>
            <a:endParaRPr lang="en-US" dirty="0"/>
          </a:p>
          <a:p>
            <a:pPr lvl="1"/>
            <a:r>
              <a:rPr lang="en-US" dirty="0" err="1"/>
              <a:t>Quantisation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Earth Observation Data</a:t>
            </a:r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V’s of Contemporary Earth Observation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pPr lvl="1"/>
            <a:r>
              <a:rPr lang="en-US" dirty="0"/>
              <a:t>Observations are more frequent, higher resolution and multi-dimensional</a:t>
            </a:r>
          </a:p>
          <a:p>
            <a:r>
              <a:rPr lang="en-US" dirty="0"/>
              <a:t>Variety</a:t>
            </a:r>
          </a:p>
          <a:p>
            <a:pPr lvl="1"/>
            <a:r>
              <a:rPr lang="en-US" dirty="0"/>
              <a:t>A more diverse array of sensors than ever before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Real time demands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Credit: Peter </a:t>
            </a:r>
            <a:r>
              <a:rPr lang="en-US" sz="1000" dirty="0" err="1"/>
              <a:t>Strobl</a:t>
            </a:r>
            <a:r>
              <a:rPr lang="en-US" sz="1000" dirty="0"/>
              <a:t>, ESA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Volume, Variety and Velocity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3" y="2724150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6163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65506"/>
            <a:ext cx="8683723" cy="1477328"/>
          </a:xfrm>
        </p:spPr>
        <p:txBody>
          <a:bodyPr/>
          <a:lstStyle/>
          <a:p>
            <a:r>
              <a:rPr lang="en-US" dirty="0"/>
              <a:t>What is a Discrete Global Grid?</a:t>
            </a:r>
          </a:p>
        </p:txBody>
      </p:sp>
    </p:spTree>
    <p:extLst>
      <p:ext uri="{BB962C8B-B14F-4D97-AF65-F5344CB8AC3E}">
        <p14:creationId xmlns:p14="http://schemas.microsoft.com/office/powerpoint/2010/main" val="10655628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Discrete Global Grid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3314700"/>
            <a:ext cx="10369296" cy="2667000"/>
          </a:xfrm>
        </p:spPr>
        <p:txBody>
          <a:bodyPr/>
          <a:lstStyle/>
          <a:p>
            <a:r>
              <a:rPr lang="en-US" dirty="0"/>
              <a:t>A DGGS is an Earth Reference Model</a:t>
            </a:r>
          </a:p>
          <a:p>
            <a:r>
              <a:rPr lang="en-US" dirty="0"/>
              <a:t>Designed to be an information/addressing grid</a:t>
            </a:r>
          </a:p>
          <a:p>
            <a:r>
              <a:rPr lang="en-US" dirty="0"/>
              <a:t>The OGC defines a DGGS as:</a:t>
            </a:r>
          </a:p>
          <a:p>
            <a:pPr lvl="1"/>
            <a:r>
              <a:rPr lang="en-US" dirty="0"/>
              <a:t>“… a spatial reference system that uses a hierarchical tessellation of cells to </a:t>
            </a:r>
            <a:r>
              <a:rPr lang="en-US" dirty="0" err="1"/>
              <a:t>partion</a:t>
            </a:r>
            <a:r>
              <a:rPr lang="en-US" dirty="0"/>
              <a:t> and address the globe. DGGS are characterized by the properties of their cell structure, geo-encoding, quantization strategy and associated mathematical functions.”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DGGS?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98" y="1285442"/>
            <a:ext cx="6972300" cy="2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612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Discrete Global Grid Systems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3314700"/>
            <a:ext cx="10369296" cy="2667000"/>
          </a:xfrm>
        </p:spPr>
        <p:txBody>
          <a:bodyPr/>
          <a:lstStyle/>
          <a:p>
            <a:r>
              <a:rPr lang="en-US" dirty="0"/>
              <a:t>Any tessellation of the earth does </a:t>
            </a:r>
            <a:r>
              <a:rPr lang="en-US" i="1" dirty="0"/>
              <a:t>not</a:t>
            </a:r>
            <a:r>
              <a:rPr lang="en-US" dirty="0"/>
              <a:t> necessarily count as a DGGS</a:t>
            </a:r>
          </a:p>
          <a:p>
            <a:pPr lvl="1"/>
            <a:r>
              <a:rPr lang="en-US" dirty="0"/>
              <a:t>Single resolution computational grids are not </a:t>
            </a:r>
            <a:r>
              <a:rPr lang="en-US" dirty="0" err="1"/>
              <a:t>sufficiend</a:t>
            </a:r>
            <a:endParaRPr lang="en-US" dirty="0"/>
          </a:p>
          <a:p>
            <a:pPr lvl="1"/>
            <a:r>
              <a:rPr lang="en-US" dirty="0"/>
              <a:t>MUST have a hierarchy of grids with successively finer resolution</a:t>
            </a:r>
          </a:p>
          <a:p>
            <a:r>
              <a:rPr lang="en-US" dirty="0"/>
              <a:t>A DGGS </a:t>
            </a:r>
            <a:r>
              <a:rPr lang="en-US" i="1" dirty="0"/>
              <a:t>must</a:t>
            </a:r>
            <a:r>
              <a:rPr lang="en-US" dirty="0"/>
              <a:t> have ‘Equal Area’ cells </a:t>
            </a:r>
          </a:p>
          <a:p>
            <a:pPr lvl="1"/>
            <a:r>
              <a:rPr lang="en-US" dirty="0"/>
              <a:t>Equal area cells are critical to:</a:t>
            </a:r>
          </a:p>
          <a:p>
            <a:pPr lvl="2"/>
            <a:r>
              <a:rPr lang="en-US" dirty="0"/>
              <a:t>Ensure uniform coverage</a:t>
            </a:r>
          </a:p>
          <a:p>
            <a:pPr lvl="2"/>
            <a:r>
              <a:rPr lang="en-US" dirty="0"/>
              <a:t>Perform meaningful statistical analysis</a:t>
            </a:r>
          </a:p>
          <a:p>
            <a:pPr lvl="2"/>
            <a:r>
              <a:rPr lang="en-US" dirty="0"/>
              <a:t>Enable standardized interoperability between DGGS and traditional addressing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DGGS?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98" y="1285442"/>
            <a:ext cx="6972300" cy="2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890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Discrete Global Grid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446728"/>
            <a:ext cx="7942634" cy="4335585"/>
          </a:xfrm>
        </p:spPr>
        <p:txBody>
          <a:bodyPr/>
          <a:lstStyle/>
          <a:p>
            <a:r>
              <a:rPr lang="en-US" dirty="0"/>
              <a:t>Digital Earth Concept – “The earth as a computer”</a:t>
            </a:r>
          </a:p>
          <a:p>
            <a:r>
              <a:rPr lang="en-US" dirty="0"/>
              <a:t>Early History</a:t>
            </a:r>
          </a:p>
          <a:p>
            <a:pPr lvl="1"/>
            <a:r>
              <a:rPr lang="en-US" dirty="0"/>
              <a:t>1962 – </a:t>
            </a:r>
            <a:r>
              <a:rPr lang="en-US" dirty="0" err="1"/>
              <a:t>Geoscope</a:t>
            </a:r>
            <a:r>
              <a:rPr lang="en-US" dirty="0"/>
              <a:t> (R. Buckminster Fuller)</a:t>
            </a:r>
          </a:p>
          <a:p>
            <a:pPr lvl="1"/>
            <a:r>
              <a:rPr lang="en-US" dirty="0"/>
              <a:t>1990s – </a:t>
            </a:r>
            <a:r>
              <a:rPr lang="en-US" dirty="0" err="1"/>
              <a:t>GeoFusion</a:t>
            </a:r>
            <a:r>
              <a:rPr lang="en-US" dirty="0"/>
              <a:t> -&gt; Esri </a:t>
            </a:r>
            <a:r>
              <a:rPr lang="en-US" dirty="0" err="1"/>
              <a:t>ArcGlobe</a:t>
            </a:r>
            <a:r>
              <a:rPr lang="en-US" dirty="0"/>
              <a:t>, Boeing Keyhole</a:t>
            </a:r>
          </a:p>
          <a:p>
            <a:pPr lvl="1"/>
            <a:r>
              <a:rPr lang="en-US" dirty="0"/>
              <a:t>1998 – Al Gore &amp; Michael Goodchild bring concept to mainstream</a:t>
            </a:r>
          </a:p>
          <a:p>
            <a:pPr lvl="1"/>
            <a:r>
              <a:rPr lang="en-US" dirty="0"/>
              <a:t>2005 – Google Earth (via Keyhole)</a:t>
            </a:r>
          </a:p>
          <a:p>
            <a:pPr lvl="1"/>
            <a:r>
              <a:rPr lang="en-US" dirty="0"/>
              <a:t>2010+ - PYXIS Innovation, </a:t>
            </a:r>
            <a:r>
              <a:rPr lang="en-US" dirty="0" err="1"/>
              <a:t>HealPIX</a:t>
            </a:r>
            <a:endParaRPr lang="en-US" dirty="0"/>
          </a:p>
          <a:p>
            <a:r>
              <a:rPr lang="en-US" dirty="0"/>
              <a:t>Full Systems leveraging Global Grids</a:t>
            </a:r>
          </a:p>
          <a:p>
            <a:pPr lvl="1"/>
            <a:r>
              <a:rPr lang="en-US" dirty="0"/>
              <a:t>Reference Frame</a:t>
            </a:r>
          </a:p>
          <a:p>
            <a:pPr lvl="1"/>
            <a:r>
              <a:rPr lang="en-US" dirty="0"/>
              <a:t>Data Store</a:t>
            </a:r>
          </a:p>
          <a:p>
            <a:pPr lvl="1"/>
            <a:r>
              <a:rPr lang="en-US" dirty="0"/>
              <a:t>Operations (Interoperability, </a:t>
            </a:r>
            <a:r>
              <a:rPr lang="en-US" dirty="0" err="1"/>
              <a:t>Quantisation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Volume, Variety and Velocity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64634" y="1977166"/>
            <a:ext cx="5142202" cy="25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761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2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81E133DB-697E-4C10-B192-8899027B1E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60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813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Lucida Grande</vt:lpstr>
      <vt:lpstr>Esri_Corporate_Template-Dark</vt:lpstr>
      <vt:lpstr>Discrete Global Grid Systems and Python</vt:lpstr>
      <vt:lpstr>Overview</vt:lpstr>
      <vt:lpstr>The Challenge of Big Data at Global Scale</vt:lpstr>
      <vt:lpstr>Global Geospatial Data</vt:lpstr>
      <vt:lpstr>The 3 V’s of Contemporary Earth Observation Data</vt:lpstr>
      <vt:lpstr>What is a Discrete Global Grid?</vt:lpstr>
      <vt:lpstr>Enter Discrete Global Grid Systems</vt:lpstr>
      <vt:lpstr>Enter Discrete Global Grid Systems (con’t)</vt:lpstr>
      <vt:lpstr>History of Discrete Global Grid Systems</vt:lpstr>
      <vt:lpstr>Open Geospatial Consortium Abstract Standard</vt:lpstr>
      <vt:lpstr>Why Standardize?</vt:lpstr>
      <vt:lpstr>Cell Shapes</vt:lpstr>
      <vt:lpstr>Cell Shapes in a DGGS</vt:lpstr>
      <vt:lpstr>Cell Shapes in a DGGS</vt:lpstr>
      <vt:lpstr>DGGS in Python</vt:lpstr>
      <vt:lpstr>Considering Python for DGGS implementations</vt:lpstr>
      <vt:lpstr>Thank you! cdow@esri.com   http://www.opengeospatial.org/pressroom/pressreleases/2553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2017-05-09T03:29:08Z</dcterms:created>
  <dcterms:modified xsi:type="dcterms:W3CDTF">2017-05-10T07:13:17Z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