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9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70" r:id="rId14"/>
    <p:sldId id="267" r:id="rId15"/>
    <p:sldId id="268" r:id="rId16"/>
    <p:sldId id="269" r:id="rId17"/>
    <p:sldId id="271" r:id="rId18"/>
    <p:sldId id="272" r:id="rId19"/>
    <p:sldId id="279" r:id="rId20"/>
    <p:sldId id="280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ci7043\Documents\dev\slinkydog\slickydog%20analysis%202019-03-02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ci7043\Documents\dev\slinkydog\slickydog%20analysis%202019-03-02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ci7043\Documents\dev\slinkydog\slickydog%20analysis%202019-03-02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ci7043\Documents\dev\slinkydog\slickydog%20analysis%202019-03-02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Raw Storage (GB)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5.6338028169014197E-2"/>
                  <c:y val="-6.6445182724252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376-45CA-B9C5-F1453BF51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Sheet2!$F$2:$F$61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76-45CA-B9C5-F1453BF51948}"/>
            </c:ext>
          </c:extLst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slinkydog (GB)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4.644080700418729E-2"/>
                  <c:y val="-6.9767441860465129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683288922725539E-2"/>
                      <c:h val="6.34551495016611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376-45CA-B9C5-F1453BF519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Sheet2!$G$2:$G$61</c:f>
              <c:numCache>
                <c:formatCode>General</c:formatCode>
                <c:ptCount val="60"/>
                <c:pt idx="0">
                  <c:v>5.601</c:v>
                </c:pt>
                <c:pt idx="1">
                  <c:v>7.4109999999999996</c:v>
                </c:pt>
                <c:pt idx="2">
                  <c:v>7.4210000000000003</c:v>
                </c:pt>
                <c:pt idx="3">
                  <c:v>7.431</c:v>
                </c:pt>
                <c:pt idx="4">
                  <c:v>7.4409999999999998</c:v>
                </c:pt>
                <c:pt idx="5">
                  <c:v>7.4509999999999996</c:v>
                </c:pt>
                <c:pt idx="6">
                  <c:v>7.4610000000000003</c:v>
                </c:pt>
                <c:pt idx="7">
                  <c:v>7.4710000000000001</c:v>
                </c:pt>
                <c:pt idx="8">
                  <c:v>7.4809999999999999</c:v>
                </c:pt>
                <c:pt idx="9">
                  <c:v>7.4909999999999997</c:v>
                </c:pt>
                <c:pt idx="10">
                  <c:v>7.5010000000000003</c:v>
                </c:pt>
                <c:pt idx="11">
                  <c:v>7.5110000000000001</c:v>
                </c:pt>
                <c:pt idx="12">
                  <c:v>7.5209999999999999</c:v>
                </c:pt>
                <c:pt idx="13">
                  <c:v>7.5309999999999997</c:v>
                </c:pt>
                <c:pt idx="14">
                  <c:v>7.5410000000000004</c:v>
                </c:pt>
                <c:pt idx="15">
                  <c:v>7.5510000000000002</c:v>
                </c:pt>
                <c:pt idx="16">
                  <c:v>7.5609999999999999</c:v>
                </c:pt>
                <c:pt idx="17">
                  <c:v>7.5709999999999997</c:v>
                </c:pt>
                <c:pt idx="18">
                  <c:v>7.5810000000000004</c:v>
                </c:pt>
                <c:pt idx="19">
                  <c:v>7.5910000000000002</c:v>
                </c:pt>
                <c:pt idx="20">
                  <c:v>7.601</c:v>
                </c:pt>
                <c:pt idx="21">
                  <c:v>7.6109999999999998</c:v>
                </c:pt>
                <c:pt idx="22">
                  <c:v>7.6210000000000004</c:v>
                </c:pt>
                <c:pt idx="23">
                  <c:v>7.6310000000000002</c:v>
                </c:pt>
                <c:pt idx="24">
                  <c:v>7.641</c:v>
                </c:pt>
                <c:pt idx="25">
                  <c:v>9.6509999999999998</c:v>
                </c:pt>
                <c:pt idx="26">
                  <c:v>9.6609999999999996</c:v>
                </c:pt>
                <c:pt idx="27">
                  <c:v>9.6709999999999994</c:v>
                </c:pt>
                <c:pt idx="28">
                  <c:v>9.6809999999999992</c:v>
                </c:pt>
                <c:pt idx="29">
                  <c:v>9.6910000000000007</c:v>
                </c:pt>
                <c:pt idx="30">
                  <c:v>9.702</c:v>
                </c:pt>
                <c:pt idx="31">
                  <c:v>9.7119999999999997</c:v>
                </c:pt>
                <c:pt idx="32">
                  <c:v>9.7219999999999995</c:v>
                </c:pt>
                <c:pt idx="33">
                  <c:v>9.7319999999999993</c:v>
                </c:pt>
                <c:pt idx="34">
                  <c:v>9.7420000000000009</c:v>
                </c:pt>
                <c:pt idx="35">
                  <c:v>9.7520000000000007</c:v>
                </c:pt>
                <c:pt idx="36">
                  <c:v>9.7620000000000005</c:v>
                </c:pt>
                <c:pt idx="37">
                  <c:v>9.7720000000000002</c:v>
                </c:pt>
                <c:pt idx="38">
                  <c:v>9.782</c:v>
                </c:pt>
                <c:pt idx="39">
                  <c:v>9.7919999999999998</c:v>
                </c:pt>
                <c:pt idx="40">
                  <c:v>9.8019999999999996</c:v>
                </c:pt>
                <c:pt idx="41">
                  <c:v>9.8119999999999994</c:v>
                </c:pt>
                <c:pt idx="42">
                  <c:v>9.8219999999999992</c:v>
                </c:pt>
                <c:pt idx="43">
                  <c:v>9.8320000000000007</c:v>
                </c:pt>
                <c:pt idx="44">
                  <c:v>9.8420000000000005</c:v>
                </c:pt>
                <c:pt idx="45">
                  <c:v>9.8520000000000003</c:v>
                </c:pt>
                <c:pt idx="46">
                  <c:v>9.8620000000000001</c:v>
                </c:pt>
                <c:pt idx="47">
                  <c:v>9.8719999999999999</c:v>
                </c:pt>
                <c:pt idx="48">
                  <c:v>9.8819999999999997</c:v>
                </c:pt>
                <c:pt idx="49">
                  <c:v>9.8919999999999995</c:v>
                </c:pt>
                <c:pt idx="50">
                  <c:v>11.901999999999999</c:v>
                </c:pt>
                <c:pt idx="51">
                  <c:v>11.912000000000001</c:v>
                </c:pt>
                <c:pt idx="52">
                  <c:v>11.922000000000001</c:v>
                </c:pt>
                <c:pt idx="53">
                  <c:v>11.932</c:v>
                </c:pt>
                <c:pt idx="54">
                  <c:v>11.942</c:v>
                </c:pt>
                <c:pt idx="55">
                  <c:v>11.952</c:v>
                </c:pt>
                <c:pt idx="56">
                  <c:v>11.962</c:v>
                </c:pt>
                <c:pt idx="57">
                  <c:v>11.972</c:v>
                </c:pt>
                <c:pt idx="58">
                  <c:v>11.981999999999999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376-45CA-B9C5-F1453BF5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839496"/>
        <c:axId val="540842448"/>
      </c:scatterChart>
      <c:valAx>
        <c:axId val="540839496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Frame Number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42448"/>
        <c:crosses val="autoZero"/>
        <c:crossBetween val="midCat"/>
      </c:valAx>
      <c:valAx>
        <c:axId val="54084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 of Data (GB)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547125922055952"/>
          <c:y val="0.1023339916386673"/>
          <c:w val="0.30094122513330673"/>
          <c:h val="0.2085293117430088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Issue1!$F$1</c:f>
              <c:strCache>
                <c:ptCount val="1"/>
                <c:pt idx="0">
                  <c:v>Raw Storage (GB)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5.6338028169014197E-2"/>
                  <c:y val="-6.6445182724252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93-475F-9581-4D455085F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Issue1!$E$2:$E$61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Issue1!$F$2:$F$61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93-475F-9581-4D455085F071}"/>
            </c:ext>
          </c:extLst>
        </c:ser>
        <c:ser>
          <c:idx val="1"/>
          <c:order val="1"/>
          <c:tx>
            <c:strRef>
              <c:f>Issue1!$G$1</c:f>
              <c:strCache>
                <c:ptCount val="1"/>
                <c:pt idx="0">
                  <c:v>slinkydog (GB)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4.644080700418729E-2"/>
                  <c:y val="-6.9767441860465129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683288922725539E-2"/>
                      <c:h val="6.34551495016611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C93-475F-9581-4D455085F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Issue1!$E$2:$E$61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Issue1!$G$2:$G$61</c:f>
              <c:numCache>
                <c:formatCode>General</c:formatCode>
                <c:ptCount val="60"/>
                <c:pt idx="0">
                  <c:v>5.601</c:v>
                </c:pt>
                <c:pt idx="1">
                  <c:v>8.0009999999999994</c:v>
                </c:pt>
                <c:pt idx="2">
                  <c:v>8.6010000000000009</c:v>
                </c:pt>
                <c:pt idx="3">
                  <c:v>9.2010000000000005</c:v>
                </c:pt>
                <c:pt idx="4">
                  <c:v>9.8010000000000002</c:v>
                </c:pt>
                <c:pt idx="5">
                  <c:v>10.401</c:v>
                </c:pt>
                <c:pt idx="6">
                  <c:v>11.000999999999999</c:v>
                </c:pt>
                <c:pt idx="7">
                  <c:v>11.601000000000001</c:v>
                </c:pt>
                <c:pt idx="8">
                  <c:v>12.201000000000001</c:v>
                </c:pt>
                <c:pt idx="9">
                  <c:v>12.801</c:v>
                </c:pt>
                <c:pt idx="10">
                  <c:v>13.401</c:v>
                </c:pt>
                <c:pt idx="11">
                  <c:v>14.000999999999999</c:v>
                </c:pt>
                <c:pt idx="12">
                  <c:v>14.601000000000001</c:v>
                </c:pt>
                <c:pt idx="13">
                  <c:v>15.201000000000001</c:v>
                </c:pt>
                <c:pt idx="14">
                  <c:v>15.801</c:v>
                </c:pt>
                <c:pt idx="15">
                  <c:v>16.401</c:v>
                </c:pt>
                <c:pt idx="16">
                  <c:v>17.001000000000001</c:v>
                </c:pt>
                <c:pt idx="17">
                  <c:v>17.600999999999999</c:v>
                </c:pt>
                <c:pt idx="18">
                  <c:v>18.201000000000001</c:v>
                </c:pt>
                <c:pt idx="19">
                  <c:v>18.800999999999998</c:v>
                </c:pt>
                <c:pt idx="20">
                  <c:v>19.401</c:v>
                </c:pt>
                <c:pt idx="21">
                  <c:v>20.001000000000001</c:v>
                </c:pt>
                <c:pt idx="22">
                  <c:v>20.600999999999999</c:v>
                </c:pt>
                <c:pt idx="23">
                  <c:v>21.201000000000001</c:v>
                </c:pt>
                <c:pt idx="24">
                  <c:v>21.800999999999998</c:v>
                </c:pt>
                <c:pt idx="25">
                  <c:v>24.401</c:v>
                </c:pt>
                <c:pt idx="26">
                  <c:v>25.001000000000001</c:v>
                </c:pt>
                <c:pt idx="27">
                  <c:v>25.600999999999999</c:v>
                </c:pt>
                <c:pt idx="28">
                  <c:v>26.201000000000001</c:v>
                </c:pt>
                <c:pt idx="29">
                  <c:v>26.800999999999998</c:v>
                </c:pt>
                <c:pt idx="30">
                  <c:v>27.402000000000001</c:v>
                </c:pt>
                <c:pt idx="31">
                  <c:v>28.001999999999999</c:v>
                </c:pt>
                <c:pt idx="32">
                  <c:v>28.602</c:v>
                </c:pt>
                <c:pt idx="33">
                  <c:v>29.202000000000002</c:v>
                </c:pt>
                <c:pt idx="34">
                  <c:v>29.802</c:v>
                </c:pt>
                <c:pt idx="35">
                  <c:v>30.402000000000001</c:v>
                </c:pt>
                <c:pt idx="36">
                  <c:v>31.001999999999999</c:v>
                </c:pt>
                <c:pt idx="37">
                  <c:v>31.602</c:v>
                </c:pt>
                <c:pt idx="38">
                  <c:v>32.201999999999998</c:v>
                </c:pt>
                <c:pt idx="39">
                  <c:v>32.802</c:v>
                </c:pt>
                <c:pt idx="40">
                  <c:v>33.402000000000001</c:v>
                </c:pt>
                <c:pt idx="41">
                  <c:v>34.002000000000002</c:v>
                </c:pt>
                <c:pt idx="42">
                  <c:v>34.601999999999997</c:v>
                </c:pt>
                <c:pt idx="43">
                  <c:v>35.201999999999998</c:v>
                </c:pt>
                <c:pt idx="44">
                  <c:v>35.802</c:v>
                </c:pt>
                <c:pt idx="45">
                  <c:v>36.402000000000001</c:v>
                </c:pt>
                <c:pt idx="46">
                  <c:v>37.002000000000002</c:v>
                </c:pt>
                <c:pt idx="47">
                  <c:v>37.601999999999997</c:v>
                </c:pt>
                <c:pt idx="48">
                  <c:v>38.201999999999998</c:v>
                </c:pt>
                <c:pt idx="49">
                  <c:v>38.802</c:v>
                </c:pt>
                <c:pt idx="50">
                  <c:v>41.402000000000001</c:v>
                </c:pt>
                <c:pt idx="51">
                  <c:v>42.002000000000002</c:v>
                </c:pt>
                <c:pt idx="52">
                  <c:v>42.601999999999997</c:v>
                </c:pt>
                <c:pt idx="53">
                  <c:v>43.201999999999998</c:v>
                </c:pt>
                <c:pt idx="54">
                  <c:v>43.802</c:v>
                </c:pt>
                <c:pt idx="55">
                  <c:v>44.402000000000001</c:v>
                </c:pt>
                <c:pt idx="56">
                  <c:v>45.002000000000002</c:v>
                </c:pt>
                <c:pt idx="57">
                  <c:v>45.601999999999997</c:v>
                </c:pt>
                <c:pt idx="58">
                  <c:v>46.201999999999998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93-475F-9581-4D455085F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839496"/>
        <c:axId val="540842448"/>
      </c:scatterChart>
      <c:valAx>
        <c:axId val="540839496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Frame Number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42448"/>
        <c:crosses val="autoZero"/>
        <c:crossBetween val="midCat"/>
      </c:valAx>
      <c:valAx>
        <c:axId val="54084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 of Data (GB)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547125922055952"/>
          <c:y val="0.1023339916386673"/>
          <c:w val="0.30094122513330673"/>
          <c:h val="0.2085293117430088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Issue2!$F$1</c:f>
              <c:strCache>
                <c:ptCount val="1"/>
                <c:pt idx="0">
                  <c:v>Raw Storage (GB)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5.6338028169014197E-2"/>
                  <c:y val="-6.6445182724252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226-4C29-911E-43253DD4C8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Issue2!$E$2:$E$61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Issue2!$F$2:$F$61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26-4C29-911E-43253DD4C80A}"/>
            </c:ext>
          </c:extLst>
        </c:ser>
        <c:ser>
          <c:idx val="1"/>
          <c:order val="1"/>
          <c:tx>
            <c:strRef>
              <c:f>Issue2!$G$1</c:f>
              <c:strCache>
                <c:ptCount val="1"/>
                <c:pt idx="0">
                  <c:v>slinkydog (GB)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4.644080700418729E-2"/>
                  <c:y val="-6.9767441860465129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683288922725539E-2"/>
                      <c:h val="6.34551495016611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226-4C29-911E-43253DD4C8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Issue2!$E$2:$E$61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Issue2!$G$2:$G$61</c:f>
              <c:numCache>
                <c:formatCode>General</c:formatCode>
                <c:ptCount val="60"/>
                <c:pt idx="0">
                  <c:v>5.601</c:v>
                </c:pt>
                <c:pt idx="1">
                  <c:v>7.4509999999999996</c:v>
                </c:pt>
                <c:pt idx="2">
                  <c:v>7.5010000000000003</c:v>
                </c:pt>
                <c:pt idx="3">
                  <c:v>7.5510000000000002</c:v>
                </c:pt>
                <c:pt idx="4">
                  <c:v>7.601</c:v>
                </c:pt>
                <c:pt idx="5">
                  <c:v>7.6509999999999998</c:v>
                </c:pt>
                <c:pt idx="6">
                  <c:v>7.7009999999999996</c:v>
                </c:pt>
                <c:pt idx="7">
                  <c:v>7.7510000000000003</c:v>
                </c:pt>
                <c:pt idx="8">
                  <c:v>7.8010000000000002</c:v>
                </c:pt>
                <c:pt idx="9">
                  <c:v>7.851</c:v>
                </c:pt>
                <c:pt idx="10">
                  <c:v>7.9009999999999998</c:v>
                </c:pt>
                <c:pt idx="11">
                  <c:v>7.9509999999999996</c:v>
                </c:pt>
                <c:pt idx="12">
                  <c:v>8.0009999999999994</c:v>
                </c:pt>
                <c:pt idx="13">
                  <c:v>8.0510000000000002</c:v>
                </c:pt>
                <c:pt idx="14">
                  <c:v>8.1010000000000009</c:v>
                </c:pt>
                <c:pt idx="15">
                  <c:v>8.1509999999999998</c:v>
                </c:pt>
                <c:pt idx="16">
                  <c:v>8.2010000000000005</c:v>
                </c:pt>
                <c:pt idx="17">
                  <c:v>8.2509999999999994</c:v>
                </c:pt>
                <c:pt idx="18">
                  <c:v>8.3010000000000002</c:v>
                </c:pt>
                <c:pt idx="19">
                  <c:v>8.3510000000000009</c:v>
                </c:pt>
                <c:pt idx="20">
                  <c:v>8.4009999999999998</c:v>
                </c:pt>
                <c:pt idx="21">
                  <c:v>8.4510000000000005</c:v>
                </c:pt>
                <c:pt idx="22">
                  <c:v>8.5009999999999994</c:v>
                </c:pt>
                <c:pt idx="23">
                  <c:v>8.5510000000000002</c:v>
                </c:pt>
                <c:pt idx="24">
                  <c:v>8.6010000000000009</c:v>
                </c:pt>
                <c:pt idx="25">
                  <c:v>10.651</c:v>
                </c:pt>
                <c:pt idx="26">
                  <c:v>10.701000000000001</c:v>
                </c:pt>
                <c:pt idx="27">
                  <c:v>10.750999999999999</c:v>
                </c:pt>
                <c:pt idx="28">
                  <c:v>10.801</c:v>
                </c:pt>
                <c:pt idx="29">
                  <c:v>10.851000000000001</c:v>
                </c:pt>
                <c:pt idx="30">
                  <c:v>10.901999999999999</c:v>
                </c:pt>
                <c:pt idx="31">
                  <c:v>10.952</c:v>
                </c:pt>
                <c:pt idx="32">
                  <c:v>11.002000000000001</c:v>
                </c:pt>
                <c:pt idx="33">
                  <c:v>11.052</c:v>
                </c:pt>
                <c:pt idx="34">
                  <c:v>11.102</c:v>
                </c:pt>
                <c:pt idx="35">
                  <c:v>11.151999999999999</c:v>
                </c:pt>
                <c:pt idx="36">
                  <c:v>11.202</c:v>
                </c:pt>
                <c:pt idx="37">
                  <c:v>11.252000000000001</c:v>
                </c:pt>
                <c:pt idx="38">
                  <c:v>11.302</c:v>
                </c:pt>
                <c:pt idx="39">
                  <c:v>11.352</c:v>
                </c:pt>
                <c:pt idx="40">
                  <c:v>11.401999999999999</c:v>
                </c:pt>
                <c:pt idx="41">
                  <c:v>11.452</c:v>
                </c:pt>
                <c:pt idx="42">
                  <c:v>11.502000000000001</c:v>
                </c:pt>
                <c:pt idx="43">
                  <c:v>11.552</c:v>
                </c:pt>
                <c:pt idx="44">
                  <c:v>11.602</c:v>
                </c:pt>
                <c:pt idx="45">
                  <c:v>11.651999999999999</c:v>
                </c:pt>
                <c:pt idx="46">
                  <c:v>11.702</c:v>
                </c:pt>
                <c:pt idx="47">
                  <c:v>11.752000000000001</c:v>
                </c:pt>
                <c:pt idx="48">
                  <c:v>11.802</c:v>
                </c:pt>
                <c:pt idx="49">
                  <c:v>11.852</c:v>
                </c:pt>
                <c:pt idx="50">
                  <c:v>13.901999999999999</c:v>
                </c:pt>
                <c:pt idx="51">
                  <c:v>13.952</c:v>
                </c:pt>
                <c:pt idx="52">
                  <c:v>14.002000000000001</c:v>
                </c:pt>
                <c:pt idx="53">
                  <c:v>14.052</c:v>
                </c:pt>
                <c:pt idx="54">
                  <c:v>14.102</c:v>
                </c:pt>
                <c:pt idx="55">
                  <c:v>14.151999999999999</c:v>
                </c:pt>
                <c:pt idx="56">
                  <c:v>14.202</c:v>
                </c:pt>
                <c:pt idx="57">
                  <c:v>14.252000000000001</c:v>
                </c:pt>
                <c:pt idx="58">
                  <c:v>14.302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26-4C29-911E-43253DD4C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839496"/>
        <c:axId val="540842448"/>
      </c:scatterChart>
      <c:valAx>
        <c:axId val="540839496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Frame Number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42448"/>
        <c:crosses val="autoZero"/>
        <c:crossBetween val="midCat"/>
      </c:valAx>
      <c:valAx>
        <c:axId val="54084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 of Data (GB)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547125922055952"/>
          <c:y val="0.1023339916386673"/>
          <c:w val="0.30094122513330673"/>
          <c:h val="0.2085293117430088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Chart1!$F$1</c:f>
              <c:strCache>
                <c:ptCount val="1"/>
                <c:pt idx="0">
                  <c:v>Raw Storage (GB)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5.6338028169014197E-2"/>
                  <c:y val="-6.6445182724252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58F-4E5D-9670-376D80EBBC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Chart1!$E$2:$E$61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Chart1!$F$2:$F$61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F-4E5D-9670-376D80EBBC79}"/>
            </c:ext>
          </c:extLst>
        </c:ser>
        <c:ser>
          <c:idx val="1"/>
          <c:order val="1"/>
          <c:tx>
            <c:strRef>
              <c:f>Chart1!$G$1</c:f>
              <c:strCache>
                <c:ptCount val="1"/>
                <c:pt idx="0">
                  <c:v>slinkydog (GB)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8"/>
              <c:layout>
                <c:manualLayout>
                  <c:x val="-4.644080700418729E-2"/>
                  <c:y val="-6.9767441860465129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683288922725539E-2"/>
                      <c:h val="6.34551495016611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58F-4E5D-9670-376D80EBBC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Chart1!$E$2:$E$61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Chart1!$G$2:$G$61</c:f>
              <c:numCache>
                <c:formatCode>General</c:formatCode>
                <c:ptCount val="60"/>
                <c:pt idx="0">
                  <c:v>5.601</c:v>
                </c:pt>
                <c:pt idx="1">
                  <c:v>7.4109999999999996</c:v>
                </c:pt>
                <c:pt idx="2">
                  <c:v>7.4210000000000003</c:v>
                </c:pt>
                <c:pt idx="3">
                  <c:v>7.431</c:v>
                </c:pt>
                <c:pt idx="4">
                  <c:v>7.4409999999999998</c:v>
                </c:pt>
                <c:pt idx="5">
                  <c:v>7.4509999999999996</c:v>
                </c:pt>
                <c:pt idx="6">
                  <c:v>7.4610000000000003</c:v>
                </c:pt>
                <c:pt idx="7">
                  <c:v>7.4710000000000001</c:v>
                </c:pt>
                <c:pt idx="8">
                  <c:v>7.4809999999999999</c:v>
                </c:pt>
                <c:pt idx="9">
                  <c:v>7.4909999999999997</c:v>
                </c:pt>
                <c:pt idx="10">
                  <c:v>7.5010000000000003</c:v>
                </c:pt>
                <c:pt idx="11">
                  <c:v>7.5110000000000001</c:v>
                </c:pt>
                <c:pt idx="12">
                  <c:v>7.5209999999999999</c:v>
                </c:pt>
                <c:pt idx="13">
                  <c:v>7.5309999999999997</c:v>
                </c:pt>
                <c:pt idx="14">
                  <c:v>7.5410000000000004</c:v>
                </c:pt>
                <c:pt idx="15">
                  <c:v>7.5510000000000002</c:v>
                </c:pt>
                <c:pt idx="16">
                  <c:v>7.5609999999999999</c:v>
                </c:pt>
                <c:pt idx="17">
                  <c:v>7.5709999999999997</c:v>
                </c:pt>
                <c:pt idx="18">
                  <c:v>7.5810000000000004</c:v>
                </c:pt>
                <c:pt idx="19">
                  <c:v>7.5910000000000002</c:v>
                </c:pt>
                <c:pt idx="20">
                  <c:v>7.601</c:v>
                </c:pt>
                <c:pt idx="21">
                  <c:v>7.6109999999999998</c:v>
                </c:pt>
                <c:pt idx="22">
                  <c:v>7.6210000000000004</c:v>
                </c:pt>
                <c:pt idx="23">
                  <c:v>7.6310000000000002</c:v>
                </c:pt>
                <c:pt idx="24">
                  <c:v>7.641</c:v>
                </c:pt>
                <c:pt idx="25">
                  <c:v>9.6509999999999998</c:v>
                </c:pt>
                <c:pt idx="26">
                  <c:v>9.6609999999999996</c:v>
                </c:pt>
                <c:pt idx="27">
                  <c:v>9.6709999999999994</c:v>
                </c:pt>
                <c:pt idx="28">
                  <c:v>9.6809999999999992</c:v>
                </c:pt>
                <c:pt idx="29">
                  <c:v>9.6910000000000007</c:v>
                </c:pt>
                <c:pt idx="30">
                  <c:v>9.702</c:v>
                </c:pt>
                <c:pt idx="31">
                  <c:v>9.7119999999999997</c:v>
                </c:pt>
                <c:pt idx="32">
                  <c:v>9.7219999999999995</c:v>
                </c:pt>
                <c:pt idx="33">
                  <c:v>9.7319999999999993</c:v>
                </c:pt>
                <c:pt idx="34">
                  <c:v>9.7420000000000009</c:v>
                </c:pt>
                <c:pt idx="35">
                  <c:v>9.7520000000000007</c:v>
                </c:pt>
                <c:pt idx="36">
                  <c:v>9.7620000000000005</c:v>
                </c:pt>
                <c:pt idx="37">
                  <c:v>9.7720000000000002</c:v>
                </c:pt>
                <c:pt idx="38">
                  <c:v>9.782</c:v>
                </c:pt>
                <c:pt idx="39">
                  <c:v>9.7919999999999998</c:v>
                </c:pt>
                <c:pt idx="40">
                  <c:v>9.8019999999999996</c:v>
                </c:pt>
                <c:pt idx="41">
                  <c:v>9.8119999999999994</c:v>
                </c:pt>
                <c:pt idx="42">
                  <c:v>9.8219999999999992</c:v>
                </c:pt>
                <c:pt idx="43">
                  <c:v>9.8320000000000007</c:v>
                </c:pt>
                <c:pt idx="44">
                  <c:v>9.8420000000000005</c:v>
                </c:pt>
                <c:pt idx="45">
                  <c:v>9.8520000000000003</c:v>
                </c:pt>
                <c:pt idx="46">
                  <c:v>9.8620000000000001</c:v>
                </c:pt>
                <c:pt idx="47">
                  <c:v>9.8719999999999999</c:v>
                </c:pt>
                <c:pt idx="48">
                  <c:v>9.8819999999999997</c:v>
                </c:pt>
                <c:pt idx="49">
                  <c:v>9.8919999999999995</c:v>
                </c:pt>
                <c:pt idx="50">
                  <c:v>11.901999999999999</c:v>
                </c:pt>
                <c:pt idx="51">
                  <c:v>11.912000000000001</c:v>
                </c:pt>
                <c:pt idx="52">
                  <c:v>11.922000000000001</c:v>
                </c:pt>
                <c:pt idx="53">
                  <c:v>11.932</c:v>
                </c:pt>
                <c:pt idx="54">
                  <c:v>11.942</c:v>
                </c:pt>
                <c:pt idx="55">
                  <c:v>11.952</c:v>
                </c:pt>
                <c:pt idx="56">
                  <c:v>11.962</c:v>
                </c:pt>
                <c:pt idx="57">
                  <c:v>11.972</c:v>
                </c:pt>
                <c:pt idx="58">
                  <c:v>11.981999999999999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58F-4E5D-9670-376D80EBB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839496"/>
        <c:axId val="540842448"/>
      </c:scatterChart>
      <c:valAx>
        <c:axId val="540839496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Frame Number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42448"/>
        <c:crosses val="autoZero"/>
        <c:crossBetween val="midCat"/>
      </c:valAx>
      <c:valAx>
        <c:axId val="54084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 of Data (GB)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9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547125922055952"/>
          <c:y val="0.1023339916386673"/>
          <c:w val="0.30094122513330673"/>
          <c:h val="0.2085293117430088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5F5FB-39AD-48EF-8E86-C7EA73BC4E0C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C5FB3154-EDE5-4DF6-B5DE-8F8FCDF9F1BA}">
      <dgm:prSet phldrT="[Text]" custT="1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sz="2400" dirty="0" smtClean="0"/>
            <a:t>Snapshot #1</a:t>
          </a:r>
          <a:endParaRPr lang="en-US" sz="2400" dirty="0"/>
        </a:p>
      </dgm:t>
    </dgm:pt>
    <dgm:pt modelId="{7874D632-229A-4BEB-96B1-35D6ABD16394}" type="parTrans" cxnId="{A189C194-73F4-40FF-B271-2A9D4E4413D5}">
      <dgm:prSet/>
      <dgm:spPr/>
      <dgm:t>
        <a:bodyPr/>
        <a:lstStyle/>
        <a:p>
          <a:endParaRPr lang="en-US" sz="1400"/>
        </a:p>
      </dgm:t>
    </dgm:pt>
    <dgm:pt modelId="{FC935E84-925B-4319-AAA5-E4DBD6EFEB10}" type="sibTrans" cxnId="{A189C194-73F4-40FF-B271-2A9D4E4413D5}">
      <dgm:prSet/>
      <dgm:spPr/>
      <dgm:t>
        <a:bodyPr/>
        <a:lstStyle/>
        <a:p>
          <a:endParaRPr lang="en-US" sz="1400"/>
        </a:p>
      </dgm:t>
    </dgm:pt>
    <dgm:pt modelId="{FA88515B-1280-4D60-8E62-2C86300CF95E}">
      <dgm:prSet phldrT="[Text]" custT="1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sz="2400" dirty="0" smtClean="0"/>
            <a:t>Snapshot #2</a:t>
          </a:r>
          <a:endParaRPr lang="en-US" sz="2400" dirty="0"/>
        </a:p>
      </dgm:t>
    </dgm:pt>
    <dgm:pt modelId="{E3052672-EEAE-4CD8-831F-6CA8CA588F1F}" type="sibTrans" cxnId="{C746BA6C-1FA4-4145-999F-4C304AB43EFD}">
      <dgm:prSet/>
      <dgm:spPr/>
      <dgm:t>
        <a:bodyPr/>
        <a:lstStyle/>
        <a:p>
          <a:endParaRPr lang="en-US" sz="1400"/>
        </a:p>
      </dgm:t>
    </dgm:pt>
    <dgm:pt modelId="{429D5813-AFA9-4096-8DE7-2D6633DCB56A}" type="parTrans" cxnId="{C746BA6C-1FA4-4145-999F-4C304AB43EFD}">
      <dgm:prSet/>
      <dgm:spPr/>
      <dgm:t>
        <a:bodyPr/>
        <a:lstStyle/>
        <a:p>
          <a:endParaRPr lang="en-US" sz="1400"/>
        </a:p>
      </dgm:t>
    </dgm:pt>
    <dgm:pt modelId="{BEBDD5A8-872C-483A-957E-1C28365658A6}" type="pres">
      <dgm:prSet presAssocID="{36A5F5FB-39AD-48EF-8E86-C7EA73BC4E0C}" presName="compositeShape" presStyleCnt="0">
        <dgm:presLayoutVars>
          <dgm:chMax val="7"/>
          <dgm:dir/>
          <dgm:resizeHandles val="exact"/>
        </dgm:presLayoutVars>
      </dgm:prSet>
      <dgm:spPr/>
    </dgm:pt>
    <dgm:pt modelId="{1C0544CE-0F9E-4801-9195-4ECFE3E1CBFA}" type="pres">
      <dgm:prSet presAssocID="{C5FB3154-EDE5-4DF6-B5DE-8F8FCDF9F1BA}" presName="circ1" presStyleLbl="vennNode1" presStyleIdx="0" presStyleCnt="2"/>
      <dgm:spPr/>
      <dgm:t>
        <a:bodyPr/>
        <a:lstStyle/>
        <a:p>
          <a:endParaRPr lang="en-US"/>
        </a:p>
      </dgm:t>
    </dgm:pt>
    <dgm:pt modelId="{F6F90879-E0A8-4310-A35F-E74708538B34}" type="pres">
      <dgm:prSet presAssocID="{C5FB3154-EDE5-4DF6-B5DE-8F8FCDF9F1B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8932E-C1A1-49E3-B042-37E0BEACBA99}" type="pres">
      <dgm:prSet presAssocID="{FA88515B-1280-4D60-8E62-2C86300CF95E}" presName="circ2" presStyleLbl="vennNode1" presStyleIdx="1" presStyleCnt="2"/>
      <dgm:spPr/>
      <dgm:t>
        <a:bodyPr/>
        <a:lstStyle/>
        <a:p>
          <a:endParaRPr lang="en-US"/>
        </a:p>
      </dgm:t>
    </dgm:pt>
    <dgm:pt modelId="{B44F93EB-5633-4DF7-9128-120F485C3A8C}" type="pres">
      <dgm:prSet presAssocID="{FA88515B-1280-4D60-8E62-2C86300CF9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A3ED8B-C25A-4DAE-B33C-3370612B90F5}" type="presOf" srcId="{FA88515B-1280-4D60-8E62-2C86300CF95E}" destId="{B44F93EB-5633-4DF7-9128-120F485C3A8C}" srcOrd="1" destOrd="0" presId="urn:microsoft.com/office/officeart/2005/8/layout/venn1"/>
    <dgm:cxn modelId="{C746BA6C-1FA4-4145-999F-4C304AB43EFD}" srcId="{36A5F5FB-39AD-48EF-8E86-C7EA73BC4E0C}" destId="{FA88515B-1280-4D60-8E62-2C86300CF95E}" srcOrd="1" destOrd="0" parTransId="{429D5813-AFA9-4096-8DE7-2D6633DCB56A}" sibTransId="{E3052672-EEAE-4CD8-831F-6CA8CA588F1F}"/>
    <dgm:cxn modelId="{A97770AF-40F1-4173-B978-D359566AD560}" type="presOf" srcId="{C5FB3154-EDE5-4DF6-B5DE-8F8FCDF9F1BA}" destId="{F6F90879-E0A8-4310-A35F-E74708538B34}" srcOrd="1" destOrd="0" presId="urn:microsoft.com/office/officeart/2005/8/layout/venn1"/>
    <dgm:cxn modelId="{36503F3D-2A82-4916-8768-2F71EAFF6F0F}" type="presOf" srcId="{C5FB3154-EDE5-4DF6-B5DE-8F8FCDF9F1BA}" destId="{1C0544CE-0F9E-4801-9195-4ECFE3E1CBFA}" srcOrd="0" destOrd="0" presId="urn:microsoft.com/office/officeart/2005/8/layout/venn1"/>
    <dgm:cxn modelId="{40EF4264-A84C-4B72-B1C4-E9525872ED3C}" type="presOf" srcId="{36A5F5FB-39AD-48EF-8E86-C7EA73BC4E0C}" destId="{BEBDD5A8-872C-483A-957E-1C28365658A6}" srcOrd="0" destOrd="0" presId="urn:microsoft.com/office/officeart/2005/8/layout/venn1"/>
    <dgm:cxn modelId="{A189C194-73F4-40FF-B271-2A9D4E4413D5}" srcId="{36A5F5FB-39AD-48EF-8E86-C7EA73BC4E0C}" destId="{C5FB3154-EDE5-4DF6-B5DE-8F8FCDF9F1BA}" srcOrd="0" destOrd="0" parTransId="{7874D632-229A-4BEB-96B1-35D6ABD16394}" sibTransId="{FC935E84-925B-4319-AAA5-E4DBD6EFEB10}"/>
    <dgm:cxn modelId="{C39B464B-D3FA-4D58-860D-75246F828ED3}" type="presOf" srcId="{FA88515B-1280-4D60-8E62-2C86300CF95E}" destId="{7348932E-C1A1-49E3-B042-37E0BEACBA99}" srcOrd="0" destOrd="0" presId="urn:microsoft.com/office/officeart/2005/8/layout/venn1"/>
    <dgm:cxn modelId="{6FFE0B74-7AF2-4627-B791-1AB59B50B43E}" type="presParOf" srcId="{BEBDD5A8-872C-483A-957E-1C28365658A6}" destId="{1C0544CE-0F9E-4801-9195-4ECFE3E1CBFA}" srcOrd="0" destOrd="0" presId="urn:microsoft.com/office/officeart/2005/8/layout/venn1"/>
    <dgm:cxn modelId="{8CEC3891-D7F9-42A4-BA26-8A6535DEA34E}" type="presParOf" srcId="{BEBDD5A8-872C-483A-957E-1C28365658A6}" destId="{F6F90879-E0A8-4310-A35F-E74708538B34}" srcOrd="1" destOrd="0" presId="urn:microsoft.com/office/officeart/2005/8/layout/venn1"/>
    <dgm:cxn modelId="{D428EBBA-E671-4EA6-B552-1030A51CAC4A}" type="presParOf" srcId="{BEBDD5A8-872C-483A-957E-1C28365658A6}" destId="{7348932E-C1A1-49E3-B042-37E0BEACBA99}" srcOrd="2" destOrd="0" presId="urn:microsoft.com/office/officeart/2005/8/layout/venn1"/>
    <dgm:cxn modelId="{6C33A849-08EA-4E15-BF5F-D0926FFD9676}" type="presParOf" srcId="{BEBDD5A8-872C-483A-957E-1C28365658A6}" destId="{B44F93EB-5633-4DF7-9128-120F485C3A8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544CE-0F9E-4801-9195-4ECFE3E1CBFA}">
      <dsp:nvSpPr>
        <dsp:cNvPr id="0" name=""/>
        <dsp:cNvSpPr/>
      </dsp:nvSpPr>
      <dsp:spPr>
        <a:xfrm>
          <a:off x="115900" y="251123"/>
          <a:ext cx="2858871" cy="2858871"/>
        </a:xfrm>
        <a:prstGeom prst="ellipse">
          <a:avLst/>
        </a:prstGeom>
        <a:solidFill>
          <a:schemeClr val="accent5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Snapshot #1</a:t>
          </a:r>
          <a:endParaRPr lang="en-US" sz="2400" kern="1200" dirty="0"/>
        </a:p>
      </dsp:txBody>
      <dsp:txXfrm>
        <a:off x="515111" y="588245"/>
        <a:ext cx="1648358" cy="2184626"/>
      </dsp:txXfrm>
    </dsp:sp>
    <dsp:sp modelId="{7348932E-C1A1-49E3-B042-37E0BEACBA99}">
      <dsp:nvSpPr>
        <dsp:cNvPr id="0" name=""/>
        <dsp:cNvSpPr/>
      </dsp:nvSpPr>
      <dsp:spPr>
        <a:xfrm>
          <a:off x="2176348" y="251123"/>
          <a:ext cx="2858871" cy="2858871"/>
        </a:xfrm>
        <a:prstGeom prst="ellipse">
          <a:avLst/>
        </a:prstGeom>
        <a:solidFill>
          <a:schemeClr val="accent2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Snapshot #2</a:t>
          </a:r>
          <a:endParaRPr lang="en-US" sz="2400" kern="1200" dirty="0"/>
        </a:p>
      </dsp:txBody>
      <dsp:txXfrm>
        <a:off x="2987649" y="588245"/>
        <a:ext cx="1648358" cy="2184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vy Oversized Patter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5BACB8-9170-6542-A1C2-7792E2DB2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" y="-23049"/>
            <a:ext cx="12186457" cy="57250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634E7DF-B2BE-FB49-A440-C7B586BE1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A70F-DA84-E14E-8D78-254C32FC3E60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7D87A85-1C95-284D-86C3-B5253763EB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4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Oversized Pattern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D6E3AA-33F5-DD46-8E68-03E9AAD4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" y="17145"/>
            <a:ext cx="12186456" cy="5725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39395E-8433-084F-B2EC-406D6457D17C}"/>
              </a:ext>
            </a:extLst>
          </p:cNvPr>
          <p:cNvSpPr txBox="1"/>
          <p:nvPr/>
        </p:nvSpPr>
        <p:spPr>
          <a:xfrm>
            <a:off x="11331388" y="6131859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A9BFA1-7FEC-574C-9FBC-229AE0A9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867" b="1" kern="600" spc="-4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6D35B-442A-C54D-8CDB-AD1BAF776642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2D27994-AFA7-0B40-B9EC-F6C9FDE607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4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9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F6DA-EAF4-4CEA-9FBF-74CCEE24561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64D8-C115-44DA-964C-67722235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Diamond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EE7CA-DA80-804B-8C59-AB5FADE48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39"/>
            <a:ext cx="12192000" cy="59309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CA26ED8-3B10-3A46-AC06-ABA4112E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784" y="4681561"/>
            <a:ext cx="6499576" cy="57801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133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96860E-E1AD-0D49-8F2B-E81AA9CE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320"/>
            <a:ext cx="6484760" cy="338609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73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y Diamond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D1D0D9-73A4-0B40-8340-4305433B6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7"/>
            <a:ext cx="12192000" cy="59309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6C82D000-D465-0F4F-999D-763FC54FB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784" y="4681561"/>
            <a:ext cx="6499576" cy="57801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133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25D4E5-959F-194E-B786-70D92F12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320"/>
            <a:ext cx="6484760" cy="338609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78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Diamond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2227C1-93E5-1E49-8E6B-12603A560B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71"/>
            <a:ext cx="12192000" cy="59309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94784" y="4681561"/>
            <a:ext cx="6499576" cy="57801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133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0F0FD-8048-7444-8432-F00D4AF6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320"/>
            <a:ext cx="6484760" cy="338609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90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6CBFB78-1E7B-DE4A-9797-DEC114E0E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784" y="4681561"/>
            <a:ext cx="6499576" cy="57801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867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4AEFCC-64B6-C843-A8D6-39011EA9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320"/>
            <a:ext cx="6484760" cy="338609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08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Background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B899A-4B77-B34C-A240-A1C3D807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1"/>
            <a:ext cx="12192000" cy="59309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EBF7A3-23CF-FC41-B1B2-B203C448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320"/>
            <a:ext cx="6484760" cy="338609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99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596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825B2DF-E46F-D348-9838-B0F5F47A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63CD7C5F-0754-844D-A178-E5A0C858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9"/>
            <a:ext cx="10515600" cy="4070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1FE7553C-0DDB-0440-9250-11D48CA44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961907" y="6414052"/>
            <a:ext cx="1219200" cy="121920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819829" y="182311"/>
            <a:ext cx="2483977" cy="501353"/>
          </a:xfrm>
          <a:prstGeom prst="rect">
            <a:avLst/>
          </a:prstGeom>
        </p:spPr>
        <p:txBody>
          <a:bodyPr vert="horz" wrap="squar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 smtClean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600629" y="182311"/>
            <a:ext cx="3372740" cy="501353"/>
          </a:xfrm>
          <a:prstGeom prst="rect">
            <a:avLst/>
          </a:prstGeom>
        </p:spPr>
        <p:txBody>
          <a:bodyPr vert="horz" wrap="squar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733" b="1" dirty="0" smtClean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5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51000"/>
            <a:ext cx="12192000" cy="431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F6DEB3-3AC4-0F47-8EBF-643227F8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786" y="2077156"/>
            <a:ext cx="7340711" cy="3483328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67">
                <a:solidFill>
                  <a:srgbClr val="4E454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333">
                <a:solidFill>
                  <a:srgbClr val="4E4540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3D086-8945-F84E-9EBB-92AFA67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C264354-1E2B-6A47-80E0-BC0799931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23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marL="0" marR="0" lvl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flipH="1">
            <a:off x="2" y="0"/>
            <a:ext cx="4025348" cy="5943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egular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3"/>
            <a:ext cx="6629400" cy="41618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49" y="640087"/>
            <a:ext cx="3129295" cy="52111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349B43-504D-A04A-BEB5-7897B4FB56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1" y="5734524"/>
            <a:ext cx="5902652" cy="20907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lang="en-US" sz="933" b="0" i="0" u="none" kern="1200" spc="0" baseline="0" dirty="0" smtClean="0">
                <a:solidFill>
                  <a:schemeClr val="tx1"/>
                </a:solidFill>
                <a:latin typeface="Arial Regular"/>
                <a:ea typeface="ヒラギノ角ゴ Pro W3" charset="0"/>
                <a:cs typeface="Arial Regular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11ED62E-3749-4E4B-A013-430125D80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3378" y="634044"/>
            <a:ext cx="1838033" cy="506544"/>
          </a:xfrm>
          <a:prstGeom prst="rect">
            <a:avLst/>
          </a:prstGeom>
          <a:noFill/>
          <a:ln>
            <a:noFill/>
          </a:ln>
        </p:spPr>
        <p:txBody>
          <a:bodyPr wrap="square" rIns="0" anchor="b">
            <a:noAutofit/>
          </a:bodyPr>
          <a:lstStyle>
            <a:lvl1pPr marL="0" indent="0" algn="r">
              <a:buClr>
                <a:schemeClr val="tx1"/>
              </a:buClr>
              <a:buNone/>
              <a:tabLst/>
              <a:defRPr lang="en-US" sz="1067" b="0" i="0" kern="1200" spc="0" baseline="0" dirty="0" smtClean="0">
                <a:solidFill>
                  <a:schemeClr val="accent3"/>
                </a:solidFill>
                <a:latin typeface="Arial Regular"/>
                <a:ea typeface="ヒラギノ角ゴ Pro W3" charset="0"/>
                <a:cs typeface="Arial Regular"/>
              </a:defRPr>
            </a:lvl1pPr>
          </a:lstStyle>
          <a:p>
            <a:pPr marL="0" lvl="0" algn="r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1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flipH="1">
            <a:off x="2" y="0"/>
            <a:ext cx="4025348" cy="594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egular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1778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49" y="640087"/>
            <a:ext cx="3129295" cy="52111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tx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349B43-504D-A04A-BEB5-7897B4FB56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1" y="5741738"/>
            <a:ext cx="5902652" cy="198716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lang="en-US" sz="933" b="0" i="0" u="none" kern="1200" spc="0" baseline="0" dirty="0" smtClean="0">
                <a:solidFill>
                  <a:schemeClr val="tx1"/>
                </a:solidFill>
                <a:latin typeface="Arial Regular"/>
                <a:ea typeface="ヒラギノ角ゴ Pro W3" charset="0"/>
                <a:cs typeface="Arial Regular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11ED62E-3749-4E4B-A013-430125D80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3378" y="634044"/>
            <a:ext cx="1838033" cy="506544"/>
          </a:xfrm>
          <a:prstGeom prst="rect">
            <a:avLst/>
          </a:prstGeom>
          <a:noFill/>
          <a:ln>
            <a:noFill/>
          </a:ln>
        </p:spPr>
        <p:txBody>
          <a:bodyPr wrap="square" rIns="0" anchor="b">
            <a:noAutofit/>
          </a:bodyPr>
          <a:lstStyle>
            <a:lvl1pPr marL="0" indent="0" algn="r">
              <a:buClr>
                <a:schemeClr val="tx1"/>
              </a:buClr>
              <a:buNone/>
              <a:tabLst/>
              <a:defRPr lang="en-US" sz="1067" b="0" i="0" kern="1200" spc="0" baseline="0" dirty="0" smtClean="0">
                <a:solidFill>
                  <a:schemeClr val="accent3"/>
                </a:solidFill>
                <a:latin typeface="Arial Regular"/>
                <a:ea typeface="ヒラギノ角ゴ Pro W3" charset="0"/>
                <a:cs typeface="Arial Regular"/>
              </a:defRPr>
            </a:lvl1pPr>
          </a:lstStyle>
          <a:p>
            <a:pPr marL="0" lvl="0" algn="r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96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e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9363378" y="634044"/>
            <a:ext cx="1838033" cy="506544"/>
          </a:xfrm>
          <a:prstGeom prst="rect">
            <a:avLst/>
          </a:prstGeom>
          <a:noFill/>
          <a:ln>
            <a:noFill/>
          </a:ln>
        </p:spPr>
        <p:txBody>
          <a:bodyPr wrap="square" rIns="0" anchor="b">
            <a:noAutofit/>
          </a:bodyPr>
          <a:lstStyle>
            <a:lvl1pPr marL="0" indent="0" algn="r">
              <a:buClr>
                <a:schemeClr val="tx1"/>
              </a:buClr>
              <a:buNone/>
              <a:tabLst/>
              <a:defRPr lang="en-US" sz="1067" b="0" i="0" kern="1200" spc="0" baseline="0" dirty="0" smtClean="0">
                <a:solidFill>
                  <a:schemeClr val="accent3"/>
                </a:solidFill>
                <a:latin typeface="Arial Regular"/>
                <a:ea typeface="ヒラギノ角ゴ Pro W3" charset="0"/>
                <a:cs typeface="Arial Regular"/>
              </a:defRPr>
            </a:lvl1pPr>
          </a:lstStyle>
          <a:p>
            <a:pPr marL="0" lvl="0" algn="r" defTabSz="914354" latinLnBrk="0"/>
            <a:r>
              <a:rPr lang="en-US" smtClean="0"/>
              <a:t>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39" y="640087"/>
            <a:ext cx="3151872" cy="521115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33" b="1" i="0" spc="-67" baseline="0">
                <a:solidFill>
                  <a:schemeClr val="tx2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1778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22349B43-504D-A04A-BEB5-7897B4FB56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1" y="5741738"/>
            <a:ext cx="5902652" cy="198716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lang="en-US" sz="933" b="0" i="0" u="none" kern="1200" spc="0" baseline="0" dirty="0" smtClean="0">
                <a:solidFill>
                  <a:schemeClr val="tx1"/>
                </a:solidFill>
                <a:latin typeface="Arial Regular"/>
                <a:ea typeface="ヒラギノ角ゴ Pro W3" charset="0"/>
                <a:cs typeface="Arial Regular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14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6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C3810-B220-0E43-90BE-1EED7A66762D}"/>
              </a:ext>
            </a:extLst>
          </p:cNvPr>
          <p:cNvSpPr txBox="1"/>
          <p:nvPr userDrawn="1"/>
        </p:nvSpPr>
        <p:spPr>
          <a:xfrm>
            <a:off x="643467" y="6417733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33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6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C3810-B220-0E43-90BE-1EED7A66762D}"/>
              </a:ext>
            </a:extLst>
          </p:cNvPr>
          <p:cNvSpPr txBox="1"/>
          <p:nvPr userDrawn="1"/>
        </p:nvSpPr>
        <p:spPr>
          <a:xfrm>
            <a:off x="643467" y="6417733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979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/ Smal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94784" y="1713584"/>
            <a:ext cx="8341965" cy="382158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67">
                <a:solidFill>
                  <a:srgbClr val="4E454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333">
                <a:solidFill>
                  <a:srgbClr val="4E4540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9269266" y="1713583"/>
            <a:ext cx="2301780" cy="38215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0">
                <a:solidFill>
                  <a:srgbClr val="4E4540"/>
                </a:solidFill>
              </a:defRPr>
            </a:lvl1pPr>
            <a:lvl2pPr marL="609570" indent="0">
              <a:buNone/>
              <a:defRPr sz="1333"/>
            </a:lvl2pPr>
            <a:lvl3pPr marL="1219140" indent="0">
              <a:buNone/>
              <a:defRPr sz="1333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B290EBC-C250-0143-92CF-639A3B806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94795" y="1713589"/>
            <a:ext cx="5224388" cy="3809393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67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223906" y="1713589"/>
            <a:ext cx="5224388" cy="3809393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67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2B74776-0A09-6F45-B76E-A50A9BF6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85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94795" y="1713589"/>
            <a:ext cx="3355423" cy="3809393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67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22D488-BAA3-B846-866B-5889189F2B5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10893" y="1713589"/>
            <a:ext cx="3355423" cy="3809393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67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096EE-FD27-024F-92C7-F21530130DA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226989" y="1713589"/>
            <a:ext cx="3355423" cy="3809393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67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67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DDE8AA2-E6CC-A241-9E75-D0EDF477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05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876D6-27D9-5046-8D93-94C5B3C8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62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/ Phot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39" y="3217303"/>
            <a:ext cx="3193144" cy="7159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>
                <a:latin typeface="Georgia" panose="02040502050405020303" pitchFamily="18" charset="0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16039" y="4047574"/>
            <a:ext cx="3193144" cy="1981201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67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67162" y="3217303"/>
            <a:ext cx="3018973" cy="7159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>
                <a:latin typeface="Georgia" panose="02040502050405020303" pitchFamily="18" charset="0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567162" y="4047574"/>
            <a:ext cx="3018973" cy="1981201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67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82819" y="3217303"/>
            <a:ext cx="3350381" cy="7159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>
                <a:latin typeface="Georgia" panose="02040502050405020303" pitchFamily="18" charset="0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282819" y="4047574"/>
            <a:ext cx="3350381" cy="1981201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67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C863-C7DC-3043-81C0-478CDF8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A3073F7-2F26-4143-A1FD-2ADD81A274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24519" y="1661242"/>
            <a:ext cx="1376184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C94971A-6D42-8B46-90D3-B61A837C75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3978" y="1661242"/>
            <a:ext cx="1376185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E1C01E7-46F2-C548-BACD-02648DBD76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9917" y="1642185"/>
            <a:ext cx="1376184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97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Background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42"/>
            <a:ext cx="12192000" cy="57277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8AE8B65-C0C4-A341-A1E2-86EA9B81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811C8-2DD0-5B45-9ED7-5154E6068453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DFE648B-60A6-0C43-B206-A16581DCC1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ou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1"/>
            <a:ext cx="5384800" cy="2895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14000"/>
              </a:lnSpc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85176" y="5082817"/>
            <a:ext cx="558800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1333" i="1">
                <a:latin typeface="Georgia" panose="02040502050405020303" pitchFamily="18" charset="0"/>
              </a:defRPr>
            </a:lvl1pPr>
          </a:lstStyle>
          <a:p>
            <a:pPr marL="0" marR="0" lvl="0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  <a:p>
            <a:pPr marL="0" marR="0" lvl="1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7F577-8C78-6942-BD8E-E1BBE73F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6C215E-13E4-1C47-A22D-F91F897689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22509" y="1817875"/>
            <a:ext cx="3124200" cy="308409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793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" orient="horz" pos="1620">
          <p15:clr>
            <a:srgbClr val="FBAE40"/>
          </p15:clr>
        </p15:guide>
        <p15:guide id="6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s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BB582D1-E07B-AC48-9D1F-97CC0FDC59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90941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2E4251F-09AA-6242-9ABB-8120E647A28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90941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F9D98-5F0E-B24A-8BAC-0B2D5CF1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373AF00-B671-0E4D-8346-9C4A14350A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66471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71C76E3-3560-6C42-8BE5-ED184A5E97A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66471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7468871-96FE-EC43-8F72-14C7606C34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42000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8B6A8A-A03E-B940-9646-5B6CDC7DC67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542000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CF9A1BDE-8764-8D49-BD44-EECCA2BB985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556702" y="2386544"/>
            <a:ext cx="1706879" cy="170688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AB962E8-9675-CD46-8499-42D43F01F00F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50726" y="2386544"/>
            <a:ext cx="1706879" cy="170688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9B734A4-DAA3-F242-862F-BEF31B0E56F0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8907761" y="2386544"/>
            <a:ext cx="1706879" cy="170688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362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4" orient="horz" pos="1620">
          <p15:clr>
            <a:srgbClr val="FBAE40"/>
          </p15:clr>
        </p15:guide>
        <p15:guide id="0" pos="54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ven Photos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BEA8A6-BC3E-1D4F-9BF4-871716F6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085C5513-13DB-9F4A-87C6-5CE330EC84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423112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6D0BFAF-BD6E-FA41-977A-8CB9EC9A2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5833" y="2423112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8DF3F5F8-62FC-7740-A30C-D302D156F4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167" y="2423112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DCC593EB-D496-7E44-801E-FD1834C93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65171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6FBF6677-E790-754C-BA2A-29ECC0FA2E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5833" y="265171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7D9711AA-C3D0-AF47-95A1-1B81812019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3167" y="265171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14">
            <a:extLst>
              <a:ext uri="{FF2B5EF4-FFF2-40B4-BE49-F238E27FC236}">
                <a16:creationId xmlns:a16="http://schemas.microsoft.com/office/drawing/2014/main" id="{C98E102E-61D3-0742-808A-B3EAFDE7F8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67200" y="1527763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B080405E-B424-D444-B477-EFFC940DAF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0500" y="2423112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CB83B9BC-DE83-5A48-B517-A103C9F5B2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30500" y="265171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C2143D35-65E6-584E-B5AF-2BB86B0CEE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4024911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0A60333F-1AB5-F446-A2F1-D78156AD7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5833" y="4024911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7698CECD-C294-8B46-82BA-B6CF702CFD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53167" y="4024911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EF9C35E-E0C8-2946-932A-1EA035C785B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4253514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2D42CE3B-A592-2545-B63B-003FD92EDE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75833" y="4253514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C695613A-027C-A847-AE6C-99E7392190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3167" y="4253514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7F8E43B3-AE60-A542-8836-9EA4CE36B5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30500" y="4024911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D4F48B59-D1F2-2E4F-A697-8BC8D3B5A5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30500" y="4253514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3E130FC0-342D-434B-B7F2-9E31BAECE8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32000" y="5571844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2168A16B-A067-184D-B505-EEF623F50C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76800" y="5571844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8C6DEF85-4D4D-704D-963D-992111E84A9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567" y="5571844"/>
            <a:ext cx="2438400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D905B680-7F66-1F46-823D-F18333E6F6D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032000" y="580044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C1AC7F8-16AA-1140-8093-B43909C4D6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876800" y="580044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A23B9713-3FFC-714B-9378-A8AE7167B7A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75567" y="5800445"/>
            <a:ext cx="2438400" cy="277748"/>
          </a:xfrm>
        </p:spPr>
        <p:txBody>
          <a:bodyPr>
            <a:noAutofit/>
          </a:bodyPr>
          <a:lstStyle>
            <a:lvl1pPr marL="0" indent="0" algn="ctr">
              <a:buNone/>
              <a:defRPr sz="1067" i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Picture Placeholder 14">
            <a:extLst>
              <a:ext uri="{FF2B5EF4-FFF2-40B4-BE49-F238E27FC236}">
                <a16:creationId xmlns:a16="http://schemas.microsoft.com/office/drawing/2014/main" id="{E45CABF3-6B98-494C-A8EB-D2D7EC201EA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22400" y="1532460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6" name="Picture Placeholder 14">
            <a:extLst>
              <a:ext uri="{FF2B5EF4-FFF2-40B4-BE49-F238E27FC236}">
                <a16:creationId xmlns:a16="http://schemas.microsoft.com/office/drawing/2014/main" id="{5959F7FF-48A6-5F4E-B446-7D4A3D124BE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010400" y="1532460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7" name="Picture Placeholder 14">
            <a:extLst>
              <a:ext uri="{FF2B5EF4-FFF2-40B4-BE49-F238E27FC236}">
                <a16:creationId xmlns:a16="http://schemas.microsoft.com/office/drawing/2014/main" id="{AD9FF4D3-677F-A242-8431-3BA97129228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53600" y="1532460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8" name="Picture Placeholder 14">
            <a:extLst>
              <a:ext uri="{FF2B5EF4-FFF2-40B4-BE49-F238E27FC236}">
                <a16:creationId xmlns:a16="http://schemas.microsoft.com/office/drawing/2014/main" id="{716215FD-531B-3343-9411-567B03FCBE2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267200" y="3133497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9" name="Picture Placeholder 14">
            <a:extLst>
              <a:ext uri="{FF2B5EF4-FFF2-40B4-BE49-F238E27FC236}">
                <a16:creationId xmlns:a16="http://schemas.microsoft.com/office/drawing/2014/main" id="{2870A804-BC98-DA45-B010-50BB3875C6D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22400" y="3138195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0" name="Picture Placeholder 14">
            <a:extLst>
              <a:ext uri="{FF2B5EF4-FFF2-40B4-BE49-F238E27FC236}">
                <a16:creationId xmlns:a16="http://schemas.microsoft.com/office/drawing/2014/main" id="{B1D49557-AF6F-6C4E-964F-A09F0813C11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010400" y="3138195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1" name="Picture Placeholder 14">
            <a:extLst>
              <a:ext uri="{FF2B5EF4-FFF2-40B4-BE49-F238E27FC236}">
                <a16:creationId xmlns:a16="http://schemas.microsoft.com/office/drawing/2014/main" id="{3434E7C5-4BAB-9049-97D7-1DEB8F7E431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753600" y="3138195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2" name="Picture Placeholder 14">
            <a:extLst>
              <a:ext uri="{FF2B5EF4-FFF2-40B4-BE49-F238E27FC236}">
                <a16:creationId xmlns:a16="http://schemas.microsoft.com/office/drawing/2014/main" id="{976DBF47-12D3-064F-A999-581CC3F19C9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588000" y="4670777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3" name="Picture Placeholder 14">
            <a:extLst>
              <a:ext uri="{FF2B5EF4-FFF2-40B4-BE49-F238E27FC236}">
                <a16:creationId xmlns:a16="http://schemas.microsoft.com/office/drawing/2014/main" id="{46D84929-5FAB-794F-AFEF-D2F551288A8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844800" y="4675475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5" name="Picture Placeholder 14">
            <a:extLst>
              <a:ext uri="{FF2B5EF4-FFF2-40B4-BE49-F238E27FC236}">
                <a16:creationId xmlns:a16="http://schemas.microsoft.com/office/drawing/2014/main" id="{041CE872-B0A8-1140-B24D-CE1D597EB68D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432800" y="4675475"/>
            <a:ext cx="914400" cy="877824"/>
          </a:xfrm>
          <a:prstGeom prst="ellipse">
            <a:avLst/>
          </a:prstGeom>
          <a:solidFill>
            <a:schemeClr val="accent2"/>
          </a:solidFill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067" b="1" i="0">
                <a:solidFill>
                  <a:schemeClr val="accent3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768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" orient="horz" pos="1620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 cap="all" baseline="0">
                <a:solidFill>
                  <a:schemeClr val="accent3"/>
                </a:solidFill>
                <a:latin typeface="Arial Bold"/>
                <a:cs typeface="Arial Bold"/>
              </a:defRPr>
            </a:lvl1pPr>
            <a:lvl2pPr>
              <a:defRPr sz="3733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09600" y="2870200"/>
            <a:ext cx="109728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 cap="all" baseline="0">
                <a:solidFill>
                  <a:schemeClr val="accent3"/>
                </a:solidFill>
                <a:latin typeface="Arial Bold"/>
                <a:cs typeface="Arial Bold"/>
              </a:defRPr>
            </a:lvl1pPr>
            <a:lvl2pPr>
              <a:defRPr sz="3733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09600" y="3759200"/>
            <a:ext cx="109728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 cap="all" baseline="0">
                <a:solidFill>
                  <a:schemeClr val="accent3"/>
                </a:solidFill>
                <a:latin typeface="Arial Bold"/>
                <a:cs typeface="Arial Bold"/>
              </a:defRPr>
            </a:lvl1pPr>
            <a:lvl2pPr>
              <a:defRPr sz="3733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09600" y="4648200"/>
            <a:ext cx="1097280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 b="1" i="0" cap="all" baseline="0">
                <a:solidFill>
                  <a:schemeClr val="accent3"/>
                </a:solidFill>
                <a:latin typeface="Arial Bold"/>
                <a:cs typeface="Arial Bold"/>
              </a:defRPr>
            </a:lvl1pPr>
            <a:lvl2pPr>
              <a:defRPr sz="3733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B24DF4-0314-594F-AD91-4E22B32C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9665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vy Avenue Patter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01"/>
            <a:ext cx="12192000" cy="57277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634E7DF-B2BE-FB49-A440-C7B586BE1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A70F-DA84-E14E-8D78-254C32FC3E60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66977A6-53C5-0349-A6E9-69196F696E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marL="0" marR="0" lvl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7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vy Diamond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EE7CA-DA80-804B-8C59-AB5FADE48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39"/>
            <a:ext cx="12192000" cy="59309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CA26ED8-3B10-3A46-AC06-ABA4112E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784" y="4681561"/>
            <a:ext cx="6499576" cy="57801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133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96860E-E1AD-0D49-8F2B-E81AA9CE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8320"/>
            <a:ext cx="6484760" cy="338609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0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F6DA-EAF4-4CEA-9FBF-74CCEE24561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64D8-C115-44DA-964C-67722235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Avenue Patter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72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A6FA76-4335-1240-AA7D-0A3AB60C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BF07A-FB7A-2847-8E78-24846A5DCB54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689AAA9-EE5F-2F46-A5B9-71862AD2F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marL="0" marR="0" lvl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vy Avenue Patter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01"/>
            <a:ext cx="12192000" cy="57277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634E7DF-B2BE-FB49-A440-C7B586BE1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A70F-DA84-E14E-8D78-254C32FC3E60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66977A6-53C5-0349-A6E9-69196F696E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marL="0" marR="0" lvl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Avenue Pattern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7"/>
            <a:ext cx="12192000" cy="572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39395E-8433-084F-B2EC-406D6457D17C}"/>
              </a:ext>
            </a:extLst>
          </p:cNvPr>
          <p:cNvSpPr txBox="1"/>
          <p:nvPr/>
        </p:nvSpPr>
        <p:spPr>
          <a:xfrm>
            <a:off x="11331388" y="6131859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A9BFA1-7FEC-574C-9FBC-229AE0A9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5" y="3429001"/>
            <a:ext cx="10166461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5867" b="1" kern="600" spc="-4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6D35B-442A-C54D-8CDB-AD1BAF776642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70702AC-7D20-EB40-9FBA-D68F1A0B74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marL="0" marR="0" lvl="0" indent="0" algn="l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9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>
          <a:xfrm>
            <a:off x="12" y="0"/>
            <a:ext cx="13084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E93606-D20A-5C4B-92C6-7F7E9DB1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24" y="2277129"/>
            <a:ext cx="7919125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587F970-33B9-394B-A9ED-33E8369CB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24" y="3817153"/>
            <a:ext cx="7577667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>
          <a:xfrm>
            <a:off x="12" y="0"/>
            <a:ext cx="13084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BF5ECA-E282-C04C-AD22-AAE64911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24" y="2277129"/>
            <a:ext cx="7919125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867" b="1" kern="600" spc="-4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DF31917-AC1B-D74C-A1F1-582B3FDA5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24" y="3817153"/>
            <a:ext cx="7577667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1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Oversized Patter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1BE94C-EF74-7A40-A399-128AA95C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" y="-36449"/>
            <a:ext cx="12186457" cy="57250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A6FA76-4335-1240-AA7D-0A3AB60C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867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BF07A-FB7A-2847-8E78-24846A5DCB54}"/>
              </a:ext>
            </a:extLst>
          </p:cNvPr>
          <p:cNvSpPr/>
          <p:nvPr/>
        </p:nvSpPr>
        <p:spPr>
          <a:xfrm>
            <a:off x="0" y="5711843"/>
            <a:ext cx="12192000" cy="116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ACD30FF-4182-AB45-A4F7-FF890778FE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&lt;Department Name&gt;</a:t>
            </a:r>
          </a:p>
          <a:p>
            <a:r>
              <a:rPr lang="en-US" dirty="0" smtClean="0"/>
              <a:t>Version # - Date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1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4">
            <a:extLst>
              <a:ext uri="{FF2B5EF4-FFF2-40B4-BE49-F238E27FC236}">
                <a16:creationId xmlns:a16="http://schemas.microsoft.com/office/drawing/2014/main" id="{C1B40A55-A07E-F74A-BC88-CD34FB88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A8769A6-BB1F-F94D-9E22-36BAF015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297"/>
            <a:ext cx="10515600" cy="431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rgbClr val="898B8E"/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rgbClr val="898B8E"/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rgbClr val="898B8E"/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rgbClr val="898B8E"/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rgbClr val="898B8E"/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07" y="6004849"/>
            <a:ext cx="1381639" cy="5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733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 panose="020B0604020202020204" pitchFamily="34" charset="0"/>
        <a:buChar char="•"/>
        <a:tabLst/>
        <a:defRPr sz="2400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Courier New" panose="02070309020205020404" pitchFamily="49" charset="0"/>
        <a:buChar char="o"/>
        <a:tabLst/>
        <a:defRPr sz="1867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Wingdings" pitchFamily="2" charset="2"/>
        <a:buChar char="§"/>
        <a:tabLst/>
        <a:defRPr sz="1600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tabLst/>
        <a:defRPr sz="1400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4pPr>
      <a:lvl5pPr marL="1225489" indent="-234939" algn="l" defTabSz="60957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tabLst/>
        <a:defRPr sz="14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2820">
          <p15:clr>
            <a:srgbClr val="F26B43"/>
          </p15:clr>
        </p15:guide>
        <p15:guide id="6" orient="horz" pos="780">
          <p15:clr>
            <a:srgbClr val="F26B43"/>
          </p15:clr>
        </p15:guide>
        <p15:guide id="7" pos="4176">
          <p15:clr>
            <a:srgbClr val="F26B43"/>
          </p15:clr>
        </p15:guide>
        <p15:guide id="8" pos="15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601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l"/>
            <a:fld id="{6A80920A-E64B-3542-A76A-8E6A3F6E04A6}" type="slidenum">
              <a:rPr lang="en-US" sz="1200" smtClean="0">
                <a:solidFill>
                  <a:schemeClr val="accent3"/>
                </a:solidFill>
                <a:latin typeface="Arial"/>
                <a:cs typeface="Arial"/>
              </a:rPr>
              <a:pPr algn="l"/>
              <a:t>‹#›</a:t>
            </a:fld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 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E869E-C5D6-DA4D-8C79-657818C673A7}"/>
              </a:ext>
            </a:extLst>
          </p:cNvPr>
          <p:cNvCxnSpPr/>
          <p:nvPr/>
        </p:nvCxnSpPr>
        <p:spPr>
          <a:xfrm>
            <a:off x="884663" y="6335642"/>
            <a:ext cx="0" cy="163551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4BC5F2B7-DA94-0A42-990C-5A7C0D1D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297"/>
            <a:ext cx="10515600" cy="431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13" y="6227249"/>
            <a:ext cx="858832" cy="365345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3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733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 panose="020B0604020202020204" pitchFamily="34" charset="0"/>
        <a:buChar char="•"/>
        <a:tabLst/>
        <a:defRPr sz="2133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Courier New" panose="02070309020205020404" pitchFamily="49" charset="0"/>
        <a:buChar char="o"/>
        <a:tabLst/>
        <a:defRPr sz="1867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Wingdings" pitchFamily="2" charset="2"/>
        <a:buChar char="§"/>
        <a:tabLst/>
        <a:defRPr sz="1600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tabLst/>
        <a:defRPr sz="1400" kern="1200">
          <a:solidFill>
            <a:srgbClr val="4E4540"/>
          </a:solidFill>
          <a:latin typeface="+mn-lt"/>
          <a:ea typeface="+mn-ea"/>
          <a:cs typeface="Arial" panose="020B0604020202020204" pitchFamily="34" charset="0"/>
        </a:defRPr>
      </a:lvl4pPr>
      <a:lvl5pPr marL="1225489" indent="-234939" algn="l" defTabSz="60957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tabLst/>
        <a:defRPr sz="14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2820">
          <p15:clr>
            <a:srgbClr val="F26B43"/>
          </p15:clr>
        </p15:guide>
        <p15:guide id="6" orient="horz" pos="780">
          <p15:clr>
            <a:srgbClr val="F26B43"/>
          </p15:clr>
        </p15:guide>
        <p15:guide id="7" pos="4176">
          <p15:clr>
            <a:srgbClr val="F26B43"/>
          </p15:clr>
        </p15:guide>
        <p15:guide id="8" pos="15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Placeholder 14">
            <a:extLst>
              <a:ext uri="{FF2B5EF4-FFF2-40B4-BE49-F238E27FC236}">
                <a16:creationId xmlns:a16="http://schemas.microsoft.com/office/drawing/2014/main" id="{DD2FDD1B-61D5-C84E-9013-2F74BA6F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B96B3E7-BF76-D447-A48D-07898C3D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297"/>
            <a:ext cx="10515600" cy="431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F80965F1-6FE7-F54C-8055-5286955BD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0DC6FE-712E-8F4C-B335-D0C0A7ADA9C1}"/>
              </a:ext>
            </a:extLst>
          </p:cNvPr>
          <p:cNvSpPr txBox="1">
            <a:spLocks/>
          </p:cNvSpPr>
          <p:nvPr/>
        </p:nvSpPr>
        <p:spPr>
          <a:xfrm>
            <a:off x="7053155" y="6243003"/>
            <a:ext cx="3131680" cy="3323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CONFIDENTIAL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– Contains proprietary </a:t>
            </a: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information.</a:t>
            </a:r>
          </a:p>
          <a:p>
            <a:pPr marL="10584" indent="-10584" algn="l">
              <a:lnSpc>
                <a:spcPct val="110000"/>
              </a:lnSpc>
              <a:tabLst/>
            </a:pPr>
            <a:r>
              <a:rPr lang="en-US" sz="933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Not </a:t>
            </a:r>
            <a:r>
              <a:rPr lang="en-US" sz="933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/>
              </a:rPr>
              <a:t>intended for external distribution.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5AE40-A680-FD4D-9AE8-82DB5C69E1E6}"/>
              </a:ext>
            </a:extLst>
          </p:cNvPr>
          <p:cNvCxnSpPr/>
          <p:nvPr/>
        </p:nvCxnSpPr>
        <p:spPr>
          <a:xfrm>
            <a:off x="884663" y="6335642"/>
            <a:ext cx="0" cy="163551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1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l"/>
            <a:fld id="{6A80920A-E64B-3542-A76A-8E6A3F6E04A6}" type="slidenum">
              <a:rPr lang="en-US" sz="1200" smtClean="0">
                <a:solidFill>
                  <a:schemeClr val="accent3"/>
                </a:solidFill>
                <a:latin typeface="Arial"/>
                <a:cs typeface="Arial"/>
              </a:rPr>
              <a:pPr algn="l"/>
              <a:t>‹#›</a:t>
            </a:fld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 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13" y="6227249"/>
            <a:ext cx="858832" cy="3653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36423" y="318102"/>
            <a:ext cx="3685488" cy="436641"/>
          </a:xfrm>
          <a:prstGeom prst="rect">
            <a:avLst/>
          </a:prstGeom>
        </p:spPr>
        <p:txBody>
          <a:bodyPr vert="horz" wrap="square" lIns="121920" tIns="60960" rIns="121920" bIns="60960" rtlCol="0">
            <a:noAutofit/>
          </a:bodyPr>
          <a:lstStyle/>
          <a:p>
            <a:pPr algn="r"/>
            <a:endParaRPr lang="en-US" sz="1067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8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733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 panose="020B0604020202020204" pitchFamily="34" charset="0"/>
        <a:buChar char="•"/>
        <a:tabLst/>
        <a:defRPr sz="2133" b="0" kern="1200">
          <a:solidFill>
            <a:schemeClr val="accent3"/>
          </a:solidFill>
          <a:latin typeface="+mn-lt"/>
          <a:ea typeface="+mn-ea"/>
          <a:cs typeface="Arial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Courier New" panose="02070309020205020404" pitchFamily="49" charset="0"/>
        <a:buChar char="o"/>
        <a:tabLst/>
        <a:defRPr sz="1867" kern="1200">
          <a:solidFill>
            <a:schemeClr val="accent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Wingdings" pitchFamily="2" charset="2"/>
        <a:buChar char="§"/>
        <a:tabLst/>
        <a:defRPr sz="1600" kern="1200">
          <a:solidFill>
            <a:schemeClr val="accent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tabLst/>
        <a:defRPr sz="1333" kern="1200">
          <a:solidFill>
            <a:schemeClr val="accent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27605" indent="-226473" algn="l" defTabSz="60957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tabLst/>
        <a:defRPr sz="1333" kern="1200">
          <a:solidFill>
            <a:schemeClr val="accent3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2820">
          <p15:clr>
            <a:srgbClr val="F26B43"/>
          </p15:clr>
        </p15:guide>
        <p15:guide id="6" orient="horz" pos="780">
          <p15:clr>
            <a:srgbClr val="F26B43"/>
          </p15:clr>
        </p15:guide>
        <p15:guide id="7" pos="4176">
          <p15:clr>
            <a:srgbClr val="F26B43"/>
          </p15:clr>
        </p15:guide>
        <p15:guide id="8" pos="15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691"/>
            <a:ext cx="9144000" cy="2387600"/>
          </a:xfrm>
        </p:spPr>
        <p:txBody>
          <a:bodyPr/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63B1BA"/>
                </a:solidFill>
              </a:rPr>
              <a:t>s</a:t>
            </a:r>
            <a:r>
              <a:rPr lang="en-US" dirty="0" smtClean="0">
                <a:ln w="19050">
                  <a:solidFill>
                    <a:schemeClr val="tx1"/>
                  </a:solidFill>
                </a:ln>
                <a:noFill/>
              </a:rPr>
              <a:t>linky</a:t>
            </a:r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63B1BA"/>
                </a:solidFill>
              </a:rPr>
              <a:t>d</a:t>
            </a:r>
            <a:r>
              <a:rPr lang="en-US" dirty="0" smtClean="0">
                <a:ln w="19050">
                  <a:solidFill>
                    <a:schemeClr val="tx1"/>
                  </a:solidFill>
                </a:ln>
                <a:noFill/>
              </a:rPr>
              <a:t>og</a:t>
            </a:r>
            <a:endParaRPr lang="en-US"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33843"/>
            <a:ext cx="457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786" y="2077156"/>
            <a:ext cx="10987614" cy="3483328"/>
          </a:xfrm>
        </p:spPr>
        <p:txBody>
          <a:bodyPr/>
          <a:lstStyle/>
          <a:p>
            <a:r>
              <a:rPr lang="en-US" sz="3200" dirty="0"/>
              <a:t>Data is stored much more </a:t>
            </a:r>
            <a:r>
              <a:rPr lang="en-US" sz="3200" dirty="0" smtClean="0"/>
              <a:t>efficiently</a:t>
            </a:r>
          </a:p>
          <a:p>
            <a:r>
              <a:rPr lang="en-US" sz="3200" dirty="0" smtClean="0"/>
              <a:t>Changes in the table can be tracked</a:t>
            </a:r>
          </a:p>
          <a:p>
            <a:r>
              <a:rPr lang="en-US" sz="3200" dirty="0" smtClean="0"/>
              <a:t>A snapshot can be recreated for any point in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31156"/>
            <a:ext cx="10972800" cy="5647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Slinkydog</a:t>
            </a:r>
            <a:r>
              <a:rPr lang="en-US" dirty="0" smtClean="0"/>
              <a:t> – Algorithm (1) – Preprocess / Key Frame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18896" y="2248626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314" y="1232626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 of</a:t>
            </a:r>
            <a:br>
              <a:rPr lang="en-US" dirty="0" smtClean="0"/>
            </a:br>
            <a:r>
              <a:rPr lang="en-US" dirty="0" smtClean="0"/>
              <a:t>Table / 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br>
              <a:rPr lang="en-US" dirty="0" smtClean="0"/>
            </a:br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612776" y="2248626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6194" y="1232626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</a:p>
          <a:p>
            <a:pPr algn="ctr"/>
            <a:r>
              <a:rPr lang="en-US" dirty="0" smtClean="0"/>
              <a:t>Frame Table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3480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  <a:p>
            <a:pPr algn="ctr"/>
            <a:r>
              <a:rPr lang="en-US" dirty="0" smtClean="0"/>
              <a:t>Frame Table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904840" y="2248626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8258" y="1232626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904840" y="4333628"/>
            <a:ext cx="415636" cy="58360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98258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</a:p>
          <a:p>
            <a:pPr algn="ctr"/>
            <a:r>
              <a:rPr lang="en-US" dirty="0" smtClean="0"/>
              <a:t>Frame Table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63299" y="2864187"/>
            <a:ext cx="1828800" cy="146305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ADD:</a:t>
            </a:r>
          </a:p>
          <a:p>
            <a:pPr algn="ctr"/>
            <a:r>
              <a:rPr lang="en-US" dirty="0" err="1" smtClean="0"/>
              <a:t>Keyframe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endParaRPr lang="en-US" dirty="0" smtClean="0"/>
          </a:p>
          <a:p>
            <a:pPr algn="ctr"/>
            <a:r>
              <a:rPr lang="en-US" dirty="0" err="1" smtClean="0"/>
              <a:t>Intraframe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endParaRPr lang="en-US" dirty="0" smtClean="0"/>
          </a:p>
          <a:p>
            <a:pPr algn="ctr"/>
            <a:r>
              <a:rPr lang="en-US" dirty="0" smtClean="0"/>
              <a:t>HASH_VALUE*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7035889" y="3344105"/>
            <a:ext cx="415636" cy="50321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207459" y="4303500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00877" y="4912670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Table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00877" y="2853232"/>
            <a:ext cx="1828800" cy="146305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ADD:</a:t>
            </a:r>
          </a:p>
          <a:p>
            <a:pPr algn="ctr"/>
            <a:r>
              <a:rPr lang="en-US" dirty="0" smtClean="0"/>
              <a:t>Index </a:t>
            </a:r>
            <a:r>
              <a:rPr lang="en-US" dirty="0" err="1" smtClean="0"/>
              <a:t>Seq</a:t>
            </a:r>
            <a:endParaRPr lang="en-US" dirty="0" smtClean="0"/>
          </a:p>
          <a:p>
            <a:pPr algn="ctr"/>
            <a:r>
              <a:rPr lang="en-US" dirty="0" smtClean="0"/>
              <a:t>Time Stamp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10532089" y="2244062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544790" y="3869232"/>
            <a:ext cx="415636" cy="104343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38208" y="4912670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KeyFrame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825507" y="2867892"/>
            <a:ext cx="1854202" cy="10013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KeyFrame:</a:t>
            </a:r>
          </a:p>
          <a:p>
            <a:pPr algn="ctr"/>
            <a:r>
              <a:rPr lang="en-US" dirty="0" smtClean="0"/>
              <a:t>Insert Into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790548" y="1228062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</a:p>
          <a:p>
            <a:pPr algn="ctr"/>
            <a:r>
              <a:rPr lang="en-US" dirty="0" smtClean="0"/>
              <a:t>Frame Table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1316182" y="3420408"/>
            <a:ext cx="415636" cy="14968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610062" y="3420408"/>
            <a:ext cx="415636" cy="14968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" y="2864187"/>
            <a:ext cx="1828800" cy="56261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03480" y="2857796"/>
            <a:ext cx="1828800" cy="56261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9600" y="1232626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 of</a:t>
            </a:r>
          </a:p>
          <a:p>
            <a:pPr algn="ctr"/>
            <a:r>
              <a:rPr lang="en-US" dirty="0" smtClean="0"/>
              <a:t>Table /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316182" y="2248626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611419" y="2248626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489201" y="4221934"/>
            <a:ext cx="415636" cy="6953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2619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IntraFrame Memo</a:t>
            </a:r>
          </a:p>
          <a:p>
            <a:pPr algn="ctr"/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906656" y="2244062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201893" y="2258722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054275" y="4221934"/>
            <a:ext cx="415636" cy="6953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47693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IntraFrame</a:t>
            </a:r>
          </a:p>
          <a:p>
            <a:pPr algn="ctr"/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10497130" y="2258722"/>
            <a:ext cx="415636" cy="6091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509831" y="3445164"/>
            <a:ext cx="415636" cy="14720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90548" y="4917234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IntraFrame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609600" y="331156"/>
            <a:ext cx="10972800" cy="5647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Slinkydog</a:t>
            </a:r>
            <a:r>
              <a:rPr lang="en-US" dirty="0" smtClean="0"/>
              <a:t> – Algorithm (2) – </a:t>
            </a:r>
            <a:r>
              <a:rPr lang="en-US" dirty="0" err="1" smtClean="0"/>
              <a:t>IntraFrame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32626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  <a:p>
            <a:pPr algn="ctr"/>
            <a:r>
              <a:rPr lang="en-US" dirty="0"/>
              <a:t>Frame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4837" y="1232626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Frame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5311" y="1228062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IntraFrame Memo</a:t>
            </a:r>
          </a:p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0074" y="1228062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Frame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90548" y="1228062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IntraFrame</a:t>
            </a:r>
          </a:p>
          <a:p>
            <a:pPr algn="ctr"/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867892"/>
            <a:ext cx="4124036" cy="135404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Frames using HASH_VALUE on PRIMARY_KEY</a:t>
            </a:r>
          </a:p>
          <a:p>
            <a:pPr algn="ctr"/>
            <a:r>
              <a:rPr lang="en-US" dirty="0" smtClean="0"/>
              <a:t>Generate: ADD, DROP, CHANGE, or NO_CHANGE as MEMO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00075" y="2867892"/>
            <a:ext cx="4124036" cy="135404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 Join Memos To Current Frame</a:t>
            </a:r>
          </a:p>
          <a:p>
            <a:pPr algn="ctr"/>
            <a:r>
              <a:rPr lang="en-US" dirty="0" smtClean="0"/>
              <a:t>Drop records where NO_CHANGE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90548" y="2882552"/>
            <a:ext cx="1854202" cy="56261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Into</a:t>
            </a:r>
          </a:p>
        </p:txBody>
      </p:sp>
    </p:spTree>
    <p:extLst>
      <p:ext uri="{BB962C8B-B14F-4D97-AF65-F5344CB8AC3E}">
        <p14:creationId xmlns:p14="http://schemas.microsoft.com/office/powerpoint/2010/main" val="38202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Up-Down Arrow 46"/>
          <p:cNvSpPr/>
          <p:nvPr/>
        </p:nvSpPr>
        <p:spPr>
          <a:xfrm>
            <a:off x="9115155" y="2204297"/>
            <a:ext cx="415636" cy="702055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454763" y="3960093"/>
            <a:ext cx="415636" cy="937518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/>
          <p:cNvSpPr/>
          <p:nvPr/>
        </p:nvSpPr>
        <p:spPr>
          <a:xfrm>
            <a:off x="6784959" y="3960831"/>
            <a:ext cx="415636" cy="936780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9115155" y="3960831"/>
            <a:ext cx="415636" cy="936780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609600" y="331156"/>
            <a:ext cx="10972800" cy="5647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Slinkydog</a:t>
            </a:r>
            <a:r>
              <a:rPr lang="en-US" dirty="0" smtClean="0"/>
              <a:t> – Algorithm (3) - Playback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2128658" y="2229240"/>
            <a:ext cx="415636" cy="6893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454763" y="2204297"/>
            <a:ext cx="415636" cy="72309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777689" y="2216542"/>
            <a:ext cx="415636" cy="72309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78377" y="1224785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IntraFrame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17985" y="1224785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Table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48181" y="1224785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KeyFrame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 rot="16200000">
            <a:off x="3289665" y="3180154"/>
            <a:ext cx="415636" cy="5013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48181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</a:p>
          <a:p>
            <a:pPr algn="ctr"/>
            <a:r>
              <a:rPr lang="en-US" dirty="0" smtClean="0"/>
              <a:t>Temp Table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78377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Temp Table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48181" y="2918597"/>
            <a:ext cx="6489192" cy="10422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08573" y="1224785"/>
            <a:ext cx="1828800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Frame Table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408573" y="4917234"/>
            <a:ext cx="18288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Volatile Table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17985" y="2910381"/>
            <a:ext cx="1828800" cy="104094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Playback Control</a:t>
            </a:r>
          </a:p>
        </p:txBody>
      </p:sp>
    </p:spTree>
    <p:extLst>
      <p:ext uri="{BB962C8B-B14F-4D97-AF65-F5344CB8AC3E}">
        <p14:creationId xmlns:p14="http://schemas.microsoft.com/office/powerpoint/2010/main" val="216704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Efficient Storage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slinkydog</a:t>
            </a:r>
            <a:r>
              <a:rPr lang="en-US" dirty="0" smtClean="0"/>
              <a:t> in action with </a:t>
            </a:r>
            <a:r>
              <a:rPr lang="en-US" dirty="0" err="1" smtClean="0"/>
              <a:t>clifford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11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Incredibly Efficient Storage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>
          <a:xfrm>
            <a:off x="8101781" y="1713583"/>
            <a:ext cx="3469265" cy="3821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3 million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~2 GB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0.5% Change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1:24 Key-Frame to </a:t>
            </a:r>
            <a:br>
              <a:rPr lang="en-US" sz="2400" dirty="0" smtClean="0"/>
            </a:br>
            <a:r>
              <a:rPr lang="en-US" sz="2400" dirty="0" smtClean="0"/>
              <a:t>Intra-Frame </a:t>
            </a:r>
            <a:r>
              <a:rPr lang="en-US" sz="2400" dirty="0" smtClean="0"/>
              <a:t>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90%+ Reduction in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CLTEMP Limit: 256G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7995692"/>
              </p:ext>
            </p:extLst>
          </p:nvPr>
        </p:nvGraphicFramePr>
        <p:xfrm>
          <a:off x="595314" y="1712913"/>
          <a:ext cx="7315200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543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Pilot Application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slinkydog</a:t>
            </a:r>
            <a:r>
              <a:rPr lang="en-US" dirty="0" smtClean="0"/>
              <a:t> in action with </a:t>
            </a:r>
            <a:r>
              <a:rPr lang="en-US" dirty="0" err="1" smtClean="0"/>
              <a:t>clifford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96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 / Output Storage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878" y="1887793"/>
            <a:ext cx="3470788" cy="3569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 Input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Data</a:t>
            </a:r>
          </a:p>
          <a:p>
            <a:pPr algn="ctr"/>
            <a:r>
              <a:rPr lang="en-US" sz="3600" dirty="0" smtClean="0"/>
              <a:t>Storage</a:t>
            </a:r>
          </a:p>
          <a:p>
            <a:pPr algn="ctr"/>
            <a:r>
              <a:rPr lang="en-US" sz="3600" dirty="0" smtClean="0"/>
              <a:t>&amp; Archive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23239" y="1887793"/>
            <a:ext cx="3470788" cy="3569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 </a:t>
            </a:r>
            <a:r>
              <a:rPr lang="en-US" sz="3600" dirty="0" smtClean="0"/>
              <a:t>Output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Signal</a:t>
            </a:r>
          </a:p>
          <a:p>
            <a:pPr algn="ctr"/>
            <a:r>
              <a:rPr lang="en-US" sz="3600" dirty="0" smtClean="0"/>
              <a:t>Delivery</a:t>
            </a:r>
            <a:br>
              <a:rPr lang="en-US" sz="3600" dirty="0" smtClean="0"/>
            </a:br>
            <a:r>
              <a:rPr lang="en-US" sz="3600" dirty="0" smtClean="0"/>
              <a:t>&amp; Storage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174726" y="2237138"/>
            <a:ext cx="1965453" cy="287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UNIQUE</a:t>
            </a:r>
          </a:p>
          <a:p>
            <a:pPr algn="ctr"/>
            <a:r>
              <a:rPr lang="en-US" sz="2800" dirty="0" smtClean="0"/>
              <a:t>RECORD</a:t>
            </a:r>
          </a:p>
          <a:p>
            <a:pPr algn="ctr"/>
            <a:r>
              <a:rPr lang="en-US" sz="2800" dirty="0" smtClean="0"/>
              <a:t>HASH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4591666" y="3372463"/>
            <a:ext cx="583060" cy="599768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140179" y="3372463"/>
            <a:ext cx="583060" cy="599768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6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Query Stability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slinkydog</a:t>
            </a:r>
            <a:r>
              <a:rPr lang="en-US" dirty="0" smtClean="0"/>
              <a:t> in action with </a:t>
            </a:r>
            <a:r>
              <a:rPr lang="en-US" dirty="0" err="1" smtClean="0"/>
              <a:t>clifford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5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786" y="2077156"/>
            <a:ext cx="10987614" cy="348332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How do we track and store changes in data when the data accessible is only a periodic snapshot of a database with no transactional history?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Clifford – Issue #1 – Patient Weight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>
          <a:xfrm>
            <a:off x="8101781" y="1713583"/>
            <a:ext cx="3469265" cy="3821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~30% of records changed every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Intra-Frame data indicated instability in our method for pulling patient weight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graphicFrame>
        <p:nvGraphicFramePr>
          <p:cNvPr id="11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5826374"/>
              </p:ext>
            </p:extLst>
          </p:nvPr>
        </p:nvGraphicFramePr>
        <p:xfrm>
          <a:off x="595313" y="1712913"/>
          <a:ext cx="7315200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721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Clifford – Issue #1 – Patient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784" y="1713584"/>
            <a:ext cx="11331744" cy="3821584"/>
          </a:xfrm>
        </p:spPr>
        <p:txBody>
          <a:bodyPr/>
          <a:lstStyle/>
          <a:p>
            <a:pPr marL="342900" indent="-342900"/>
            <a:r>
              <a:rPr lang="en-US" sz="2400" dirty="0"/>
              <a:t>Both kg &amp; </a:t>
            </a:r>
            <a:r>
              <a:rPr lang="en-US" sz="2400" dirty="0" err="1"/>
              <a:t>lbs</a:t>
            </a:r>
            <a:r>
              <a:rPr lang="en-US" sz="2400" dirty="0"/>
              <a:t> </a:t>
            </a:r>
            <a:r>
              <a:rPr lang="en-US" sz="2400" dirty="0" smtClean="0"/>
              <a:t>are stored with identical timestamps</a:t>
            </a:r>
          </a:p>
          <a:p>
            <a:pPr marL="342900" indent="-342900"/>
            <a:r>
              <a:rPr lang="en-US" sz="2400" dirty="0" smtClean="0"/>
              <a:t>Our method for pulling patient weight based on most recent timestamps introduced </a:t>
            </a:r>
            <a:r>
              <a:rPr lang="en-US" sz="2400" dirty="0"/>
              <a:t>randomness </a:t>
            </a:r>
            <a:r>
              <a:rPr lang="en-US" sz="2400" dirty="0" smtClean="0"/>
              <a:t>and instability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4028871767"/>
              </p:ext>
            </p:extLst>
          </p:nvPr>
        </p:nvGraphicFramePr>
        <p:xfrm>
          <a:off x="609600" y="3484996"/>
          <a:ext cx="11130120" cy="16202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73">
                  <a:extLst>
                    <a:ext uri="{9D8B030D-6E8A-4147-A177-3AD203B41FA5}">
                      <a16:colId xmlns:a16="http://schemas.microsoft.com/office/drawing/2014/main" val="276577150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471993835"/>
                    </a:ext>
                  </a:extLst>
                </a:gridCol>
                <a:gridCol w="1759974">
                  <a:extLst>
                    <a:ext uri="{9D8B030D-6E8A-4147-A177-3AD203B41FA5}">
                      <a16:colId xmlns:a16="http://schemas.microsoft.com/office/drawing/2014/main" val="54851822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1075097555"/>
                    </a:ext>
                  </a:extLst>
                </a:gridCol>
                <a:gridCol w="2300748">
                  <a:extLst>
                    <a:ext uri="{9D8B030D-6E8A-4147-A177-3AD203B41FA5}">
                      <a16:colId xmlns:a16="http://schemas.microsoft.com/office/drawing/2014/main" val="2146696156"/>
                    </a:ext>
                  </a:extLst>
                </a:gridCol>
                <a:gridCol w="2281083">
                  <a:extLst>
                    <a:ext uri="{9D8B030D-6E8A-4147-A177-3AD203B41FA5}">
                      <a16:colId xmlns:a16="http://schemas.microsoft.com/office/drawing/2014/main" val="3137939220"/>
                    </a:ext>
                  </a:extLst>
                </a:gridCol>
              </a:tblGrid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Timestamp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DW_ID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Unit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30865"/>
                  </a:ext>
                </a:extLst>
              </a:tr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3/22/2019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00987654321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LB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62657"/>
                  </a:ext>
                </a:extLst>
              </a:tr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3/23/2019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00987654321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27063"/>
                  </a:ext>
                </a:extLst>
              </a:tr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3/24/2019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00987654321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LB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2703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86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Clifford – Issue #1 – Patient Weight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>
          <a:xfrm>
            <a:off x="8101781" y="1713583"/>
            <a:ext cx="3469265" cy="3821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Issue </a:t>
            </a:r>
            <a:r>
              <a:rPr lang="en-US" sz="2400" dirty="0" smtClean="0"/>
              <a:t>corrected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2.5% Change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graphicFrame>
        <p:nvGraphicFramePr>
          <p:cNvPr id="8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9627839"/>
              </p:ext>
            </p:extLst>
          </p:nvPr>
        </p:nvGraphicFramePr>
        <p:xfrm>
          <a:off x="595313" y="1712913"/>
          <a:ext cx="7315200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29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 smtClean="0"/>
              <a:t>One </a:t>
            </a:r>
            <a:r>
              <a:rPr lang="en-US" sz="2400" dirty="0"/>
              <a:t>to many relationship with challenging issues in mapping </a:t>
            </a:r>
            <a:r>
              <a:rPr lang="en-US" sz="2400" dirty="0" smtClean="0"/>
              <a:t>codes</a:t>
            </a:r>
          </a:p>
          <a:p>
            <a:pPr marL="342900" indent="-342900"/>
            <a:r>
              <a:rPr lang="en-US" sz="2400" dirty="0" smtClean="0"/>
              <a:t>Again, this </a:t>
            </a:r>
            <a:r>
              <a:rPr lang="en-US" sz="2400" dirty="0"/>
              <a:t>introduced randomness and </a:t>
            </a:r>
            <a:r>
              <a:rPr lang="en-US" sz="2400" dirty="0" smtClean="0"/>
              <a:t>instability </a:t>
            </a:r>
            <a:endParaRPr lang="en-US" sz="24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Clifford – Issue #2 – IMO, CPT, ICD9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45" y="3272735"/>
            <a:ext cx="4957838" cy="22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Clifford – Issue #2 – IMO, CPT, ICD9 Mapping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>
          <a:xfrm>
            <a:off x="8101781" y="1713583"/>
            <a:ext cx="3469265" cy="3821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Instability in mapping corrected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Work being done with surgical service and vendor to correct known issues in reference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0.5% Change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396374"/>
              </p:ext>
            </p:extLst>
          </p:nvPr>
        </p:nvGraphicFramePr>
        <p:xfrm>
          <a:off x="595313" y="1712913"/>
          <a:ext cx="7315200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0412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Clifford – Issue #3 – Cases Dis/Reappearing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784" y="1713584"/>
            <a:ext cx="11331744" cy="3821584"/>
          </a:xfrm>
        </p:spPr>
        <p:txBody>
          <a:bodyPr/>
          <a:lstStyle/>
          <a:p>
            <a:r>
              <a:rPr lang="en-US" sz="2400" dirty="0" smtClean="0"/>
              <a:t>Cases would disappear on the day of surgery and reappear afterward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conditional statement on a timestamp had “&lt;</a:t>
            </a:r>
            <a:r>
              <a:rPr lang="en-US" sz="2400" dirty="0"/>
              <a:t>”</a:t>
            </a:r>
            <a:r>
              <a:rPr lang="en-US" sz="2400" dirty="0" smtClean="0"/>
              <a:t> and “&gt;” , but no “=”</a:t>
            </a:r>
          </a:p>
          <a:p>
            <a:r>
              <a:rPr lang="en-US" sz="2400" dirty="0" smtClean="0"/>
              <a:t>Issue corrected</a:t>
            </a:r>
          </a:p>
          <a:p>
            <a:endParaRPr lang="en-US" sz="24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121100039"/>
              </p:ext>
            </p:extLst>
          </p:nvPr>
        </p:nvGraphicFramePr>
        <p:xfrm>
          <a:off x="695596" y="2597816"/>
          <a:ext cx="11130120" cy="16202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73">
                  <a:extLst>
                    <a:ext uri="{9D8B030D-6E8A-4147-A177-3AD203B41FA5}">
                      <a16:colId xmlns:a16="http://schemas.microsoft.com/office/drawing/2014/main" val="276577150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471993835"/>
                    </a:ext>
                  </a:extLst>
                </a:gridCol>
                <a:gridCol w="1759974">
                  <a:extLst>
                    <a:ext uri="{9D8B030D-6E8A-4147-A177-3AD203B41FA5}">
                      <a16:colId xmlns:a16="http://schemas.microsoft.com/office/drawing/2014/main" val="54851822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1075097555"/>
                    </a:ext>
                  </a:extLst>
                </a:gridCol>
                <a:gridCol w="2300748">
                  <a:extLst>
                    <a:ext uri="{9D8B030D-6E8A-4147-A177-3AD203B41FA5}">
                      <a16:colId xmlns:a16="http://schemas.microsoft.com/office/drawing/2014/main" val="2146696156"/>
                    </a:ext>
                  </a:extLst>
                </a:gridCol>
                <a:gridCol w="2281083">
                  <a:extLst>
                    <a:ext uri="{9D8B030D-6E8A-4147-A177-3AD203B41FA5}">
                      <a16:colId xmlns:a16="http://schemas.microsoft.com/office/drawing/2014/main" val="3137939220"/>
                    </a:ext>
                  </a:extLst>
                </a:gridCol>
              </a:tblGrid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Timestamp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DW_ID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Wheels</a:t>
                      </a:r>
                      <a:r>
                        <a:rPr lang="en-US" sz="1800" baseline="0" dirty="0" smtClean="0"/>
                        <a:t> 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Wheels Out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30865"/>
                  </a:ext>
                </a:extLst>
              </a:tr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3/22/2019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00987654321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62657"/>
                  </a:ext>
                </a:extLst>
              </a:tr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3/23/2019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27063"/>
                  </a:ext>
                </a:extLst>
              </a:tr>
              <a:tr h="4050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3/24/2019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00987654321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3/23/2019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08:00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3/23/2019 09:00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2703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79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691"/>
            <a:ext cx="9144000" cy="2387600"/>
          </a:xfrm>
        </p:spPr>
        <p:txBody>
          <a:bodyPr/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63B1BA"/>
                </a:solidFill>
              </a:rPr>
              <a:t>s</a:t>
            </a:r>
            <a:r>
              <a:rPr lang="en-US" dirty="0" smtClean="0">
                <a:ln w="19050">
                  <a:solidFill>
                    <a:schemeClr val="tx1"/>
                  </a:solidFill>
                </a:ln>
                <a:noFill/>
              </a:rPr>
              <a:t>linky</a:t>
            </a:r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63B1BA"/>
                </a:solidFill>
              </a:rPr>
              <a:t>d</a:t>
            </a:r>
            <a:r>
              <a:rPr lang="en-US" dirty="0" smtClean="0">
                <a:ln w="19050">
                  <a:solidFill>
                    <a:schemeClr val="tx1"/>
                  </a:solidFill>
                </a:ln>
                <a:noFill/>
              </a:rPr>
              <a:t>og</a:t>
            </a:r>
            <a:endParaRPr lang="en-US"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33843"/>
            <a:ext cx="457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786" y="2077156"/>
            <a:ext cx="10987614" cy="348332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Using a technique widely used in video compression we can records changes in periodic snapshot data over time, store data efficiently, and replicate a snapshot for any given moment in time.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54" y="3950539"/>
            <a:ext cx="4305251" cy="13812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5" y="3960371"/>
            <a:ext cx="4305251" cy="1381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5" y="3962854"/>
            <a:ext cx="4305251" cy="1381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4786" y="1821124"/>
            <a:ext cx="11118678" cy="20102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Before applying low level data compression, </a:t>
            </a:r>
            <a:r>
              <a:rPr lang="en-US" sz="2000" dirty="0"/>
              <a:t>information redundancy </a:t>
            </a:r>
            <a:r>
              <a:rPr lang="en-US" sz="2000" dirty="0" smtClean="0"/>
              <a:t>in video is reduced using </a:t>
            </a:r>
            <a:r>
              <a:rPr lang="en-US" sz="2000" u="sng" dirty="0" smtClean="0"/>
              <a:t>Key-Frames</a:t>
            </a:r>
            <a:r>
              <a:rPr lang="en-US" sz="2000" dirty="0" smtClean="0"/>
              <a:t> and </a:t>
            </a:r>
            <a:r>
              <a:rPr lang="en-US" sz="2000" u="sng" dirty="0" smtClean="0"/>
              <a:t>Intra-Frames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Key-Frames</a:t>
            </a:r>
            <a:r>
              <a:rPr lang="en-US" sz="2000" dirty="0" smtClean="0"/>
              <a:t> consist of a complete image, a snapshot of a given moment in time. (Full-Matrix)</a:t>
            </a:r>
          </a:p>
          <a:p>
            <a:pPr marL="0" indent="0">
              <a:buNone/>
            </a:pPr>
            <a:r>
              <a:rPr lang="en-US" sz="2000" b="1" dirty="0" smtClean="0"/>
              <a:t>Intra-Frames</a:t>
            </a:r>
            <a:r>
              <a:rPr lang="en-US" sz="2000" dirty="0" smtClean="0"/>
              <a:t> consist of the differences between the current and previous image. (Sparse-Matrix)</a:t>
            </a:r>
          </a:p>
          <a:p>
            <a:pPr marL="0" indent="0">
              <a:buNone/>
            </a:pPr>
            <a:r>
              <a:rPr lang="en-US" sz="2000" dirty="0" smtClean="0"/>
              <a:t>They work together to provide a continuous set of complete images over time: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3052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89164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85276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1388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77500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16380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2492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8604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04716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00828" y="42068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0268" y="4206833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96940" y="4206833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" y="5632704"/>
            <a:ext cx="1077746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09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Key-Frames</a:t>
            </a:r>
          </a:p>
          <a:p>
            <a:pPr lvl="1"/>
            <a:r>
              <a:rPr lang="en-US" sz="2000" dirty="0" smtClean="0"/>
              <a:t>Consist of the table (or the results of a query) in it’s entirety</a:t>
            </a:r>
          </a:p>
          <a:p>
            <a:pPr lvl="1"/>
            <a:r>
              <a:rPr lang="en-US" sz="2000" dirty="0" smtClean="0"/>
              <a:t>Generated </a:t>
            </a:r>
            <a:r>
              <a:rPr lang="en-US" sz="2000" dirty="0"/>
              <a:t>and stored on </a:t>
            </a:r>
            <a:r>
              <a:rPr lang="en-US" sz="2000" dirty="0" smtClean="0"/>
              <a:t>occasion at defined intervals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b="1" dirty="0" smtClean="0"/>
              <a:t>Intra-Frames</a:t>
            </a:r>
          </a:p>
          <a:p>
            <a:pPr lvl="1"/>
            <a:r>
              <a:rPr lang="en-US" sz="2000" dirty="0" smtClean="0"/>
              <a:t>Consist of the record level differences between two snapshots in time</a:t>
            </a:r>
          </a:p>
          <a:p>
            <a:pPr lvl="1"/>
            <a:r>
              <a:rPr lang="en-US" sz="2000" dirty="0" smtClean="0"/>
              <a:t>Regularly generated and stored between key-frames</a:t>
            </a:r>
          </a:p>
          <a:p>
            <a:pPr lvl="1"/>
            <a:r>
              <a:rPr lang="en-US" sz="2000" dirty="0" smtClean="0"/>
              <a:t>10 to 100 between key-frames (It’s arbitrary, really)</a:t>
            </a:r>
          </a:p>
          <a:p>
            <a:pPr lvl="1"/>
            <a:r>
              <a:rPr lang="en-US" sz="2000" dirty="0" smtClean="0"/>
              <a:t>Can be interpreted as pseudo-transactions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16933"/>
              </p:ext>
            </p:extLst>
          </p:nvPr>
        </p:nvGraphicFramePr>
        <p:xfrm>
          <a:off x="1085088" y="1512634"/>
          <a:ext cx="5151120" cy="336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Intra-Frame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cxnSp>
        <p:nvCxnSpPr>
          <p:cNvPr id="8" name="Straight Arrow Connector 7"/>
          <p:cNvCxnSpPr>
            <a:endCxn id="10" idx="0"/>
          </p:cNvCxnSpPr>
          <p:nvPr/>
        </p:nvCxnSpPr>
        <p:spPr>
          <a:xfrm>
            <a:off x="2660142" y="3950208"/>
            <a:ext cx="588264" cy="1248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4823460" y="4023360"/>
            <a:ext cx="253746" cy="1175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34006" y="5198439"/>
            <a:ext cx="1828800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RowHash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62806" y="5198439"/>
            <a:ext cx="1828800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RowHash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3114" y="5198439"/>
            <a:ext cx="104089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Key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11614"/>
              </p:ext>
            </p:extLst>
          </p:nvPr>
        </p:nvGraphicFramePr>
        <p:xfrm>
          <a:off x="6652260" y="2465410"/>
          <a:ext cx="5029200" cy="2286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37226116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560617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157606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201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 Primary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3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8553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652261" y="1189702"/>
            <a:ext cx="5029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XOR type function is performed</a:t>
            </a:r>
          </a:p>
          <a:p>
            <a:pPr algn="ctr"/>
            <a:r>
              <a:rPr lang="en-US" dirty="0" smtClean="0"/>
              <a:t>on the two tables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6898" y="3313471"/>
            <a:ext cx="5279923" cy="273336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Only the difference in the tables is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stored in the Intra-Frame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6800" y="1658297"/>
            <a:ext cx="6248399" cy="3927924"/>
          </a:xfrm>
        </p:spPr>
        <p:txBody>
          <a:bodyPr/>
          <a:lstStyle/>
          <a:p>
            <a:r>
              <a:rPr lang="en-US" sz="2800" dirty="0" smtClean="0"/>
              <a:t>Store Key-Frame separately or as part of a continuous ledger</a:t>
            </a:r>
          </a:p>
          <a:p>
            <a:r>
              <a:rPr lang="en-US" sz="2800" dirty="0" smtClean="0"/>
              <a:t>A secondary key must be added that is unique to the time or sequence which a snapshot represents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Change Ledger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658295"/>
            <a:ext cx="3873910" cy="176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Key-Frame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Time =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421625"/>
            <a:ext cx="3873910" cy="43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Intra-Frame (t=1)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854544"/>
            <a:ext cx="3873910" cy="43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Intra-Frame (</a:t>
            </a:r>
            <a:r>
              <a:rPr lang="en-US" dirty="0" smtClean="0"/>
              <a:t>t=2)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4287463"/>
            <a:ext cx="3873910" cy="43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Intra-Frame (</a:t>
            </a:r>
            <a:r>
              <a:rPr lang="en-US" dirty="0" smtClean="0"/>
              <a:t>t=3)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720382"/>
            <a:ext cx="3873910" cy="43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Intra-Frame (</a:t>
            </a:r>
            <a:r>
              <a:rPr lang="en-US" dirty="0" smtClean="0"/>
              <a:t>t=4)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5153301"/>
            <a:ext cx="3873910" cy="43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Intra-Frame (</a:t>
            </a:r>
            <a:r>
              <a:rPr lang="en-US" dirty="0" smtClean="0"/>
              <a:t>t=5)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02697" y="1827486"/>
            <a:ext cx="10786605" cy="1682165"/>
            <a:chOff x="606515" y="1915255"/>
            <a:chExt cx="10786605" cy="168216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869" y="1915255"/>
              <a:ext cx="4305251" cy="13812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040" y="1925087"/>
              <a:ext cx="4305251" cy="13812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927570"/>
              <a:ext cx="4305251" cy="138126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889967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86079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82191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78303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4415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13295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9407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05519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01631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97743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183" y="2171549"/>
              <a:ext cx="896112" cy="8686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</a:p>
            <a:p>
              <a:pPr algn="ctr"/>
              <a:r>
                <a:rPr lang="en-US" dirty="0" smtClean="0"/>
                <a:t>t = 0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06515" y="3597420"/>
              <a:ext cx="1077746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999033" y="2171549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2697" y="4164368"/>
            <a:ext cx="10786605" cy="1682165"/>
            <a:chOff x="430816" y="4298276"/>
            <a:chExt cx="10786605" cy="168216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170" y="4298276"/>
              <a:ext cx="4305251" cy="138126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341" y="4308108"/>
              <a:ext cx="4305251" cy="138126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01" y="4310591"/>
              <a:ext cx="4305251" cy="1381268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714268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10380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402604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8716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37596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33708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29820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22044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484" y="4554570"/>
              <a:ext cx="896112" cy="8686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</a:p>
            <a:p>
              <a:pPr algn="ctr"/>
              <a:r>
                <a:rPr lang="en-US" dirty="0" smtClean="0"/>
                <a:t>t = 0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30816" y="5980441"/>
              <a:ext cx="1077746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822145" y="4554570"/>
              <a:ext cx="896112" cy="868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26760" y="4552087"/>
              <a:ext cx="896112" cy="8686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</a:p>
            <a:p>
              <a:pPr algn="ctr"/>
              <a:r>
                <a:rPr lang="en-US" dirty="0"/>
                <a:t>t = </a:t>
              </a:r>
              <a:r>
                <a:rPr lang="en-US" dirty="0" smtClean="0"/>
                <a:t>+4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502503" y="4566885"/>
              <a:ext cx="896112" cy="8686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</a:p>
            <a:p>
              <a:pPr algn="ctr"/>
              <a:r>
                <a:rPr lang="en-US" dirty="0"/>
                <a:t>t = </a:t>
              </a:r>
              <a:r>
                <a:rPr lang="en-US" dirty="0" smtClean="0"/>
                <a:t>+9</a:t>
              </a:r>
              <a:endParaRPr lang="en-US" dirty="0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H="1">
            <a:off x="1609477" y="1413594"/>
            <a:ext cx="51448" cy="4800393"/>
          </a:xfrm>
          <a:prstGeom prst="line">
            <a:avLst/>
          </a:prstGeom>
          <a:ln w="57150">
            <a:solidFill>
              <a:schemeClr val="accent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(Reverse Time)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Enter Title or Department Name</a:t>
            </a:r>
            <a:endParaRPr lang="en-US" dirty="0"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51" y="1827486"/>
            <a:ext cx="4305251" cy="1381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22" y="1837318"/>
            <a:ext cx="4305251" cy="13812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2" y="1839801"/>
            <a:ext cx="4305251" cy="138126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986149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2261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78373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674485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09477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05589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01701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97813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8566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584046" y="2083780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t = 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13365" y="3507168"/>
            <a:ext cx="10753344" cy="24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6095215" y="2083780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03757" y="2078142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t = -6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34" y="4199439"/>
            <a:ext cx="4305251" cy="13812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05" y="4209271"/>
            <a:ext cx="4305251" cy="13812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5" y="4211754"/>
            <a:ext cx="4305251" cy="138126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993732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89844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617060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513172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212028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315228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26149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0591629" y="4455733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t = 0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720948" y="5879121"/>
            <a:ext cx="10753344" cy="24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6102798" y="4455733"/>
            <a:ext cx="896112" cy="86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414354" y="4455733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t = -8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9695517" y="4458216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t = -1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795480" y="4455733"/>
            <a:ext cx="896112" cy="86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t = -2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591629" y="1337187"/>
            <a:ext cx="0" cy="2526890"/>
          </a:xfrm>
          <a:prstGeom prst="line">
            <a:avLst/>
          </a:prstGeom>
          <a:ln w="57150">
            <a:solidFill>
              <a:schemeClr val="accent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690982" y="3795750"/>
            <a:ext cx="9069" cy="2320413"/>
          </a:xfrm>
          <a:prstGeom prst="line">
            <a:avLst/>
          </a:prstGeom>
          <a:ln w="57150">
            <a:solidFill>
              <a:schemeClr val="accent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HCA Healthcare Theme">
      <a:dk1>
        <a:srgbClr val="03173E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58595B"/>
      </a:accent3>
      <a:accent4>
        <a:srgbClr val="BBBCBC"/>
      </a:accent4>
      <a:accent5>
        <a:srgbClr val="0085CA"/>
      </a:accent5>
      <a:accent6>
        <a:srgbClr val="CE2130"/>
      </a:accent6>
      <a:hlink>
        <a:srgbClr val="E05929"/>
      </a:hlink>
      <a:folHlink>
        <a:srgbClr val="E05929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reaker Slides">
  <a:themeElements>
    <a:clrScheme name="HCA Healthcare Theme">
      <a:dk1>
        <a:srgbClr val="03173E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58595B"/>
      </a:accent3>
      <a:accent4>
        <a:srgbClr val="BBBCBC"/>
      </a:accent4>
      <a:accent5>
        <a:srgbClr val="0085CA"/>
      </a:accent5>
      <a:accent6>
        <a:srgbClr val="CE2130"/>
      </a:accent6>
      <a:hlink>
        <a:srgbClr val="E05929"/>
      </a:hlink>
      <a:folHlink>
        <a:srgbClr val="E05929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ntent Slide">
  <a:themeElements>
    <a:clrScheme name="HCA Healthcare Theme">
      <a:dk1>
        <a:srgbClr val="03173E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58595B"/>
      </a:accent3>
      <a:accent4>
        <a:srgbClr val="BBBCBC"/>
      </a:accent4>
      <a:accent5>
        <a:srgbClr val="0085CA"/>
      </a:accent5>
      <a:accent6>
        <a:srgbClr val="CE2130"/>
      </a:accent6>
      <a:hlink>
        <a:srgbClr val="E05929"/>
      </a:hlink>
      <a:folHlink>
        <a:srgbClr val="E05929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HCA0009_HCA Healthcare Powerpoint Theme and Guidelines 16x9</Template>
  <TotalTime>745</TotalTime>
  <Words>1001</Words>
  <Application>Microsoft Office PowerPoint</Application>
  <PresentationFormat>Widescreen</PresentationFormat>
  <Paragraphs>336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Bold</vt:lpstr>
      <vt:lpstr>Arial Regular</vt:lpstr>
      <vt:lpstr>Courier New</vt:lpstr>
      <vt:lpstr>Georgia</vt:lpstr>
      <vt:lpstr>Gotham Thin</vt:lpstr>
      <vt:lpstr>Wingdings</vt:lpstr>
      <vt:lpstr>ヒラギノ角ゴ Pro W3</vt:lpstr>
      <vt:lpstr>Cover Slides</vt:lpstr>
      <vt:lpstr>Breaker Slides</vt:lpstr>
      <vt:lpstr>Content Slide</vt:lpstr>
      <vt:lpstr>slinkydog</vt:lpstr>
      <vt:lpstr>The Problem</vt:lpstr>
      <vt:lpstr>The Solution</vt:lpstr>
      <vt:lpstr>Basic Principal</vt:lpstr>
      <vt:lpstr>Basic Application</vt:lpstr>
      <vt:lpstr>Building an Intra-Frame</vt:lpstr>
      <vt:lpstr>Building a Change Ledger</vt:lpstr>
      <vt:lpstr>Variations</vt:lpstr>
      <vt:lpstr>Variations (Reverse Time)</vt:lpstr>
      <vt:lpstr>The Results</vt:lpstr>
      <vt:lpstr>Algorithm Overview</vt:lpstr>
      <vt:lpstr>Slinkydog – Algorithm (1) – Preprocess / Key Frame</vt:lpstr>
      <vt:lpstr>Slinkydog – Algorithm (2) – IntraFrame</vt:lpstr>
      <vt:lpstr>Slinkydog – Algorithm (3) - Playback</vt:lpstr>
      <vt:lpstr>slinkydog in action with clifford</vt:lpstr>
      <vt:lpstr>Incredibly Efficient Storage</vt:lpstr>
      <vt:lpstr>slinkydog in action with clifford</vt:lpstr>
      <vt:lpstr>Model Input / Output Storage</vt:lpstr>
      <vt:lpstr>slinkydog in action with clifford</vt:lpstr>
      <vt:lpstr>Clifford – Issue #1 – Patient Weight</vt:lpstr>
      <vt:lpstr>Clifford – Issue #1 – Patient Weight</vt:lpstr>
      <vt:lpstr>Clifford – Issue #1 – Patient Weight</vt:lpstr>
      <vt:lpstr>Clifford – Issue #2 – IMO, CPT, ICD9 Mapping</vt:lpstr>
      <vt:lpstr>Clifford – Issue #2 – IMO, CPT, ICD9 Mapping</vt:lpstr>
      <vt:lpstr>Clifford – Issue #3 – Cases Dis/Reappearing</vt:lpstr>
      <vt:lpstr>slinkydog</vt:lpstr>
    </vt:vector>
  </TitlesOfParts>
  <Company>HCA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backtracker</dc:title>
  <dc:creator>Brown Matthew</dc:creator>
  <cp:lastModifiedBy>Brown Matthew</cp:lastModifiedBy>
  <cp:revision>46</cp:revision>
  <dcterms:created xsi:type="dcterms:W3CDTF">2019-03-15T18:51:21Z</dcterms:created>
  <dcterms:modified xsi:type="dcterms:W3CDTF">2019-04-05T18:09:21Z</dcterms:modified>
</cp:coreProperties>
</file>