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2" r:id="rId6"/>
    <p:sldId id="263" r:id="rId7"/>
    <p:sldId id="266" r:id="rId8"/>
    <p:sldId id="267" r:id="rId9"/>
    <p:sldId id="273" r:id="rId10"/>
    <p:sldId id="270" r:id="rId11"/>
    <p:sldId id="274" r:id="rId12"/>
    <p:sldId id="277" r:id="rId13"/>
    <p:sldId id="276" r:id="rId14"/>
    <p:sldId id="264" r:id="rId15"/>
    <p:sldId id="278" r:id="rId16"/>
    <p:sldId id="268" r:id="rId17"/>
    <p:sldId id="261" r:id="rId18"/>
    <p:sldId id="279" r:id="rId19"/>
    <p:sldId id="280" r:id="rId20"/>
    <p:sldId id="281" r:id="rId21"/>
    <p:sldId id="282"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own Matthew" initials="BM" lastIdx="0" clrIdx="0">
    <p:extLst>
      <p:ext uri="{19B8F6BF-5375-455C-9EA6-DF929625EA0E}">
        <p15:presenceInfo xmlns:p15="http://schemas.microsoft.com/office/powerpoint/2012/main" userId="S-1-5-21-3631833995-499989989-2000863303-145566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1" d="100"/>
          <a:sy n="81" d="100"/>
        </p:scale>
        <p:origin x="63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6868081"/>
          </a:xfrm>
          <a:prstGeom prst="rect">
            <a:avLst/>
          </a:prstGeom>
          <a:solidFill>
            <a:srgbClr val="0016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itle 1"/>
          <p:cNvSpPr>
            <a:spLocks noGrp="1"/>
          </p:cNvSpPr>
          <p:nvPr>
            <p:ph type="ctrTitle"/>
          </p:nvPr>
        </p:nvSpPr>
        <p:spPr>
          <a:xfrm>
            <a:off x="594785" y="3839605"/>
            <a:ext cx="7577668" cy="1312387"/>
          </a:xfrm>
        </p:spPr>
        <p:txBody>
          <a:bodyPr vert="horz" wrap="square" lIns="0" tIns="45720" rIns="91440" bIns="45720" rtlCol="0" anchor="ctr" anchorCtr="0">
            <a:normAutofit/>
          </a:bodyPr>
          <a:lstStyle>
            <a:lvl1pPr>
              <a:defRPr lang="en-US" dirty="0">
                <a:solidFill>
                  <a:schemeClr val="bg1"/>
                </a:solidFill>
              </a:defRPr>
            </a:lvl1pPr>
          </a:lstStyle>
          <a:p>
            <a:pPr lvl="0" defTabSz="1219170">
              <a:lnSpc>
                <a:spcPct val="90000"/>
              </a:lnSpc>
            </a:pPr>
            <a:r>
              <a:rPr lang="en-US" smtClean="0"/>
              <a:t>Click to edit Master title style</a:t>
            </a:r>
            <a:endParaRPr lang="en-US" dirty="0"/>
          </a:p>
        </p:txBody>
      </p:sp>
      <p:sp>
        <p:nvSpPr>
          <p:cNvPr id="9" name="Subtitle 2"/>
          <p:cNvSpPr>
            <a:spLocks noGrp="1"/>
          </p:cNvSpPr>
          <p:nvPr>
            <p:ph type="subTitle" idx="1"/>
          </p:nvPr>
        </p:nvSpPr>
        <p:spPr>
          <a:xfrm>
            <a:off x="594784" y="5378916"/>
            <a:ext cx="7577667" cy="909859"/>
          </a:xfrm>
        </p:spPr>
        <p:txBody>
          <a:bodyPr vert="horz" lIns="91440" tIns="45720" rIns="91440" bIns="45720" rtlCol="0">
            <a:noAutofit/>
          </a:bodyPr>
          <a:lstStyle>
            <a:lvl1pPr>
              <a:defRPr lang="en-US" b="0" dirty="0">
                <a:solidFill>
                  <a:srgbClr val="C2B8AF"/>
                </a:solidFill>
                <a:latin typeface="Calibri" charset="0"/>
                <a:ea typeface="Calibri" charset="0"/>
                <a:cs typeface="Calibri" charset="0"/>
              </a:defRPr>
            </a:lvl1pPr>
          </a:lstStyle>
          <a:p>
            <a:pPr marL="0" lvl="0" indent="0">
              <a:buNone/>
            </a:pPr>
            <a:r>
              <a:rPr lang="en-US" smtClean="0"/>
              <a:t>Click to edit Master subtitle style</a:t>
            </a:r>
            <a:endParaRPr lang="en-US" dirty="0"/>
          </a:p>
        </p:txBody>
      </p:sp>
      <p:pic>
        <p:nvPicPr>
          <p:cNvPr id="10" name="Picture 9" descr="HCA Logo_White_FINAL-01.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290256" y="5933020"/>
            <a:ext cx="1443085" cy="673699"/>
          </a:xfrm>
          <a:prstGeom prst="rect">
            <a:avLst/>
          </a:prstGeom>
        </p:spPr>
      </p:pic>
      <p:pic>
        <p:nvPicPr>
          <p:cNvPr id="3" name="Picture 2" descr="ppt-covers-0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3657600"/>
          </a:xfrm>
          <a:prstGeom prst="rect">
            <a:avLst/>
          </a:prstGeom>
        </p:spPr>
      </p:pic>
    </p:spTree>
    <p:extLst>
      <p:ext uri="{BB962C8B-B14F-4D97-AF65-F5344CB8AC3E}">
        <p14:creationId xmlns:p14="http://schemas.microsoft.com/office/powerpoint/2010/main" val="13576784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6" name="Rectangle 5"/>
          <p:cNvSpPr/>
          <p:nvPr/>
        </p:nvSpPr>
        <p:spPr>
          <a:xfrm>
            <a:off x="0" y="1246398"/>
            <a:ext cx="12192000" cy="4981805"/>
          </a:xfrm>
          <a:prstGeom prst="rect">
            <a:avLst/>
          </a:prstGeom>
          <a:solidFill>
            <a:srgbClr val="DAD4C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Content Placeholder 2"/>
          <p:cNvSpPr>
            <a:spLocks noGrp="1"/>
          </p:cNvSpPr>
          <p:nvPr>
            <p:ph sz="half" idx="1"/>
          </p:nvPr>
        </p:nvSpPr>
        <p:spPr>
          <a:xfrm>
            <a:off x="594785" y="1246397"/>
            <a:ext cx="8117580" cy="4511040"/>
          </a:xfrm>
        </p:spPr>
        <p:txBody>
          <a:bodyPr>
            <a:noAutofit/>
          </a:bodyPr>
          <a:lstStyle>
            <a:lvl1pPr>
              <a:spcBef>
                <a:spcPts val="800"/>
              </a:spcBef>
              <a:defRPr sz="1867">
                <a:solidFill>
                  <a:srgbClr val="4E4540"/>
                </a:solidFill>
                <a:latin typeface="Calibri" charset="0"/>
                <a:ea typeface="Calibri" charset="0"/>
                <a:cs typeface="Calibri" charset="0"/>
              </a:defRPr>
            </a:lvl1pPr>
            <a:lvl2pPr>
              <a:spcBef>
                <a:spcPts val="800"/>
              </a:spcBef>
              <a:defRPr sz="1867">
                <a:solidFill>
                  <a:srgbClr val="4E4540"/>
                </a:solidFill>
                <a:latin typeface="Calibri" charset="0"/>
                <a:ea typeface="Calibri" charset="0"/>
                <a:cs typeface="Calibri" charset="0"/>
              </a:defRPr>
            </a:lvl2pPr>
            <a:lvl3pPr>
              <a:spcBef>
                <a:spcPts val="800"/>
              </a:spcBef>
              <a:defRPr sz="1600">
                <a:solidFill>
                  <a:srgbClr val="4E4540"/>
                </a:solidFill>
                <a:latin typeface="Calibri" charset="0"/>
                <a:ea typeface="Calibri" charset="0"/>
                <a:cs typeface="Calibri" charset="0"/>
              </a:defRPr>
            </a:lvl3pPr>
            <a:lvl4pPr>
              <a:spcBef>
                <a:spcPts val="800"/>
              </a:spcBef>
              <a:defRPr sz="1333">
                <a:solidFill>
                  <a:srgbClr val="4E4540"/>
                </a:solidFill>
                <a:latin typeface="Calibri" charset="0"/>
                <a:ea typeface="Calibri" charset="0"/>
                <a:cs typeface="Calibri" charset="0"/>
              </a:defRPr>
            </a:lvl4pPr>
            <a:lvl5pPr>
              <a:defRPr sz="1867">
                <a:solidFill>
                  <a:schemeClr val="tx1"/>
                </a:solidFill>
              </a:defRPr>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5" name="Title 1"/>
          <p:cNvSpPr>
            <a:spLocks noGrp="1"/>
          </p:cNvSpPr>
          <p:nvPr>
            <p:ph type="title"/>
          </p:nvPr>
        </p:nvSpPr>
        <p:spPr>
          <a:xfrm>
            <a:off x="609600" y="331150"/>
            <a:ext cx="10972800" cy="682404"/>
          </a:xfrm>
        </p:spPr>
        <p:txBody>
          <a:bodyPr>
            <a:normAutofit/>
          </a:bodyPr>
          <a:lstStyle>
            <a:lvl1pPr>
              <a:defRPr sz="2667"/>
            </a:lvl1pPr>
          </a:lstStyle>
          <a:p>
            <a:r>
              <a:rPr lang="en-US" smtClean="0"/>
              <a:t>Click to edit Master title style</a:t>
            </a:r>
            <a:endParaRPr lang="en-US" dirty="0"/>
          </a:p>
        </p:txBody>
      </p:sp>
      <p:cxnSp>
        <p:nvCxnSpPr>
          <p:cNvPr id="7" name="Straight Connector 6"/>
          <p:cNvCxnSpPr/>
          <p:nvPr/>
        </p:nvCxnSpPr>
        <p:spPr>
          <a:xfrm>
            <a:off x="609600" y="1013553"/>
            <a:ext cx="109728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2527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594785" y="1246397"/>
            <a:ext cx="5363049" cy="4511040"/>
          </a:xfrm>
        </p:spPr>
        <p:txBody>
          <a:bodyPr>
            <a:noAutofit/>
          </a:bodyPr>
          <a:lstStyle>
            <a:lvl1pPr>
              <a:spcBef>
                <a:spcPts val="800"/>
              </a:spcBef>
              <a:defRPr sz="1867">
                <a:solidFill>
                  <a:srgbClr val="4E4540"/>
                </a:solidFill>
                <a:latin typeface="Calibri" charset="0"/>
                <a:ea typeface="Calibri" charset="0"/>
                <a:cs typeface="Calibri" charset="0"/>
              </a:defRPr>
            </a:lvl1pPr>
            <a:lvl2pPr>
              <a:spcBef>
                <a:spcPts val="800"/>
              </a:spcBef>
              <a:defRPr sz="1867">
                <a:solidFill>
                  <a:srgbClr val="4E4540"/>
                </a:solidFill>
                <a:latin typeface="Calibri" charset="0"/>
                <a:ea typeface="Calibri" charset="0"/>
                <a:cs typeface="Calibri" charset="0"/>
              </a:defRPr>
            </a:lvl2pPr>
            <a:lvl3pPr>
              <a:spcBef>
                <a:spcPts val="800"/>
              </a:spcBef>
              <a:defRPr sz="1600">
                <a:solidFill>
                  <a:srgbClr val="4E4540"/>
                </a:solidFill>
                <a:latin typeface="Calibri" charset="0"/>
                <a:ea typeface="Calibri" charset="0"/>
                <a:cs typeface="Calibri" charset="0"/>
              </a:defRPr>
            </a:lvl3pPr>
            <a:lvl4pPr>
              <a:spcBef>
                <a:spcPts val="800"/>
              </a:spcBef>
              <a:defRPr sz="1333">
                <a:solidFill>
                  <a:srgbClr val="4E4540"/>
                </a:solidFill>
                <a:latin typeface="Calibri" charset="0"/>
                <a:ea typeface="Calibri" charset="0"/>
                <a:cs typeface="Calibri" charset="0"/>
              </a:defRPr>
            </a:lvl4pPr>
            <a:lvl5pPr>
              <a:defRPr sz="1867">
                <a:solidFill>
                  <a:schemeClr val="tx1"/>
                </a:solidFill>
              </a:defRPr>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5" name="Title 1"/>
          <p:cNvSpPr>
            <a:spLocks noGrp="1"/>
          </p:cNvSpPr>
          <p:nvPr>
            <p:ph type="title"/>
          </p:nvPr>
        </p:nvSpPr>
        <p:spPr>
          <a:xfrm>
            <a:off x="609600" y="331150"/>
            <a:ext cx="10972800" cy="682404"/>
          </a:xfrm>
        </p:spPr>
        <p:txBody>
          <a:bodyPr>
            <a:normAutofit/>
          </a:bodyPr>
          <a:lstStyle>
            <a:lvl1pPr>
              <a:defRPr sz="2667"/>
            </a:lvl1pPr>
          </a:lstStyle>
          <a:p>
            <a:r>
              <a:rPr lang="en-US" smtClean="0"/>
              <a:t>Click to edit Master title style</a:t>
            </a:r>
            <a:endParaRPr lang="en-US" dirty="0"/>
          </a:p>
        </p:txBody>
      </p:sp>
      <p:sp>
        <p:nvSpPr>
          <p:cNvPr id="6" name="Content Placeholder 2"/>
          <p:cNvSpPr>
            <a:spLocks noGrp="1"/>
          </p:cNvSpPr>
          <p:nvPr>
            <p:ph sz="half" idx="10"/>
          </p:nvPr>
        </p:nvSpPr>
        <p:spPr>
          <a:xfrm>
            <a:off x="6223901" y="1246397"/>
            <a:ext cx="5363049" cy="4511040"/>
          </a:xfrm>
        </p:spPr>
        <p:txBody>
          <a:bodyPr>
            <a:noAutofit/>
          </a:bodyPr>
          <a:lstStyle>
            <a:lvl1pPr>
              <a:spcBef>
                <a:spcPts val="800"/>
              </a:spcBef>
              <a:defRPr sz="1867">
                <a:solidFill>
                  <a:srgbClr val="4E4540"/>
                </a:solidFill>
                <a:latin typeface="Calibri" charset="0"/>
                <a:ea typeface="Calibri" charset="0"/>
                <a:cs typeface="Calibri" charset="0"/>
              </a:defRPr>
            </a:lvl1pPr>
            <a:lvl2pPr>
              <a:spcBef>
                <a:spcPts val="800"/>
              </a:spcBef>
              <a:defRPr sz="1867">
                <a:solidFill>
                  <a:srgbClr val="4E4540"/>
                </a:solidFill>
                <a:latin typeface="Calibri" charset="0"/>
                <a:ea typeface="Calibri" charset="0"/>
                <a:cs typeface="Calibri" charset="0"/>
              </a:defRPr>
            </a:lvl2pPr>
            <a:lvl3pPr>
              <a:spcBef>
                <a:spcPts val="800"/>
              </a:spcBef>
              <a:defRPr sz="1600">
                <a:solidFill>
                  <a:srgbClr val="4E4540"/>
                </a:solidFill>
                <a:latin typeface="Calibri" charset="0"/>
                <a:ea typeface="Calibri" charset="0"/>
                <a:cs typeface="Calibri" charset="0"/>
              </a:defRPr>
            </a:lvl3pPr>
            <a:lvl4pPr>
              <a:spcBef>
                <a:spcPts val="800"/>
              </a:spcBef>
              <a:defRPr sz="1333">
                <a:solidFill>
                  <a:srgbClr val="4E4540"/>
                </a:solidFill>
                <a:latin typeface="Calibri" charset="0"/>
                <a:ea typeface="Calibri" charset="0"/>
                <a:cs typeface="Calibri" charset="0"/>
              </a:defRPr>
            </a:lvl4pPr>
            <a:lvl5pPr>
              <a:defRPr sz="1867">
                <a:solidFill>
                  <a:schemeClr val="tx1"/>
                </a:solidFill>
              </a:defRPr>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cxnSp>
        <p:nvCxnSpPr>
          <p:cNvPr id="7" name="Straight Connector 6"/>
          <p:cNvCxnSpPr/>
          <p:nvPr/>
        </p:nvCxnSpPr>
        <p:spPr>
          <a:xfrm>
            <a:off x="609600" y="1013553"/>
            <a:ext cx="109728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2145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331151"/>
            <a:ext cx="10972800" cy="682403"/>
          </a:xfrm>
        </p:spPr>
        <p:txBody>
          <a:bodyPr>
            <a:normAutofit/>
          </a:bodyPr>
          <a:lstStyle>
            <a:lvl1pPr>
              <a:defRPr sz="2667"/>
            </a:lvl1pPr>
          </a:lstStyle>
          <a:p>
            <a:r>
              <a:rPr lang="en-US" smtClean="0"/>
              <a:t>Click to edit Master title style</a:t>
            </a:r>
            <a:endParaRPr lang="en-US" dirty="0"/>
          </a:p>
        </p:txBody>
      </p:sp>
      <p:sp>
        <p:nvSpPr>
          <p:cNvPr id="4" name="Content Placeholder 2"/>
          <p:cNvSpPr>
            <a:spLocks noGrp="1"/>
          </p:cNvSpPr>
          <p:nvPr>
            <p:ph sz="half" idx="1"/>
          </p:nvPr>
        </p:nvSpPr>
        <p:spPr>
          <a:xfrm>
            <a:off x="594784" y="1246395"/>
            <a:ext cx="8341965" cy="4511040"/>
          </a:xfrm>
        </p:spPr>
        <p:txBody>
          <a:bodyPr>
            <a:noAutofit/>
          </a:bodyPr>
          <a:lstStyle>
            <a:lvl1pPr>
              <a:spcBef>
                <a:spcPts val="800"/>
              </a:spcBef>
              <a:defRPr sz="1867">
                <a:solidFill>
                  <a:srgbClr val="4E4540"/>
                </a:solidFill>
                <a:latin typeface="Calibri" charset="0"/>
                <a:ea typeface="Calibri" charset="0"/>
                <a:cs typeface="Calibri" charset="0"/>
              </a:defRPr>
            </a:lvl1pPr>
            <a:lvl2pPr>
              <a:spcBef>
                <a:spcPts val="800"/>
              </a:spcBef>
              <a:defRPr sz="1867">
                <a:solidFill>
                  <a:srgbClr val="4E4540"/>
                </a:solidFill>
                <a:latin typeface="Calibri" charset="0"/>
                <a:ea typeface="Calibri" charset="0"/>
                <a:cs typeface="Calibri" charset="0"/>
              </a:defRPr>
            </a:lvl2pPr>
            <a:lvl3pPr>
              <a:spcBef>
                <a:spcPts val="800"/>
              </a:spcBef>
              <a:defRPr sz="1600">
                <a:solidFill>
                  <a:srgbClr val="4E4540"/>
                </a:solidFill>
                <a:latin typeface="Calibri" charset="0"/>
                <a:ea typeface="Calibri" charset="0"/>
                <a:cs typeface="Calibri" charset="0"/>
              </a:defRPr>
            </a:lvl3pPr>
            <a:lvl4pPr>
              <a:spcBef>
                <a:spcPts val="800"/>
              </a:spcBef>
              <a:defRPr sz="1333">
                <a:solidFill>
                  <a:srgbClr val="4E4540"/>
                </a:solidFill>
                <a:latin typeface="Calibri" charset="0"/>
                <a:ea typeface="Calibri" charset="0"/>
                <a:cs typeface="Calibri" charset="0"/>
              </a:defRPr>
            </a:lvl4pPr>
            <a:lvl5pPr>
              <a:defRPr sz="1867">
                <a:solidFill>
                  <a:schemeClr val="tx1"/>
                </a:solidFill>
              </a:defRPr>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5" name="Content Placeholder 3"/>
          <p:cNvSpPr>
            <a:spLocks noGrp="1"/>
          </p:cNvSpPr>
          <p:nvPr>
            <p:ph sz="half" idx="10"/>
          </p:nvPr>
        </p:nvSpPr>
        <p:spPr>
          <a:xfrm>
            <a:off x="9280621" y="1246396"/>
            <a:ext cx="2301780" cy="4511040"/>
          </a:xfrm>
        </p:spPr>
        <p:txBody>
          <a:bodyPr>
            <a:noAutofit/>
          </a:bodyPr>
          <a:lstStyle>
            <a:lvl1pPr marL="0" indent="0">
              <a:buNone/>
              <a:defRPr sz="1333" b="0">
                <a:solidFill>
                  <a:srgbClr val="4E4540"/>
                </a:solidFill>
                <a:latin typeface="Calibri" charset="0"/>
                <a:ea typeface="Calibri" charset="0"/>
                <a:cs typeface="Calibri" charset="0"/>
              </a:defRPr>
            </a:lvl1pPr>
            <a:lvl2pPr marL="609585" indent="0">
              <a:buNone/>
              <a:defRPr sz="1333"/>
            </a:lvl2pPr>
            <a:lvl3pPr marL="1219170" indent="0">
              <a:buNone/>
              <a:defRPr sz="1333"/>
            </a:lvl3pPr>
            <a:lvl4pPr marL="1828754" indent="0">
              <a:buNone/>
              <a:defRPr sz="1333"/>
            </a:lvl4pPr>
            <a:lvl5pPr marL="2438339" indent="0">
              <a:buNone/>
              <a:defRPr sz="1333"/>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p:txBody>
      </p:sp>
      <p:cxnSp>
        <p:nvCxnSpPr>
          <p:cNvPr id="6" name="Straight Connector 5"/>
          <p:cNvCxnSpPr/>
          <p:nvPr/>
        </p:nvCxnSpPr>
        <p:spPr>
          <a:xfrm>
            <a:off x="609600" y="1013553"/>
            <a:ext cx="109728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941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A93640-E3E6-4707-88E9-1E214DF92239}"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FF800-8C1A-4D63-B870-BFA9C7AC44F0}" type="slidenum">
              <a:rPr lang="en-US" smtClean="0"/>
              <a:t>‹#›</a:t>
            </a:fld>
            <a:endParaRPr lang="en-US"/>
          </a:p>
        </p:txBody>
      </p:sp>
    </p:spTree>
    <p:extLst>
      <p:ext uri="{BB962C8B-B14F-4D97-AF65-F5344CB8AC3E}">
        <p14:creationId xmlns:p14="http://schemas.microsoft.com/office/powerpoint/2010/main" val="3122439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AE2452-B1C1-4314-8B70-A29437A63323}" type="datetimeFigureOut">
              <a:rPr lang="en-US" smtClean="0"/>
              <a:t>4/13/2018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4E356D-B3A1-48B4-A623-C6AB84E512B7}" type="slidenum">
              <a:rPr lang="en-US" smtClean="0"/>
              <a:t>‹#›</a:t>
            </a:fld>
            <a:endParaRPr lang="en-US"/>
          </a:p>
        </p:txBody>
      </p:sp>
    </p:spTree>
    <p:extLst>
      <p:ext uri="{BB962C8B-B14F-4D97-AF65-F5344CB8AC3E}">
        <p14:creationId xmlns:p14="http://schemas.microsoft.com/office/powerpoint/2010/main" val="2174411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14" name="Rectangle 13"/>
          <p:cNvSpPr/>
          <p:nvPr/>
        </p:nvSpPr>
        <p:spPr>
          <a:xfrm>
            <a:off x="0" y="1"/>
            <a:ext cx="12192000" cy="6868081"/>
          </a:xfrm>
          <a:prstGeom prst="rect">
            <a:avLst/>
          </a:prstGeom>
          <a:solidFill>
            <a:srgbClr val="0016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 name="Subtitle 2"/>
          <p:cNvSpPr>
            <a:spLocks noGrp="1"/>
          </p:cNvSpPr>
          <p:nvPr>
            <p:ph type="subTitle" idx="1"/>
          </p:nvPr>
        </p:nvSpPr>
        <p:spPr>
          <a:xfrm>
            <a:off x="594784" y="5378916"/>
            <a:ext cx="7577667" cy="909859"/>
          </a:xfrm>
        </p:spPr>
        <p:txBody>
          <a:bodyPr vert="horz" lIns="91440" tIns="45720" rIns="91440" bIns="45720" rtlCol="0">
            <a:noAutofit/>
          </a:bodyPr>
          <a:lstStyle>
            <a:lvl1pPr>
              <a:defRPr lang="en-US" b="0" dirty="0">
                <a:solidFill>
                  <a:srgbClr val="C2B8AF"/>
                </a:solidFill>
                <a:latin typeface="Calibri" charset="0"/>
                <a:ea typeface="Calibri" charset="0"/>
                <a:cs typeface="Calibri" charset="0"/>
              </a:defRPr>
            </a:lvl1pPr>
          </a:lstStyle>
          <a:p>
            <a:pPr marL="0" lvl="0" indent="0">
              <a:buNone/>
            </a:pPr>
            <a:r>
              <a:rPr lang="en-US" smtClean="0"/>
              <a:t>Click to edit Master subtitle style</a:t>
            </a:r>
            <a:endParaRPr lang="en-US" dirty="0"/>
          </a:p>
        </p:txBody>
      </p:sp>
      <p:pic>
        <p:nvPicPr>
          <p:cNvPr id="6" name="Picture 5" descr="HCA Logo_White_FINAL-01.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290256" y="5933020"/>
            <a:ext cx="1443085" cy="673699"/>
          </a:xfrm>
          <a:prstGeom prst="rect">
            <a:avLst/>
          </a:prstGeom>
        </p:spPr>
      </p:pic>
      <p:sp>
        <p:nvSpPr>
          <p:cNvPr id="13" name="Title 1"/>
          <p:cNvSpPr>
            <a:spLocks noGrp="1"/>
          </p:cNvSpPr>
          <p:nvPr>
            <p:ph type="ctrTitle"/>
          </p:nvPr>
        </p:nvSpPr>
        <p:spPr>
          <a:xfrm>
            <a:off x="594785" y="3868803"/>
            <a:ext cx="7577668" cy="1283188"/>
          </a:xfrm>
        </p:spPr>
        <p:txBody>
          <a:bodyPr vert="horz" wrap="square" lIns="0" tIns="45720" rIns="91440" bIns="45720" rtlCol="0" anchor="ctr" anchorCtr="0">
            <a:normAutofit/>
          </a:bodyPr>
          <a:lstStyle>
            <a:lvl1pPr>
              <a:defRPr lang="en-US" dirty="0">
                <a:solidFill>
                  <a:schemeClr val="bg1"/>
                </a:solidFill>
              </a:defRPr>
            </a:lvl1pPr>
          </a:lstStyle>
          <a:p>
            <a:pPr lvl="0" defTabSz="1219170">
              <a:lnSpc>
                <a:spcPct val="90000"/>
              </a:lnSpc>
            </a:pPr>
            <a:r>
              <a:rPr lang="en-US" smtClean="0"/>
              <a:t>Click to edit Master title style</a:t>
            </a:r>
            <a:endParaRPr lang="en-US" dirty="0"/>
          </a:p>
        </p:txBody>
      </p:sp>
      <p:pic>
        <p:nvPicPr>
          <p:cNvPr id="17" name="Picture 16" descr="ppt-covers-0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3657600"/>
          </a:xfrm>
          <a:prstGeom prst="rect">
            <a:avLst/>
          </a:prstGeom>
        </p:spPr>
      </p:pic>
    </p:spTree>
    <p:extLst>
      <p:ext uri="{BB962C8B-B14F-4D97-AF65-F5344CB8AC3E}">
        <p14:creationId xmlns:p14="http://schemas.microsoft.com/office/powerpoint/2010/main" val="8429227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15" name="Rectangle 14"/>
          <p:cNvSpPr/>
          <p:nvPr/>
        </p:nvSpPr>
        <p:spPr>
          <a:xfrm>
            <a:off x="0" y="1"/>
            <a:ext cx="12192000" cy="6868081"/>
          </a:xfrm>
          <a:prstGeom prst="rect">
            <a:avLst/>
          </a:prstGeom>
          <a:solidFill>
            <a:srgbClr val="0016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 name="Subtitle 2"/>
          <p:cNvSpPr>
            <a:spLocks noGrp="1"/>
          </p:cNvSpPr>
          <p:nvPr>
            <p:ph type="subTitle" idx="1"/>
          </p:nvPr>
        </p:nvSpPr>
        <p:spPr>
          <a:xfrm>
            <a:off x="594784" y="5378916"/>
            <a:ext cx="7577667" cy="909859"/>
          </a:xfrm>
        </p:spPr>
        <p:txBody>
          <a:bodyPr vert="horz" lIns="91440" tIns="45720" rIns="91440" bIns="45720" rtlCol="0">
            <a:noAutofit/>
          </a:bodyPr>
          <a:lstStyle>
            <a:lvl1pPr>
              <a:defRPr lang="en-US" b="0" dirty="0">
                <a:solidFill>
                  <a:srgbClr val="C2B8AF"/>
                </a:solidFill>
                <a:latin typeface="Calibri" charset="0"/>
                <a:ea typeface="Calibri" charset="0"/>
                <a:cs typeface="Calibri" charset="0"/>
              </a:defRPr>
            </a:lvl1pPr>
          </a:lstStyle>
          <a:p>
            <a:pPr marL="0" lvl="0" indent="0">
              <a:buNone/>
            </a:pPr>
            <a:r>
              <a:rPr lang="en-US" smtClean="0"/>
              <a:t>Click to edit Master subtitle style</a:t>
            </a:r>
            <a:endParaRPr lang="en-US" dirty="0"/>
          </a:p>
        </p:txBody>
      </p:sp>
      <p:pic>
        <p:nvPicPr>
          <p:cNvPr id="8" name="Picture 7" descr="HCA Logo_White_FINAL-01.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290256" y="5933020"/>
            <a:ext cx="1443085" cy="673699"/>
          </a:xfrm>
          <a:prstGeom prst="rect">
            <a:avLst/>
          </a:prstGeom>
        </p:spPr>
      </p:pic>
      <p:sp>
        <p:nvSpPr>
          <p:cNvPr id="18" name="Title 17"/>
          <p:cNvSpPr>
            <a:spLocks noGrp="1"/>
          </p:cNvSpPr>
          <p:nvPr>
            <p:ph type="title"/>
          </p:nvPr>
        </p:nvSpPr>
        <p:spPr>
          <a:xfrm>
            <a:off x="594784" y="3956400"/>
            <a:ext cx="7577667" cy="1195592"/>
          </a:xfrm>
        </p:spPr>
        <p:txBody>
          <a:bodyPr>
            <a:normAutofit/>
          </a:bodyPr>
          <a:lstStyle>
            <a:lvl1pPr>
              <a:lnSpc>
                <a:spcPct val="110000"/>
              </a:lnSpc>
              <a:defRPr sz="3200">
                <a:solidFill>
                  <a:schemeClr val="bg1"/>
                </a:solidFill>
              </a:defRPr>
            </a:lvl1pPr>
          </a:lstStyle>
          <a:p>
            <a:r>
              <a:rPr lang="en-US" smtClean="0"/>
              <a:t>Click to edit Master title style</a:t>
            </a:r>
            <a:endParaRPr lang="en-US" dirty="0"/>
          </a:p>
        </p:txBody>
      </p:sp>
      <p:pic>
        <p:nvPicPr>
          <p:cNvPr id="2" name="Picture 1" descr="ppt-covers-0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3657600"/>
          </a:xfrm>
          <a:prstGeom prst="rect">
            <a:avLst/>
          </a:prstGeom>
        </p:spPr>
      </p:pic>
    </p:spTree>
    <p:extLst>
      <p:ext uri="{BB962C8B-B14F-4D97-AF65-F5344CB8AC3E}">
        <p14:creationId xmlns:p14="http://schemas.microsoft.com/office/powerpoint/2010/main" val="64938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10" name="Rectangle 9"/>
          <p:cNvSpPr/>
          <p:nvPr/>
        </p:nvSpPr>
        <p:spPr>
          <a:xfrm>
            <a:off x="0" y="1"/>
            <a:ext cx="12192000" cy="6868081"/>
          </a:xfrm>
          <a:prstGeom prst="rect">
            <a:avLst/>
          </a:prstGeom>
          <a:solidFill>
            <a:srgbClr val="0016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 name="Subtitle 2"/>
          <p:cNvSpPr>
            <a:spLocks noGrp="1"/>
          </p:cNvSpPr>
          <p:nvPr>
            <p:ph type="subTitle" idx="1"/>
          </p:nvPr>
        </p:nvSpPr>
        <p:spPr>
          <a:xfrm>
            <a:off x="594784" y="5378916"/>
            <a:ext cx="7577667" cy="909859"/>
          </a:xfrm>
        </p:spPr>
        <p:txBody>
          <a:bodyPr vert="horz" lIns="91440" tIns="45720" rIns="91440" bIns="45720" rtlCol="0">
            <a:noAutofit/>
          </a:bodyPr>
          <a:lstStyle>
            <a:lvl1pPr>
              <a:defRPr lang="en-US" b="0" dirty="0">
                <a:solidFill>
                  <a:srgbClr val="C2B8AF"/>
                </a:solidFill>
                <a:latin typeface="Calibri" charset="0"/>
                <a:ea typeface="Calibri" charset="0"/>
                <a:cs typeface="Calibri" charset="0"/>
              </a:defRPr>
            </a:lvl1pPr>
          </a:lstStyle>
          <a:p>
            <a:pPr marL="0" lvl="0" indent="0">
              <a:buNone/>
            </a:pPr>
            <a:r>
              <a:rPr lang="en-US" smtClean="0"/>
              <a:t>Click to edit Master subtitle style</a:t>
            </a:r>
            <a:endParaRPr lang="en-US" dirty="0"/>
          </a:p>
        </p:txBody>
      </p:sp>
      <p:pic>
        <p:nvPicPr>
          <p:cNvPr id="6" name="Picture 5" descr="HCA Logo_White_FINAL-01.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290256" y="5933020"/>
            <a:ext cx="1443085" cy="673699"/>
          </a:xfrm>
          <a:prstGeom prst="rect">
            <a:avLst/>
          </a:prstGeom>
        </p:spPr>
      </p:pic>
      <p:sp>
        <p:nvSpPr>
          <p:cNvPr id="12" name="Title 11"/>
          <p:cNvSpPr>
            <a:spLocks noGrp="1"/>
          </p:cNvSpPr>
          <p:nvPr>
            <p:ph type="title"/>
          </p:nvPr>
        </p:nvSpPr>
        <p:spPr>
          <a:xfrm>
            <a:off x="594784" y="3883403"/>
            <a:ext cx="7577667" cy="1268589"/>
          </a:xfrm>
        </p:spPr>
        <p:txBody>
          <a:bodyPr>
            <a:normAutofit/>
          </a:bodyPr>
          <a:lstStyle>
            <a:lvl1pPr>
              <a:lnSpc>
                <a:spcPct val="110000"/>
              </a:lnSpc>
              <a:defRPr sz="3200">
                <a:solidFill>
                  <a:srgbClr val="FFFFFF"/>
                </a:solidFill>
              </a:defRPr>
            </a:lvl1pPr>
          </a:lstStyle>
          <a:p>
            <a:r>
              <a:rPr lang="en-US" smtClean="0"/>
              <a:t>Click to edit Master title style</a:t>
            </a:r>
            <a:endParaRPr lang="en-US" dirty="0"/>
          </a:p>
        </p:txBody>
      </p:sp>
      <p:pic>
        <p:nvPicPr>
          <p:cNvPr id="14" name="Picture 13" descr="ppt-covers-0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3657600"/>
          </a:xfrm>
          <a:prstGeom prst="rect">
            <a:avLst/>
          </a:prstGeom>
        </p:spPr>
      </p:pic>
    </p:spTree>
    <p:extLst>
      <p:ext uri="{BB962C8B-B14F-4D97-AF65-F5344CB8AC3E}">
        <p14:creationId xmlns:p14="http://schemas.microsoft.com/office/powerpoint/2010/main" val="3083311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11" name="Rectangle 10"/>
          <p:cNvSpPr/>
          <p:nvPr/>
        </p:nvSpPr>
        <p:spPr>
          <a:xfrm>
            <a:off x="0" y="1"/>
            <a:ext cx="12192000" cy="6868081"/>
          </a:xfrm>
          <a:prstGeom prst="rect">
            <a:avLst/>
          </a:prstGeom>
          <a:solidFill>
            <a:srgbClr val="0016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 name="Subtitle 2"/>
          <p:cNvSpPr>
            <a:spLocks noGrp="1"/>
          </p:cNvSpPr>
          <p:nvPr>
            <p:ph type="subTitle" idx="1"/>
          </p:nvPr>
        </p:nvSpPr>
        <p:spPr>
          <a:xfrm>
            <a:off x="594784" y="5378916"/>
            <a:ext cx="7577667" cy="909859"/>
          </a:xfrm>
        </p:spPr>
        <p:txBody>
          <a:bodyPr>
            <a:noAutofit/>
          </a:bodyPr>
          <a:lstStyle>
            <a:lvl1pPr marL="0" indent="0" algn="l">
              <a:lnSpc>
                <a:spcPct val="110000"/>
              </a:lnSpc>
              <a:buNone/>
              <a:defRPr sz="1867" b="0">
                <a:solidFill>
                  <a:srgbClr val="C2B8AF"/>
                </a:solidFill>
                <a:latin typeface="Calibri" charset="0"/>
                <a:ea typeface="Calibri" charset="0"/>
                <a:cs typeface="Calibri"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descr="HCA Logo_White_FINAL-01.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290256" y="5933020"/>
            <a:ext cx="1443085" cy="673699"/>
          </a:xfrm>
          <a:prstGeom prst="rect">
            <a:avLst/>
          </a:prstGeom>
        </p:spPr>
      </p:pic>
      <p:sp>
        <p:nvSpPr>
          <p:cNvPr id="12" name="Title 11"/>
          <p:cNvSpPr>
            <a:spLocks noGrp="1"/>
          </p:cNvSpPr>
          <p:nvPr>
            <p:ph type="title"/>
          </p:nvPr>
        </p:nvSpPr>
        <p:spPr>
          <a:xfrm>
            <a:off x="594784" y="3854203"/>
            <a:ext cx="7577667" cy="1305575"/>
          </a:xfrm>
        </p:spPr>
        <p:txBody>
          <a:bodyPr>
            <a:normAutofit/>
          </a:bodyPr>
          <a:lstStyle>
            <a:lvl1pPr>
              <a:lnSpc>
                <a:spcPct val="110000"/>
              </a:lnSpc>
              <a:defRPr sz="3200">
                <a:solidFill>
                  <a:srgbClr val="FFFFFF"/>
                </a:solidFill>
              </a:defRPr>
            </a:lvl1pPr>
          </a:lstStyle>
          <a:p>
            <a:r>
              <a:rPr lang="en-US" smtClean="0"/>
              <a:t>Click to edit Master title style</a:t>
            </a:r>
            <a:endParaRPr lang="en-US" dirty="0"/>
          </a:p>
        </p:txBody>
      </p:sp>
      <p:pic>
        <p:nvPicPr>
          <p:cNvPr id="14" name="Picture 13" descr="ppt-covers-07.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3657600"/>
          </a:xfrm>
          <a:prstGeom prst="rect">
            <a:avLst/>
          </a:prstGeom>
        </p:spPr>
      </p:pic>
    </p:spTree>
    <p:extLst>
      <p:ext uri="{BB962C8B-B14F-4D97-AF65-F5344CB8AC3E}">
        <p14:creationId xmlns:p14="http://schemas.microsoft.com/office/powerpoint/2010/main" val="3569966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331151"/>
            <a:ext cx="10972800" cy="682403"/>
          </a:xfrm>
        </p:spPr>
        <p:txBody>
          <a:bodyPr>
            <a:normAutofit/>
          </a:bodyPr>
          <a:lstStyle>
            <a:lvl1pPr>
              <a:defRPr sz="2667">
                <a:solidFill>
                  <a:schemeClr val="accent3">
                    <a:lumMod val="75000"/>
                  </a:schemeClr>
                </a:solidFill>
                <a:latin typeface="Calibri" charset="0"/>
                <a:ea typeface="Calibri" charset="0"/>
                <a:cs typeface="Calibri" charset="0"/>
              </a:defRPr>
            </a:lvl1pPr>
          </a:lstStyle>
          <a:p>
            <a:r>
              <a:rPr lang="en-US" smtClean="0"/>
              <a:t>Click to edit Master title style</a:t>
            </a:r>
            <a:endParaRPr lang="en-US" dirty="0"/>
          </a:p>
        </p:txBody>
      </p:sp>
      <p:sp>
        <p:nvSpPr>
          <p:cNvPr id="5" name="Subtitle 2"/>
          <p:cNvSpPr>
            <a:spLocks noGrp="1"/>
          </p:cNvSpPr>
          <p:nvPr>
            <p:ph type="subTitle" idx="1"/>
          </p:nvPr>
        </p:nvSpPr>
        <p:spPr>
          <a:xfrm>
            <a:off x="594784" y="1701747"/>
            <a:ext cx="7577667" cy="3990060"/>
          </a:xfrm>
        </p:spPr>
        <p:txBody>
          <a:bodyPr numCol="1">
            <a:noAutofit/>
          </a:bodyPr>
          <a:lstStyle>
            <a:lvl1pPr marL="0" indent="0" algn="l">
              <a:spcBef>
                <a:spcPts val="800"/>
              </a:spcBef>
              <a:buNone/>
              <a:defRPr sz="1867" b="0">
                <a:solidFill>
                  <a:srgbClr val="4E4540"/>
                </a:solidFill>
                <a:latin typeface="Calibri" charset="0"/>
                <a:ea typeface="Calibri" charset="0"/>
                <a:cs typeface="Calibri"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dirty="0"/>
          </a:p>
        </p:txBody>
      </p:sp>
      <p:cxnSp>
        <p:nvCxnSpPr>
          <p:cNvPr id="7" name="Straight Connector 6"/>
          <p:cNvCxnSpPr/>
          <p:nvPr/>
        </p:nvCxnSpPr>
        <p:spPr>
          <a:xfrm>
            <a:off x="609600" y="1013553"/>
            <a:ext cx="109728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7304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DCD7D4"/>
        </a:solidFill>
        <a:effectLst/>
      </p:bgPr>
    </p:bg>
    <p:spTree>
      <p:nvGrpSpPr>
        <p:cNvPr id="1" name=""/>
        <p:cNvGrpSpPr/>
        <p:nvPr/>
      </p:nvGrpSpPr>
      <p:grpSpPr>
        <a:xfrm>
          <a:off x="0" y="0"/>
          <a:ext cx="0" cy="0"/>
          <a:chOff x="0" y="0"/>
          <a:chExt cx="0" cy="0"/>
        </a:xfrm>
      </p:grpSpPr>
      <p:sp>
        <p:nvSpPr>
          <p:cNvPr id="6" name="Subtitle 2"/>
          <p:cNvSpPr>
            <a:spLocks noGrp="1"/>
          </p:cNvSpPr>
          <p:nvPr>
            <p:ph type="subTitle" idx="1"/>
          </p:nvPr>
        </p:nvSpPr>
        <p:spPr>
          <a:xfrm>
            <a:off x="594784" y="3413924"/>
            <a:ext cx="6499576" cy="2145413"/>
          </a:xfrm>
        </p:spPr>
        <p:txBody>
          <a:bodyPr>
            <a:normAutofit/>
          </a:bodyPr>
          <a:lstStyle>
            <a:lvl1pPr marL="0" indent="0" algn="l">
              <a:buNone/>
              <a:defRPr sz="1867" b="0">
                <a:solidFill>
                  <a:srgbClr val="4E4540"/>
                </a:solidFill>
                <a:latin typeface="Calibri" charset="0"/>
                <a:ea typeface="Calibri" charset="0"/>
                <a:cs typeface="Calibri"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dirty="0"/>
          </a:p>
        </p:txBody>
      </p:sp>
      <p:sp>
        <p:nvSpPr>
          <p:cNvPr id="8" name="Title 8"/>
          <p:cNvSpPr>
            <a:spLocks noGrp="1"/>
          </p:cNvSpPr>
          <p:nvPr>
            <p:ph type="title"/>
          </p:nvPr>
        </p:nvSpPr>
        <p:spPr>
          <a:xfrm>
            <a:off x="594784" y="978152"/>
            <a:ext cx="6499576" cy="2216553"/>
          </a:xfrm>
        </p:spPr>
        <p:txBody>
          <a:bodyPr/>
          <a:lstStyle>
            <a:lvl1pPr>
              <a:defRPr>
                <a:latin typeface="Calibri" charset="0"/>
                <a:ea typeface="Calibri" charset="0"/>
                <a:cs typeface="Calibri"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16140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pic>
        <p:nvPicPr>
          <p:cNvPr id="2" name="Picture 1" descr="ppt-bg169-0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242892"/>
          </a:xfrm>
          <a:prstGeom prst="rect">
            <a:avLst/>
          </a:prstGeom>
        </p:spPr>
      </p:pic>
      <p:sp>
        <p:nvSpPr>
          <p:cNvPr id="7" name="Subtitle 2"/>
          <p:cNvSpPr>
            <a:spLocks noGrp="1"/>
          </p:cNvSpPr>
          <p:nvPr>
            <p:ph type="subTitle" idx="1"/>
          </p:nvPr>
        </p:nvSpPr>
        <p:spPr>
          <a:xfrm>
            <a:off x="594784" y="3413924"/>
            <a:ext cx="6499576" cy="2145413"/>
          </a:xfrm>
        </p:spPr>
        <p:txBody>
          <a:bodyPr>
            <a:normAutofit/>
          </a:bodyPr>
          <a:lstStyle>
            <a:lvl1pPr marL="0" indent="0" algn="l">
              <a:buNone/>
              <a:defRPr sz="1867" b="0">
                <a:solidFill>
                  <a:srgbClr val="4E4540"/>
                </a:solidFill>
                <a:latin typeface="Calibri" charset="0"/>
                <a:ea typeface="Calibri" charset="0"/>
                <a:cs typeface="Calibri"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a:xfrm>
            <a:off x="594784" y="978152"/>
            <a:ext cx="6499576" cy="2216553"/>
          </a:xfrm>
        </p:spPr>
        <p:txBody>
          <a:bodyPr/>
          <a:lstStyle>
            <a:lvl1pPr>
              <a:defRPr>
                <a:latin typeface="Calibri" charset="0"/>
                <a:ea typeface="Calibri" charset="0"/>
                <a:cs typeface="Calibri"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8409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5" name="Content Placeholder 2"/>
          <p:cNvSpPr>
            <a:spLocks noGrp="1"/>
          </p:cNvSpPr>
          <p:nvPr>
            <p:ph sz="half" idx="1"/>
          </p:nvPr>
        </p:nvSpPr>
        <p:spPr>
          <a:xfrm>
            <a:off x="594785" y="1246396"/>
            <a:ext cx="8117580" cy="4511040"/>
          </a:xfrm>
        </p:spPr>
        <p:txBody>
          <a:bodyPr>
            <a:noAutofit/>
          </a:bodyPr>
          <a:lstStyle>
            <a:lvl1pPr>
              <a:spcBef>
                <a:spcPts val="800"/>
              </a:spcBef>
              <a:defRPr sz="1867">
                <a:solidFill>
                  <a:srgbClr val="4E4540"/>
                </a:solidFill>
                <a:latin typeface="Calibri" charset="0"/>
                <a:ea typeface="Calibri" charset="0"/>
                <a:cs typeface="Calibri" charset="0"/>
              </a:defRPr>
            </a:lvl1pPr>
            <a:lvl2pPr>
              <a:spcBef>
                <a:spcPts val="800"/>
              </a:spcBef>
              <a:defRPr sz="1867">
                <a:solidFill>
                  <a:srgbClr val="4E4540"/>
                </a:solidFill>
                <a:latin typeface="Calibri" charset="0"/>
                <a:ea typeface="Calibri" charset="0"/>
                <a:cs typeface="Calibri" charset="0"/>
              </a:defRPr>
            </a:lvl2pPr>
            <a:lvl3pPr>
              <a:spcBef>
                <a:spcPts val="800"/>
              </a:spcBef>
              <a:defRPr sz="1600">
                <a:solidFill>
                  <a:srgbClr val="4E4540"/>
                </a:solidFill>
                <a:latin typeface="Calibri" charset="0"/>
                <a:ea typeface="Calibri" charset="0"/>
                <a:cs typeface="Calibri" charset="0"/>
              </a:defRPr>
            </a:lvl3pPr>
            <a:lvl4pPr>
              <a:spcBef>
                <a:spcPts val="800"/>
              </a:spcBef>
              <a:defRPr sz="1333">
                <a:solidFill>
                  <a:srgbClr val="4E4540"/>
                </a:solidFill>
                <a:latin typeface="Calibri" charset="0"/>
                <a:ea typeface="Calibri" charset="0"/>
                <a:cs typeface="Calibri" charset="0"/>
              </a:defRPr>
            </a:lvl4pPr>
            <a:lvl5pPr>
              <a:defRPr sz="1867">
                <a:solidFill>
                  <a:schemeClr val="tx1"/>
                </a:solidFill>
              </a:defRPr>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6" name="Title 1"/>
          <p:cNvSpPr>
            <a:spLocks noGrp="1"/>
          </p:cNvSpPr>
          <p:nvPr>
            <p:ph type="title"/>
          </p:nvPr>
        </p:nvSpPr>
        <p:spPr>
          <a:xfrm>
            <a:off x="609600" y="331150"/>
            <a:ext cx="10980281" cy="682404"/>
          </a:xfrm>
        </p:spPr>
        <p:txBody>
          <a:bodyPr>
            <a:normAutofit/>
          </a:bodyPr>
          <a:lstStyle>
            <a:lvl1pPr>
              <a:defRPr sz="2667"/>
            </a:lvl1pPr>
          </a:lstStyle>
          <a:p>
            <a:r>
              <a:rPr lang="en-US" smtClean="0"/>
              <a:t>Click to edit Master title style</a:t>
            </a:r>
            <a:endParaRPr lang="en-US" dirty="0"/>
          </a:p>
        </p:txBody>
      </p:sp>
      <p:cxnSp>
        <p:nvCxnSpPr>
          <p:cNvPr id="7" name="Straight Connector 6"/>
          <p:cNvCxnSpPr/>
          <p:nvPr/>
        </p:nvCxnSpPr>
        <p:spPr>
          <a:xfrm>
            <a:off x="609600" y="1013553"/>
            <a:ext cx="109728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95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ext Placeholder 2"/>
          <p:cNvSpPr>
            <a:spLocks noGrp="1"/>
          </p:cNvSpPr>
          <p:nvPr>
            <p:ph type="body" idx="1"/>
          </p:nvPr>
        </p:nvSpPr>
        <p:spPr>
          <a:xfrm>
            <a:off x="609600" y="1679512"/>
            <a:ext cx="10972800" cy="396084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Rectangle 10"/>
          <p:cNvSpPr/>
          <p:nvPr/>
        </p:nvSpPr>
        <p:spPr>
          <a:xfrm>
            <a:off x="8174567" y="-442"/>
            <a:ext cx="3424767" cy="188163"/>
          </a:xfrm>
          <a:prstGeom prst="rect">
            <a:avLst/>
          </a:prstGeom>
          <a:solidFill>
            <a:srgbClr val="E359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2" name="Rectangle 11"/>
          <p:cNvSpPr/>
          <p:nvPr/>
        </p:nvSpPr>
        <p:spPr>
          <a:xfrm>
            <a:off x="0" y="6239489"/>
            <a:ext cx="12192000" cy="633889"/>
          </a:xfrm>
          <a:prstGeom prst="rect">
            <a:avLst/>
          </a:prstGeom>
          <a:solidFill>
            <a:srgbClr val="0016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3" name="Picture 12" descr="HCA Logo_White_FINAL-01.png"/>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10290256" y="6239489"/>
            <a:ext cx="1443085" cy="673699"/>
          </a:xfrm>
          <a:prstGeom prst="rect">
            <a:avLst/>
          </a:prstGeom>
        </p:spPr>
      </p:pic>
      <p:sp>
        <p:nvSpPr>
          <p:cNvPr id="14" name="TextBox 13"/>
          <p:cNvSpPr txBox="1"/>
          <p:nvPr/>
        </p:nvSpPr>
        <p:spPr>
          <a:xfrm>
            <a:off x="609600" y="6422451"/>
            <a:ext cx="4043475" cy="276999"/>
          </a:xfrm>
          <a:prstGeom prst="rect">
            <a:avLst/>
          </a:prstGeom>
          <a:noFill/>
        </p:spPr>
        <p:txBody>
          <a:bodyPr wrap="square" rtlCol="0">
            <a:spAutoFit/>
          </a:bodyPr>
          <a:lstStyle/>
          <a:p>
            <a:pPr algn="l"/>
            <a:fld id="{26918BF7-1244-9548-90A2-A2DAC37260D1}" type="slidenum">
              <a:rPr lang="en-US" sz="1200" smtClean="0">
                <a:solidFill>
                  <a:schemeClr val="bg1"/>
                </a:solidFill>
                <a:latin typeface="Calibri" charset="0"/>
                <a:ea typeface="Calibri" charset="0"/>
                <a:cs typeface="Calibri" charset="0"/>
              </a:rPr>
              <a:pPr algn="l"/>
              <a:t>‹#›</a:t>
            </a:fld>
            <a:r>
              <a:rPr lang="en-US" sz="1200" dirty="0" smtClean="0">
                <a:solidFill>
                  <a:schemeClr val="bg1"/>
                </a:solidFill>
                <a:latin typeface="Calibri" charset="0"/>
                <a:ea typeface="Calibri" charset="0"/>
                <a:cs typeface="Calibri" charset="0"/>
              </a:rPr>
              <a:t>   |   Clinical</a:t>
            </a:r>
            <a:r>
              <a:rPr lang="en-US" sz="1200" baseline="0" dirty="0" smtClean="0">
                <a:solidFill>
                  <a:schemeClr val="bg1"/>
                </a:solidFill>
                <a:latin typeface="Calibri" charset="0"/>
                <a:ea typeface="Calibri" charset="0"/>
                <a:cs typeface="Calibri" charset="0"/>
              </a:rPr>
              <a:t> Services Group</a:t>
            </a:r>
            <a:endParaRPr lang="en-US" sz="1200" dirty="0">
              <a:solidFill>
                <a:schemeClr val="bg1"/>
              </a:solidFill>
              <a:latin typeface="Calibri" charset="0"/>
              <a:ea typeface="Calibri" charset="0"/>
              <a:cs typeface="Calibri" charset="0"/>
            </a:endParaRPr>
          </a:p>
        </p:txBody>
      </p:sp>
      <p:sp>
        <p:nvSpPr>
          <p:cNvPr id="15" name="Title Placeholder 14"/>
          <p:cNvSpPr>
            <a:spLocks noGrp="1"/>
          </p:cNvSpPr>
          <p:nvPr>
            <p:ph type="title"/>
          </p:nvPr>
        </p:nvSpPr>
        <p:spPr>
          <a:xfrm>
            <a:off x="609600" y="331151"/>
            <a:ext cx="10972800" cy="813696"/>
          </a:xfrm>
          <a:prstGeom prst="rect">
            <a:avLst/>
          </a:prstGeom>
        </p:spPr>
        <p:txBody>
          <a:bodyPr vert="horz" wrap="square" lIns="0" tIns="45720" rIns="91440" bIns="45720" rtlCol="0" anchor="ctr" anchorCtr="0">
            <a:normAutofit/>
          </a:bodyPr>
          <a:lstStyle/>
          <a:p>
            <a:pPr lvl="0" defTabSz="1219170">
              <a:lnSpc>
                <a:spcPct val="90000"/>
              </a:lnSpc>
            </a:pPr>
            <a:r>
              <a:rPr lang="en-US" dirty="0" smtClean="0"/>
              <a:t>Title</a:t>
            </a:r>
            <a:endParaRPr lang="en-US" dirty="0"/>
          </a:p>
        </p:txBody>
      </p:sp>
      <p:sp>
        <p:nvSpPr>
          <p:cNvPr id="18" name="TextBox 17"/>
          <p:cNvSpPr txBox="1"/>
          <p:nvPr/>
        </p:nvSpPr>
        <p:spPr>
          <a:xfrm>
            <a:off x="6768792" y="6164758"/>
            <a:ext cx="3431817" cy="823164"/>
          </a:xfrm>
          <a:prstGeom prst="rect">
            <a:avLst/>
          </a:prstGeom>
        </p:spPr>
        <p:txBody>
          <a:bodyPr vert="horz" wrap="square" lIns="121920" tIns="60960" rIns="121920" bIns="60960" rtlCol="0" anchor="ctr">
            <a:normAutofit/>
          </a:bodyPr>
          <a:lstStyle/>
          <a:p>
            <a:pPr algn="r">
              <a:lnSpc>
                <a:spcPct val="110000"/>
              </a:lnSpc>
            </a:pPr>
            <a:r>
              <a:rPr lang="en-US" sz="1067" dirty="0" smtClean="0">
                <a:solidFill>
                  <a:srgbClr val="C2B8AF"/>
                </a:solidFill>
                <a:latin typeface="Calibri" charset="0"/>
                <a:ea typeface="Calibri" charset="0"/>
                <a:cs typeface="Calibri" charset="0"/>
              </a:rPr>
              <a:t>CONFIDENTIAL – Contains</a:t>
            </a:r>
            <a:r>
              <a:rPr lang="en-US" sz="1067" baseline="0" dirty="0" smtClean="0">
                <a:solidFill>
                  <a:srgbClr val="C2B8AF"/>
                </a:solidFill>
                <a:latin typeface="Calibri" charset="0"/>
                <a:ea typeface="Calibri" charset="0"/>
                <a:cs typeface="Calibri" charset="0"/>
              </a:rPr>
              <a:t> proprietary information. Not intended for external distribution.</a:t>
            </a:r>
            <a:endParaRPr lang="en-US" sz="1067" dirty="0" smtClean="0">
              <a:solidFill>
                <a:srgbClr val="C2B8AF"/>
              </a:solidFill>
              <a:latin typeface="Calibri" charset="0"/>
              <a:ea typeface="Calibri" charset="0"/>
              <a:cs typeface="Calibri" charset="0"/>
            </a:endParaRPr>
          </a:p>
        </p:txBody>
      </p:sp>
    </p:spTree>
    <p:extLst>
      <p:ext uri="{BB962C8B-B14F-4D97-AF65-F5344CB8AC3E}">
        <p14:creationId xmlns:p14="http://schemas.microsoft.com/office/powerpoint/2010/main" val="4380352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txStyles>
    <p:titleStyle>
      <a:lvl1pPr marL="0" marR="0" indent="0" algn="l" defTabSz="609585" rtl="0" eaLnBrk="1" fontAlgn="auto" latinLnBrk="0" hangingPunct="1">
        <a:lnSpc>
          <a:spcPct val="100000"/>
        </a:lnSpc>
        <a:spcBef>
          <a:spcPct val="0"/>
        </a:spcBef>
        <a:spcAft>
          <a:spcPts val="0"/>
        </a:spcAft>
        <a:buClrTx/>
        <a:buSzTx/>
        <a:buFontTx/>
        <a:buNone/>
        <a:tabLst/>
        <a:defRPr lang="en-US" sz="3200" b="1" i="0" kern="1200" cap="all" dirty="0">
          <a:solidFill>
            <a:schemeClr val="accent3">
              <a:lumMod val="75000"/>
            </a:schemeClr>
          </a:solidFill>
          <a:latin typeface="Calibri" charset="0"/>
          <a:ea typeface="Calibri" charset="0"/>
          <a:cs typeface="Calibri" charset="0"/>
        </a:defRPr>
      </a:lvl1pPr>
    </p:titleStyle>
    <p:bodyStyle>
      <a:lvl1pPr marL="224361" indent="-224361" algn="l" defTabSz="609585" rtl="0" eaLnBrk="1" latinLnBrk="0" hangingPunct="1">
        <a:lnSpc>
          <a:spcPct val="110000"/>
        </a:lnSpc>
        <a:spcBef>
          <a:spcPts val="0"/>
        </a:spcBef>
        <a:spcAft>
          <a:spcPts val="800"/>
        </a:spcAft>
        <a:buClr>
          <a:srgbClr val="E35929"/>
        </a:buClr>
        <a:buFont typeface="Arial"/>
        <a:buChar char="•"/>
        <a:defRPr sz="1867" kern="1200">
          <a:solidFill>
            <a:srgbClr val="4E4540"/>
          </a:solidFill>
          <a:latin typeface="Calibri" charset="0"/>
          <a:ea typeface="Calibri" charset="0"/>
          <a:cs typeface="Calibri" charset="0"/>
        </a:defRPr>
      </a:lvl1pPr>
      <a:lvl2pPr marL="840296" indent="-230712" algn="l" defTabSz="609585" rtl="0" eaLnBrk="1" latinLnBrk="0" hangingPunct="1">
        <a:lnSpc>
          <a:spcPct val="110000"/>
        </a:lnSpc>
        <a:spcBef>
          <a:spcPts val="0"/>
        </a:spcBef>
        <a:spcAft>
          <a:spcPts val="800"/>
        </a:spcAft>
        <a:buClr>
          <a:srgbClr val="E35929"/>
        </a:buClr>
        <a:buFont typeface="Arial"/>
        <a:buChar char="–"/>
        <a:defRPr sz="1867" kern="1200">
          <a:solidFill>
            <a:srgbClr val="4E4540"/>
          </a:solidFill>
          <a:latin typeface="Calibri" charset="0"/>
          <a:ea typeface="Calibri" charset="0"/>
          <a:cs typeface="Calibri" charset="0"/>
        </a:defRPr>
      </a:lvl2pPr>
      <a:lvl3pPr marL="1441415" indent="-222245" algn="l" defTabSz="609585" rtl="0" eaLnBrk="1" latinLnBrk="0" hangingPunct="1">
        <a:lnSpc>
          <a:spcPct val="110000"/>
        </a:lnSpc>
        <a:spcBef>
          <a:spcPts val="0"/>
        </a:spcBef>
        <a:spcAft>
          <a:spcPts val="800"/>
        </a:spcAft>
        <a:buClr>
          <a:srgbClr val="E35929"/>
        </a:buClr>
        <a:buFont typeface="Arial"/>
        <a:buChar char="•"/>
        <a:defRPr sz="1600" kern="1200">
          <a:solidFill>
            <a:srgbClr val="4E4540"/>
          </a:solidFill>
          <a:latin typeface="Calibri" charset="0"/>
          <a:ea typeface="Calibri" charset="0"/>
          <a:cs typeface="Calibri" charset="0"/>
        </a:defRPr>
      </a:lvl3pPr>
      <a:lvl4pPr marL="2057349" indent="-228594" algn="l" defTabSz="609585" rtl="0" eaLnBrk="1" latinLnBrk="0" hangingPunct="1">
        <a:lnSpc>
          <a:spcPct val="110000"/>
        </a:lnSpc>
        <a:spcBef>
          <a:spcPts val="0"/>
        </a:spcBef>
        <a:spcAft>
          <a:spcPts val="800"/>
        </a:spcAft>
        <a:buClr>
          <a:srgbClr val="E35929"/>
        </a:buClr>
        <a:buFont typeface="Arial"/>
        <a:buChar char="–"/>
        <a:defRPr sz="1600" kern="1200">
          <a:solidFill>
            <a:srgbClr val="4E4540"/>
          </a:solidFill>
          <a:latin typeface="Calibri" charset="0"/>
          <a:ea typeface="Calibri" charset="0"/>
          <a:cs typeface="Calibri" charset="0"/>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4784" y="3839605"/>
            <a:ext cx="11075599" cy="1312387"/>
          </a:xfrm>
        </p:spPr>
        <p:txBody>
          <a:bodyPr>
            <a:normAutofit/>
          </a:bodyPr>
          <a:lstStyle/>
          <a:p>
            <a:r>
              <a:rPr lang="en-US" dirty="0" smtClean="0"/>
              <a:t>The Joint Commission - Triennial Accreditation Survey</a:t>
            </a:r>
            <a:br>
              <a:rPr lang="en-US" dirty="0" smtClean="0"/>
            </a:br>
            <a:r>
              <a:rPr lang="en-US" dirty="0" smtClean="0"/>
              <a:t>Observation Visualization &amp; Analysis</a:t>
            </a:r>
            <a:endParaRPr lang="en-US" dirty="0"/>
          </a:p>
        </p:txBody>
      </p:sp>
      <p:sp>
        <p:nvSpPr>
          <p:cNvPr id="3" name="Subtitle 2"/>
          <p:cNvSpPr>
            <a:spLocks noGrp="1"/>
          </p:cNvSpPr>
          <p:nvPr>
            <p:ph type="subTitle" idx="1"/>
          </p:nvPr>
        </p:nvSpPr>
        <p:spPr>
          <a:xfrm>
            <a:off x="594784" y="5378916"/>
            <a:ext cx="7577667" cy="1266981"/>
          </a:xfrm>
        </p:spPr>
        <p:txBody>
          <a:bodyPr/>
          <a:lstStyle/>
          <a:p>
            <a:pPr marL="0" indent="0">
              <a:buNone/>
            </a:pPr>
            <a:r>
              <a:rPr lang="en-US" dirty="0" smtClean="0"/>
              <a:t>April 10, 2018</a:t>
            </a:r>
          </a:p>
          <a:p>
            <a:pPr marL="0" indent="0">
              <a:buNone/>
            </a:pPr>
            <a:r>
              <a:rPr lang="en-US" dirty="0" smtClean="0"/>
              <a:t>CSG | Data Science | DS Team Presentation</a:t>
            </a:r>
          </a:p>
          <a:p>
            <a:pPr marL="0" indent="0">
              <a:buNone/>
            </a:pPr>
            <a:r>
              <a:rPr lang="en-US" dirty="0" smtClean="0"/>
              <a:t>Matthew K Brown, MBA, P.E.</a:t>
            </a:r>
          </a:p>
        </p:txBody>
      </p:sp>
    </p:spTree>
    <p:extLst>
      <p:ext uri="{BB962C8B-B14F-4D97-AF65-F5344CB8AC3E}">
        <p14:creationId xmlns:p14="http://schemas.microsoft.com/office/powerpoint/2010/main" val="3568207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4898659" y="1931358"/>
            <a:ext cx="7052882" cy="3317558"/>
          </a:xfrm>
          <a:prstGeom prst="rect">
            <a:avLst/>
          </a:prstGeom>
        </p:spPr>
      </p:pic>
      <p:pic>
        <p:nvPicPr>
          <p:cNvPr id="13" name="Picture 12"/>
          <p:cNvPicPr>
            <a:picLocks noChangeAspect="1"/>
          </p:cNvPicPr>
          <p:nvPr/>
        </p:nvPicPr>
        <p:blipFill>
          <a:blip r:embed="rId3"/>
          <a:stretch>
            <a:fillRect/>
          </a:stretch>
        </p:blipFill>
        <p:spPr>
          <a:xfrm>
            <a:off x="737519" y="2006457"/>
            <a:ext cx="3846481" cy="2838355"/>
          </a:xfrm>
          <a:prstGeom prst="rect">
            <a:avLst/>
          </a:prstGeom>
        </p:spPr>
      </p:pic>
      <p:sp>
        <p:nvSpPr>
          <p:cNvPr id="2" name="Title 1"/>
          <p:cNvSpPr>
            <a:spLocks noGrp="1"/>
          </p:cNvSpPr>
          <p:nvPr>
            <p:ph type="title"/>
          </p:nvPr>
        </p:nvSpPr>
        <p:spPr/>
        <p:txBody>
          <a:bodyPr/>
          <a:lstStyle/>
          <a:p>
            <a:r>
              <a:rPr lang="en-US" dirty="0" smtClean="0"/>
              <a:t>Clustering Model – Version 1</a:t>
            </a:r>
            <a:endParaRPr lang="en-US" dirty="0"/>
          </a:p>
        </p:txBody>
      </p:sp>
      <p:sp>
        <p:nvSpPr>
          <p:cNvPr id="3" name="Content Placeholder 2"/>
          <p:cNvSpPr>
            <a:spLocks noGrp="1"/>
          </p:cNvSpPr>
          <p:nvPr>
            <p:ph idx="1"/>
          </p:nvPr>
        </p:nvSpPr>
        <p:spPr>
          <a:xfrm>
            <a:off x="609600" y="1048338"/>
            <a:ext cx="11060784" cy="812491"/>
          </a:xfrm>
        </p:spPr>
        <p:txBody>
          <a:bodyPr>
            <a:normAutofit/>
          </a:bodyPr>
          <a:lstStyle/>
          <a:p>
            <a:pPr>
              <a:spcAft>
                <a:spcPts val="0"/>
              </a:spcAft>
            </a:pPr>
            <a:r>
              <a:rPr lang="en-US" sz="1600" dirty="0" smtClean="0"/>
              <a:t>Clustering Technique: </a:t>
            </a:r>
            <a:r>
              <a:rPr lang="en-US" sz="1600" dirty="0" err="1" smtClean="0"/>
              <a:t>AffinityPropagation</a:t>
            </a:r>
            <a:r>
              <a:rPr lang="en-US" sz="1600" dirty="0" smtClean="0"/>
              <a:t> (</a:t>
            </a:r>
            <a:r>
              <a:rPr lang="en-US" sz="1600" dirty="0"/>
              <a:t>Distance = </a:t>
            </a:r>
            <a:r>
              <a:rPr lang="en-US" sz="1600" dirty="0" smtClean="0"/>
              <a:t>Cosine, Dampening = 0.9, Convergence Iterations = 15)</a:t>
            </a:r>
          </a:p>
          <a:p>
            <a:pPr>
              <a:spcAft>
                <a:spcPts val="0"/>
              </a:spcAft>
            </a:pPr>
            <a:r>
              <a:rPr lang="en-US" sz="1600" dirty="0" smtClean="0"/>
              <a:t>Feature Engineering: NLTK </a:t>
            </a:r>
            <a:r>
              <a:rPr lang="en-US" sz="1600" dirty="0" err="1" smtClean="0"/>
              <a:t>Stopwords</a:t>
            </a:r>
            <a:r>
              <a:rPr lang="en-US" sz="1600" dirty="0" smtClean="0"/>
              <a:t> Removed</a:t>
            </a:r>
          </a:p>
        </p:txBody>
      </p:sp>
      <p:pic>
        <p:nvPicPr>
          <p:cNvPr id="4" name="Picture 3"/>
          <p:cNvPicPr>
            <a:picLocks noChangeAspect="1"/>
          </p:cNvPicPr>
          <p:nvPr/>
        </p:nvPicPr>
        <p:blipFill>
          <a:blip r:embed="rId4"/>
          <a:stretch>
            <a:fillRect/>
          </a:stretch>
        </p:blipFill>
        <p:spPr>
          <a:xfrm>
            <a:off x="1161999" y="4874629"/>
            <a:ext cx="3266123" cy="1268730"/>
          </a:xfrm>
          <a:prstGeom prst="rect">
            <a:avLst/>
          </a:prstGeom>
        </p:spPr>
      </p:pic>
    </p:spTree>
    <p:extLst>
      <p:ext uri="{BB962C8B-B14F-4D97-AF65-F5344CB8AC3E}">
        <p14:creationId xmlns:p14="http://schemas.microsoft.com/office/powerpoint/2010/main" val="4128350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4849510" y="1951236"/>
            <a:ext cx="7118414" cy="3366707"/>
          </a:xfrm>
          <a:prstGeom prst="rect">
            <a:avLst/>
          </a:prstGeom>
        </p:spPr>
      </p:pic>
      <p:pic>
        <p:nvPicPr>
          <p:cNvPr id="13" name="Picture 12"/>
          <p:cNvPicPr>
            <a:picLocks noChangeAspect="1"/>
          </p:cNvPicPr>
          <p:nvPr/>
        </p:nvPicPr>
        <p:blipFill>
          <a:blip r:embed="rId3"/>
          <a:stretch>
            <a:fillRect/>
          </a:stretch>
        </p:blipFill>
        <p:spPr>
          <a:xfrm>
            <a:off x="708640" y="2010209"/>
            <a:ext cx="3888486" cy="2856357"/>
          </a:xfrm>
          <a:prstGeom prst="rect">
            <a:avLst/>
          </a:prstGeom>
        </p:spPr>
      </p:pic>
      <p:sp>
        <p:nvSpPr>
          <p:cNvPr id="2" name="Title 1"/>
          <p:cNvSpPr>
            <a:spLocks noGrp="1"/>
          </p:cNvSpPr>
          <p:nvPr>
            <p:ph type="title"/>
          </p:nvPr>
        </p:nvSpPr>
        <p:spPr/>
        <p:txBody>
          <a:bodyPr/>
          <a:lstStyle/>
          <a:p>
            <a:r>
              <a:rPr lang="en-US" dirty="0" smtClean="0"/>
              <a:t>Clustering Model – Version 2</a:t>
            </a:r>
            <a:endParaRPr lang="en-US" dirty="0"/>
          </a:p>
        </p:txBody>
      </p:sp>
      <p:sp>
        <p:nvSpPr>
          <p:cNvPr id="3" name="Content Placeholder 2"/>
          <p:cNvSpPr>
            <a:spLocks noGrp="1"/>
          </p:cNvSpPr>
          <p:nvPr>
            <p:ph idx="1"/>
          </p:nvPr>
        </p:nvSpPr>
        <p:spPr>
          <a:xfrm>
            <a:off x="609600" y="1048338"/>
            <a:ext cx="11060784" cy="812491"/>
          </a:xfrm>
        </p:spPr>
        <p:txBody>
          <a:bodyPr>
            <a:normAutofit/>
          </a:bodyPr>
          <a:lstStyle/>
          <a:p>
            <a:pPr>
              <a:spcAft>
                <a:spcPts val="0"/>
              </a:spcAft>
            </a:pPr>
            <a:r>
              <a:rPr lang="en-US" sz="1600" dirty="0" smtClean="0"/>
              <a:t>Clustering Technique: </a:t>
            </a:r>
            <a:r>
              <a:rPr lang="en-US" sz="1600" dirty="0" err="1" smtClean="0"/>
              <a:t>AffinityPropagation</a:t>
            </a:r>
            <a:r>
              <a:rPr lang="en-US" sz="1600" dirty="0" smtClean="0"/>
              <a:t> (</a:t>
            </a:r>
            <a:r>
              <a:rPr lang="en-US" sz="1600" dirty="0"/>
              <a:t>Distance = </a:t>
            </a:r>
            <a:r>
              <a:rPr lang="en-US" sz="1600" dirty="0" smtClean="0"/>
              <a:t>Cosine, Dampening = 0.9, Convergence Iterations = 15)</a:t>
            </a:r>
          </a:p>
          <a:p>
            <a:pPr>
              <a:spcAft>
                <a:spcPts val="0"/>
              </a:spcAft>
            </a:pPr>
            <a:r>
              <a:rPr lang="en-US" sz="1600" dirty="0" smtClean="0"/>
              <a:t>Feature Engineering: NLTK </a:t>
            </a:r>
            <a:r>
              <a:rPr lang="en-US" sz="1600" dirty="0" err="1" smtClean="0"/>
              <a:t>Stopwords</a:t>
            </a:r>
            <a:r>
              <a:rPr lang="en-US" sz="1600" dirty="0" smtClean="0"/>
              <a:t> Removed, Limited </a:t>
            </a:r>
            <a:r>
              <a:rPr lang="en-US" sz="1600" dirty="0"/>
              <a:t>Plural &amp; Singular Reconciliation </a:t>
            </a:r>
            <a:endParaRPr lang="en-US" sz="1600" dirty="0" smtClean="0"/>
          </a:p>
        </p:txBody>
      </p:sp>
      <p:pic>
        <p:nvPicPr>
          <p:cNvPr id="4" name="Picture 3"/>
          <p:cNvPicPr>
            <a:picLocks noChangeAspect="1"/>
          </p:cNvPicPr>
          <p:nvPr/>
        </p:nvPicPr>
        <p:blipFill>
          <a:blip r:embed="rId4"/>
          <a:stretch>
            <a:fillRect/>
          </a:stretch>
        </p:blipFill>
        <p:spPr>
          <a:xfrm>
            <a:off x="1170079" y="4866566"/>
            <a:ext cx="3188970" cy="1268730"/>
          </a:xfrm>
          <a:prstGeom prst="rect">
            <a:avLst/>
          </a:prstGeom>
        </p:spPr>
      </p:pic>
    </p:spTree>
    <p:extLst>
      <p:ext uri="{BB962C8B-B14F-4D97-AF65-F5344CB8AC3E}">
        <p14:creationId xmlns:p14="http://schemas.microsoft.com/office/powerpoint/2010/main" val="2705816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4868842" y="1925705"/>
            <a:ext cx="7265861" cy="3366707"/>
          </a:xfrm>
          <a:prstGeom prst="rect">
            <a:avLst/>
          </a:prstGeom>
        </p:spPr>
      </p:pic>
      <p:pic>
        <p:nvPicPr>
          <p:cNvPr id="15" name="Picture 14"/>
          <p:cNvPicPr>
            <a:picLocks noChangeAspect="1"/>
          </p:cNvPicPr>
          <p:nvPr/>
        </p:nvPicPr>
        <p:blipFill>
          <a:blip r:embed="rId3"/>
          <a:stretch>
            <a:fillRect/>
          </a:stretch>
        </p:blipFill>
        <p:spPr>
          <a:xfrm>
            <a:off x="706765" y="2024079"/>
            <a:ext cx="3894487" cy="2850356"/>
          </a:xfrm>
          <a:prstGeom prst="rect">
            <a:avLst/>
          </a:prstGeom>
        </p:spPr>
      </p:pic>
      <p:sp>
        <p:nvSpPr>
          <p:cNvPr id="2" name="Title 1"/>
          <p:cNvSpPr>
            <a:spLocks noGrp="1"/>
          </p:cNvSpPr>
          <p:nvPr>
            <p:ph type="title"/>
          </p:nvPr>
        </p:nvSpPr>
        <p:spPr/>
        <p:txBody>
          <a:bodyPr/>
          <a:lstStyle/>
          <a:p>
            <a:r>
              <a:rPr lang="en-US" dirty="0" smtClean="0"/>
              <a:t>Clustering Model – Version 3</a:t>
            </a:r>
            <a:endParaRPr lang="en-US" dirty="0"/>
          </a:p>
        </p:txBody>
      </p:sp>
      <p:sp>
        <p:nvSpPr>
          <p:cNvPr id="3" name="Content Placeholder 2"/>
          <p:cNvSpPr>
            <a:spLocks noGrp="1"/>
          </p:cNvSpPr>
          <p:nvPr>
            <p:ph idx="1"/>
          </p:nvPr>
        </p:nvSpPr>
        <p:spPr>
          <a:xfrm>
            <a:off x="609600" y="1048338"/>
            <a:ext cx="11060784" cy="812491"/>
          </a:xfrm>
        </p:spPr>
        <p:txBody>
          <a:bodyPr>
            <a:normAutofit/>
          </a:bodyPr>
          <a:lstStyle/>
          <a:p>
            <a:pPr>
              <a:spcAft>
                <a:spcPts val="0"/>
              </a:spcAft>
            </a:pPr>
            <a:r>
              <a:rPr lang="en-US" sz="1600" dirty="0" smtClean="0"/>
              <a:t>Clustering Technique: </a:t>
            </a:r>
            <a:r>
              <a:rPr lang="en-US" sz="1600" dirty="0" err="1" smtClean="0"/>
              <a:t>AffinityPropagation</a:t>
            </a:r>
            <a:r>
              <a:rPr lang="en-US" sz="1600" dirty="0" smtClean="0"/>
              <a:t> (</a:t>
            </a:r>
            <a:r>
              <a:rPr lang="en-US" sz="1600" dirty="0"/>
              <a:t>Distance = </a:t>
            </a:r>
            <a:r>
              <a:rPr lang="en-US" sz="1600" dirty="0" smtClean="0"/>
              <a:t>Cosine, Dampening = 0.9, Convergence Iterations = 15)</a:t>
            </a:r>
          </a:p>
          <a:p>
            <a:pPr>
              <a:spcAft>
                <a:spcPts val="0"/>
              </a:spcAft>
            </a:pPr>
            <a:r>
              <a:rPr lang="en-US" sz="1600" dirty="0" smtClean="0"/>
              <a:t>Feature Engineering: NLTK </a:t>
            </a:r>
            <a:r>
              <a:rPr lang="en-US" sz="1600" dirty="0" err="1" smtClean="0"/>
              <a:t>Stopwords</a:t>
            </a:r>
            <a:r>
              <a:rPr lang="en-US" sz="1600" dirty="0" smtClean="0"/>
              <a:t> Removed, Limited </a:t>
            </a:r>
            <a:r>
              <a:rPr lang="en-US" sz="1600" dirty="0"/>
              <a:t>Plural &amp; Singular </a:t>
            </a:r>
            <a:r>
              <a:rPr lang="en-US" sz="1600" dirty="0" smtClean="0"/>
              <a:t>Reconciliation,</a:t>
            </a:r>
            <a:r>
              <a:rPr lang="en-US" sz="1600" dirty="0"/>
              <a:t> Modified Bi-Gram</a:t>
            </a:r>
            <a:endParaRPr lang="en-US" sz="1600" dirty="0" smtClean="0"/>
          </a:p>
        </p:txBody>
      </p:sp>
      <p:pic>
        <p:nvPicPr>
          <p:cNvPr id="8" name="Picture 7"/>
          <p:cNvPicPr>
            <a:picLocks noChangeAspect="1"/>
          </p:cNvPicPr>
          <p:nvPr/>
        </p:nvPicPr>
        <p:blipFill>
          <a:blip r:embed="rId4"/>
          <a:stretch>
            <a:fillRect/>
          </a:stretch>
        </p:blipFill>
        <p:spPr>
          <a:xfrm>
            <a:off x="1184001" y="4884374"/>
            <a:ext cx="3206115" cy="1285875"/>
          </a:xfrm>
          <a:prstGeom prst="rect">
            <a:avLst/>
          </a:prstGeom>
        </p:spPr>
      </p:pic>
    </p:spTree>
    <p:extLst>
      <p:ext uri="{BB962C8B-B14F-4D97-AF65-F5344CB8AC3E}">
        <p14:creationId xmlns:p14="http://schemas.microsoft.com/office/powerpoint/2010/main" val="6708330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4868842" y="1925705"/>
            <a:ext cx="7216712" cy="3317558"/>
          </a:xfrm>
          <a:prstGeom prst="rect">
            <a:avLst/>
          </a:prstGeom>
        </p:spPr>
      </p:pic>
      <p:pic>
        <p:nvPicPr>
          <p:cNvPr id="6" name="Picture 5"/>
          <p:cNvPicPr>
            <a:picLocks noChangeAspect="1"/>
          </p:cNvPicPr>
          <p:nvPr/>
        </p:nvPicPr>
        <p:blipFill>
          <a:blip r:embed="rId3"/>
          <a:stretch>
            <a:fillRect/>
          </a:stretch>
        </p:blipFill>
        <p:spPr>
          <a:xfrm>
            <a:off x="700012" y="2034018"/>
            <a:ext cx="3930491" cy="2796350"/>
          </a:xfrm>
          <a:prstGeom prst="rect">
            <a:avLst/>
          </a:prstGeom>
        </p:spPr>
      </p:pic>
      <p:sp>
        <p:nvSpPr>
          <p:cNvPr id="2" name="Title 1"/>
          <p:cNvSpPr>
            <a:spLocks noGrp="1"/>
          </p:cNvSpPr>
          <p:nvPr>
            <p:ph type="title"/>
          </p:nvPr>
        </p:nvSpPr>
        <p:spPr/>
        <p:txBody>
          <a:bodyPr/>
          <a:lstStyle/>
          <a:p>
            <a:r>
              <a:rPr lang="en-US" dirty="0" smtClean="0"/>
              <a:t>Clustering Model – Version 4 </a:t>
            </a:r>
            <a:r>
              <a:rPr lang="en-US" dirty="0" err="1" smtClean="0"/>
              <a:t>wip</a:t>
            </a:r>
            <a:endParaRPr lang="en-US" dirty="0"/>
          </a:p>
        </p:txBody>
      </p:sp>
      <p:sp>
        <p:nvSpPr>
          <p:cNvPr id="3" name="Content Placeholder 2"/>
          <p:cNvSpPr>
            <a:spLocks noGrp="1"/>
          </p:cNvSpPr>
          <p:nvPr>
            <p:ph idx="1"/>
          </p:nvPr>
        </p:nvSpPr>
        <p:spPr>
          <a:xfrm>
            <a:off x="609600" y="1048338"/>
            <a:ext cx="11060784" cy="812491"/>
          </a:xfrm>
        </p:spPr>
        <p:txBody>
          <a:bodyPr>
            <a:normAutofit/>
          </a:bodyPr>
          <a:lstStyle/>
          <a:p>
            <a:pPr>
              <a:spcAft>
                <a:spcPts val="0"/>
              </a:spcAft>
            </a:pPr>
            <a:r>
              <a:rPr lang="en-US" sz="1600" dirty="0" smtClean="0"/>
              <a:t>Clustering Technique: </a:t>
            </a:r>
            <a:r>
              <a:rPr lang="en-US" sz="1600" dirty="0" err="1" smtClean="0"/>
              <a:t>AffinityPropagation</a:t>
            </a:r>
            <a:r>
              <a:rPr lang="en-US" sz="1600" dirty="0" smtClean="0"/>
              <a:t> (</a:t>
            </a:r>
            <a:r>
              <a:rPr lang="en-US" sz="1600" dirty="0"/>
              <a:t>Distance = </a:t>
            </a:r>
            <a:r>
              <a:rPr lang="en-US" sz="1600" dirty="0" smtClean="0"/>
              <a:t>Cosine, Dampening = 0.9, Convergence Iterations = 15)</a:t>
            </a:r>
          </a:p>
          <a:p>
            <a:pPr>
              <a:spcAft>
                <a:spcPts val="0"/>
              </a:spcAft>
            </a:pPr>
            <a:r>
              <a:rPr lang="en-US" sz="1600" dirty="0" smtClean="0"/>
              <a:t>Feature Engineering: NLTK </a:t>
            </a:r>
            <a:r>
              <a:rPr lang="en-US" sz="1600" dirty="0" err="1" smtClean="0"/>
              <a:t>Stopwords</a:t>
            </a:r>
            <a:r>
              <a:rPr lang="en-US" sz="1600" dirty="0" smtClean="0"/>
              <a:t> Removed, Limited Plural &amp; Singular Reconciliation, Modified Bi-Gram</a:t>
            </a:r>
            <a:r>
              <a:rPr lang="en-US" sz="1600" dirty="0"/>
              <a:t>, TF-IDF(</a:t>
            </a:r>
            <a:r>
              <a:rPr lang="en-US" sz="1600" dirty="0" err="1"/>
              <a:t>df_min</a:t>
            </a:r>
            <a:r>
              <a:rPr lang="en-US" sz="1600" dirty="0"/>
              <a:t> = 2)</a:t>
            </a:r>
            <a:endParaRPr lang="en-US" sz="1600" dirty="0" smtClean="0"/>
          </a:p>
        </p:txBody>
      </p:sp>
      <p:pic>
        <p:nvPicPr>
          <p:cNvPr id="5" name="Picture 4"/>
          <p:cNvPicPr>
            <a:picLocks noChangeAspect="1"/>
          </p:cNvPicPr>
          <p:nvPr/>
        </p:nvPicPr>
        <p:blipFill>
          <a:blip r:embed="rId4"/>
          <a:stretch>
            <a:fillRect/>
          </a:stretch>
        </p:blipFill>
        <p:spPr>
          <a:xfrm>
            <a:off x="1183077" y="4874435"/>
            <a:ext cx="3180398" cy="1260158"/>
          </a:xfrm>
          <a:prstGeom prst="rect">
            <a:avLst/>
          </a:prstGeom>
        </p:spPr>
      </p:pic>
    </p:spTree>
    <p:extLst>
      <p:ext uri="{BB962C8B-B14F-4D97-AF65-F5344CB8AC3E}">
        <p14:creationId xmlns:p14="http://schemas.microsoft.com/office/powerpoint/2010/main" val="23741086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results</a:t>
            </a:r>
            <a:endParaRPr lang="en-US" dirty="0"/>
          </a:p>
        </p:txBody>
      </p:sp>
      <p:sp>
        <p:nvSpPr>
          <p:cNvPr id="3" name="Content Placeholder 2"/>
          <p:cNvSpPr>
            <a:spLocks noGrp="1"/>
          </p:cNvSpPr>
          <p:nvPr>
            <p:ph idx="1"/>
          </p:nvPr>
        </p:nvSpPr>
        <p:spPr/>
        <p:txBody>
          <a:bodyPr>
            <a:normAutofit/>
          </a:bodyPr>
          <a:lstStyle/>
          <a:p>
            <a:r>
              <a:rPr lang="en-US" dirty="0"/>
              <a:t>Out of </a:t>
            </a:r>
            <a:r>
              <a:rPr lang="en-US" dirty="0" smtClean="0"/>
              <a:t>6200</a:t>
            </a:r>
            <a:r>
              <a:rPr lang="en-US" dirty="0"/>
              <a:t>+ observations, ~</a:t>
            </a:r>
            <a:r>
              <a:rPr lang="en-US" dirty="0" smtClean="0"/>
              <a:t>780 </a:t>
            </a:r>
            <a:r>
              <a:rPr lang="en-US" dirty="0"/>
              <a:t>clusters</a:t>
            </a:r>
          </a:p>
          <a:p>
            <a:r>
              <a:rPr lang="en-US" dirty="0"/>
              <a:t>We have a robust model</a:t>
            </a:r>
          </a:p>
          <a:p>
            <a:pPr lvl="1"/>
            <a:r>
              <a:rPr lang="en-US" dirty="0"/>
              <a:t>Clusters appear to be well defined</a:t>
            </a:r>
          </a:p>
          <a:p>
            <a:pPr lvl="1"/>
            <a:r>
              <a:rPr lang="en-US" dirty="0"/>
              <a:t>Clustering is occurring around chapters &amp; codes even though they are not in the data being </a:t>
            </a:r>
            <a:r>
              <a:rPr lang="en-US" dirty="0" smtClean="0"/>
              <a:t>modeled</a:t>
            </a:r>
            <a:endParaRPr lang="en-US" dirty="0"/>
          </a:p>
          <a:p>
            <a:pPr lvl="1"/>
            <a:r>
              <a:rPr lang="en-US" dirty="0"/>
              <a:t>Virtually no change when observations are added</a:t>
            </a:r>
          </a:p>
          <a:p>
            <a:pPr lvl="1"/>
            <a:r>
              <a:rPr lang="en-US" dirty="0"/>
              <a:t>Virtually no change when observations are shuffled</a:t>
            </a:r>
          </a:p>
          <a:p>
            <a:pPr lvl="1"/>
            <a:r>
              <a:rPr lang="en-US" dirty="0"/>
              <a:t>Virtually no difference between Cosine &amp; Euclidean approaches</a:t>
            </a:r>
          </a:p>
          <a:p>
            <a:pPr lvl="1"/>
            <a:r>
              <a:rPr lang="en-US" dirty="0"/>
              <a:t>Performance decreases when algorithm is forced to choose fewer clusters</a:t>
            </a:r>
          </a:p>
          <a:p>
            <a:r>
              <a:rPr lang="en-US" dirty="0" smtClean="0"/>
              <a:t>Output </a:t>
            </a:r>
            <a:r>
              <a:rPr lang="en-US" dirty="0"/>
              <a:t>plugged into tableau for </a:t>
            </a:r>
            <a:r>
              <a:rPr lang="en-US" dirty="0" smtClean="0"/>
              <a:t>exploration</a:t>
            </a:r>
            <a:endParaRPr lang="en-US" dirty="0"/>
          </a:p>
        </p:txBody>
      </p:sp>
    </p:spTree>
    <p:extLst>
      <p:ext uri="{BB962C8B-B14F-4D97-AF65-F5344CB8AC3E}">
        <p14:creationId xmlns:p14="http://schemas.microsoft.com/office/powerpoint/2010/main" val="1576431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Tableau Demonstration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6075033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&amp; Considerations</a:t>
            </a:r>
            <a:endParaRPr lang="en-US" dirty="0"/>
          </a:p>
        </p:txBody>
      </p:sp>
      <p:sp>
        <p:nvSpPr>
          <p:cNvPr id="3" name="Content Placeholder 2"/>
          <p:cNvSpPr>
            <a:spLocks noGrp="1"/>
          </p:cNvSpPr>
          <p:nvPr>
            <p:ph idx="1"/>
          </p:nvPr>
        </p:nvSpPr>
        <p:spPr/>
        <p:txBody>
          <a:bodyPr/>
          <a:lstStyle/>
          <a:p>
            <a:r>
              <a:rPr lang="en-US" dirty="0" smtClean="0"/>
              <a:t>The TJC survey slowly changes over time and surveyors may change.  As a result the language that appears in the observations likely change over time.  To what extent is unknown.</a:t>
            </a:r>
          </a:p>
          <a:p>
            <a:r>
              <a:rPr lang="en-US" dirty="0" smtClean="0"/>
              <a:t>This </a:t>
            </a:r>
            <a:r>
              <a:rPr lang="en-US" dirty="0"/>
              <a:t>approach to unsupervised clustering algorithm </a:t>
            </a:r>
            <a:r>
              <a:rPr lang="en-US" dirty="0" smtClean="0"/>
              <a:t>seems </a:t>
            </a:r>
            <a:r>
              <a:rPr lang="en-US" dirty="0"/>
              <a:t>to be effective, but it may not be </a:t>
            </a:r>
            <a:r>
              <a:rPr lang="en-US" dirty="0" smtClean="0"/>
              <a:t>scalable </a:t>
            </a:r>
            <a:r>
              <a:rPr lang="en-US" dirty="0"/>
              <a:t>in its current form</a:t>
            </a:r>
          </a:p>
          <a:p>
            <a:pPr lvl="1"/>
            <a:r>
              <a:rPr lang="en-US" dirty="0"/>
              <a:t>This is an </a:t>
            </a:r>
            <a:r>
              <a:rPr lang="en-US" dirty="0" smtClean="0"/>
              <a:t>O(N^2</a:t>
            </a:r>
            <a:r>
              <a:rPr lang="en-US" dirty="0"/>
              <a:t>) problem</a:t>
            </a:r>
          </a:p>
          <a:p>
            <a:pPr lvl="1"/>
            <a:r>
              <a:rPr lang="en-US" dirty="0"/>
              <a:t>With </a:t>
            </a:r>
            <a:r>
              <a:rPr lang="en-US" dirty="0" smtClean="0"/>
              <a:t>6200</a:t>
            </a:r>
            <a:r>
              <a:rPr lang="en-US" dirty="0"/>
              <a:t>+ observations, the clustering algorithm takes 7-10 min</a:t>
            </a:r>
          </a:p>
          <a:p>
            <a:pPr lvl="1"/>
            <a:r>
              <a:rPr lang="en-US" dirty="0"/>
              <a:t>The whole process takes ~20 </a:t>
            </a:r>
            <a:r>
              <a:rPr lang="en-US" dirty="0" smtClean="0"/>
              <a:t>minutes</a:t>
            </a:r>
          </a:p>
          <a:p>
            <a:pPr lvl="1"/>
            <a:r>
              <a:rPr lang="en-US" dirty="0" smtClean="0"/>
              <a:t>The algorithm can be parallelized, but has not been done yet</a:t>
            </a:r>
          </a:p>
          <a:p>
            <a:endParaRPr lang="en-US" dirty="0"/>
          </a:p>
        </p:txBody>
      </p:sp>
    </p:spTree>
    <p:extLst>
      <p:ext uri="{BB962C8B-B14F-4D97-AF65-F5344CB8AC3E}">
        <p14:creationId xmlns:p14="http://schemas.microsoft.com/office/powerpoint/2010/main" val="1400050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784" y="3854203"/>
            <a:ext cx="11094453" cy="1952708"/>
          </a:xfrm>
        </p:spPr>
        <p:txBody>
          <a:bodyPr>
            <a:normAutofit/>
          </a:bodyPr>
          <a:lstStyle/>
          <a:p>
            <a:pPr algn="ctr"/>
            <a:r>
              <a:rPr lang="en-US" sz="3600" i="1" cap="none" dirty="0" smtClean="0"/>
              <a:t>Above all else, we are committed to the care and improvement of human life. </a:t>
            </a:r>
            <a:endParaRPr lang="en-US" sz="3600" i="1" dirty="0"/>
          </a:p>
        </p:txBody>
      </p:sp>
    </p:spTree>
    <p:extLst>
      <p:ext uri="{BB962C8B-B14F-4D97-AF65-F5344CB8AC3E}">
        <p14:creationId xmlns:p14="http://schemas.microsoft.com/office/powerpoint/2010/main" val="33341239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a:t>
            </a:r>
            <a:r>
              <a:rPr lang="en-US" dirty="0" smtClean="0"/>
              <a:t>– MEAN Silhouette </a:t>
            </a:r>
            <a:r>
              <a:rPr lang="en-US" dirty="0"/>
              <a:t>Coefficient</a:t>
            </a:r>
          </a:p>
        </p:txBody>
      </p:sp>
      <p:sp>
        <p:nvSpPr>
          <p:cNvPr id="3" name="Content Placeholder 2"/>
          <p:cNvSpPr>
            <a:spLocks noGrp="1"/>
          </p:cNvSpPr>
          <p:nvPr>
            <p:ph idx="1"/>
          </p:nvPr>
        </p:nvSpPr>
        <p:spPr>
          <a:xfrm>
            <a:off x="609600" y="1679512"/>
            <a:ext cx="10972800" cy="4224331"/>
          </a:xfrm>
        </p:spPr>
        <p:txBody>
          <a:bodyPr>
            <a:normAutofit/>
          </a:bodyPr>
          <a:lstStyle/>
          <a:p>
            <a:r>
              <a:rPr lang="en-US" dirty="0"/>
              <a:t>The silhouette value is a measure of how similar an object is to its own cluster (cohesion) compared to other clusters (separation). The silhouette ranges from −1 to +1, where a high value indicates that the object is well matched to its own cluster and poorly matched to neighboring </a:t>
            </a:r>
            <a:r>
              <a:rPr lang="en-US" dirty="0" smtClean="0"/>
              <a:t>clusters.</a:t>
            </a:r>
          </a:p>
          <a:p>
            <a:r>
              <a:rPr lang="en-US" dirty="0"/>
              <a:t>The Silhouette Coefficient is calculated using the mean intra-cluster distance (a) and the mean nearest-cluster distance (b) for each sample. </a:t>
            </a:r>
            <a:r>
              <a:rPr lang="en-US" dirty="0" smtClean="0"/>
              <a:t>To </a:t>
            </a:r>
            <a:r>
              <a:rPr lang="en-US" dirty="0"/>
              <a:t>clarify, b is the distance between a sample and the nearest cluster that the sample is not a part of. </a:t>
            </a:r>
            <a:endParaRPr lang="en-US" dirty="0" smtClean="0"/>
          </a:p>
          <a:p>
            <a:endParaRPr lang="en-US" dirty="0" smtClean="0"/>
          </a:p>
          <a:p>
            <a:pPr marL="0" indent="0">
              <a:buNone/>
            </a:pPr>
            <a:endParaRPr lang="en-US" i="1" dirty="0" smtClean="0"/>
          </a:p>
          <a:p>
            <a:pPr marL="0" indent="0">
              <a:buNone/>
            </a:pPr>
            <a:endParaRPr lang="en-US" i="1" dirty="0"/>
          </a:p>
          <a:p>
            <a:r>
              <a:rPr lang="en-US" i="1" dirty="0" smtClean="0"/>
              <a:t>Source</a:t>
            </a:r>
            <a:r>
              <a:rPr lang="en-US" i="1" dirty="0"/>
              <a:t>: https://en.wikipedia.org/wiki/Silhouette_(clustering</a:t>
            </a:r>
            <a:r>
              <a:rPr lang="en-US" i="1" dirty="0" smtClean="0"/>
              <a:t>)</a:t>
            </a:r>
          </a:p>
          <a:p>
            <a:r>
              <a:rPr lang="en-US" i="1" dirty="0"/>
              <a:t>Source: http://scikit-learn.org/stable/modules/generated/sklearn.metrics.silhouette_score.html</a:t>
            </a:r>
          </a:p>
        </p:txBody>
      </p:sp>
      <p:pic>
        <p:nvPicPr>
          <p:cNvPr id="5" name="Picture 4"/>
          <p:cNvPicPr>
            <a:picLocks noChangeAspect="1"/>
          </p:cNvPicPr>
          <p:nvPr/>
        </p:nvPicPr>
        <p:blipFill>
          <a:blip r:embed="rId2"/>
          <a:stretch>
            <a:fillRect/>
          </a:stretch>
        </p:blipFill>
        <p:spPr>
          <a:xfrm>
            <a:off x="4680605" y="3791677"/>
            <a:ext cx="2830789" cy="975200"/>
          </a:xfrm>
          <a:prstGeom prst="rect">
            <a:avLst/>
          </a:prstGeom>
        </p:spPr>
      </p:pic>
    </p:spTree>
    <p:extLst>
      <p:ext uri="{BB962C8B-B14F-4D97-AF65-F5344CB8AC3E}">
        <p14:creationId xmlns:p14="http://schemas.microsoft.com/office/powerpoint/2010/main" val="37673986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Sum of the MEAN Squared counts (A)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86579282"/>
              </p:ext>
            </p:extLst>
          </p:nvPr>
        </p:nvGraphicFramePr>
        <p:xfrm>
          <a:off x="1215886" y="1520548"/>
          <a:ext cx="3912705" cy="2514740"/>
        </p:xfrm>
        <a:graphic>
          <a:graphicData uri="http://schemas.openxmlformats.org/drawingml/2006/table">
            <a:tbl>
              <a:tblPr firstRow="1" bandRow="1">
                <a:tableStyleId>{2D5ABB26-0587-4C30-8999-92F81FD0307C}</a:tableStyleId>
              </a:tblPr>
              <a:tblGrid>
                <a:gridCol w="782541">
                  <a:extLst>
                    <a:ext uri="{9D8B030D-6E8A-4147-A177-3AD203B41FA5}">
                      <a16:colId xmlns:a16="http://schemas.microsoft.com/office/drawing/2014/main" val="1572446904"/>
                    </a:ext>
                  </a:extLst>
                </a:gridCol>
                <a:gridCol w="782541">
                  <a:extLst>
                    <a:ext uri="{9D8B030D-6E8A-4147-A177-3AD203B41FA5}">
                      <a16:colId xmlns:a16="http://schemas.microsoft.com/office/drawing/2014/main" val="2772486515"/>
                    </a:ext>
                  </a:extLst>
                </a:gridCol>
                <a:gridCol w="782541">
                  <a:extLst>
                    <a:ext uri="{9D8B030D-6E8A-4147-A177-3AD203B41FA5}">
                      <a16:colId xmlns:a16="http://schemas.microsoft.com/office/drawing/2014/main" val="2425094221"/>
                    </a:ext>
                  </a:extLst>
                </a:gridCol>
                <a:gridCol w="782541">
                  <a:extLst>
                    <a:ext uri="{9D8B030D-6E8A-4147-A177-3AD203B41FA5}">
                      <a16:colId xmlns:a16="http://schemas.microsoft.com/office/drawing/2014/main" val="4178954624"/>
                    </a:ext>
                  </a:extLst>
                </a:gridCol>
                <a:gridCol w="782541">
                  <a:extLst>
                    <a:ext uri="{9D8B030D-6E8A-4147-A177-3AD203B41FA5}">
                      <a16:colId xmlns:a16="http://schemas.microsoft.com/office/drawing/2014/main" val="1153582303"/>
                    </a:ext>
                  </a:extLst>
                </a:gridCol>
              </a:tblGrid>
              <a:tr h="628685">
                <a:tc>
                  <a:txBody>
                    <a:bodyPr/>
                    <a:lstStyle/>
                    <a:p>
                      <a:pPr algn="ctr"/>
                      <a:endParaRPr lang="en-US"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smtClean="0"/>
                        <a:t>X</a:t>
                      </a:r>
                      <a:endParaRPr lang="en-US"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Y</a:t>
                      </a:r>
                      <a:endParaRPr 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US" dirty="0" smtClean="0"/>
                        <a:t>Z</a:t>
                      </a:r>
                      <a:endParaRPr lang="en-US"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l-GR" dirty="0" smtClean="0"/>
                        <a:t>Σ</a:t>
                      </a:r>
                      <a:endParaRPr lang="en-US"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0132633"/>
                  </a:ext>
                </a:extLst>
              </a:tr>
              <a:tr h="628685">
                <a:tc>
                  <a:txBody>
                    <a:bodyPr/>
                    <a:lstStyle/>
                    <a:p>
                      <a:pPr algn="ctr"/>
                      <a:r>
                        <a:rPr lang="en-US" dirty="0" smtClean="0"/>
                        <a:t>A</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smtClean="0"/>
                        <a:t>3</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US"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smtClean="0"/>
                        <a:t>3</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66416594"/>
                  </a:ext>
                </a:extLst>
              </a:tr>
              <a:tr h="628685">
                <a:tc>
                  <a:txBody>
                    <a:bodyPr/>
                    <a:lstStyle/>
                    <a:p>
                      <a:pPr algn="ctr"/>
                      <a:r>
                        <a:rPr lang="en-US" dirty="0" smtClean="0"/>
                        <a:t>B</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tcP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r>
                        <a:rPr lang="en-US" dirty="0" smtClean="0"/>
                        <a:t>2</a:t>
                      </a:r>
                      <a:endParaRPr lang="en-US"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4616540"/>
                  </a:ext>
                </a:extLst>
              </a:tr>
              <a:tr h="628685">
                <a:tc>
                  <a:txBody>
                    <a:bodyPr/>
                    <a:lstStyle/>
                    <a:p>
                      <a:pPr algn="ctr"/>
                      <a:r>
                        <a:rPr lang="en-US" dirty="0" smtClean="0"/>
                        <a:t>C</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tcP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r>
                        <a:rPr lang="en-US" dirty="0" smtClean="0"/>
                        <a:t>3</a:t>
                      </a:r>
                      <a:endParaRPr lang="en-US"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20381777"/>
                  </a:ext>
                </a:extLst>
              </a:tr>
            </a:tbl>
          </a:graphicData>
        </a:graphic>
      </p:graphicFrame>
      <p:graphicFrame>
        <p:nvGraphicFramePr>
          <p:cNvPr id="7" name="Content Placeholder 5"/>
          <p:cNvGraphicFramePr>
            <a:graphicFrameLocks/>
          </p:cNvGraphicFramePr>
          <p:nvPr>
            <p:extLst>
              <p:ext uri="{D42A27DB-BD31-4B8C-83A1-F6EECF244321}">
                <p14:modId xmlns:p14="http://schemas.microsoft.com/office/powerpoint/2010/main" val="2775893559"/>
              </p:ext>
            </p:extLst>
          </p:nvPr>
        </p:nvGraphicFramePr>
        <p:xfrm>
          <a:off x="6059555" y="1520548"/>
          <a:ext cx="4704522" cy="2514740"/>
        </p:xfrm>
        <a:graphic>
          <a:graphicData uri="http://schemas.openxmlformats.org/drawingml/2006/table">
            <a:tbl>
              <a:tblPr firstRow="1" bandRow="1">
                <a:tableStyleId>{2D5ABB26-0587-4C30-8999-92F81FD0307C}</a:tableStyleId>
              </a:tblPr>
              <a:tblGrid>
                <a:gridCol w="784087">
                  <a:extLst>
                    <a:ext uri="{9D8B030D-6E8A-4147-A177-3AD203B41FA5}">
                      <a16:colId xmlns:a16="http://schemas.microsoft.com/office/drawing/2014/main" val="1572446904"/>
                    </a:ext>
                  </a:extLst>
                </a:gridCol>
                <a:gridCol w="784087">
                  <a:extLst>
                    <a:ext uri="{9D8B030D-6E8A-4147-A177-3AD203B41FA5}">
                      <a16:colId xmlns:a16="http://schemas.microsoft.com/office/drawing/2014/main" val="2772486515"/>
                    </a:ext>
                  </a:extLst>
                </a:gridCol>
                <a:gridCol w="784087">
                  <a:extLst>
                    <a:ext uri="{9D8B030D-6E8A-4147-A177-3AD203B41FA5}">
                      <a16:colId xmlns:a16="http://schemas.microsoft.com/office/drawing/2014/main" val="2425094221"/>
                    </a:ext>
                  </a:extLst>
                </a:gridCol>
                <a:gridCol w="784087">
                  <a:extLst>
                    <a:ext uri="{9D8B030D-6E8A-4147-A177-3AD203B41FA5}">
                      <a16:colId xmlns:a16="http://schemas.microsoft.com/office/drawing/2014/main" val="4178954624"/>
                    </a:ext>
                  </a:extLst>
                </a:gridCol>
                <a:gridCol w="784087">
                  <a:extLst>
                    <a:ext uri="{9D8B030D-6E8A-4147-A177-3AD203B41FA5}">
                      <a16:colId xmlns:a16="http://schemas.microsoft.com/office/drawing/2014/main" val="1153582303"/>
                    </a:ext>
                  </a:extLst>
                </a:gridCol>
                <a:gridCol w="784087">
                  <a:extLst>
                    <a:ext uri="{9D8B030D-6E8A-4147-A177-3AD203B41FA5}">
                      <a16:colId xmlns:a16="http://schemas.microsoft.com/office/drawing/2014/main" val="2388038143"/>
                    </a:ext>
                  </a:extLst>
                </a:gridCol>
              </a:tblGrid>
              <a:tr h="628685">
                <a:tc>
                  <a:txBody>
                    <a:bodyPr/>
                    <a:lstStyle/>
                    <a:p>
                      <a:pPr algn="ctr"/>
                      <a:endParaRPr lang="en-US"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smtClean="0"/>
                        <a:t>X</a:t>
                      </a:r>
                      <a:endParaRPr lang="en-US"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Y</a:t>
                      </a:r>
                      <a:endParaRPr 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US" dirty="0" smtClean="0"/>
                        <a:t>Z</a:t>
                      </a:r>
                      <a:endParaRPr lang="en-US"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l-GR" dirty="0" smtClean="0"/>
                        <a:t>Σ</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err="1" smtClean="0"/>
                        <a:t>ms</a:t>
                      </a:r>
                      <a:endParaRPr lang="en-US"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0132633"/>
                  </a:ext>
                </a:extLst>
              </a:tr>
              <a:tr h="628685">
                <a:tc>
                  <a:txBody>
                    <a:bodyPr/>
                    <a:lstStyle/>
                    <a:p>
                      <a:pPr algn="ctr"/>
                      <a:r>
                        <a:rPr lang="en-US" dirty="0" smtClean="0"/>
                        <a:t>A</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smtClean="0"/>
                        <a:t>9</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US"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smtClean="0"/>
                        <a:t>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smtClean="0"/>
                        <a:t>3</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66416594"/>
                  </a:ext>
                </a:extLst>
              </a:tr>
              <a:tr h="628685">
                <a:tc>
                  <a:txBody>
                    <a:bodyPr/>
                    <a:lstStyle/>
                    <a:p>
                      <a:pPr algn="ctr"/>
                      <a:r>
                        <a:rPr lang="en-US" dirty="0" smtClean="0"/>
                        <a:t>B</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tcPr>
                </a:tc>
                <a:tc>
                  <a:txBody>
                    <a:bodyPr/>
                    <a:lstStyle/>
                    <a:p>
                      <a:pPr algn="ctr"/>
                      <a:r>
                        <a:rPr lang="en-US" dirty="0" smtClean="0"/>
                        <a:t>4</a:t>
                      </a:r>
                      <a:endParaRPr lang="en-US" dirty="0"/>
                    </a:p>
                  </a:txBody>
                  <a:tcPr anchor="ctr"/>
                </a:tc>
                <a:tc>
                  <a:txBody>
                    <a:bodyPr/>
                    <a:lstStyle/>
                    <a:p>
                      <a:pPr algn="ctr"/>
                      <a:r>
                        <a:rPr lang="en-US" dirty="0" smtClean="0"/>
                        <a:t>0</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r>
                        <a:rPr lang="en-US" dirty="0" smtClean="0"/>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2</a:t>
                      </a:r>
                      <a:endParaRPr lang="en-US"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4616540"/>
                  </a:ext>
                </a:extLst>
              </a:tr>
              <a:tr h="628685">
                <a:tc>
                  <a:txBody>
                    <a:bodyPr/>
                    <a:lstStyle/>
                    <a:p>
                      <a:pPr algn="ctr"/>
                      <a:r>
                        <a:rPr lang="en-US" dirty="0" smtClean="0"/>
                        <a:t>C</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tcPr>
                </a:tc>
                <a:tc>
                  <a:txBody>
                    <a:bodyPr/>
                    <a:lstStyle/>
                    <a:p>
                      <a:pPr algn="ctr"/>
                      <a:r>
                        <a:rPr lang="en-US" dirty="0" smtClean="0"/>
                        <a:t>1</a:t>
                      </a:r>
                      <a:endParaRPr lang="en-US" dirty="0"/>
                    </a:p>
                  </a:txBody>
                  <a:tcPr anchor="ctr"/>
                </a:tc>
                <a:tc>
                  <a:txBody>
                    <a:bodyPr/>
                    <a:lstStyle/>
                    <a:p>
                      <a:pPr algn="ctr"/>
                      <a:r>
                        <a:rPr lang="en-US" dirty="0" smtClean="0"/>
                        <a:t>4</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r>
                        <a:rPr lang="en-US" dirty="0" smtClean="0"/>
                        <a:t>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1.66</a:t>
                      </a:r>
                      <a:endParaRPr lang="en-US"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20381777"/>
                  </a:ext>
                </a:extLst>
              </a:tr>
            </a:tbl>
          </a:graphicData>
        </a:graphic>
      </p:graphicFrame>
      <p:sp>
        <p:nvSpPr>
          <p:cNvPr id="8" name="Right Arrow 7"/>
          <p:cNvSpPr/>
          <p:nvPr/>
        </p:nvSpPr>
        <p:spPr>
          <a:xfrm>
            <a:off x="5367131" y="2902226"/>
            <a:ext cx="457200" cy="278296"/>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extBox 9"/>
          <p:cNvSpPr txBox="1"/>
          <p:nvPr/>
        </p:nvSpPr>
        <p:spPr>
          <a:xfrm>
            <a:off x="3092725" y="4701209"/>
            <a:ext cx="5933660" cy="654136"/>
          </a:xfrm>
          <a:prstGeom prst="rect">
            <a:avLst/>
          </a:prstGeom>
        </p:spPr>
        <p:txBody>
          <a:bodyPr vert="horz" wrap="none" lIns="91440" tIns="45720" rIns="91440" bIns="45720" rtlCol="0" anchor="t" anchorCtr="0">
            <a:noAutofit/>
          </a:bodyPr>
          <a:lstStyle/>
          <a:p>
            <a:pPr algn="ctr"/>
            <a:r>
              <a:rPr lang="el-GR" sz="3200" dirty="0" smtClean="0">
                <a:solidFill>
                  <a:srgbClr val="4E4540"/>
                </a:solidFill>
              </a:rPr>
              <a:t>Σ</a:t>
            </a:r>
            <a:r>
              <a:rPr lang="en-US" sz="3200" dirty="0">
                <a:solidFill>
                  <a:srgbClr val="4E4540"/>
                </a:solidFill>
              </a:rPr>
              <a:t> </a:t>
            </a:r>
            <a:r>
              <a:rPr lang="en-US" sz="3200" dirty="0" smtClean="0">
                <a:solidFill>
                  <a:srgbClr val="4E4540"/>
                </a:solidFill>
              </a:rPr>
              <a:t>Mean </a:t>
            </a:r>
            <a:r>
              <a:rPr lang="en-US" sz="3200" dirty="0" err="1" smtClean="0">
                <a:solidFill>
                  <a:srgbClr val="4E4540"/>
                </a:solidFill>
              </a:rPr>
              <a:t>Sq</a:t>
            </a:r>
            <a:r>
              <a:rPr lang="en-US" sz="3200" dirty="0" smtClean="0">
                <a:solidFill>
                  <a:srgbClr val="4E4540"/>
                </a:solidFill>
              </a:rPr>
              <a:t> = 3 + 2+ 1.66 = 6.66</a:t>
            </a:r>
          </a:p>
        </p:txBody>
      </p:sp>
    </p:spTree>
    <p:extLst>
      <p:ext uri="{BB962C8B-B14F-4D97-AF65-F5344CB8AC3E}">
        <p14:creationId xmlns:p14="http://schemas.microsoft.com/office/powerpoint/2010/main" val="1216061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Autofit/>
          </a:bodyPr>
          <a:lstStyle/>
          <a:p>
            <a:r>
              <a:rPr lang="en-US" sz="2400" dirty="0" smtClean="0"/>
              <a:t>The Joint Commission (TJC) is our vendor for accrediting our hospitals at HCA</a:t>
            </a:r>
          </a:p>
          <a:p>
            <a:r>
              <a:rPr lang="en-US" sz="2400" dirty="0" smtClean="0"/>
              <a:t>These triennial surveys are conducted on a subset of our hospitals every year</a:t>
            </a:r>
          </a:p>
          <a:p>
            <a:r>
              <a:rPr lang="en-US" sz="2400" dirty="0" smtClean="0"/>
              <a:t>The findings are categorized by </a:t>
            </a:r>
            <a:r>
              <a:rPr lang="en-US" sz="2400" dirty="0"/>
              <a:t>C</a:t>
            </a:r>
            <a:r>
              <a:rPr lang="en-US" sz="2400" dirty="0" smtClean="0"/>
              <a:t>hapter, Standard, and </a:t>
            </a:r>
            <a:r>
              <a:rPr lang="en-US" sz="2400" dirty="0"/>
              <a:t>E</a:t>
            </a:r>
            <a:r>
              <a:rPr lang="en-US" sz="2400" dirty="0" smtClean="0"/>
              <a:t>lement of Performance (EP), but unfortunately these categorizations are rarely specific enough to be actionable</a:t>
            </a:r>
          </a:p>
          <a:p>
            <a:r>
              <a:rPr lang="en-US" sz="2400" dirty="0" smtClean="0"/>
              <a:t>There is rich information in the free text observation, but up until now, we have had to manually comb through the 6200+ observations in an attempt to find systemic issues that are actionable</a:t>
            </a:r>
          </a:p>
        </p:txBody>
      </p:sp>
    </p:spTree>
    <p:extLst>
      <p:ext uri="{BB962C8B-B14F-4D97-AF65-F5344CB8AC3E}">
        <p14:creationId xmlns:p14="http://schemas.microsoft.com/office/powerpoint/2010/main" val="38992555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Sum of the MEAN Squared counts (B)</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08624821"/>
              </p:ext>
            </p:extLst>
          </p:nvPr>
        </p:nvGraphicFramePr>
        <p:xfrm>
          <a:off x="1215886" y="1520548"/>
          <a:ext cx="3912705" cy="2514740"/>
        </p:xfrm>
        <a:graphic>
          <a:graphicData uri="http://schemas.openxmlformats.org/drawingml/2006/table">
            <a:tbl>
              <a:tblPr firstRow="1" bandRow="1">
                <a:tableStyleId>{2D5ABB26-0587-4C30-8999-92F81FD0307C}</a:tableStyleId>
              </a:tblPr>
              <a:tblGrid>
                <a:gridCol w="782541">
                  <a:extLst>
                    <a:ext uri="{9D8B030D-6E8A-4147-A177-3AD203B41FA5}">
                      <a16:colId xmlns:a16="http://schemas.microsoft.com/office/drawing/2014/main" val="1572446904"/>
                    </a:ext>
                  </a:extLst>
                </a:gridCol>
                <a:gridCol w="782541">
                  <a:extLst>
                    <a:ext uri="{9D8B030D-6E8A-4147-A177-3AD203B41FA5}">
                      <a16:colId xmlns:a16="http://schemas.microsoft.com/office/drawing/2014/main" val="2772486515"/>
                    </a:ext>
                  </a:extLst>
                </a:gridCol>
                <a:gridCol w="782541">
                  <a:extLst>
                    <a:ext uri="{9D8B030D-6E8A-4147-A177-3AD203B41FA5}">
                      <a16:colId xmlns:a16="http://schemas.microsoft.com/office/drawing/2014/main" val="2425094221"/>
                    </a:ext>
                  </a:extLst>
                </a:gridCol>
                <a:gridCol w="782541">
                  <a:extLst>
                    <a:ext uri="{9D8B030D-6E8A-4147-A177-3AD203B41FA5}">
                      <a16:colId xmlns:a16="http://schemas.microsoft.com/office/drawing/2014/main" val="4178954624"/>
                    </a:ext>
                  </a:extLst>
                </a:gridCol>
                <a:gridCol w="782541">
                  <a:extLst>
                    <a:ext uri="{9D8B030D-6E8A-4147-A177-3AD203B41FA5}">
                      <a16:colId xmlns:a16="http://schemas.microsoft.com/office/drawing/2014/main" val="1153582303"/>
                    </a:ext>
                  </a:extLst>
                </a:gridCol>
              </a:tblGrid>
              <a:tr h="628685">
                <a:tc>
                  <a:txBody>
                    <a:bodyPr/>
                    <a:lstStyle/>
                    <a:p>
                      <a:pPr algn="ctr"/>
                      <a:endParaRPr lang="en-US"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smtClean="0"/>
                        <a:t>X</a:t>
                      </a:r>
                      <a:endParaRPr lang="en-US"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Y</a:t>
                      </a:r>
                      <a:endParaRPr 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US" dirty="0" smtClean="0"/>
                        <a:t>Z</a:t>
                      </a:r>
                      <a:endParaRPr lang="en-US"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l-GR" dirty="0" smtClean="0"/>
                        <a:t>Σ</a:t>
                      </a:r>
                      <a:endParaRPr lang="en-US"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0132633"/>
                  </a:ext>
                </a:extLst>
              </a:tr>
              <a:tr h="628685">
                <a:tc>
                  <a:txBody>
                    <a:bodyPr/>
                    <a:lstStyle/>
                    <a:p>
                      <a:pPr algn="ctr"/>
                      <a:r>
                        <a:rPr lang="en-US" dirty="0" smtClean="0"/>
                        <a:t>A</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smtClean="0"/>
                        <a:t>3</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US"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smtClean="0"/>
                        <a:t>3</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66416594"/>
                  </a:ext>
                </a:extLst>
              </a:tr>
              <a:tr h="628685">
                <a:tc>
                  <a:txBody>
                    <a:bodyPr/>
                    <a:lstStyle/>
                    <a:p>
                      <a:pPr algn="ctr"/>
                      <a:r>
                        <a:rPr lang="en-US" dirty="0" smtClean="0"/>
                        <a:t>B</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tcPr>
                </a:tc>
                <a:tc>
                  <a:txBody>
                    <a:bodyPr/>
                    <a:lstStyle/>
                    <a:p>
                      <a:pPr algn="ctr"/>
                      <a:r>
                        <a:rPr lang="en-US" dirty="0" smtClean="0"/>
                        <a:t>3</a:t>
                      </a:r>
                      <a:endParaRPr lang="en-US" dirty="0"/>
                    </a:p>
                  </a:txBody>
                  <a:tcPr anchor="ctr"/>
                </a:tc>
                <a:tc>
                  <a:txBody>
                    <a:bodyPr/>
                    <a:lstStyle/>
                    <a:p>
                      <a:pPr algn="ctr"/>
                      <a:r>
                        <a:rPr lang="en-US" dirty="0" smtClean="0"/>
                        <a:t>0</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r>
                        <a:rPr lang="en-US" dirty="0" smtClean="0"/>
                        <a:t>3</a:t>
                      </a:r>
                      <a:endParaRPr lang="en-US"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4616540"/>
                  </a:ext>
                </a:extLst>
              </a:tr>
              <a:tr h="628685">
                <a:tc>
                  <a:txBody>
                    <a:bodyPr/>
                    <a:lstStyle/>
                    <a:p>
                      <a:pPr algn="ctr"/>
                      <a:r>
                        <a:rPr lang="en-US" dirty="0" smtClean="0"/>
                        <a:t>C</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tcPr>
                </a:tc>
                <a:tc>
                  <a:txBody>
                    <a:bodyPr/>
                    <a:lstStyle/>
                    <a:p>
                      <a:pPr algn="ctr"/>
                      <a:r>
                        <a:rPr lang="en-US" dirty="0" smtClean="0"/>
                        <a:t>0</a:t>
                      </a:r>
                      <a:endParaRPr lang="en-US" dirty="0"/>
                    </a:p>
                  </a:txBody>
                  <a:tcPr anchor="ctr"/>
                </a:tc>
                <a:tc>
                  <a:txBody>
                    <a:bodyPr/>
                    <a:lstStyle/>
                    <a:p>
                      <a:pPr algn="ctr"/>
                      <a:r>
                        <a:rPr lang="en-US" dirty="0" smtClean="0"/>
                        <a:t>2</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r>
                        <a:rPr lang="en-US" dirty="0" smtClean="0"/>
                        <a:t>2</a:t>
                      </a:r>
                      <a:endParaRPr lang="en-US"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20381777"/>
                  </a:ext>
                </a:extLst>
              </a:tr>
            </a:tbl>
          </a:graphicData>
        </a:graphic>
      </p:graphicFrame>
      <p:graphicFrame>
        <p:nvGraphicFramePr>
          <p:cNvPr id="7" name="Content Placeholder 5"/>
          <p:cNvGraphicFramePr>
            <a:graphicFrameLocks/>
          </p:cNvGraphicFramePr>
          <p:nvPr>
            <p:extLst>
              <p:ext uri="{D42A27DB-BD31-4B8C-83A1-F6EECF244321}">
                <p14:modId xmlns:p14="http://schemas.microsoft.com/office/powerpoint/2010/main" val="2845640582"/>
              </p:ext>
            </p:extLst>
          </p:nvPr>
        </p:nvGraphicFramePr>
        <p:xfrm>
          <a:off x="6059555" y="1520548"/>
          <a:ext cx="4704522" cy="2514740"/>
        </p:xfrm>
        <a:graphic>
          <a:graphicData uri="http://schemas.openxmlformats.org/drawingml/2006/table">
            <a:tbl>
              <a:tblPr firstRow="1" bandRow="1">
                <a:tableStyleId>{2D5ABB26-0587-4C30-8999-92F81FD0307C}</a:tableStyleId>
              </a:tblPr>
              <a:tblGrid>
                <a:gridCol w="784087">
                  <a:extLst>
                    <a:ext uri="{9D8B030D-6E8A-4147-A177-3AD203B41FA5}">
                      <a16:colId xmlns:a16="http://schemas.microsoft.com/office/drawing/2014/main" val="1572446904"/>
                    </a:ext>
                  </a:extLst>
                </a:gridCol>
                <a:gridCol w="784087">
                  <a:extLst>
                    <a:ext uri="{9D8B030D-6E8A-4147-A177-3AD203B41FA5}">
                      <a16:colId xmlns:a16="http://schemas.microsoft.com/office/drawing/2014/main" val="2772486515"/>
                    </a:ext>
                  </a:extLst>
                </a:gridCol>
                <a:gridCol w="784087">
                  <a:extLst>
                    <a:ext uri="{9D8B030D-6E8A-4147-A177-3AD203B41FA5}">
                      <a16:colId xmlns:a16="http://schemas.microsoft.com/office/drawing/2014/main" val="2425094221"/>
                    </a:ext>
                  </a:extLst>
                </a:gridCol>
                <a:gridCol w="784087">
                  <a:extLst>
                    <a:ext uri="{9D8B030D-6E8A-4147-A177-3AD203B41FA5}">
                      <a16:colId xmlns:a16="http://schemas.microsoft.com/office/drawing/2014/main" val="4178954624"/>
                    </a:ext>
                  </a:extLst>
                </a:gridCol>
                <a:gridCol w="784087">
                  <a:extLst>
                    <a:ext uri="{9D8B030D-6E8A-4147-A177-3AD203B41FA5}">
                      <a16:colId xmlns:a16="http://schemas.microsoft.com/office/drawing/2014/main" val="1153582303"/>
                    </a:ext>
                  </a:extLst>
                </a:gridCol>
                <a:gridCol w="784087">
                  <a:extLst>
                    <a:ext uri="{9D8B030D-6E8A-4147-A177-3AD203B41FA5}">
                      <a16:colId xmlns:a16="http://schemas.microsoft.com/office/drawing/2014/main" val="2388038143"/>
                    </a:ext>
                  </a:extLst>
                </a:gridCol>
              </a:tblGrid>
              <a:tr h="628685">
                <a:tc>
                  <a:txBody>
                    <a:bodyPr/>
                    <a:lstStyle/>
                    <a:p>
                      <a:pPr algn="ctr"/>
                      <a:endParaRPr lang="en-US"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smtClean="0"/>
                        <a:t>X</a:t>
                      </a:r>
                      <a:endParaRPr lang="en-US"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Y</a:t>
                      </a:r>
                      <a:endParaRPr 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US" dirty="0" smtClean="0"/>
                        <a:t>Z</a:t>
                      </a:r>
                      <a:endParaRPr lang="en-US"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l-GR" dirty="0" smtClean="0"/>
                        <a:t>Σ</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err="1" smtClean="0"/>
                        <a:t>ms</a:t>
                      </a:r>
                      <a:endParaRPr lang="en-US"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0132633"/>
                  </a:ext>
                </a:extLst>
              </a:tr>
              <a:tr h="628685">
                <a:tc>
                  <a:txBody>
                    <a:bodyPr/>
                    <a:lstStyle/>
                    <a:p>
                      <a:pPr algn="ctr"/>
                      <a:r>
                        <a:rPr lang="en-US" dirty="0" smtClean="0"/>
                        <a:t>A</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smtClean="0"/>
                        <a:t>9</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US"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smtClean="0"/>
                        <a:t>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smtClean="0"/>
                        <a:t>3</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66416594"/>
                  </a:ext>
                </a:extLst>
              </a:tr>
              <a:tr h="628685">
                <a:tc>
                  <a:txBody>
                    <a:bodyPr/>
                    <a:lstStyle/>
                    <a:p>
                      <a:pPr algn="ctr"/>
                      <a:r>
                        <a:rPr lang="en-US" dirty="0" smtClean="0"/>
                        <a:t>B</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tcPr>
                </a:tc>
                <a:tc>
                  <a:txBody>
                    <a:bodyPr/>
                    <a:lstStyle/>
                    <a:p>
                      <a:pPr algn="ctr"/>
                      <a:r>
                        <a:rPr lang="en-US" dirty="0" smtClean="0"/>
                        <a:t>9</a:t>
                      </a:r>
                      <a:endParaRPr lang="en-US" dirty="0"/>
                    </a:p>
                  </a:txBody>
                  <a:tcPr anchor="ctr"/>
                </a:tc>
                <a:tc>
                  <a:txBody>
                    <a:bodyPr/>
                    <a:lstStyle/>
                    <a:p>
                      <a:pPr algn="ctr"/>
                      <a:r>
                        <a:rPr lang="en-US" dirty="0" smtClean="0"/>
                        <a:t>0</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r>
                        <a:rPr lang="en-US" dirty="0" smtClean="0"/>
                        <a:t>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3</a:t>
                      </a:r>
                      <a:endParaRPr lang="en-US"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4616540"/>
                  </a:ext>
                </a:extLst>
              </a:tr>
              <a:tr h="628685">
                <a:tc>
                  <a:txBody>
                    <a:bodyPr/>
                    <a:lstStyle/>
                    <a:p>
                      <a:pPr algn="ctr"/>
                      <a:r>
                        <a:rPr lang="en-US" dirty="0" smtClean="0"/>
                        <a:t>C</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tcPr>
                </a:tc>
                <a:tc>
                  <a:txBody>
                    <a:bodyPr/>
                    <a:lstStyle/>
                    <a:p>
                      <a:pPr algn="ctr"/>
                      <a:r>
                        <a:rPr lang="en-US" dirty="0" smtClean="0"/>
                        <a:t>0</a:t>
                      </a:r>
                      <a:endParaRPr lang="en-US" dirty="0"/>
                    </a:p>
                  </a:txBody>
                  <a:tcPr anchor="ctr"/>
                </a:tc>
                <a:tc>
                  <a:txBody>
                    <a:bodyPr/>
                    <a:lstStyle/>
                    <a:p>
                      <a:pPr algn="ctr"/>
                      <a:r>
                        <a:rPr lang="en-US" dirty="0" smtClean="0"/>
                        <a:t>2</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r>
                        <a:rPr lang="en-US" dirty="0" smtClean="0"/>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2</a:t>
                      </a:r>
                      <a:endParaRPr lang="en-US"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20381777"/>
                  </a:ext>
                </a:extLst>
              </a:tr>
            </a:tbl>
          </a:graphicData>
        </a:graphic>
      </p:graphicFrame>
      <p:sp>
        <p:nvSpPr>
          <p:cNvPr id="8" name="Right Arrow 7"/>
          <p:cNvSpPr/>
          <p:nvPr/>
        </p:nvSpPr>
        <p:spPr>
          <a:xfrm>
            <a:off x="5367131" y="2902226"/>
            <a:ext cx="457200" cy="278296"/>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Box 8"/>
          <p:cNvSpPr txBox="1"/>
          <p:nvPr/>
        </p:nvSpPr>
        <p:spPr>
          <a:xfrm>
            <a:off x="3092725" y="4701209"/>
            <a:ext cx="5933660" cy="654136"/>
          </a:xfrm>
          <a:prstGeom prst="rect">
            <a:avLst/>
          </a:prstGeom>
        </p:spPr>
        <p:txBody>
          <a:bodyPr vert="horz" wrap="none" lIns="91440" tIns="45720" rIns="91440" bIns="45720" rtlCol="0" anchor="t" anchorCtr="0">
            <a:noAutofit/>
          </a:bodyPr>
          <a:lstStyle/>
          <a:p>
            <a:pPr algn="ctr"/>
            <a:r>
              <a:rPr lang="el-GR" sz="3200" dirty="0" smtClean="0">
                <a:solidFill>
                  <a:srgbClr val="4E4540"/>
                </a:solidFill>
              </a:rPr>
              <a:t>Σ</a:t>
            </a:r>
            <a:r>
              <a:rPr lang="en-US" sz="3200" dirty="0">
                <a:solidFill>
                  <a:srgbClr val="4E4540"/>
                </a:solidFill>
              </a:rPr>
              <a:t> </a:t>
            </a:r>
            <a:r>
              <a:rPr lang="en-US" sz="3200" dirty="0" smtClean="0">
                <a:solidFill>
                  <a:srgbClr val="4E4540"/>
                </a:solidFill>
              </a:rPr>
              <a:t>Mean </a:t>
            </a:r>
            <a:r>
              <a:rPr lang="en-US" sz="3200" dirty="0" err="1" smtClean="0">
                <a:solidFill>
                  <a:srgbClr val="4E4540"/>
                </a:solidFill>
              </a:rPr>
              <a:t>Sq</a:t>
            </a:r>
            <a:r>
              <a:rPr lang="en-US" sz="3200" dirty="0" smtClean="0">
                <a:solidFill>
                  <a:srgbClr val="4E4540"/>
                </a:solidFill>
              </a:rPr>
              <a:t> = 3 + 3 + 3 = 8  </a:t>
            </a:r>
          </a:p>
        </p:txBody>
      </p:sp>
    </p:spTree>
    <p:extLst>
      <p:ext uri="{BB962C8B-B14F-4D97-AF65-F5344CB8AC3E}">
        <p14:creationId xmlns:p14="http://schemas.microsoft.com/office/powerpoint/2010/main" val="1779630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limited plural &amp; singular word reconciling</a:t>
            </a:r>
            <a:endParaRPr lang="en-US" dirty="0"/>
          </a:p>
        </p:txBody>
      </p:sp>
      <p:sp>
        <p:nvSpPr>
          <p:cNvPr id="3" name="Content Placeholder 2"/>
          <p:cNvSpPr>
            <a:spLocks noGrp="1"/>
          </p:cNvSpPr>
          <p:nvPr>
            <p:ph idx="1"/>
          </p:nvPr>
        </p:nvSpPr>
        <p:spPr>
          <a:xfrm>
            <a:off x="530087" y="1661479"/>
            <a:ext cx="10972800" cy="3960843"/>
          </a:xfrm>
        </p:spPr>
        <p:txBody>
          <a:bodyPr/>
          <a:lstStyle/>
          <a:p>
            <a:r>
              <a:rPr lang="en-US" dirty="0" smtClean="0"/>
              <a:t>Look for words ending in ‘s’ and ‘</a:t>
            </a:r>
            <a:r>
              <a:rPr lang="en-US" dirty="0" err="1" smtClean="0"/>
              <a:t>es</a:t>
            </a:r>
            <a:r>
              <a:rPr lang="en-US" dirty="0" smtClean="0"/>
              <a:t>’</a:t>
            </a:r>
          </a:p>
          <a:p>
            <a:r>
              <a:rPr lang="en-US" dirty="0" smtClean="0"/>
              <a:t>Stem those words</a:t>
            </a:r>
          </a:p>
          <a:p>
            <a:r>
              <a:rPr lang="en-US" dirty="0" smtClean="0"/>
              <a:t>Look for matching words in corpus</a:t>
            </a:r>
          </a:p>
          <a:p>
            <a:r>
              <a:rPr lang="en-US" dirty="0" smtClean="0"/>
              <a:t>Build dictionary of matching words</a:t>
            </a:r>
          </a:p>
          <a:p>
            <a:r>
              <a:rPr lang="en-US" dirty="0" smtClean="0"/>
              <a:t>Not perfect, but useful</a:t>
            </a:r>
          </a:p>
          <a:p>
            <a:r>
              <a:rPr lang="en-US" dirty="0" smtClean="0"/>
              <a:t>Risk: Misspelled words</a:t>
            </a:r>
          </a:p>
        </p:txBody>
      </p:sp>
      <p:graphicFrame>
        <p:nvGraphicFramePr>
          <p:cNvPr id="4" name="Table 3"/>
          <p:cNvGraphicFramePr>
            <a:graphicFrameLocks noGrp="1"/>
          </p:cNvGraphicFramePr>
          <p:nvPr>
            <p:extLst>
              <p:ext uri="{D42A27DB-BD31-4B8C-83A1-F6EECF244321}">
                <p14:modId xmlns:p14="http://schemas.microsoft.com/office/powerpoint/2010/main" val="322513649"/>
              </p:ext>
            </p:extLst>
          </p:nvPr>
        </p:nvGraphicFramePr>
        <p:xfrm>
          <a:off x="5273260" y="1416861"/>
          <a:ext cx="5709477" cy="2225040"/>
        </p:xfrm>
        <a:graphic>
          <a:graphicData uri="http://schemas.openxmlformats.org/drawingml/2006/table">
            <a:tbl>
              <a:tblPr firstRow="1" bandRow="1">
                <a:tableStyleId>{2D5ABB26-0587-4C30-8999-92F81FD0307C}</a:tableStyleId>
              </a:tblPr>
              <a:tblGrid>
                <a:gridCol w="1903159">
                  <a:extLst>
                    <a:ext uri="{9D8B030D-6E8A-4147-A177-3AD203B41FA5}">
                      <a16:colId xmlns:a16="http://schemas.microsoft.com/office/drawing/2014/main" val="113527560"/>
                    </a:ext>
                  </a:extLst>
                </a:gridCol>
                <a:gridCol w="1903159">
                  <a:extLst>
                    <a:ext uri="{9D8B030D-6E8A-4147-A177-3AD203B41FA5}">
                      <a16:colId xmlns:a16="http://schemas.microsoft.com/office/drawing/2014/main" val="389642344"/>
                    </a:ext>
                  </a:extLst>
                </a:gridCol>
                <a:gridCol w="1903159">
                  <a:extLst>
                    <a:ext uri="{9D8B030D-6E8A-4147-A177-3AD203B41FA5}">
                      <a16:colId xmlns:a16="http://schemas.microsoft.com/office/drawing/2014/main" val="1178590288"/>
                    </a:ext>
                  </a:extLst>
                </a:gridCol>
              </a:tblGrid>
              <a:tr h="370840">
                <a:tc gridSpan="3">
                  <a:txBody>
                    <a:bodyPr/>
                    <a:lstStyle/>
                    <a:p>
                      <a:pPr algn="ctr"/>
                      <a:r>
                        <a:rPr lang="en-US" sz="1800" b="1" dirty="0" smtClean="0"/>
                        <a:t>Words</a:t>
                      </a:r>
                      <a:r>
                        <a:rPr lang="en-US" sz="1800" b="1" baseline="0" dirty="0" smtClean="0"/>
                        <a:t> ending in ‘s’</a:t>
                      </a:r>
                      <a:endParaRPr lang="en-US" sz="1800" b="1" dirty="0" smtClean="0"/>
                    </a:p>
                  </a:txBody>
                  <a:tcPr/>
                </a:tc>
                <a:tc hMerge="1">
                  <a:txBody>
                    <a:bodyPr/>
                    <a:lstStyle/>
                    <a:p>
                      <a:pPr algn="ctr"/>
                      <a:endParaRPr lang="en-US" sz="1800" dirty="0"/>
                    </a:p>
                  </a:txBody>
                  <a:tcPr/>
                </a:tc>
                <a:tc hMerge="1">
                  <a:txBody>
                    <a:bodyPr/>
                    <a:lstStyle/>
                    <a:p>
                      <a:pPr algn="ctr"/>
                      <a:endParaRPr lang="en-US" sz="1800" dirty="0"/>
                    </a:p>
                  </a:txBody>
                  <a:tcPr/>
                </a:tc>
                <a:extLst>
                  <a:ext uri="{0D108BD9-81ED-4DB2-BD59-A6C34878D82A}">
                    <a16:rowId xmlns:a16="http://schemas.microsoft.com/office/drawing/2014/main" val="852617761"/>
                  </a:ext>
                </a:extLst>
              </a:tr>
              <a:tr h="370840">
                <a:tc>
                  <a:txBody>
                    <a:bodyPr/>
                    <a:lstStyle/>
                    <a:p>
                      <a:pPr algn="ctr"/>
                      <a:r>
                        <a:rPr lang="en-US" sz="1800" dirty="0" smtClean="0"/>
                        <a:t>Original Word</a:t>
                      </a:r>
                    </a:p>
                  </a:txBody>
                  <a:tcPr>
                    <a:lnB w="12700" cap="flat" cmpd="sng" algn="ctr">
                      <a:solidFill>
                        <a:schemeClr val="tx1"/>
                      </a:solidFill>
                      <a:prstDash val="solid"/>
                      <a:round/>
                      <a:headEnd type="none" w="med" len="med"/>
                      <a:tailEnd type="none" w="med" len="med"/>
                    </a:lnB>
                  </a:tcPr>
                </a:tc>
                <a:tc>
                  <a:txBody>
                    <a:bodyPr/>
                    <a:lstStyle/>
                    <a:p>
                      <a:pPr algn="ctr"/>
                      <a:r>
                        <a:rPr lang="en-US" sz="1800" dirty="0" smtClean="0"/>
                        <a:t>Stemmed Word</a:t>
                      </a:r>
                      <a:endParaRPr lang="en-US" sz="1800" dirty="0"/>
                    </a:p>
                  </a:txBody>
                  <a:tcPr>
                    <a:lnB w="12700" cap="flat" cmpd="sng" algn="ctr">
                      <a:solidFill>
                        <a:schemeClr val="tx1"/>
                      </a:solidFill>
                      <a:prstDash val="solid"/>
                      <a:round/>
                      <a:headEnd type="none" w="med" len="med"/>
                      <a:tailEnd type="none" w="med" len="med"/>
                    </a:lnB>
                  </a:tcPr>
                </a:tc>
                <a:tc>
                  <a:txBody>
                    <a:bodyPr/>
                    <a:lstStyle/>
                    <a:p>
                      <a:pPr algn="ctr"/>
                      <a:r>
                        <a:rPr lang="en-US" sz="1800" dirty="0" smtClean="0"/>
                        <a:t>Matching Word</a:t>
                      </a:r>
                      <a:endParaRPr lang="en-US" sz="18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8914960"/>
                  </a:ext>
                </a:extLst>
              </a:tr>
              <a:tr h="370840">
                <a:tc>
                  <a:txBody>
                    <a:bodyPr/>
                    <a:lstStyle/>
                    <a:p>
                      <a:pPr algn="ctr"/>
                      <a:r>
                        <a:rPr lang="en-US" sz="1800" dirty="0" smtClean="0"/>
                        <a:t>hospitals</a:t>
                      </a:r>
                      <a:endParaRPr lang="en-US" sz="1800" dirty="0"/>
                    </a:p>
                  </a:txBody>
                  <a:tcPr>
                    <a:lnT w="12700" cap="flat" cmpd="sng" algn="ctr">
                      <a:solidFill>
                        <a:schemeClr val="tx1"/>
                      </a:solidFill>
                      <a:prstDash val="solid"/>
                      <a:round/>
                      <a:headEnd type="none" w="med" len="med"/>
                      <a:tailEnd type="none" w="med" len="med"/>
                    </a:lnT>
                  </a:tcPr>
                </a:tc>
                <a:tc>
                  <a:txBody>
                    <a:bodyPr/>
                    <a:lstStyle/>
                    <a:p>
                      <a:pPr algn="ctr"/>
                      <a:r>
                        <a:rPr lang="en-US" sz="1800" dirty="0" smtClean="0"/>
                        <a:t>hospital</a:t>
                      </a:r>
                      <a:endParaRPr lang="en-US" sz="1800" dirty="0"/>
                    </a:p>
                  </a:txBody>
                  <a:tcPr>
                    <a:lnT w="12700" cap="flat" cmpd="sng" algn="ctr">
                      <a:solidFill>
                        <a:schemeClr val="tx1"/>
                      </a:solidFill>
                      <a:prstDash val="solid"/>
                      <a:round/>
                      <a:headEnd type="none" w="med" len="med"/>
                      <a:tailEnd type="none" w="med" len="med"/>
                    </a:lnT>
                  </a:tcPr>
                </a:tc>
                <a:tc>
                  <a:txBody>
                    <a:bodyPr/>
                    <a:lstStyle/>
                    <a:p>
                      <a:pPr algn="ctr"/>
                      <a:r>
                        <a:rPr lang="en-US" sz="1800" dirty="0" smtClean="0"/>
                        <a:t>hospital</a:t>
                      </a:r>
                      <a:endParaRPr lang="en-US" sz="18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41690864"/>
                  </a:ext>
                </a:extLst>
              </a:tr>
              <a:tr h="370840">
                <a:tc>
                  <a:txBody>
                    <a:bodyPr/>
                    <a:lstStyle/>
                    <a:p>
                      <a:pPr algn="ctr"/>
                      <a:r>
                        <a:rPr lang="en-US" sz="1800" dirty="0" smtClean="0"/>
                        <a:t>licenses</a:t>
                      </a:r>
                      <a:endParaRPr lang="en-US" sz="1800" dirty="0"/>
                    </a:p>
                  </a:txBody>
                  <a:tcPr/>
                </a:tc>
                <a:tc>
                  <a:txBody>
                    <a:bodyPr/>
                    <a:lstStyle/>
                    <a:p>
                      <a:pPr algn="ctr"/>
                      <a:r>
                        <a:rPr lang="en-US" sz="1800" dirty="0" smtClean="0"/>
                        <a:t>license</a:t>
                      </a:r>
                      <a:endParaRPr lang="en-US" sz="1800" dirty="0"/>
                    </a:p>
                  </a:txBody>
                  <a:tcPr/>
                </a:tc>
                <a:tc>
                  <a:txBody>
                    <a:bodyPr/>
                    <a:lstStyle/>
                    <a:p>
                      <a:pPr algn="ctr"/>
                      <a:r>
                        <a:rPr lang="en-US" sz="1800" dirty="0" smtClean="0"/>
                        <a:t>license</a:t>
                      </a:r>
                      <a:endParaRPr lang="en-US" sz="1800" dirty="0"/>
                    </a:p>
                  </a:txBody>
                  <a:tcPr/>
                </a:tc>
                <a:extLst>
                  <a:ext uri="{0D108BD9-81ED-4DB2-BD59-A6C34878D82A}">
                    <a16:rowId xmlns:a16="http://schemas.microsoft.com/office/drawing/2014/main" val="1122235912"/>
                  </a:ext>
                </a:extLst>
              </a:tr>
              <a:tr h="370840">
                <a:tc>
                  <a:txBody>
                    <a:bodyPr/>
                    <a:lstStyle/>
                    <a:p>
                      <a:pPr algn="ctr"/>
                      <a:r>
                        <a:rPr lang="en-US" sz="1800" dirty="0" smtClean="0"/>
                        <a:t>class</a:t>
                      </a:r>
                      <a:endParaRPr lang="en-US" sz="1800" dirty="0"/>
                    </a:p>
                  </a:txBody>
                  <a:tcPr/>
                </a:tc>
                <a:tc>
                  <a:txBody>
                    <a:bodyPr/>
                    <a:lstStyle/>
                    <a:p>
                      <a:pPr algn="ctr"/>
                      <a:r>
                        <a:rPr lang="en-US" sz="1800" dirty="0" err="1" smtClean="0"/>
                        <a:t>clas</a:t>
                      </a:r>
                      <a:endParaRPr lang="en-US" sz="1800" dirty="0"/>
                    </a:p>
                  </a:txBody>
                  <a:tcPr/>
                </a:tc>
                <a:tc>
                  <a:txBody>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lang="en-US" sz="1800" dirty="0" smtClean="0"/>
                        <a:t>(none)</a:t>
                      </a:r>
                    </a:p>
                  </a:txBody>
                  <a:tcPr/>
                </a:tc>
                <a:extLst>
                  <a:ext uri="{0D108BD9-81ED-4DB2-BD59-A6C34878D82A}">
                    <a16:rowId xmlns:a16="http://schemas.microsoft.com/office/drawing/2014/main" val="1638633051"/>
                  </a:ext>
                </a:extLst>
              </a:tr>
              <a:tr h="370840">
                <a:tc>
                  <a:txBody>
                    <a:bodyPr/>
                    <a:lstStyle/>
                    <a:p>
                      <a:pPr algn="ctr"/>
                      <a:r>
                        <a:rPr lang="en-US" sz="1800" dirty="0" smtClean="0"/>
                        <a:t>glasses</a:t>
                      </a:r>
                      <a:endParaRPr lang="en-US" sz="1800" dirty="0"/>
                    </a:p>
                  </a:txBody>
                  <a:tcPr/>
                </a:tc>
                <a:tc>
                  <a:txBody>
                    <a:bodyPr/>
                    <a:lstStyle/>
                    <a:p>
                      <a:pPr algn="ctr"/>
                      <a:r>
                        <a:rPr lang="en-US" sz="1800" dirty="0" err="1" smtClean="0"/>
                        <a:t>glasse</a:t>
                      </a:r>
                      <a:endParaRPr lang="en-US" sz="1800" dirty="0"/>
                    </a:p>
                  </a:txBody>
                  <a:tcPr/>
                </a:tc>
                <a:tc>
                  <a:txBody>
                    <a:bodyPr/>
                    <a:lstStyle/>
                    <a:p>
                      <a:pPr algn="ctr"/>
                      <a:r>
                        <a:rPr lang="en-US" sz="1800" dirty="0" smtClean="0"/>
                        <a:t>(none)</a:t>
                      </a:r>
                      <a:endParaRPr lang="en-US" sz="1800" dirty="0"/>
                    </a:p>
                  </a:txBody>
                  <a:tcPr/>
                </a:tc>
                <a:extLst>
                  <a:ext uri="{0D108BD9-81ED-4DB2-BD59-A6C34878D82A}">
                    <a16:rowId xmlns:a16="http://schemas.microsoft.com/office/drawing/2014/main" val="205916878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40297547"/>
              </p:ext>
            </p:extLst>
          </p:nvPr>
        </p:nvGraphicFramePr>
        <p:xfrm>
          <a:off x="5273260" y="3964675"/>
          <a:ext cx="5709477" cy="1854200"/>
        </p:xfrm>
        <a:graphic>
          <a:graphicData uri="http://schemas.openxmlformats.org/drawingml/2006/table">
            <a:tbl>
              <a:tblPr firstRow="1" bandRow="1">
                <a:tableStyleId>{2D5ABB26-0587-4C30-8999-92F81FD0307C}</a:tableStyleId>
              </a:tblPr>
              <a:tblGrid>
                <a:gridCol w="1903159">
                  <a:extLst>
                    <a:ext uri="{9D8B030D-6E8A-4147-A177-3AD203B41FA5}">
                      <a16:colId xmlns:a16="http://schemas.microsoft.com/office/drawing/2014/main" val="113527560"/>
                    </a:ext>
                  </a:extLst>
                </a:gridCol>
                <a:gridCol w="1903159">
                  <a:extLst>
                    <a:ext uri="{9D8B030D-6E8A-4147-A177-3AD203B41FA5}">
                      <a16:colId xmlns:a16="http://schemas.microsoft.com/office/drawing/2014/main" val="389642344"/>
                    </a:ext>
                  </a:extLst>
                </a:gridCol>
                <a:gridCol w="1903159">
                  <a:extLst>
                    <a:ext uri="{9D8B030D-6E8A-4147-A177-3AD203B41FA5}">
                      <a16:colId xmlns:a16="http://schemas.microsoft.com/office/drawing/2014/main" val="1178590288"/>
                    </a:ext>
                  </a:extLst>
                </a:gridCol>
              </a:tblGrid>
              <a:tr h="370840">
                <a:tc gridSpan="3">
                  <a:txBody>
                    <a:bodyPr/>
                    <a:lstStyle/>
                    <a:p>
                      <a:pPr algn="ctr"/>
                      <a:r>
                        <a:rPr lang="en-US" sz="1800" b="1" dirty="0" smtClean="0"/>
                        <a:t>Words</a:t>
                      </a:r>
                      <a:r>
                        <a:rPr lang="en-US" sz="1800" b="1" baseline="0" dirty="0" smtClean="0"/>
                        <a:t> ending in ‘</a:t>
                      </a:r>
                      <a:r>
                        <a:rPr lang="en-US" sz="1800" b="1" baseline="0" dirty="0" err="1" smtClean="0"/>
                        <a:t>es</a:t>
                      </a:r>
                      <a:r>
                        <a:rPr lang="en-US" sz="1800" b="1" baseline="0" dirty="0" smtClean="0"/>
                        <a:t>’</a:t>
                      </a:r>
                      <a:endParaRPr lang="en-US" sz="1800" b="1" dirty="0" smtClean="0"/>
                    </a:p>
                  </a:txBody>
                  <a:tcPr/>
                </a:tc>
                <a:tc hMerge="1">
                  <a:txBody>
                    <a:bodyPr/>
                    <a:lstStyle/>
                    <a:p>
                      <a:pPr algn="ctr"/>
                      <a:endParaRPr lang="en-US" sz="1800" dirty="0"/>
                    </a:p>
                  </a:txBody>
                  <a:tcPr/>
                </a:tc>
                <a:tc hMerge="1">
                  <a:txBody>
                    <a:bodyPr/>
                    <a:lstStyle/>
                    <a:p>
                      <a:pPr algn="ctr"/>
                      <a:endParaRPr lang="en-US" sz="1800" dirty="0"/>
                    </a:p>
                  </a:txBody>
                  <a:tcPr/>
                </a:tc>
                <a:extLst>
                  <a:ext uri="{0D108BD9-81ED-4DB2-BD59-A6C34878D82A}">
                    <a16:rowId xmlns:a16="http://schemas.microsoft.com/office/drawing/2014/main" val="852617761"/>
                  </a:ext>
                </a:extLst>
              </a:tr>
              <a:tr h="370840">
                <a:tc>
                  <a:txBody>
                    <a:bodyPr/>
                    <a:lstStyle/>
                    <a:p>
                      <a:pPr algn="ctr"/>
                      <a:r>
                        <a:rPr lang="en-US" sz="1800" dirty="0" smtClean="0"/>
                        <a:t>Original Word</a:t>
                      </a:r>
                    </a:p>
                  </a:txBody>
                  <a:tcPr>
                    <a:lnB w="12700" cap="flat" cmpd="sng" algn="ctr">
                      <a:solidFill>
                        <a:schemeClr val="tx1"/>
                      </a:solidFill>
                      <a:prstDash val="solid"/>
                      <a:round/>
                      <a:headEnd type="none" w="med" len="med"/>
                      <a:tailEnd type="none" w="med" len="med"/>
                    </a:lnB>
                  </a:tcPr>
                </a:tc>
                <a:tc>
                  <a:txBody>
                    <a:bodyPr/>
                    <a:lstStyle/>
                    <a:p>
                      <a:pPr algn="ctr"/>
                      <a:r>
                        <a:rPr lang="en-US" sz="1800" dirty="0" smtClean="0"/>
                        <a:t>Stemmed Word</a:t>
                      </a:r>
                      <a:endParaRPr lang="en-US" sz="1800" dirty="0"/>
                    </a:p>
                  </a:txBody>
                  <a:tcPr>
                    <a:lnB w="12700" cap="flat" cmpd="sng" algn="ctr">
                      <a:solidFill>
                        <a:schemeClr val="tx1"/>
                      </a:solidFill>
                      <a:prstDash val="solid"/>
                      <a:round/>
                      <a:headEnd type="none" w="med" len="med"/>
                      <a:tailEnd type="none" w="med" len="med"/>
                    </a:lnB>
                  </a:tcPr>
                </a:tc>
                <a:tc>
                  <a:txBody>
                    <a:bodyPr/>
                    <a:lstStyle/>
                    <a:p>
                      <a:pPr algn="ctr"/>
                      <a:r>
                        <a:rPr lang="en-US" sz="1800" dirty="0" smtClean="0"/>
                        <a:t>Matching Word</a:t>
                      </a:r>
                      <a:endParaRPr lang="en-US" sz="18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8914960"/>
                  </a:ext>
                </a:extLst>
              </a:tr>
              <a:tr h="370840">
                <a:tc>
                  <a:txBody>
                    <a:bodyPr/>
                    <a:lstStyle/>
                    <a:p>
                      <a:pPr algn="ctr"/>
                      <a:r>
                        <a:rPr lang="en-US" sz="1800" dirty="0" smtClean="0"/>
                        <a:t>glasses</a:t>
                      </a:r>
                      <a:endParaRPr lang="en-US" sz="1800" dirty="0"/>
                    </a:p>
                  </a:txBody>
                  <a:tcPr>
                    <a:lnT w="12700" cap="flat" cmpd="sng" algn="ctr">
                      <a:solidFill>
                        <a:schemeClr val="tx1"/>
                      </a:solidFill>
                      <a:prstDash val="solid"/>
                      <a:round/>
                      <a:headEnd type="none" w="med" len="med"/>
                      <a:tailEnd type="none" w="med" len="med"/>
                    </a:lnT>
                  </a:tcPr>
                </a:tc>
                <a:tc>
                  <a:txBody>
                    <a:bodyPr/>
                    <a:lstStyle/>
                    <a:p>
                      <a:pPr algn="ctr"/>
                      <a:r>
                        <a:rPr lang="en-US" sz="1800" dirty="0" smtClean="0"/>
                        <a:t>glass</a:t>
                      </a:r>
                      <a:endParaRPr lang="en-US" sz="1800" dirty="0"/>
                    </a:p>
                  </a:txBody>
                  <a:tcPr>
                    <a:lnT w="12700" cap="flat" cmpd="sng" algn="ctr">
                      <a:solidFill>
                        <a:schemeClr val="tx1"/>
                      </a:solidFill>
                      <a:prstDash val="solid"/>
                      <a:round/>
                      <a:headEnd type="none" w="med" len="med"/>
                      <a:tailEnd type="none" w="med" len="med"/>
                    </a:lnT>
                  </a:tcPr>
                </a:tc>
                <a:tc>
                  <a:txBody>
                    <a:bodyPr/>
                    <a:lstStyle/>
                    <a:p>
                      <a:pPr algn="ctr"/>
                      <a:r>
                        <a:rPr lang="en-US" sz="1800" dirty="0" smtClean="0"/>
                        <a:t>glass</a:t>
                      </a:r>
                      <a:endParaRPr lang="en-US" sz="18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41690864"/>
                  </a:ext>
                </a:extLst>
              </a:tr>
              <a:tr h="370840">
                <a:tc>
                  <a:txBody>
                    <a:bodyPr/>
                    <a:lstStyle/>
                    <a:p>
                      <a:pPr algn="ctr"/>
                      <a:r>
                        <a:rPr lang="en-US" sz="1800" dirty="0" smtClean="0"/>
                        <a:t>nurses</a:t>
                      </a:r>
                      <a:endParaRPr lang="en-US" sz="1800" dirty="0"/>
                    </a:p>
                  </a:txBody>
                  <a:tcPr/>
                </a:tc>
                <a:tc>
                  <a:txBody>
                    <a:bodyPr/>
                    <a:lstStyle/>
                    <a:p>
                      <a:pPr algn="ctr"/>
                      <a:r>
                        <a:rPr lang="en-US" sz="1800" dirty="0" err="1" smtClean="0"/>
                        <a:t>nurs</a:t>
                      </a:r>
                      <a:endParaRPr lang="en-US" sz="1800" dirty="0"/>
                    </a:p>
                  </a:txBody>
                  <a:tcPr/>
                </a:tc>
                <a:tc>
                  <a:txBody>
                    <a:bodyPr/>
                    <a:lstStyle/>
                    <a:p>
                      <a:pPr algn="ctr"/>
                      <a:r>
                        <a:rPr lang="en-US" sz="1800" dirty="0" smtClean="0"/>
                        <a:t>(none)</a:t>
                      </a:r>
                      <a:endParaRPr lang="en-US" sz="1800" dirty="0"/>
                    </a:p>
                  </a:txBody>
                  <a:tcPr/>
                </a:tc>
                <a:extLst>
                  <a:ext uri="{0D108BD9-81ED-4DB2-BD59-A6C34878D82A}">
                    <a16:rowId xmlns:a16="http://schemas.microsoft.com/office/drawing/2014/main" val="1638633051"/>
                  </a:ext>
                </a:extLst>
              </a:tr>
              <a:tr h="370840">
                <a:tc>
                  <a:txBody>
                    <a:bodyPr/>
                    <a:lstStyle/>
                    <a:p>
                      <a:pPr algn="ctr"/>
                      <a:r>
                        <a:rPr lang="en-US" sz="1800" dirty="0" smtClean="0"/>
                        <a:t>glass</a:t>
                      </a:r>
                      <a:endParaRPr lang="en-US" sz="1800" dirty="0"/>
                    </a:p>
                  </a:txBody>
                  <a:tcPr/>
                </a:tc>
                <a:tc>
                  <a:txBody>
                    <a:bodyPr/>
                    <a:lstStyle/>
                    <a:p>
                      <a:pPr algn="ctr"/>
                      <a:r>
                        <a:rPr lang="en-US" sz="1800" dirty="0" err="1" smtClean="0"/>
                        <a:t>glas</a:t>
                      </a:r>
                      <a:endParaRPr lang="en-US" sz="1800" dirty="0"/>
                    </a:p>
                  </a:txBody>
                  <a:tcPr/>
                </a:tc>
                <a:tc>
                  <a:txBody>
                    <a:bodyPr/>
                    <a:lstStyle/>
                    <a:p>
                      <a:pPr algn="ctr"/>
                      <a:r>
                        <a:rPr lang="en-US" sz="1800" dirty="0" smtClean="0"/>
                        <a:t>(none)</a:t>
                      </a:r>
                      <a:endParaRPr lang="en-US" sz="1800" dirty="0"/>
                    </a:p>
                  </a:txBody>
                  <a:tcPr/>
                </a:tc>
                <a:extLst>
                  <a:ext uri="{0D108BD9-81ED-4DB2-BD59-A6C34878D82A}">
                    <a16:rowId xmlns:a16="http://schemas.microsoft.com/office/drawing/2014/main" val="2059168780"/>
                  </a:ext>
                </a:extLst>
              </a:tr>
            </a:tbl>
          </a:graphicData>
        </a:graphic>
      </p:graphicFrame>
    </p:spTree>
    <p:extLst>
      <p:ext uri="{BB962C8B-B14F-4D97-AF65-F5344CB8AC3E}">
        <p14:creationId xmlns:p14="http://schemas.microsoft.com/office/powerpoint/2010/main" val="545124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 </a:t>
            </a:r>
            <a:r>
              <a:rPr lang="en-US" dirty="0" smtClean="0"/>
              <a:t>Modified Bi-Gram</a:t>
            </a:r>
            <a:endParaRPr lang="en-US" dirty="0"/>
          </a:p>
        </p:txBody>
      </p:sp>
      <p:sp>
        <p:nvSpPr>
          <p:cNvPr id="3" name="Content Placeholder 2"/>
          <p:cNvSpPr>
            <a:spLocks noGrp="1"/>
          </p:cNvSpPr>
          <p:nvPr>
            <p:ph idx="1"/>
          </p:nvPr>
        </p:nvSpPr>
        <p:spPr/>
        <p:txBody>
          <a:bodyPr/>
          <a:lstStyle/>
          <a:p>
            <a:r>
              <a:rPr lang="en-US" dirty="0" smtClean="0"/>
              <a:t>Use punctuation to limit to bi-</a:t>
            </a:r>
            <a:r>
              <a:rPr lang="en-US" dirty="0" err="1" smtClean="0"/>
              <a:t>gramming</a:t>
            </a:r>
            <a:endParaRPr lang="en-US" dirty="0" smtClean="0"/>
          </a:p>
          <a:p>
            <a:r>
              <a:rPr lang="en-US" dirty="0" smtClean="0"/>
              <a:t>Example:</a:t>
            </a:r>
            <a:r>
              <a:rPr lang="en-US" dirty="0"/>
              <a:t> </a:t>
            </a:r>
            <a:r>
              <a:rPr lang="en-US" dirty="0" smtClean="0"/>
              <a:t>pain scores, medications, vitals, and labs</a:t>
            </a:r>
          </a:p>
          <a:p>
            <a:r>
              <a:rPr lang="en-US" dirty="0" smtClean="0"/>
              <a:t>Original: Remove punctuation and ignore </a:t>
            </a:r>
            <a:r>
              <a:rPr lang="en-US" dirty="0" err="1" smtClean="0"/>
              <a:t>stopwords</a:t>
            </a:r>
            <a:endParaRPr lang="en-US" dirty="0" smtClean="0"/>
          </a:p>
          <a:p>
            <a:pPr lvl="1"/>
            <a:r>
              <a:rPr lang="en-US" dirty="0" smtClean="0"/>
              <a:t>pain scores medications vitals X labs</a:t>
            </a:r>
          </a:p>
          <a:p>
            <a:pPr lvl="1"/>
            <a:r>
              <a:rPr lang="en-US" dirty="0" smtClean="0"/>
              <a:t>Result: </a:t>
            </a:r>
            <a:r>
              <a:rPr lang="en-US" dirty="0" err="1" smtClean="0"/>
              <a:t>pain_scores</a:t>
            </a:r>
            <a:r>
              <a:rPr lang="en-US" dirty="0" smtClean="0"/>
              <a:t>, </a:t>
            </a:r>
            <a:r>
              <a:rPr lang="en-US" dirty="0" err="1" smtClean="0"/>
              <a:t>scores_medications</a:t>
            </a:r>
            <a:r>
              <a:rPr lang="en-US" dirty="0" smtClean="0"/>
              <a:t>, </a:t>
            </a:r>
            <a:r>
              <a:rPr lang="en-US" dirty="0" err="1" smtClean="0"/>
              <a:t>medications_vitals</a:t>
            </a:r>
            <a:endParaRPr lang="en-US" dirty="0" smtClean="0"/>
          </a:p>
          <a:p>
            <a:r>
              <a:rPr lang="en-US" dirty="0" smtClean="0"/>
              <a:t>Modified: </a:t>
            </a:r>
          </a:p>
          <a:p>
            <a:pPr lvl="1"/>
            <a:r>
              <a:rPr lang="en-US" dirty="0" smtClean="0"/>
              <a:t>pain scores X medications X vitals X X</a:t>
            </a:r>
            <a:endParaRPr lang="en-US" dirty="0"/>
          </a:p>
          <a:p>
            <a:pPr lvl="1"/>
            <a:r>
              <a:rPr lang="en-US" dirty="0" smtClean="0"/>
              <a:t>Result</a:t>
            </a:r>
            <a:r>
              <a:rPr lang="en-US" dirty="0"/>
              <a:t>: </a:t>
            </a:r>
            <a:r>
              <a:rPr lang="en-US" dirty="0" err="1" smtClean="0"/>
              <a:t>pain_scores</a:t>
            </a:r>
            <a:endParaRPr lang="en-US" dirty="0" smtClean="0"/>
          </a:p>
          <a:p>
            <a:pPr lvl="1"/>
            <a:endParaRPr lang="en-US" dirty="0" smtClean="0"/>
          </a:p>
        </p:txBody>
      </p:sp>
    </p:spTree>
    <p:extLst>
      <p:ext uri="{BB962C8B-B14F-4D97-AF65-F5344CB8AC3E}">
        <p14:creationId xmlns:p14="http://schemas.microsoft.com/office/powerpoint/2010/main" val="109939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to Answer</a:t>
            </a:r>
            <a:endParaRPr lang="en-US" dirty="0"/>
          </a:p>
        </p:txBody>
      </p:sp>
      <p:sp>
        <p:nvSpPr>
          <p:cNvPr id="3" name="Content Placeholder 2"/>
          <p:cNvSpPr>
            <a:spLocks noGrp="1"/>
          </p:cNvSpPr>
          <p:nvPr>
            <p:ph idx="1"/>
          </p:nvPr>
        </p:nvSpPr>
        <p:spPr/>
        <p:txBody>
          <a:bodyPr>
            <a:normAutofit/>
          </a:bodyPr>
          <a:lstStyle/>
          <a:p>
            <a:r>
              <a:rPr lang="en-US" sz="2400" dirty="0" smtClean="0"/>
              <a:t>Is there a way to better to visualize observations to draw insights that we can act on?</a:t>
            </a:r>
          </a:p>
          <a:p>
            <a:r>
              <a:rPr lang="en-US" sz="2400" dirty="0" smtClean="0"/>
              <a:t>Are there systemic or thematic issues across HCA that we can potentially address?</a:t>
            </a:r>
          </a:p>
          <a:p>
            <a:r>
              <a:rPr lang="en-US" sz="2400" dirty="0" smtClean="0"/>
              <a:t>What are specific repeat findings at the hospital level?</a:t>
            </a:r>
          </a:p>
          <a:p>
            <a:pPr marL="0" indent="0">
              <a:buNone/>
            </a:pPr>
            <a:endParaRPr lang="en-US" sz="2400" dirty="0" smtClean="0"/>
          </a:p>
        </p:txBody>
      </p:sp>
    </p:spTree>
    <p:extLst>
      <p:ext uri="{BB962C8B-B14F-4D97-AF65-F5344CB8AC3E}">
        <p14:creationId xmlns:p14="http://schemas.microsoft.com/office/powerpoint/2010/main" val="1812043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Potential Solution</a:t>
            </a:r>
            <a:endParaRPr lang="en-US" dirty="0"/>
          </a:p>
        </p:txBody>
      </p:sp>
      <p:sp>
        <p:nvSpPr>
          <p:cNvPr id="3" name="Content Placeholder 2"/>
          <p:cNvSpPr>
            <a:spLocks noGrp="1"/>
          </p:cNvSpPr>
          <p:nvPr>
            <p:ph idx="1"/>
          </p:nvPr>
        </p:nvSpPr>
        <p:spPr>
          <a:xfrm>
            <a:off x="609600" y="1679512"/>
            <a:ext cx="10042689" cy="3960843"/>
          </a:xfrm>
        </p:spPr>
        <p:txBody>
          <a:bodyPr>
            <a:normAutofit/>
          </a:bodyPr>
          <a:lstStyle/>
          <a:p>
            <a:r>
              <a:rPr lang="en-US" sz="2400" dirty="0" smtClean="0"/>
              <a:t>Using unsupervised data science techniques we will analyze the free text observations from the TJC surveys</a:t>
            </a:r>
          </a:p>
          <a:p>
            <a:r>
              <a:rPr lang="en-US" sz="2400" dirty="0" smtClean="0"/>
              <a:t>Two approaches will be considered</a:t>
            </a:r>
          </a:p>
          <a:p>
            <a:pPr lvl="1"/>
            <a:r>
              <a:rPr lang="en-US" sz="2400" dirty="0"/>
              <a:t>Micro level analysis (Intra-hospital</a:t>
            </a:r>
            <a:r>
              <a:rPr lang="en-US" sz="2400" dirty="0" smtClean="0"/>
              <a:t>)</a:t>
            </a:r>
          </a:p>
          <a:p>
            <a:pPr lvl="1"/>
            <a:r>
              <a:rPr lang="en-US" sz="2400" dirty="0" smtClean="0"/>
              <a:t>Macro level analysis (Top-Down)</a:t>
            </a:r>
          </a:p>
          <a:p>
            <a:r>
              <a:rPr lang="en-US" sz="2400" dirty="0" smtClean="0"/>
              <a:t>The results from these analysis are then visualized in Tableau</a:t>
            </a:r>
            <a:endParaRPr lang="en-US" sz="2400" dirty="0"/>
          </a:p>
        </p:txBody>
      </p:sp>
    </p:spTree>
    <p:extLst>
      <p:ext uri="{BB962C8B-B14F-4D97-AF65-F5344CB8AC3E}">
        <p14:creationId xmlns:p14="http://schemas.microsoft.com/office/powerpoint/2010/main" val="3443885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a:t>
            </a:r>
            <a:endParaRPr lang="en-US" dirty="0"/>
          </a:p>
        </p:txBody>
      </p:sp>
      <p:sp>
        <p:nvSpPr>
          <p:cNvPr id="3" name="Content Placeholder 2"/>
          <p:cNvSpPr>
            <a:spLocks noGrp="1"/>
          </p:cNvSpPr>
          <p:nvPr>
            <p:ph idx="1"/>
          </p:nvPr>
        </p:nvSpPr>
        <p:spPr/>
        <p:txBody>
          <a:bodyPr>
            <a:normAutofit/>
          </a:bodyPr>
          <a:lstStyle/>
          <a:p>
            <a:r>
              <a:rPr lang="en-US" sz="2400" dirty="0" smtClean="0"/>
              <a:t>Survey &amp; observation data is provided directly from The Joint Commission</a:t>
            </a:r>
          </a:p>
          <a:p>
            <a:r>
              <a:rPr lang="en-US" sz="2400" dirty="0" smtClean="0"/>
              <a:t>Well curated given the survey is essentially an audit with legal implications</a:t>
            </a:r>
          </a:p>
          <a:p>
            <a:r>
              <a:rPr lang="en-US" sz="2400" dirty="0" smtClean="0"/>
              <a:t>The only data to be used for modeling is the free text observation data</a:t>
            </a:r>
          </a:p>
          <a:p>
            <a:r>
              <a:rPr lang="en-US" sz="2400" dirty="0" smtClean="0"/>
              <a:t>Additional data from our own data sources including hospital stats, geographic info, etc… </a:t>
            </a:r>
            <a:r>
              <a:rPr lang="en-US" sz="2400" dirty="0"/>
              <a:t>is married with the </a:t>
            </a:r>
            <a:r>
              <a:rPr lang="en-US" sz="2400" dirty="0" smtClean="0"/>
              <a:t>results from the algorithm for purposes of data exploration</a:t>
            </a:r>
          </a:p>
          <a:p>
            <a:r>
              <a:rPr lang="en-US" sz="2400" dirty="0" smtClean="0"/>
              <a:t>~6200 observations</a:t>
            </a:r>
          </a:p>
        </p:txBody>
      </p:sp>
    </p:spTree>
    <p:extLst>
      <p:ext uri="{BB962C8B-B14F-4D97-AF65-F5344CB8AC3E}">
        <p14:creationId xmlns:p14="http://schemas.microsoft.com/office/powerpoint/2010/main" val="448357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 level Approach</a:t>
            </a:r>
            <a:endParaRPr lang="en-US" dirty="0"/>
          </a:p>
        </p:txBody>
      </p:sp>
      <p:sp>
        <p:nvSpPr>
          <p:cNvPr id="3" name="Content Placeholder 2"/>
          <p:cNvSpPr>
            <a:spLocks noGrp="1"/>
          </p:cNvSpPr>
          <p:nvPr>
            <p:ph idx="1"/>
          </p:nvPr>
        </p:nvSpPr>
        <p:spPr/>
        <p:txBody>
          <a:bodyPr>
            <a:noAutofit/>
          </a:bodyPr>
          <a:lstStyle/>
          <a:p>
            <a:r>
              <a:rPr lang="en-US" sz="1800" dirty="0" smtClean="0"/>
              <a:t>First, feature engineering on the free text is performed, including:</a:t>
            </a:r>
          </a:p>
          <a:p>
            <a:pPr lvl="1"/>
            <a:r>
              <a:rPr lang="en-US" sz="1800" dirty="0" smtClean="0"/>
              <a:t>Removing punctuation</a:t>
            </a:r>
          </a:p>
          <a:p>
            <a:pPr lvl="1"/>
            <a:r>
              <a:rPr lang="en-US" sz="1800" dirty="0" smtClean="0"/>
              <a:t>Transforming to all lower case</a:t>
            </a:r>
          </a:p>
          <a:p>
            <a:pPr lvl="1"/>
            <a:r>
              <a:rPr lang="en-US" sz="1800" dirty="0" smtClean="0"/>
              <a:t>Consolidating singular &amp; plural forms of words</a:t>
            </a:r>
          </a:p>
          <a:p>
            <a:pPr lvl="1"/>
            <a:r>
              <a:rPr lang="en-US" sz="1800" dirty="0" smtClean="0"/>
              <a:t>Bi-</a:t>
            </a:r>
            <a:r>
              <a:rPr lang="en-US" sz="1800" dirty="0" err="1" smtClean="0"/>
              <a:t>gramming</a:t>
            </a:r>
            <a:endParaRPr lang="en-US" sz="1800" dirty="0" smtClean="0"/>
          </a:p>
          <a:p>
            <a:r>
              <a:rPr lang="en-US" sz="1800" dirty="0" smtClean="0"/>
              <a:t>The free text is then </a:t>
            </a:r>
            <a:r>
              <a:rPr lang="en-US" sz="1800" dirty="0" err="1" smtClean="0"/>
              <a:t>vectorized</a:t>
            </a:r>
            <a:endParaRPr lang="en-US" sz="1800" dirty="0" smtClean="0"/>
          </a:p>
          <a:p>
            <a:r>
              <a:rPr lang="en-US" sz="1800" dirty="0" smtClean="0"/>
              <a:t>The </a:t>
            </a:r>
            <a:r>
              <a:rPr lang="en-US" sz="1800" dirty="0" err="1" smtClean="0"/>
              <a:t>vectorized</a:t>
            </a:r>
            <a:r>
              <a:rPr lang="en-US" sz="1800" dirty="0" smtClean="0"/>
              <a:t> dataset is then weighted using TF-IDF</a:t>
            </a:r>
          </a:p>
          <a:p>
            <a:r>
              <a:rPr lang="en-US" sz="1800" dirty="0" smtClean="0"/>
              <a:t>Pair-wise distances are then computed using cosine similarity metrics</a:t>
            </a:r>
          </a:p>
          <a:p>
            <a:r>
              <a:rPr lang="en-US" sz="1800" dirty="0" smtClean="0"/>
              <a:t>The resulting cosine similarities are used to compare two surveys for any given hospital to identify similar findings</a:t>
            </a:r>
          </a:p>
        </p:txBody>
      </p:sp>
    </p:spTree>
    <p:extLst>
      <p:ext uri="{BB962C8B-B14F-4D97-AF65-F5344CB8AC3E}">
        <p14:creationId xmlns:p14="http://schemas.microsoft.com/office/powerpoint/2010/main" val="14479287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 level Approach</a:t>
            </a:r>
            <a:endParaRPr lang="en-US" dirty="0"/>
          </a:p>
        </p:txBody>
      </p:sp>
      <p:sp>
        <p:nvSpPr>
          <p:cNvPr id="3" name="Content Placeholder 2"/>
          <p:cNvSpPr>
            <a:spLocks noGrp="1"/>
          </p:cNvSpPr>
          <p:nvPr>
            <p:ph idx="1"/>
          </p:nvPr>
        </p:nvSpPr>
        <p:spPr/>
        <p:txBody>
          <a:bodyPr>
            <a:normAutofit/>
          </a:bodyPr>
          <a:lstStyle/>
          <a:p>
            <a:r>
              <a:rPr lang="en-US" dirty="0" smtClean="0"/>
              <a:t>Using the cosine similarities we will cluster observations on the free text alone, irrespective of the actual chapter &amp; code the observation was assigned to by the auditor</a:t>
            </a:r>
          </a:p>
          <a:p>
            <a:r>
              <a:rPr lang="en-US" dirty="0" smtClean="0"/>
              <a:t>Affinity Propagation is the clustering technique to be used</a:t>
            </a:r>
          </a:p>
          <a:p>
            <a:r>
              <a:rPr lang="en-US" dirty="0" smtClean="0"/>
              <a:t>This technique, introduced in 2007, does not require the number of clusters and relies on each observations “passing messages” between each other to determine which observations should act as Exemplars (cluster centers)</a:t>
            </a:r>
          </a:p>
          <a:p>
            <a:r>
              <a:rPr lang="en-US" dirty="0" smtClean="0"/>
              <a:t>Other techniques such as DBSCAN, HBDSCAB, and Agglomerative Clustering were tried, but would not converge due to the dataset’s sparsity and lack of density.</a:t>
            </a:r>
          </a:p>
          <a:p>
            <a:r>
              <a:rPr lang="en-US" i="1" dirty="0" smtClean="0"/>
              <a:t>Reference: Brendan J. Frey; Delbert </a:t>
            </a:r>
            <a:r>
              <a:rPr lang="en-US" i="1" dirty="0" err="1" smtClean="0"/>
              <a:t>Dueck</a:t>
            </a:r>
            <a:r>
              <a:rPr lang="en-US" i="1" dirty="0" smtClean="0"/>
              <a:t> (2007). "Clustering by passing messages between data points". Science.</a:t>
            </a:r>
          </a:p>
          <a:p>
            <a:endParaRPr lang="en-US" dirty="0"/>
          </a:p>
        </p:txBody>
      </p:sp>
    </p:spTree>
    <p:extLst>
      <p:ext uri="{BB962C8B-B14F-4D97-AF65-F5344CB8AC3E}">
        <p14:creationId xmlns:p14="http://schemas.microsoft.com/office/powerpoint/2010/main" val="2076482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block diagram</a:t>
            </a:r>
            <a:endParaRPr lang="en-US" dirty="0"/>
          </a:p>
        </p:txBody>
      </p:sp>
      <p:sp>
        <p:nvSpPr>
          <p:cNvPr id="4" name="Rectangle 3"/>
          <p:cNvSpPr/>
          <p:nvPr/>
        </p:nvSpPr>
        <p:spPr>
          <a:xfrm>
            <a:off x="609601" y="1144848"/>
            <a:ext cx="3356043" cy="49803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I/O: Bring in free text data</a:t>
            </a:r>
            <a:endParaRPr lang="en-US" dirty="0"/>
          </a:p>
        </p:txBody>
      </p:sp>
      <p:sp>
        <p:nvSpPr>
          <p:cNvPr id="5" name="Rectangle 4"/>
          <p:cNvSpPr/>
          <p:nvPr/>
        </p:nvSpPr>
        <p:spPr>
          <a:xfrm>
            <a:off x="609601" y="1972376"/>
            <a:ext cx="3356042" cy="98826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Preprocessing:</a:t>
            </a:r>
          </a:p>
          <a:p>
            <a:pPr algn="ctr"/>
            <a:r>
              <a:rPr lang="en-US" dirty="0" smtClean="0"/>
              <a:t>Only pass letters</a:t>
            </a:r>
          </a:p>
          <a:p>
            <a:pPr algn="ctr"/>
            <a:r>
              <a:rPr lang="en-US" dirty="0" smtClean="0"/>
              <a:t>Convert to all lower case</a:t>
            </a:r>
            <a:endParaRPr lang="en-US" dirty="0"/>
          </a:p>
        </p:txBody>
      </p:sp>
      <p:sp>
        <p:nvSpPr>
          <p:cNvPr id="6" name="Rectangle 5"/>
          <p:cNvSpPr/>
          <p:nvPr/>
        </p:nvSpPr>
        <p:spPr>
          <a:xfrm>
            <a:off x="609601" y="3296970"/>
            <a:ext cx="3356043" cy="1246388"/>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Transform:</a:t>
            </a:r>
          </a:p>
          <a:p>
            <a:pPr algn="ctr"/>
            <a:r>
              <a:rPr lang="en-US" dirty="0" smtClean="0"/>
              <a:t>Use domain specific naïve stemming to combine plural &amp; singular form words. ***</a:t>
            </a:r>
            <a:endParaRPr lang="en-US" dirty="0"/>
          </a:p>
        </p:txBody>
      </p:sp>
      <p:sp>
        <p:nvSpPr>
          <p:cNvPr id="7" name="Rectangle 6"/>
          <p:cNvSpPr/>
          <p:nvPr/>
        </p:nvSpPr>
        <p:spPr>
          <a:xfrm>
            <a:off x="609600" y="4883826"/>
            <a:ext cx="3356043" cy="1217204"/>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Preprocessing:</a:t>
            </a:r>
          </a:p>
          <a:p>
            <a:pPr algn="ctr"/>
            <a:r>
              <a:rPr lang="en-US" dirty="0" smtClean="0"/>
              <a:t>Flag common words we don’t care about (</a:t>
            </a:r>
            <a:r>
              <a:rPr lang="en-US" dirty="0" err="1" smtClean="0"/>
              <a:t>stopwords</a:t>
            </a:r>
            <a:r>
              <a:rPr lang="en-US" dirty="0" smtClean="0"/>
              <a:t>) and want to ignore</a:t>
            </a:r>
            <a:endParaRPr lang="en-US" dirty="0"/>
          </a:p>
        </p:txBody>
      </p:sp>
      <p:sp>
        <p:nvSpPr>
          <p:cNvPr id="8" name="Rectangle 7"/>
          <p:cNvSpPr/>
          <p:nvPr/>
        </p:nvSpPr>
        <p:spPr>
          <a:xfrm>
            <a:off x="4429323" y="4405253"/>
            <a:ext cx="3356044" cy="49803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smtClean="0"/>
              <a:t>Vectorize</a:t>
            </a:r>
            <a:r>
              <a:rPr lang="en-US" dirty="0"/>
              <a:t> </a:t>
            </a:r>
            <a:r>
              <a:rPr lang="en-US" dirty="0" smtClean="0"/>
              <a:t>dataset</a:t>
            </a:r>
            <a:endParaRPr lang="en-US" dirty="0"/>
          </a:p>
        </p:txBody>
      </p:sp>
      <p:sp>
        <p:nvSpPr>
          <p:cNvPr id="9" name="Rectangle 8"/>
          <p:cNvSpPr/>
          <p:nvPr/>
        </p:nvSpPr>
        <p:spPr>
          <a:xfrm>
            <a:off x="4429324" y="5241886"/>
            <a:ext cx="3356038" cy="74836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Compute TF-IDF matrix</a:t>
            </a:r>
          </a:p>
          <a:p>
            <a:pPr algn="ctr"/>
            <a:r>
              <a:rPr lang="en-US" dirty="0" smtClean="0"/>
              <a:t>Parameters: </a:t>
            </a:r>
            <a:r>
              <a:rPr lang="en-US" dirty="0" err="1" smtClean="0"/>
              <a:t>df_min</a:t>
            </a:r>
            <a:endParaRPr lang="en-US" dirty="0"/>
          </a:p>
        </p:txBody>
      </p:sp>
      <p:sp>
        <p:nvSpPr>
          <p:cNvPr id="12" name="Rectangle 11"/>
          <p:cNvSpPr/>
          <p:nvPr/>
        </p:nvSpPr>
        <p:spPr>
          <a:xfrm>
            <a:off x="8249054" y="1152651"/>
            <a:ext cx="3356043" cy="1199903"/>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Compute pair-wise distance matrix:</a:t>
            </a:r>
          </a:p>
          <a:p>
            <a:pPr algn="ctr"/>
            <a:r>
              <a:rPr lang="en-US" dirty="0" smtClean="0"/>
              <a:t>Parameters:  Cosine or Euclidean</a:t>
            </a:r>
            <a:endParaRPr lang="en-US" dirty="0"/>
          </a:p>
        </p:txBody>
      </p:sp>
      <p:sp>
        <p:nvSpPr>
          <p:cNvPr id="13" name="Rectangle 12"/>
          <p:cNvSpPr/>
          <p:nvPr/>
        </p:nvSpPr>
        <p:spPr>
          <a:xfrm>
            <a:off x="8249047" y="2671074"/>
            <a:ext cx="3356043" cy="157293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Run Affinity Propagation Clustering Algorithm &amp; Assign observations to resulting clusters</a:t>
            </a:r>
          </a:p>
          <a:p>
            <a:pPr algn="ctr"/>
            <a:r>
              <a:rPr lang="en-US" dirty="0" smtClean="0"/>
              <a:t>Parameters: Preference</a:t>
            </a:r>
            <a:endParaRPr lang="en-US" dirty="0"/>
          </a:p>
        </p:txBody>
      </p:sp>
      <p:sp>
        <p:nvSpPr>
          <p:cNvPr id="16" name="Rectangle 15"/>
          <p:cNvSpPr/>
          <p:nvPr/>
        </p:nvSpPr>
        <p:spPr>
          <a:xfrm>
            <a:off x="4429327" y="1152651"/>
            <a:ext cx="3356043" cy="1616716"/>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Transform:</a:t>
            </a:r>
          </a:p>
          <a:p>
            <a:pPr algn="ctr"/>
            <a:r>
              <a:rPr lang="en-US" dirty="0" smtClean="0"/>
              <a:t>Bi-gram words and append to observations to create naïve context.</a:t>
            </a:r>
          </a:p>
          <a:p>
            <a:pPr algn="ctr"/>
            <a:r>
              <a:rPr lang="en-US" i="1" dirty="0" smtClean="0"/>
              <a:t>Ex: pain &amp; score = </a:t>
            </a:r>
            <a:r>
              <a:rPr lang="en-US" i="1" dirty="0" err="1" smtClean="0"/>
              <a:t>pain_score</a:t>
            </a:r>
            <a:endParaRPr lang="en-US" i="1" dirty="0"/>
          </a:p>
        </p:txBody>
      </p:sp>
      <p:sp>
        <p:nvSpPr>
          <p:cNvPr id="17" name="Rectangle 16"/>
          <p:cNvSpPr/>
          <p:nvPr/>
        </p:nvSpPr>
        <p:spPr>
          <a:xfrm>
            <a:off x="4429324" y="3107965"/>
            <a:ext cx="3356043" cy="986965"/>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Preprocessing:</a:t>
            </a:r>
          </a:p>
          <a:p>
            <a:pPr algn="ctr"/>
            <a:r>
              <a:rPr lang="en-US" dirty="0" smtClean="0"/>
              <a:t>Remove words flagged to be ignored.</a:t>
            </a:r>
            <a:endParaRPr lang="en-US" dirty="0"/>
          </a:p>
        </p:txBody>
      </p:sp>
      <p:sp>
        <p:nvSpPr>
          <p:cNvPr id="18" name="Rectangle 17"/>
          <p:cNvSpPr/>
          <p:nvPr/>
        </p:nvSpPr>
        <p:spPr>
          <a:xfrm>
            <a:off x="8249046" y="4594943"/>
            <a:ext cx="3356043" cy="49803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I/O: Export Results</a:t>
            </a:r>
            <a:endParaRPr lang="en-US" dirty="0"/>
          </a:p>
        </p:txBody>
      </p:sp>
      <p:cxnSp>
        <p:nvCxnSpPr>
          <p:cNvPr id="20" name="Elbow Connector 19"/>
          <p:cNvCxnSpPr>
            <a:stCxn id="4" idx="2"/>
            <a:endCxn id="5" idx="0"/>
          </p:cNvCxnSpPr>
          <p:nvPr/>
        </p:nvCxnSpPr>
        <p:spPr>
          <a:xfrm rot="5400000">
            <a:off x="2122877" y="1807629"/>
            <a:ext cx="329493" cy="1"/>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5" idx="2"/>
            <a:endCxn id="6" idx="0"/>
          </p:cNvCxnSpPr>
          <p:nvPr/>
        </p:nvCxnSpPr>
        <p:spPr>
          <a:xfrm rot="16200000" flipH="1">
            <a:off x="2119459" y="3128805"/>
            <a:ext cx="336327" cy="1"/>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6" idx="2"/>
            <a:endCxn id="7" idx="0"/>
          </p:cNvCxnSpPr>
          <p:nvPr/>
        </p:nvCxnSpPr>
        <p:spPr>
          <a:xfrm rot="5400000">
            <a:off x="2117389" y="4713592"/>
            <a:ext cx="340468" cy="1"/>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7" idx="3"/>
            <a:endCxn id="16" idx="1"/>
          </p:cNvCxnSpPr>
          <p:nvPr/>
        </p:nvCxnSpPr>
        <p:spPr>
          <a:xfrm flipV="1">
            <a:off x="3965643" y="1961009"/>
            <a:ext cx="463684" cy="353141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6" idx="2"/>
            <a:endCxn id="17" idx="0"/>
          </p:cNvCxnSpPr>
          <p:nvPr/>
        </p:nvCxnSpPr>
        <p:spPr>
          <a:xfrm rot="5400000">
            <a:off x="5938049" y="2938665"/>
            <a:ext cx="338598" cy="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7" idx="2"/>
            <a:endCxn id="8" idx="0"/>
          </p:cNvCxnSpPr>
          <p:nvPr/>
        </p:nvCxnSpPr>
        <p:spPr>
          <a:xfrm rot="5400000">
            <a:off x="5952185" y="4250091"/>
            <a:ext cx="310323" cy="1"/>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8" idx="2"/>
            <a:endCxn id="9" idx="0"/>
          </p:cNvCxnSpPr>
          <p:nvPr/>
        </p:nvCxnSpPr>
        <p:spPr>
          <a:xfrm rot="5400000">
            <a:off x="5938045" y="5072586"/>
            <a:ext cx="338598" cy="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9" idx="3"/>
            <a:endCxn id="12" idx="1"/>
          </p:cNvCxnSpPr>
          <p:nvPr/>
        </p:nvCxnSpPr>
        <p:spPr>
          <a:xfrm flipV="1">
            <a:off x="7785362" y="1752603"/>
            <a:ext cx="463692" cy="386346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2" idx="2"/>
            <a:endCxn id="13" idx="0"/>
          </p:cNvCxnSpPr>
          <p:nvPr/>
        </p:nvCxnSpPr>
        <p:spPr>
          <a:xfrm rot="5400000">
            <a:off x="9767813" y="2511811"/>
            <a:ext cx="318520" cy="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13" idx="2"/>
            <a:endCxn id="18" idx="0"/>
          </p:cNvCxnSpPr>
          <p:nvPr/>
        </p:nvCxnSpPr>
        <p:spPr>
          <a:xfrm rot="5400000">
            <a:off x="9751602" y="4419476"/>
            <a:ext cx="350934" cy="1"/>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2" idx="3"/>
            <a:endCxn id="18" idx="3"/>
          </p:cNvCxnSpPr>
          <p:nvPr/>
        </p:nvCxnSpPr>
        <p:spPr>
          <a:xfrm flipH="1">
            <a:off x="11605089" y="1752603"/>
            <a:ext cx="8" cy="3091358"/>
          </a:xfrm>
          <a:prstGeom prst="bentConnector3">
            <a:avLst>
              <a:gd name="adj1" fmla="val -285750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468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2"/>
          <a:srcRect/>
          <a:stretch/>
        </p:blipFill>
        <p:spPr>
          <a:xfrm>
            <a:off x="4888720" y="1918470"/>
            <a:ext cx="7118414" cy="3333941"/>
          </a:xfrm>
          <a:prstGeom prst="rect">
            <a:avLst/>
          </a:prstGeom>
        </p:spPr>
      </p:pic>
      <p:pic>
        <p:nvPicPr>
          <p:cNvPr id="14" name="Picture 13"/>
          <p:cNvPicPr>
            <a:picLocks noChangeAspect="1"/>
          </p:cNvPicPr>
          <p:nvPr/>
        </p:nvPicPr>
        <p:blipFill>
          <a:blip r:embed="rId3"/>
          <a:stretch>
            <a:fillRect/>
          </a:stretch>
        </p:blipFill>
        <p:spPr>
          <a:xfrm>
            <a:off x="717406" y="1996202"/>
            <a:ext cx="3864483" cy="2868359"/>
          </a:xfrm>
          <a:prstGeom prst="rect">
            <a:avLst/>
          </a:prstGeom>
        </p:spPr>
      </p:pic>
      <p:sp>
        <p:nvSpPr>
          <p:cNvPr id="2" name="Title 1"/>
          <p:cNvSpPr>
            <a:spLocks noGrp="1"/>
          </p:cNvSpPr>
          <p:nvPr>
            <p:ph type="title"/>
          </p:nvPr>
        </p:nvSpPr>
        <p:spPr/>
        <p:txBody>
          <a:bodyPr/>
          <a:lstStyle/>
          <a:p>
            <a:r>
              <a:rPr lang="en-US" dirty="0" smtClean="0"/>
              <a:t>Clustering Model – Version 0</a:t>
            </a:r>
            <a:endParaRPr lang="en-US" dirty="0"/>
          </a:p>
        </p:txBody>
      </p:sp>
      <p:sp>
        <p:nvSpPr>
          <p:cNvPr id="3" name="Content Placeholder 2"/>
          <p:cNvSpPr>
            <a:spLocks noGrp="1"/>
          </p:cNvSpPr>
          <p:nvPr>
            <p:ph idx="1"/>
          </p:nvPr>
        </p:nvSpPr>
        <p:spPr>
          <a:xfrm>
            <a:off x="609600" y="1048338"/>
            <a:ext cx="11060784" cy="812491"/>
          </a:xfrm>
        </p:spPr>
        <p:txBody>
          <a:bodyPr>
            <a:normAutofit/>
          </a:bodyPr>
          <a:lstStyle/>
          <a:p>
            <a:pPr>
              <a:spcAft>
                <a:spcPts val="0"/>
              </a:spcAft>
            </a:pPr>
            <a:r>
              <a:rPr lang="en-US" sz="1600" dirty="0" smtClean="0"/>
              <a:t>Clustering Technique: </a:t>
            </a:r>
            <a:r>
              <a:rPr lang="en-US" sz="1600" dirty="0" err="1" smtClean="0"/>
              <a:t>AffinityPropagation</a:t>
            </a:r>
            <a:r>
              <a:rPr lang="en-US" sz="1600" dirty="0" smtClean="0"/>
              <a:t> (</a:t>
            </a:r>
            <a:r>
              <a:rPr lang="en-US" sz="1600" dirty="0"/>
              <a:t>Distance = </a:t>
            </a:r>
            <a:r>
              <a:rPr lang="en-US" sz="1600" dirty="0" smtClean="0"/>
              <a:t>Cosine, Dampening = 0.9, Convergence Iterations = 15)</a:t>
            </a:r>
          </a:p>
          <a:p>
            <a:pPr>
              <a:spcAft>
                <a:spcPts val="0"/>
              </a:spcAft>
            </a:pPr>
            <a:r>
              <a:rPr lang="en-US" sz="1600" dirty="0" smtClean="0"/>
              <a:t>Feature Engineering: None</a:t>
            </a:r>
          </a:p>
        </p:txBody>
      </p:sp>
      <p:pic>
        <p:nvPicPr>
          <p:cNvPr id="5" name="Picture 4"/>
          <p:cNvPicPr>
            <a:picLocks noChangeAspect="1"/>
          </p:cNvPicPr>
          <p:nvPr/>
        </p:nvPicPr>
        <p:blipFill>
          <a:blip r:embed="rId4"/>
          <a:stretch>
            <a:fillRect/>
          </a:stretch>
        </p:blipFill>
        <p:spPr>
          <a:xfrm>
            <a:off x="1155562" y="4864561"/>
            <a:ext cx="3257550" cy="1311593"/>
          </a:xfrm>
          <a:prstGeom prst="rect">
            <a:avLst/>
          </a:prstGeom>
        </p:spPr>
      </p:pic>
    </p:spTree>
    <p:extLst>
      <p:ext uri="{BB962C8B-B14F-4D97-AF65-F5344CB8AC3E}">
        <p14:creationId xmlns:p14="http://schemas.microsoft.com/office/powerpoint/2010/main" val="327999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HCA_DS_Theme">
  <a:themeElements>
    <a:clrScheme name="HCAdefault">
      <a:dk1>
        <a:srgbClr val="020E20"/>
      </a:dk1>
      <a:lt1>
        <a:sysClr val="window" lastClr="FFFFFF"/>
      </a:lt1>
      <a:dk2>
        <a:srgbClr val="020E20"/>
      </a:dk2>
      <a:lt2>
        <a:srgbClr val="C2B8AF"/>
      </a:lt2>
      <a:accent1>
        <a:srgbClr val="020E20"/>
      </a:accent1>
      <a:accent2>
        <a:srgbClr val="E35929"/>
      </a:accent2>
      <a:accent3>
        <a:srgbClr val="4E4540"/>
      </a:accent3>
      <a:accent4>
        <a:srgbClr val="C2B8AF"/>
      </a:accent4>
      <a:accent5>
        <a:srgbClr val="005689"/>
      </a:accent5>
      <a:accent6>
        <a:srgbClr val="EDAC9A"/>
      </a:accent6>
      <a:hlink>
        <a:srgbClr val="E35929"/>
      </a:hlink>
      <a:folHlink>
        <a:srgbClr val="E3592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91440" tIns="45720" rIns="91440" bIns="45720" rtlCol="0" anchor="t" anchorCtr="0">
        <a:noAutofit/>
      </a:bodyPr>
      <a:lstStyle>
        <a:defPPr>
          <a:defRPr sz="1400" dirty="0" err="1" smtClean="0">
            <a:solidFill>
              <a:srgbClr val="4E4540"/>
            </a:solidFill>
          </a:defRPr>
        </a:defPPr>
      </a:lstStyle>
    </a:txDef>
  </a:objectDefaults>
  <a:extraClrSchemeLst/>
  <a:extLst>
    <a:ext uri="{05A4C25C-085E-4340-85A3-A5531E510DB2}">
      <thm15:themeFamily xmlns:thm15="http://schemas.microsoft.com/office/thememl/2012/main" name="HCA_DS_Theme" id="{13534661-DC93-48E7-B566-5AE9B79ADFEB}" vid="{409E8862-178F-4565-8C95-48CBE643AC85}"/>
    </a:ext>
  </a:extLst>
</a:theme>
</file>

<file path=docProps/app.xml><?xml version="1.0" encoding="utf-8"?>
<Properties xmlns="http://schemas.openxmlformats.org/officeDocument/2006/extended-properties" xmlns:vt="http://schemas.openxmlformats.org/officeDocument/2006/docPropsVTypes">
  <Template>HCA_DS_Theme</Template>
  <TotalTime>1169</TotalTime>
  <Words>1363</Words>
  <Application>Microsoft Office PowerPoint</Application>
  <PresentationFormat>Widescreen</PresentationFormat>
  <Paragraphs>238</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HCA_DS_Theme</vt:lpstr>
      <vt:lpstr>The Joint Commission - Triennial Accreditation Survey Observation Visualization &amp; Analysis</vt:lpstr>
      <vt:lpstr>Background</vt:lpstr>
      <vt:lpstr>Questions to Answer</vt:lpstr>
      <vt:lpstr>The Potential Solution</vt:lpstr>
      <vt:lpstr>The Data</vt:lpstr>
      <vt:lpstr>Micro level Approach</vt:lpstr>
      <vt:lpstr>Macro level Approach</vt:lpstr>
      <vt:lpstr>Algorithm block diagram</vt:lpstr>
      <vt:lpstr>Clustering Model – Version 0</vt:lpstr>
      <vt:lpstr>Clustering Model – Version 1</vt:lpstr>
      <vt:lpstr>Clustering Model – Version 2</vt:lpstr>
      <vt:lpstr>Clustering Model – Version 3</vt:lpstr>
      <vt:lpstr>Clustering Model – Version 4 wip</vt:lpstr>
      <vt:lpstr>The results</vt:lpstr>
      <vt:lpstr>Tableau Demonstration</vt:lpstr>
      <vt:lpstr>Risk &amp; Considerations</vt:lpstr>
      <vt:lpstr>Above all else, we are committed to the care and improvement of human life. </vt:lpstr>
      <vt:lpstr>Appendix – MEAN Silhouette Coefficient</vt:lpstr>
      <vt:lpstr>Appendix – Sum of the MEAN Squared counts (A)</vt:lpstr>
      <vt:lpstr>Appendix – Sum of the MEAN Squared counts (B)</vt:lpstr>
      <vt:lpstr>Appendix – limited plural &amp; singular word reconciling</vt:lpstr>
      <vt:lpstr>Appendix – Modified Bi-Gram</vt:lpstr>
    </vt:vector>
  </TitlesOfParts>
  <Company>HCA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TJC Analysis</dc:title>
  <dc:creator>Brown Matthew</dc:creator>
  <cp:lastModifiedBy>Brown Matthew</cp:lastModifiedBy>
  <cp:revision>56</cp:revision>
  <dcterms:created xsi:type="dcterms:W3CDTF">2018-04-04T15:19:17Z</dcterms:created>
  <dcterms:modified xsi:type="dcterms:W3CDTF">2018-04-13T20:10:34Z</dcterms:modified>
</cp:coreProperties>
</file>