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hcahealthcare/?hl=en" TargetMode="External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hyperlink" Target="https://hcatodayblog.com/" TargetMode="External"/><Relationship Id="rId2" Type="http://schemas.openxmlformats.org/officeDocument/2006/relationships/hyperlink" Target="https://www.linkedin.com/company/hca?trk=public_jobs_topcard_org_name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HCAhealthcare?ref_src=twsrc%5Egoogle%7Ctwcamp%5Eserp%7Ctwgr%5Eauthor" TargetMode="Externa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7.png"/><Relationship Id="rId10" Type="http://schemas.openxmlformats.org/officeDocument/2006/relationships/hyperlink" Target="https://www.youtube.com/user/HCAhealthcare" TargetMode="External"/><Relationship Id="rId4" Type="http://schemas.openxmlformats.org/officeDocument/2006/relationships/hyperlink" Target="https://www.facebook.com/HCACare/" TargetMode="External"/><Relationship Id="rId9" Type="http://schemas.openxmlformats.org/officeDocument/2006/relationships/image" Target="../media/image13.emf"/><Relationship Id="rId1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A191117-97BC-5147-B39A-5F367C29C2AF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64C3C-E70B-7D4F-83E4-C65A75FED9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F9CDC-114C-D144-8F86-A1722BA9D9B4}"/>
              </a:ext>
            </a:extLst>
          </p:cNvPr>
          <p:cNvSpPr txBox="1"/>
          <p:nvPr/>
        </p:nvSpPr>
        <p:spPr>
          <a:xfrm>
            <a:off x="3920359" y="534976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8398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- Oversiz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70EB2-1FBD-FD46-BE19-B7F549F642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1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E37B539C-1E68-1F4E-91AA-034437E9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388" y="4176485"/>
            <a:ext cx="800100" cy="1117600"/>
          </a:xfrm>
          <a:prstGeom prst="rect">
            <a:avLst/>
          </a:prstGeom>
        </p:spPr>
      </p:pic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F50DA7DA-08BF-5041-A271-D73CBFDDC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262" y="4176485"/>
            <a:ext cx="812800" cy="1117600"/>
          </a:xfrm>
          <a:prstGeom prst="rect">
            <a:avLst/>
          </a:prstGeom>
        </p:spPr>
      </p:pic>
      <p:pic>
        <p:nvPicPr>
          <p:cNvPr id="13" name="Picture 12">
            <a:hlinkClick r:id="rId6"/>
            <a:extLst>
              <a:ext uri="{FF2B5EF4-FFF2-40B4-BE49-F238E27FC236}">
                <a16:creationId xmlns:a16="http://schemas.microsoft.com/office/drawing/2014/main" id="{D5903261-E0B0-DF47-814B-2FB3974E9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836" y="4176485"/>
            <a:ext cx="800100" cy="1117600"/>
          </a:xfrm>
          <a:prstGeom prst="rect">
            <a:avLst/>
          </a:prstGeom>
        </p:spPr>
      </p:pic>
      <p:pic>
        <p:nvPicPr>
          <p:cNvPr id="14" name="Picture 13">
            <a:hlinkClick r:id="rId8"/>
            <a:extLst>
              <a:ext uri="{FF2B5EF4-FFF2-40B4-BE49-F238E27FC236}">
                <a16:creationId xmlns:a16="http://schemas.microsoft.com/office/drawing/2014/main" id="{7A361657-BBD7-F541-BBE9-71F3DFEF9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6710" y="4180041"/>
            <a:ext cx="835621" cy="1152144"/>
          </a:xfrm>
          <a:prstGeom prst="rect">
            <a:avLst/>
          </a:prstGeom>
        </p:spPr>
      </p:pic>
      <p:pic>
        <p:nvPicPr>
          <p:cNvPr id="16" name="Picture 15">
            <a:hlinkClick r:id="rId10"/>
            <a:extLst>
              <a:ext uri="{FF2B5EF4-FFF2-40B4-BE49-F238E27FC236}">
                <a16:creationId xmlns:a16="http://schemas.microsoft.com/office/drawing/2014/main" id="{43EC7685-4B29-1F44-8A7D-CA8C489AA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5684" y="4176485"/>
            <a:ext cx="800100" cy="1117600"/>
          </a:xfrm>
          <a:prstGeom prst="rect">
            <a:avLst/>
          </a:prstGeom>
        </p:spPr>
      </p:pic>
      <p:pic>
        <p:nvPicPr>
          <p:cNvPr id="18" name="Picture 17">
            <a:hlinkClick r:id="rId12"/>
            <a:extLst>
              <a:ext uri="{FF2B5EF4-FFF2-40B4-BE49-F238E27FC236}">
                <a16:creationId xmlns:a16="http://schemas.microsoft.com/office/drawing/2014/main" id="{43864A41-9244-DC4B-A139-12A350B602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9007" y="4180040"/>
            <a:ext cx="896113" cy="1152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F4996-3565-B24E-BBB5-72F7356FC136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6409"/>
            <a:ext cx="12307645" cy="6951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007" y="3089065"/>
            <a:ext cx="5406677" cy="822876"/>
          </a:xfrm>
          <a:prstGeom prst="rect">
            <a:avLst/>
          </a:prstGeom>
        </p:spPr>
      </p:pic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B45A942F-E07D-7349-915A-51E36DEB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97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776E8E-7945-0148-8DCD-E74A6C676C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498"/>
            <a:ext cx="12192000" cy="6879498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DF15F85-972D-504E-A30A-08EA07B25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FBAC50-0E6A-F444-BC5A-1C3D878B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7"/>
            <a:ext cx="10515600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88050-5855-754D-B6D1-27F5E82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D9E72-72C2-A744-B9ED-14BA26620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1658296"/>
            <a:ext cx="5209583" cy="434974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24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223906" y="1658296"/>
            <a:ext cx="5212080" cy="434974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24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2B74776-0A09-6F45-B76E-A50A9BF6B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963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22D488-BAA3-B846-866B-5889189F2B5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10892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2096EE-FD27-024F-92C7-F21530130DA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99120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DDE8AA2-E6CC-A241-9E75-D0EDF477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5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FBAC50-0E6A-F444-BC5A-1C3D878B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7"/>
            <a:ext cx="10515600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C3810-B220-0E43-90BE-1EED7A66762D}"/>
              </a:ext>
            </a:extLst>
          </p:cNvPr>
          <p:cNvSpPr txBox="1"/>
          <p:nvPr/>
        </p:nvSpPr>
        <p:spPr>
          <a:xfrm>
            <a:off x="643467" y="6417733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88050-5855-754D-B6D1-27F5E82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D9E72-72C2-A744-B9ED-14BA26620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66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Gra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black">
          <a:xfrm>
            <a:off x="0" y="1651000"/>
            <a:ext cx="12192000" cy="431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F6DEB3-3AC4-0F47-8EBF-643227F8F51D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594786" y="2077156"/>
            <a:ext cx="7340711" cy="3483328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3D086-8945-F84E-9EBB-92AFA67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C264354-1E2B-6A47-80E0-BC0799931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45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black">
          <a:xfrm flipH="1">
            <a:off x="2" y="0"/>
            <a:ext cx="4025348" cy="5981700"/>
          </a:xfrm>
          <a:prstGeom prst="rect">
            <a:avLst/>
          </a:prstGeom>
          <a:solidFill>
            <a:srgbClr val="E059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egular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3"/>
            <a:ext cx="6629400" cy="41618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96049" y="640087"/>
            <a:ext cx="3129295" cy="5211156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096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0E2E67B-E8C7-534B-B8CC-D1A8C8E21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35" t="4543"/>
          <a:stretch/>
        </p:blipFill>
        <p:spPr>
          <a:xfrm rot="16200000" flipH="1">
            <a:off x="-1049406" y="1049407"/>
            <a:ext cx="5941280" cy="384246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3"/>
            <a:ext cx="6629400" cy="41618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96049" y="640087"/>
            <a:ext cx="3129295" cy="3919556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02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- Corner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18F5F-DC5F-704F-8E7D-D109130E73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8" b="18211"/>
          <a:stretch/>
        </p:blipFill>
        <p:spPr>
          <a:xfrm>
            <a:off x="0" y="-1"/>
            <a:ext cx="12192000" cy="57118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A191117-97BC-5147-B39A-5F367C29C2AF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64C3C-E70B-7D4F-83E4-C65A75FED9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1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 flipH="1">
            <a:off x="2" y="0"/>
            <a:ext cx="4025348" cy="5981700"/>
          </a:xfrm>
          <a:prstGeom prst="rect">
            <a:avLst/>
          </a:prstGeom>
          <a:solidFill>
            <a:srgbClr val="02173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egular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1"/>
            <a:ext cx="6629400" cy="41778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49" y="640087"/>
            <a:ext cx="3129295" cy="5211156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54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CFB8E3-A615-A94A-8B73-81A54C81F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35" t="4543"/>
          <a:stretch/>
        </p:blipFill>
        <p:spPr>
          <a:xfrm rot="16200000" flipH="1">
            <a:off x="-1049406" y="1049406"/>
            <a:ext cx="5941280" cy="384246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1"/>
            <a:ext cx="6629400" cy="41778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49" y="640087"/>
            <a:ext cx="3129295" cy="3783632"/>
          </a:xfrm>
          <a:prstGeom prst="rect">
            <a:avLst/>
          </a:prstGeom>
        </p:spPr>
        <p:txBody>
          <a:bodyPr anchor="t"/>
          <a:lstStyle>
            <a:lvl1pPr>
              <a:defRPr sz="3733" b="1" i="0" spc="-67" baseline="0">
                <a:solidFill>
                  <a:schemeClr val="bg1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CA6F60-9518-AE47-BC29-77491BB95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37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e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3" y="634044"/>
            <a:ext cx="4602692" cy="509165"/>
          </a:xfrm>
          <a:prstGeom prst="rect">
            <a:avLst/>
          </a:prstGeom>
          <a:noFill/>
          <a:ln>
            <a:noFill/>
          </a:ln>
        </p:spPr>
        <p:txBody>
          <a:bodyPr wrap="square" lIns="0" anchor="b">
            <a:noAutofit/>
          </a:bodyPr>
          <a:lstStyle>
            <a:lvl1pPr marL="0" indent="0" algn="l" defTabSz="914354" rtl="0" eaLnBrk="1" latinLnBrk="0" hangingPunct="1">
              <a:buNone/>
              <a:defRPr lang="en-US" sz="2133" b="1" i="0" kern="1200" spc="0" baseline="0" dirty="0" smtClean="0">
                <a:solidFill>
                  <a:schemeClr val="tx1"/>
                </a:solidFill>
                <a:latin typeface="Arial Bold"/>
                <a:ea typeface="ヒラギノ角ゴ Pro W3" charset="0"/>
                <a:cs typeface="Arial Bold"/>
              </a:defRPr>
            </a:lvl1pPr>
          </a:lstStyle>
          <a:p>
            <a:pPr marL="0" lvl="0" defTabSz="914354" latinLnBrk="0"/>
            <a:r>
              <a:rPr lang="en-US" smtClean="0"/>
              <a:t>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6039" y="640086"/>
            <a:ext cx="3151872" cy="534161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733" b="1" i="0" spc="-67" baseline="0">
                <a:solidFill>
                  <a:schemeClr val="tx2"/>
                </a:solidFill>
                <a:latin typeface="Arial Bold"/>
                <a:ea typeface="Arial Bold"/>
                <a:cs typeface="Arial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0" y="1452881"/>
            <a:ext cx="6629400" cy="452881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460340" indent="-238107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FBAC50-0E6A-F444-BC5A-1C3D878B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8297"/>
            <a:ext cx="10515600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C3810-B220-0E43-90BE-1EED7A66762D}"/>
              </a:ext>
            </a:extLst>
          </p:cNvPr>
          <p:cNvSpPr txBox="1"/>
          <p:nvPr/>
        </p:nvSpPr>
        <p:spPr>
          <a:xfrm>
            <a:off x="643467" y="6417733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32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88050-5855-754D-B6D1-27F5E82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D9E72-72C2-A744-B9ED-14BA26620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33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25B6F-9899-7444-9A22-B086967762B8}"/>
              </a:ext>
            </a:extLst>
          </p:cNvPr>
          <p:cNvSpPr/>
          <p:nvPr/>
        </p:nvSpPr>
        <p:spPr bwMode="black">
          <a:xfrm>
            <a:off x="12" y="0"/>
            <a:ext cx="1308409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D20E4876-1325-9047-950B-FD644C88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2" y="1658297"/>
            <a:ext cx="9460028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30E2AD-8AB0-0843-8380-783EFC50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067" y="331155"/>
            <a:ext cx="9871333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50AE45F-F406-9D4C-9FE8-C409A3D3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8454" y="6295496"/>
            <a:ext cx="3549620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868F9F-957B-1D4B-9208-AB794DF7F4EF}"/>
              </a:ext>
            </a:extLst>
          </p:cNvPr>
          <p:cNvCxnSpPr/>
          <p:nvPr userDrawn="1"/>
        </p:nvCxnSpPr>
        <p:spPr>
          <a:xfrm>
            <a:off x="2056609" y="6335642"/>
            <a:ext cx="0" cy="1635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6CCAE4-60B5-2945-8ACF-B476EBCD2D2F}"/>
              </a:ext>
            </a:extLst>
          </p:cNvPr>
          <p:cNvSpPr txBox="1"/>
          <p:nvPr userDrawn="1"/>
        </p:nvSpPr>
        <p:spPr>
          <a:xfrm>
            <a:off x="1665172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66611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25B6F-9899-7444-9A22-B086967762B8}"/>
              </a:ext>
            </a:extLst>
          </p:cNvPr>
          <p:cNvSpPr/>
          <p:nvPr/>
        </p:nvSpPr>
        <p:spPr bwMode="white">
          <a:xfrm>
            <a:off x="12" y="0"/>
            <a:ext cx="130840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F8B8D07E-A29F-FC4A-AB61-B12CDEE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2" y="1658297"/>
            <a:ext cx="9460028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036A2CE-7749-AA47-83CE-E40C6B05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067" y="331155"/>
            <a:ext cx="9871333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36FFD3C-05C2-B243-8DC9-A787EC8B8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8454" y="6295496"/>
            <a:ext cx="3549620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8A72A5-B345-0043-8A3E-59BA00537DB3}"/>
              </a:ext>
            </a:extLst>
          </p:cNvPr>
          <p:cNvCxnSpPr/>
          <p:nvPr userDrawn="1"/>
        </p:nvCxnSpPr>
        <p:spPr>
          <a:xfrm>
            <a:off x="2056609" y="6335642"/>
            <a:ext cx="0" cy="1635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93B63C-A585-4348-90A7-DF1B02095290}"/>
              </a:ext>
            </a:extLst>
          </p:cNvPr>
          <p:cNvSpPr txBox="1"/>
          <p:nvPr userDrawn="1"/>
        </p:nvSpPr>
        <p:spPr>
          <a:xfrm>
            <a:off x="1665172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8338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3" orient="horz" pos="21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/ Smal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58295"/>
            <a:ext cx="8327149" cy="434974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24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4E454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9269266" y="1658296"/>
            <a:ext cx="2313134" cy="43497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0">
                <a:solidFill>
                  <a:srgbClr val="4E4540"/>
                </a:solidFill>
              </a:defRPr>
            </a:lvl1pPr>
            <a:lvl2pPr marL="609570" indent="0">
              <a:buNone/>
              <a:defRPr sz="1333"/>
            </a:lvl2pPr>
            <a:lvl3pPr marL="1219140" indent="0">
              <a:buNone/>
              <a:defRPr sz="1333"/>
            </a:lvl3pPr>
            <a:lvl4pPr marL="1828709" indent="0">
              <a:buNone/>
              <a:defRPr sz="1333"/>
            </a:lvl4pPr>
            <a:lvl5pPr marL="2438278" indent="0">
              <a:buNone/>
              <a:defRPr sz="13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B290EBC-C250-0143-92CF-639A3B806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0E281-CF10-4F49-952D-3202411E8335}"/>
              </a:ext>
            </a:extLst>
          </p:cNvPr>
          <p:cNvSpPr txBox="1"/>
          <p:nvPr userDrawn="1"/>
        </p:nvSpPr>
        <p:spPr>
          <a:xfrm>
            <a:off x="207818" y="62068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D84ED-661A-984A-9AA4-7305FB0B9448}"/>
              </a:ext>
            </a:extLst>
          </p:cNvPr>
          <p:cNvSpPr txBox="1"/>
          <p:nvPr userDrawn="1"/>
        </p:nvSpPr>
        <p:spPr>
          <a:xfrm>
            <a:off x="5555673" y="678872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1658296"/>
            <a:ext cx="5209583" cy="434974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24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223906" y="1658296"/>
            <a:ext cx="5212080" cy="434974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24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2B74776-0A09-6F45-B76E-A50A9BF6B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66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22D488-BAA3-B846-866B-5889189F2B5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10892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2096EE-FD27-024F-92C7-F21530130DA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99120" y="1658297"/>
            <a:ext cx="3383280" cy="4323404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4E454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4E45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DDE8AA2-E6CC-A241-9E75-D0EDF477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18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876D6-27D9-5046-8D93-94C5B3C8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91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- Diamond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96CD2-1C5B-9947-A201-79DDCBAF57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A191117-97BC-5147-B39A-5F367C29C2AF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64C3C-E70B-7D4F-83E4-C65A75FED9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762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/ Phot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3217303"/>
            <a:ext cx="3193144" cy="715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600" b="1">
                <a:latin typeface="+mn-lt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0" y="4047575"/>
            <a:ext cx="3193144" cy="1934126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00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07895" y="3217303"/>
            <a:ext cx="3018973" cy="715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600" b="1">
                <a:latin typeface="+mn-lt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507895" y="4047575"/>
            <a:ext cx="3018973" cy="1934126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00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232019" y="3217303"/>
            <a:ext cx="3350381" cy="715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600" b="1">
                <a:latin typeface="+mn-lt"/>
              </a:defRPr>
            </a:lvl1pPr>
            <a:lvl2pPr marL="0" indent="0">
              <a:buSzPct val="100000"/>
              <a:buFontTx/>
              <a:buNone/>
              <a:defRPr sz="2933"/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232019" y="4047575"/>
            <a:ext cx="3350381" cy="1934126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14000"/>
              </a:lnSpc>
              <a:buFont typeface="Arial" panose="020B0604020202020204" pitchFamily="34" charset="0"/>
              <a:buChar char="•"/>
              <a:defRPr sz="1400" b="0" i="0">
                <a:latin typeface="+mn-lt"/>
                <a:cs typeface="Arial Regular"/>
              </a:defRPr>
            </a:lvl1pPr>
            <a:lvl2pPr marL="0" indent="0">
              <a:buSzPct val="100000"/>
              <a:buFontTx/>
              <a:buNone/>
              <a:defRPr sz="2667">
                <a:latin typeface="Gotham Thin" pitchFamily="50" charset="0"/>
                <a:cs typeface="Gotham Thin" pitchFamily="50" charset="0"/>
              </a:defRPr>
            </a:lvl2pPr>
            <a:lvl3pPr marL="685766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3pPr>
            <a:lvl4pPr marL="914354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4pPr>
            <a:lvl5pPr marL="1142942" indent="-228589"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400">
                <a:latin typeface="Gotham Thin" pitchFamily="50" charset="0"/>
                <a:cs typeface="Gotham Thin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C863-C7DC-3043-81C0-478CDF8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A3073F7-2F26-4143-A1FD-2ADD81A274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8040" y="1661242"/>
            <a:ext cx="1376184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C94971A-6D42-8B46-90D3-B61A837C75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29289" y="1661242"/>
            <a:ext cx="1376185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E1C01E7-46F2-C548-BACD-02648DBD76A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19117" y="1642185"/>
            <a:ext cx="1376184" cy="1347511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67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2919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4" orient="horz" pos="20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ou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981201"/>
            <a:ext cx="5384800" cy="2895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31775" indent="-231775">
              <a:lnSpc>
                <a:spcPct val="114000"/>
              </a:lnSpc>
              <a:tabLst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8109" y="5082817"/>
            <a:ext cx="495300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 sz="1200" i="0">
                <a:latin typeface="+mn-lt"/>
              </a:defRPr>
            </a:lvl1pPr>
          </a:lstStyle>
          <a:p>
            <a:pPr marL="0" marR="0" lvl="0" indent="0" algn="ctr" defTabSz="60957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rgbClr val="E3592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B7F577-8C78-6942-BD8E-E1BBE73F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6C215E-13E4-1C47-A22D-F91F897689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22509" y="1817875"/>
            <a:ext cx="3124200" cy="308409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57289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hotos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BB582D1-E07B-AC48-9D1F-97CC0FDC59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90941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2E4251F-09AA-6242-9ABB-8120E647A2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90941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b="1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F9D98-5F0E-B24A-8BAC-0B2D5CF1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373AF00-B671-0E4D-8346-9C4A14350A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66471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F71C76E3-3560-6C42-8BE5-ED184A5E97A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866471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b="1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7468871-96FE-EC43-8F72-14C7606C34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542000" y="4296245"/>
            <a:ext cx="2438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58B6A8A-A03E-B940-9646-5B6CDC7DC67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542000" y="4524847"/>
            <a:ext cx="2438400" cy="27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67" b="1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CF9A1BDE-8764-8D49-BD44-EECCA2BB985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556702" y="2386544"/>
            <a:ext cx="1706879" cy="1706880"/>
          </a:xfrm>
          <a:prstGeom prst="ellipse">
            <a:avLst/>
          </a:prstGeom>
          <a:noFill/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AB962E8-9675-CD46-8499-42D43F01F00F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250726" y="2386544"/>
            <a:ext cx="1706879" cy="1706880"/>
          </a:xfrm>
          <a:prstGeom prst="ellipse">
            <a:avLst/>
          </a:prstGeom>
          <a:noFill/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9B734A4-DAA3-F242-862F-BEF31B0E56F0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8907761" y="2386544"/>
            <a:ext cx="1706879" cy="1706880"/>
          </a:xfrm>
          <a:prstGeom prst="ellipse">
            <a:avLst/>
          </a:prstGeom>
          <a:noFill/>
        </p:spPr>
        <p:txBody>
          <a:bodyPr wrap="square" lIns="0" rIns="0" anchor="ctr">
            <a:noAutofit/>
          </a:bodyPr>
          <a:lstStyle>
            <a:lvl1pPr marL="0" indent="0" algn="ctr">
              <a:buNone/>
              <a:defRPr sz="1400" b="1" i="0">
                <a:solidFill>
                  <a:schemeClr val="accent2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C6263844-DAB8-9E47-AAB4-20EC43D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292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2" pos="2664">
          <p15:clr>
            <a:srgbClr val="FBAE40"/>
          </p15:clr>
        </p15:guide>
        <p15:guide id="4" orient="horz" pos="1488">
          <p15:clr>
            <a:srgbClr val="FBAE40"/>
          </p15:clr>
        </p15:guide>
        <p15:guide id="0" pos="4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- Oversiz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95CE3-57D6-4048-AB4B-E30B140F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2"/>
          <a:stretch/>
        </p:blipFill>
        <p:spPr>
          <a:xfrm>
            <a:off x="0" y="0"/>
            <a:ext cx="12192000" cy="57118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4D40D-FB95-9C45-9A43-9331A6B7271B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 txBox="1">
            <a:spLocks/>
          </p:cNvSpPr>
          <p:nvPr/>
        </p:nvSpPr>
        <p:spPr>
          <a:xfrm>
            <a:off x="628652" y="4867874"/>
            <a:ext cx="5906553" cy="6116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 panose="020B0604020202020204" pitchFamily="34" charset="0"/>
              <a:buNone/>
              <a:tabLst/>
              <a:defRPr sz="1200" b="0" kern="120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457189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Courier New" panose="02070309020205020404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45718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35929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tabLst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A191117-97BC-5147-B39A-5F367C29C2AF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64C3C-E70B-7D4F-83E4-C65A75FED9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2489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7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 - Corner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85037-C526-9444-A4FE-BD9F6C38B5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8383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267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 - Diamond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76665-72D4-3843-A9A4-7D2FB48C77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99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 - Oversiz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E8218-D742-544C-B72E-C288BD1558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2"/>
          <a:stretch/>
        </p:blipFill>
        <p:spPr>
          <a:xfrm>
            <a:off x="0" y="0"/>
            <a:ext cx="12192000" cy="57118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4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- Diamon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77FA9-892B-3048-83E1-073D705803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459" y="0"/>
            <a:ext cx="10645541" cy="59881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68877-F14C-1447-8D46-EA5EFC557BC1}"/>
              </a:ext>
            </a:extLst>
          </p:cNvPr>
          <p:cNvSpPr/>
          <p:nvPr/>
        </p:nvSpPr>
        <p:spPr bwMode="white">
          <a:xfrm>
            <a:off x="0" y="5711843"/>
            <a:ext cx="12192000" cy="1146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3853D8B-DEA7-0E45-9FB7-D29E14B8F2C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0836E-04ED-E74E-80C2-62C3EC05A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7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4">
            <a:extLst>
              <a:ext uri="{FF2B5EF4-FFF2-40B4-BE49-F238E27FC236}">
                <a16:creationId xmlns:a16="http://schemas.microsoft.com/office/drawing/2014/main" id="{C1B40A55-A07E-F74A-BC88-CD34FB88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A8769A6-BB1F-F94D-9E22-36BAF015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58297"/>
            <a:ext cx="10972799" cy="4310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FFC0F77-7D73-7E4E-B589-5BEEB9986041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915E8-223F-9646-94B5-CCB053576239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937C501-1CA1-7142-AC72-485285EF2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0C6AB-2975-C143-A2C8-33266EEC6CDB}"/>
              </a:ext>
            </a:extLst>
          </p:cNvPr>
          <p:cNvCxnSpPr/>
          <p:nvPr/>
        </p:nvCxnSpPr>
        <p:spPr>
          <a:xfrm>
            <a:off x="884663" y="6335642"/>
            <a:ext cx="0" cy="1635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7CBD15-2824-504E-A867-20BA19A72299}"/>
              </a:ext>
            </a:extLst>
          </p:cNvPr>
          <p:cNvSpPr txBox="1"/>
          <p:nvPr/>
        </p:nvSpPr>
        <p:spPr>
          <a:xfrm>
            <a:off x="493226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132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93" r:id="rId14"/>
    <p:sldLayoutId id="2147483694" r:id="rId15"/>
  </p:sldLayoutIdLst>
  <p:timing>
    <p:tnLst>
      <p:par>
        <p:cTn id="1" dur="indefinite" restart="never" nodeType="tmRoot"/>
      </p:par>
    </p:tnLst>
  </p:timing>
  <p:txStyles>
    <p:titleStyle>
      <a:lvl1pPr marL="0" marR="0" indent="0" algn="l" defTabSz="60957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35" indent="-311135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541840" indent="-234939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rgbClr val="E35929"/>
        </a:buClr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766196" indent="-224356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999018" indent="-232822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E35929"/>
        </a:buClr>
        <a:buFont typeface="Arial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225489" indent="-234939" algn="l" defTabSz="60957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orient="horz" pos="1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Placeholder 14">
            <a:extLst>
              <a:ext uri="{FF2B5EF4-FFF2-40B4-BE49-F238E27FC236}">
                <a16:creationId xmlns:a16="http://schemas.microsoft.com/office/drawing/2014/main" id="{DD2FDD1B-61D5-C84E-9013-2F74BA6F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1155"/>
            <a:ext cx="10972800" cy="1082439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BB96B3E7-BF76-D447-A48D-07898C3D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8297"/>
            <a:ext cx="10515600" cy="432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F80965F1-6FE7-F54C-8055-5286955BD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6507" y="6295496"/>
            <a:ext cx="4520557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5AE40-A680-FD4D-9AE8-82DB5C69E1E6}"/>
              </a:ext>
            </a:extLst>
          </p:cNvPr>
          <p:cNvCxnSpPr/>
          <p:nvPr/>
        </p:nvCxnSpPr>
        <p:spPr>
          <a:xfrm>
            <a:off x="884663" y="6335642"/>
            <a:ext cx="0" cy="1635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26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17" y="6227249"/>
            <a:ext cx="855823" cy="365345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A162BC1-33D0-434E-9179-444AFA3EB44B}"/>
              </a:ext>
            </a:extLst>
          </p:cNvPr>
          <p:cNvSpPr txBox="1">
            <a:spLocks/>
          </p:cNvSpPr>
          <p:nvPr/>
        </p:nvSpPr>
        <p:spPr>
          <a:xfrm>
            <a:off x="5867400" y="6262881"/>
            <a:ext cx="4087482" cy="33234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84" indent="-10584" algn="l">
              <a:lnSpc>
                <a:spcPct val="110000"/>
              </a:lnSpc>
              <a:tabLst/>
            </a:pPr>
            <a:r>
              <a:rPr lang="en-US" sz="800" dirty="0">
                <a:solidFill>
                  <a:srgbClr val="898B8E"/>
                </a:solidFill>
                <a:latin typeface="+mn-lt"/>
                <a:cs typeface="Arial"/>
              </a:rPr>
              <a:t>CONFIDENTIAL – Contains proprietary information. Not intended for external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8387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60957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35" indent="-311135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tabLst/>
        <a:defRPr sz="2400" b="0" kern="1200">
          <a:solidFill>
            <a:schemeClr val="tx1"/>
          </a:solidFill>
          <a:latin typeface="+mn-lt"/>
          <a:ea typeface="+mn-ea"/>
          <a:cs typeface="Arial"/>
        </a:defRPr>
      </a:lvl1pPr>
      <a:lvl2pPr marL="541840" indent="-234939" algn="l" defTabSz="6095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tx1"/>
        </a:buClr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66196" indent="-224356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99018" indent="-232822" algn="l" defTabSz="6095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/>
        <a:buChar char="–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27605" indent="-226473" algn="l" defTabSz="609570" rtl="0" eaLnBrk="1" latinLnBrk="0" hangingPunct="1">
        <a:spcBef>
          <a:spcPct val="20000"/>
        </a:spcBef>
        <a:buClr>
          <a:schemeClr val="tx1"/>
        </a:buClr>
        <a:buFont typeface="Arial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6" orient="horz" pos="192">
          <p15:clr>
            <a:srgbClr val="F26B43"/>
          </p15:clr>
        </p15:guide>
        <p15:guide id="7" pos="3840">
          <p15:clr>
            <a:srgbClr val="A4A3A4"/>
          </p15:clr>
        </p15:guide>
        <p15:guide id="8" orient="horz" pos="2160">
          <p15:clr>
            <a:srgbClr val="A4A3A4"/>
          </p15:clr>
        </p15:guide>
        <p15:guide id="9" orient="horz" pos="3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Stats Moment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Binomial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487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Data containing discrete True/False, Yes/No, 1/0, or similar Boolean values are considered binomial</a:t>
            </a:r>
          </a:p>
          <a:p>
            <a:r>
              <a:rPr lang="en-US" sz="1600" dirty="0"/>
              <a:t>A number of data points (</a:t>
            </a:r>
            <a:r>
              <a:rPr lang="en-US" sz="1600" i="1" dirty="0"/>
              <a:t>n</a:t>
            </a:r>
            <a:r>
              <a:rPr lang="en-US" sz="1600" dirty="0"/>
              <a:t>) are accumulated into a statistic a proportion (</a:t>
            </a:r>
            <a:r>
              <a:rPr lang="en-US" sz="1600" i="1" dirty="0"/>
              <a:t>p</a:t>
            </a:r>
            <a:r>
              <a:rPr lang="en-US" sz="1600" dirty="0"/>
              <a:t>) or percentage</a:t>
            </a:r>
          </a:p>
          <a:p>
            <a:r>
              <a:rPr lang="en-US" sz="1600" dirty="0"/>
              <a:t>Normal average and standard deviation calculations are not appropriate for this type of data</a:t>
            </a:r>
          </a:p>
          <a:p>
            <a:r>
              <a:rPr lang="en-US" sz="1600" dirty="0"/>
              <a:t>Binomial distributions account for the fact that proportions (</a:t>
            </a:r>
            <a:r>
              <a:rPr lang="en-US" sz="1600" i="1" dirty="0"/>
              <a:t>p</a:t>
            </a:r>
            <a:r>
              <a:rPr lang="en-US" sz="1600" dirty="0"/>
              <a:t>) exist only in a confined range</a:t>
            </a:r>
            <a:br>
              <a:rPr lang="en-US" sz="1600" dirty="0"/>
            </a:br>
            <a:r>
              <a:rPr lang="en-US" sz="1600" dirty="0"/>
              <a:t>of 0% to 100%.  Whereas, a normal distribution would allow for percentages that are negative or greater than 100%.</a:t>
            </a:r>
          </a:p>
          <a:p>
            <a:r>
              <a:rPr lang="en-US" sz="1600" dirty="0"/>
              <a:t>They also allow us to control for and compare proportions from different sample sizes 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  <a:p>
            <a:r>
              <a:rPr lang="en-US" sz="1600" dirty="0"/>
              <a:t>When comparing proportions, similar to averages, we typically use a 95% confidence interval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>
          <a:xfrm>
            <a:off x="6223906" y="4080293"/>
            <a:ext cx="5212080" cy="19277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i="1" dirty="0"/>
              <a:t>p</a:t>
            </a:r>
            <a:r>
              <a:rPr lang="en-US" sz="2000" dirty="0"/>
              <a:t> = 0.25 or 25%</a:t>
            </a:r>
          </a:p>
          <a:p>
            <a:pPr marL="0" indent="0" algn="ctr">
              <a:buNone/>
            </a:pPr>
            <a:r>
              <a:rPr lang="en-US" sz="2000" i="1" dirty="0"/>
              <a:t>n</a:t>
            </a:r>
            <a:r>
              <a:rPr lang="en-US" sz="2000" dirty="0"/>
              <a:t> = 1,000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06" y="2040791"/>
            <a:ext cx="5212532" cy="1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5316538"/>
            <a:ext cx="10972800" cy="779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</a:rPr>
              <a:t>For a given number of observations, confidence intervals are more narrow at the proportional extremes of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0% and 100%, and widest at 50%.  Note how the distribution cannot exceed the range of 0% to 100%.  This is the adjustment that binomial distributions provide that normal (Gaussian) distributions cannot account for with proportions.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1"/>
          </p:nvPr>
        </p:nvPicPr>
        <p:blipFill>
          <a:blip r:embed="rId2"/>
          <a:stretch>
            <a:fillRect/>
          </a:stretch>
        </p:blipFill>
        <p:spPr>
          <a:xfrm>
            <a:off x="8839199" y="1636479"/>
            <a:ext cx="2743438" cy="345673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7188" y="1636479"/>
            <a:ext cx="2743438" cy="345673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0"/>
          </p:nvPr>
        </p:nvPicPr>
        <p:blipFill>
          <a:blip r:embed="rId4"/>
          <a:stretch>
            <a:fillRect/>
          </a:stretch>
        </p:blipFill>
        <p:spPr>
          <a:xfrm>
            <a:off x="3754144" y="1636920"/>
            <a:ext cx="4681537" cy="34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Distributions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11"/>
          </p:nvPr>
        </p:nvPicPr>
        <p:blipFill>
          <a:blip r:embed="rId2"/>
          <a:stretch>
            <a:fillRect/>
          </a:stretch>
        </p:blipFill>
        <p:spPr>
          <a:xfrm>
            <a:off x="8839200" y="1659509"/>
            <a:ext cx="2743200" cy="34564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5316538"/>
            <a:ext cx="10972800" cy="779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</a:rPr>
              <a:t>For a given proportion, larger sample sizes result in more narrow confidence intervals.  This is the exact same behavior that occurs in normal (Gaussian) distributions.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1659509"/>
            <a:ext cx="2743438" cy="3456732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0"/>
          </p:nvPr>
        </p:nvPicPr>
        <p:blipFill>
          <a:blip r:embed="rId4"/>
          <a:stretch>
            <a:fillRect/>
          </a:stretch>
        </p:blipFill>
        <p:spPr>
          <a:xfrm>
            <a:off x="3755231" y="1659650"/>
            <a:ext cx="4681537" cy="34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4417608" y="1677569"/>
            <a:ext cx="3382962" cy="3638969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2267903"/>
          <a:ext cx="3382381" cy="21943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82972">
                  <a:extLst>
                    <a:ext uri="{9D8B030D-6E8A-4147-A177-3AD203B41FA5}">
                      <a16:colId xmlns:a16="http://schemas.microsoft.com/office/drawing/2014/main" val="1830818330"/>
                    </a:ext>
                  </a:extLst>
                </a:gridCol>
                <a:gridCol w="699803">
                  <a:extLst>
                    <a:ext uri="{9D8B030D-6E8A-4147-A177-3AD203B41FA5}">
                      <a16:colId xmlns:a16="http://schemas.microsoft.com/office/drawing/2014/main" val="1492367891"/>
                    </a:ext>
                  </a:extLst>
                </a:gridCol>
                <a:gridCol w="699803">
                  <a:extLst>
                    <a:ext uri="{9D8B030D-6E8A-4147-A177-3AD203B41FA5}">
                      <a16:colId xmlns:a16="http://schemas.microsoft.com/office/drawing/2014/main" val="687833572"/>
                    </a:ext>
                  </a:extLst>
                </a:gridCol>
                <a:gridCol w="699803">
                  <a:extLst>
                    <a:ext uri="{9D8B030D-6E8A-4147-A177-3AD203B41FA5}">
                      <a16:colId xmlns:a16="http://schemas.microsoft.com/office/drawing/2014/main" val="4171400857"/>
                    </a:ext>
                  </a:extLst>
                </a:gridCol>
              </a:tblGrid>
              <a:tr h="306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Examples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192469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 of </a:t>
                      </a:r>
                      <a:r>
                        <a:rPr lang="en-US" sz="1100" u="none" strike="noStrike" dirty="0" err="1">
                          <a:effectLst/>
                        </a:rPr>
                        <a:t>Obs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i="1" u="none" strike="noStrike" dirty="0">
                          <a:effectLst/>
                        </a:rPr>
                        <a:t>n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958297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Positive </a:t>
                      </a:r>
                      <a:r>
                        <a:rPr lang="en-US" sz="1100" u="none" strike="noStrike" dirty="0" err="1">
                          <a:effectLst/>
                        </a:rPr>
                        <a:t>Obs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240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48113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3076501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Proportion (</a:t>
                      </a:r>
                      <a:r>
                        <a:rPr lang="en-US" sz="1100" i="1" u="none" strike="noStrike" dirty="0">
                          <a:effectLst/>
                        </a:rPr>
                        <a:t>p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20.0%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16.0%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24.0%</a:t>
                      </a:r>
                      <a:endParaRPr lang="en-US" sz="1100" b="0" i="0" u="none" strike="noStrike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/>
                </a:tc>
                <a:extLst>
                  <a:ext uri="{0D108BD9-81ED-4DB2-BD59-A6C34878D82A}">
                    <a16:rowId xmlns:a16="http://schemas.microsoft.com/office/drawing/2014/main" val="348114499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215299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95% CI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29.2%</a:t>
                      </a:r>
                      <a:endParaRPr lang="en-US" sz="1100" b="0" i="0" u="none" strike="noStrike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20.7%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26.8%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0619806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95% CI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12.7%</a:t>
                      </a:r>
                      <a:endParaRPr lang="en-US" sz="1100" b="0" i="0" u="none" strike="noStrike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12.0%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21.4%</a:t>
                      </a:r>
                      <a:endParaRPr lang="en-US" sz="1100" b="0" i="0" u="none" strike="noStrike" dirty="0">
                        <a:solidFill>
                          <a:srgbClr val="58595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92" marR="8292" marT="9525" marB="0" anchor="ctr"/>
                </a:tc>
                <a:extLst>
                  <a:ext uri="{0D108BD9-81ED-4DB2-BD59-A6C34878D82A}">
                    <a16:rowId xmlns:a16="http://schemas.microsoft.com/office/drawing/2014/main" val="268475252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Binomial Distributions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1"/>
          </p:nvPr>
        </p:nvPicPr>
        <p:blipFill>
          <a:blip r:embed="rId3"/>
          <a:stretch>
            <a:fillRect/>
          </a:stretch>
        </p:blipFill>
        <p:spPr>
          <a:xfrm>
            <a:off x="8198538" y="1677569"/>
            <a:ext cx="3382962" cy="36389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5316538"/>
            <a:ext cx="10972800" cy="779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</a:rPr>
              <a:t>With binomial statistics we have the tools to compare proportions from different population sizes.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For example: A &amp; B as well as A &amp; C overlap and therefore are not significantly different, but B &amp; C do not overlap and therefore are different.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9969" y="1888046"/>
            <a:ext cx="2484408" cy="263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Without Binomial Stats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94475" y="1895827"/>
            <a:ext cx="2484408" cy="263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 Binomial Stats</a:t>
            </a:r>
          </a:p>
        </p:txBody>
      </p:sp>
    </p:spTree>
    <p:extLst>
      <p:ext uri="{BB962C8B-B14F-4D97-AF65-F5344CB8AC3E}">
        <p14:creationId xmlns:p14="http://schemas.microsoft.com/office/powerpoint/2010/main" val="33988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A_MicrosoftTheme">
  <a:themeElements>
    <a:clrScheme name="Custom 1">
      <a:dk1>
        <a:srgbClr val="58595B"/>
      </a:dk1>
      <a:lt1>
        <a:srgbClr val="FFFFFF"/>
      </a:lt1>
      <a:dk2>
        <a:srgbClr val="03173E"/>
      </a:dk2>
      <a:lt2>
        <a:srgbClr val="D9D9D6"/>
      </a:lt2>
      <a:accent1>
        <a:srgbClr val="03173E"/>
      </a:accent1>
      <a:accent2>
        <a:srgbClr val="E05929"/>
      </a:accent2>
      <a:accent3>
        <a:srgbClr val="00558C"/>
      </a:accent3>
      <a:accent4>
        <a:srgbClr val="ED8B00"/>
      </a:accent4>
      <a:accent5>
        <a:srgbClr val="0085CA"/>
      </a:accent5>
      <a:accent6>
        <a:srgbClr val="FFC845"/>
      </a:accent6>
      <a:hlink>
        <a:srgbClr val="00558C"/>
      </a:hlink>
      <a:folHlink>
        <a:srgbClr val="00558C"/>
      </a:folHlink>
    </a:clrScheme>
    <a:fontScheme name="HCA Healthcare Theme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marL="0" indent="0" algn="l">
          <a:spcBef>
            <a:spcPts val="0"/>
          </a:spcBef>
          <a:buFont typeface="Arial"/>
          <a:buNone/>
          <a:defRPr sz="2400" b="1" dirty="0" smtClean="0">
            <a:solidFill>
              <a:srgbClr val="00164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A_PPTtemplate_BHedits" id="{0D23561B-7A9E-B542-8FE8-E0665E35432C}" vid="{150B66C9-5EA1-A64B-8DF6-43F4AC06F126}"/>
    </a:ext>
  </a:extLst>
</a:theme>
</file>

<file path=ppt/theme/theme2.xml><?xml version="1.0" encoding="utf-8"?>
<a:theme xmlns:a="http://schemas.openxmlformats.org/drawingml/2006/main" name="Content Slide">
  <a:themeElements>
    <a:clrScheme name="Custom 1">
      <a:dk1>
        <a:srgbClr val="58595B"/>
      </a:dk1>
      <a:lt1>
        <a:srgbClr val="FFFFFF"/>
      </a:lt1>
      <a:dk2>
        <a:srgbClr val="03173E"/>
      </a:dk2>
      <a:lt2>
        <a:srgbClr val="D9D9D6"/>
      </a:lt2>
      <a:accent1>
        <a:srgbClr val="03173E"/>
      </a:accent1>
      <a:accent2>
        <a:srgbClr val="E05929"/>
      </a:accent2>
      <a:accent3>
        <a:srgbClr val="00558C"/>
      </a:accent3>
      <a:accent4>
        <a:srgbClr val="ED8B00"/>
      </a:accent4>
      <a:accent5>
        <a:srgbClr val="0085CA"/>
      </a:accent5>
      <a:accent6>
        <a:srgbClr val="FFC845"/>
      </a:accent6>
      <a:hlink>
        <a:srgbClr val="00558C"/>
      </a:hlink>
      <a:folHlink>
        <a:srgbClr val="00558C"/>
      </a:folHlink>
    </a:clrScheme>
    <a:fontScheme name="HCA Healthcare Theme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marL="0" indent="0" algn="l">
          <a:spcBef>
            <a:spcPts val="0"/>
          </a:spcBef>
          <a:buFont typeface="Arial"/>
          <a:buNone/>
          <a:defRPr sz="2400" b="1" dirty="0" smtClean="0">
            <a:solidFill>
              <a:srgbClr val="00164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CA_PPTtemplate_BHedits" id="{0D23561B-7A9E-B542-8FE8-E0665E35432C}" vid="{6956FB32-FB58-2544-90C0-560334C7FE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06AA964B1B2418E5B4C7C64D20D48" ma:contentTypeVersion="14" ma:contentTypeDescription="Create a new document." ma:contentTypeScope="" ma:versionID="b3d89d06bdf66ed581c3738c0b520103">
  <xsd:schema xmlns:xsd="http://www.w3.org/2001/XMLSchema" xmlns:xs="http://www.w3.org/2001/XMLSchema" xmlns:p="http://schemas.microsoft.com/office/2006/metadata/properties" xmlns:ns2="8ee7a54a-72e6-42c0-b265-3d8fa7e9d1bf" xmlns:ns3="eabf9d47-7a60-434b-b393-893c466f0406" targetNamespace="http://schemas.microsoft.com/office/2006/metadata/properties" ma:root="true" ma:fieldsID="4b1324ca9a507a146a0700368b83f2b6" ns2:_="" ns3:_="">
    <xsd:import namespace="8ee7a54a-72e6-42c0-b265-3d8fa7e9d1bf"/>
    <xsd:import namespace="eabf9d47-7a60-434b-b393-893c466f0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7a54a-72e6-42c0-b265-3d8fa7e9d1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bf9d47-7a60-434b-b393-893c466f04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2B66F5-AC4E-41F5-916A-FE5B2EF2E0B5}"/>
</file>

<file path=customXml/itemProps2.xml><?xml version="1.0" encoding="utf-8"?>
<ds:datastoreItem xmlns:ds="http://schemas.openxmlformats.org/officeDocument/2006/customXml" ds:itemID="{289CBAD3-9F17-4FEC-BF7A-9B4C7A5642CF}"/>
</file>

<file path=customXml/itemProps3.xml><?xml version="1.0" encoding="utf-8"?>
<ds:datastoreItem xmlns:ds="http://schemas.openxmlformats.org/officeDocument/2006/customXml" ds:itemID="{234A43EF-4874-4AA3-81C4-72EE1B96C777}"/>
</file>

<file path=docProps/app.xml><?xml version="1.0" encoding="utf-8"?>
<Properties xmlns="http://schemas.openxmlformats.org/officeDocument/2006/extended-properties" xmlns:vt="http://schemas.openxmlformats.org/officeDocument/2006/docPropsVTypes">
  <Template>16x9 (default) HCA Healthcare PowerPoint 2.0 Theme Light</Template>
  <TotalTime>0</TotalTime>
  <Words>340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Bold</vt:lpstr>
      <vt:lpstr>Arial Regular</vt:lpstr>
      <vt:lpstr>Courier New</vt:lpstr>
      <vt:lpstr>Georgia</vt:lpstr>
      <vt:lpstr>Gotham Thin</vt:lpstr>
      <vt:lpstr>Wingdings</vt:lpstr>
      <vt:lpstr>ヒラギノ角ゴ Pro W3</vt:lpstr>
      <vt:lpstr>HCA_MicrosoftTheme</vt:lpstr>
      <vt:lpstr>Content Slide</vt:lpstr>
      <vt:lpstr>Stats Moment</vt:lpstr>
      <vt:lpstr>Binomial Distributions</vt:lpstr>
      <vt:lpstr>Binomial Distributions</vt:lpstr>
      <vt:lpstr>Binomial Distributions</vt:lpstr>
      <vt:lpstr>Comparing Binomial Distributions</vt:lpstr>
    </vt:vector>
  </TitlesOfParts>
  <Company>HCA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Moment</dc:title>
  <dc:creator>Brown Matthew</dc:creator>
  <cp:lastModifiedBy>Brown Matthew</cp:lastModifiedBy>
  <cp:revision>1</cp:revision>
  <dcterms:created xsi:type="dcterms:W3CDTF">2022-02-14T14:36:55Z</dcterms:created>
  <dcterms:modified xsi:type="dcterms:W3CDTF">2022-02-14T14:37:50Z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0x0101006CD06AA964B1B2418E5B4C7C64D20D48</vt:lpwstr>
  </property>
</Properties>
</file>