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26"/>
  </p:notesMasterIdLst>
  <p:handoutMasterIdLst>
    <p:handoutMasterId r:id="rId27"/>
  </p:handoutMasterIdLst>
  <p:sldIdLst>
    <p:sldId id="256" r:id="rId3"/>
    <p:sldId id="266" r:id="rId4"/>
    <p:sldId id="312" r:id="rId5"/>
    <p:sldId id="275" r:id="rId6"/>
    <p:sldId id="308" r:id="rId7"/>
    <p:sldId id="297" r:id="rId8"/>
    <p:sldId id="272" r:id="rId9"/>
    <p:sldId id="294" r:id="rId10"/>
    <p:sldId id="273" r:id="rId11"/>
    <p:sldId id="296" r:id="rId12"/>
    <p:sldId id="274" r:id="rId13"/>
    <p:sldId id="314" r:id="rId14"/>
    <p:sldId id="276" r:id="rId15"/>
    <p:sldId id="316" r:id="rId16"/>
    <p:sldId id="279" r:id="rId17"/>
    <p:sldId id="309" r:id="rId18"/>
    <p:sldId id="325" r:id="rId19"/>
    <p:sldId id="319" r:id="rId20"/>
    <p:sldId id="317" r:id="rId21"/>
    <p:sldId id="269" r:id="rId22"/>
    <p:sldId id="322" r:id="rId23"/>
    <p:sldId id="323" r:id="rId24"/>
    <p:sldId id="32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540"/>
    <a:srgbClr val="005689"/>
    <a:srgbClr val="FF0000"/>
    <a:srgbClr val="00CC00"/>
    <a:srgbClr val="007700"/>
    <a:srgbClr val="990000"/>
    <a:srgbClr val="DD0000"/>
    <a:srgbClr val="00AA00"/>
    <a:srgbClr val="880000"/>
    <a:srgbClr val="44A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25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96A41-F316-4AAB-A0EB-10E398A9821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6D4BF-657B-4675-9EE5-9206B606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95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6CA69-DC19-4E5F-8423-FE235C437C1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41C68-57CF-4646-8F00-3D10BBFA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Innovation Portal </a:t>
            </a:r>
            <a:r>
              <a:rPr lang="mr-IN" dirty="0"/>
              <a:t>–</a:t>
            </a:r>
            <a:r>
              <a:rPr lang="en-US" dirty="0"/>
              <a:t> select 3 elements</a:t>
            </a:r>
            <a:r>
              <a:rPr lang="en-US" baseline="0" dirty="0"/>
              <a:t> for questions. This is first gate before </a:t>
            </a:r>
            <a:r>
              <a:rPr lang="en-US" baseline="0"/>
              <a:t>pursuing further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A448A-9729-D949-91FB-4414C3535835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27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Innovation Portal </a:t>
            </a:r>
            <a:r>
              <a:rPr lang="mr-IN" dirty="0"/>
              <a:t>–</a:t>
            </a:r>
            <a:r>
              <a:rPr lang="en-US" dirty="0"/>
              <a:t> select 3 elements</a:t>
            </a:r>
            <a:r>
              <a:rPr lang="en-US" baseline="0" dirty="0"/>
              <a:t> for questions. This is first gate before </a:t>
            </a:r>
            <a:r>
              <a:rPr lang="en-US" baseline="0"/>
              <a:t>pursuing further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A448A-9729-D949-91FB-4414C3535835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470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Innovation Portal </a:t>
            </a:r>
            <a:r>
              <a:rPr lang="mr-IN" dirty="0"/>
              <a:t>–</a:t>
            </a:r>
            <a:r>
              <a:rPr lang="en-US" dirty="0"/>
              <a:t> select 3 elements</a:t>
            </a:r>
            <a:r>
              <a:rPr lang="en-US" baseline="0" dirty="0"/>
              <a:t> for questions. This is first gate before </a:t>
            </a:r>
            <a:r>
              <a:rPr lang="en-US" baseline="0"/>
              <a:t>pursuing further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A448A-9729-D949-91FB-4414C3535835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96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Innovation Portal </a:t>
            </a:r>
            <a:r>
              <a:rPr lang="mr-IN" dirty="0"/>
              <a:t>–</a:t>
            </a:r>
            <a:r>
              <a:rPr lang="en-US" dirty="0"/>
              <a:t> select 3 elements</a:t>
            </a:r>
            <a:r>
              <a:rPr lang="en-US" baseline="0" dirty="0"/>
              <a:t> for questions. This is first gate before </a:t>
            </a:r>
            <a:r>
              <a:rPr lang="en-US" baseline="0"/>
              <a:t>pursuing further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A448A-9729-D949-91FB-4414C3535835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0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Innovation Portal </a:t>
            </a:r>
            <a:r>
              <a:rPr lang="mr-IN" dirty="0"/>
              <a:t>–</a:t>
            </a:r>
            <a:r>
              <a:rPr lang="en-US" dirty="0"/>
              <a:t> select 3 elements</a:t>
            </a:r>
            <a:r>
              <a:rPr lang="en-US" baseline="0" dirty="0"/>
              <a:t> for questions. This is first gate before </a:t>
            </a:r>
            <a:r>
              <a:rPr lang="en-US" baseline="0"/>
              <a:t>pursuing further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A448A-9729-D949-91FB-4414C3535835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510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Innovation Portal </a:t>
            </a:r>
            <a:r>
              <a:rPr lang="mr-IN" dirty="0"/>
              <a:t>–</a:t>
            </a:r>
            <a:r>
              <a:rPr lang="en-US" dirty="0"/>
              <a:t> select 3 elements</a:t>
            </a:r>
            <a:r>
              <a:rPr lang="en-US" baseline="0" dirty="0"/>
              <a:t> for questions. This is first gate before </a:t>
            </a:r>
            <a:r>
              <a:rPr lang="en-US" baseline="0"/>
              <a:t>pursuing further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A448A-9729-D949-91FB-4414C3535835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54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Innovation Portal </a:t>
            </a:r>
            <a:r>
              <a:rPr lang="mr-IN" dirty="0"/>
              <a:t>–</a:t>
            </a:r>
            <a:r>
              <a:rPr lang="en-US" dirty="0"/>
              <a:t> select 3 elements</a:t>
            </a:r>
            <a:r>
              <a:rPr lang="en-US" baseline="0" dirty="0"/>
              <a:t> for questions. This is first gate before </a:t>
            </a:r>
            <a:r>
              <a:rPr lang="en-US" baseline="0"/>
              <a:t>pursuing further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A448A-9729-D949-91FB-4414C3535835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298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Innovation Portal </a:t>
            </a:r>
            <a:r>
              <a:rPr lang="mr-IN" dirty="0"/>
              <a:t>–</a:t>
            </a:r>
            <a:r>
              <a:rPr lang="en-US" dirty="0"/>
              <a:t> select 3 elements</a:t>
            </a:r>
            <a:r>
              <a:rPr lang="en-US" baseline="0" dirty="0"/>
              <a:t> for questions. This is first gate before </a:t>
            </a:r>
            <a:r>
              <a:rPr lang="en-US" baseline="0"/>
              <a:t>pursuing further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A448A-9729-D949-91FB-4414C3535835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254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Innovation Portal </a:t>
            </a:r>
            <a:r>
              <a:rPr lang="mr-IN" dirty="0"/>
              <a:t>–</a:t>
            </a:r>
            <a:r>
              <a:rPr lang="en-US" dirty="0"/>
              <a:t> select 3 elements</a:t>
            </a:r>
            <a:r>
              <a:rPr lang="en-US" baseline="0" dirty="0"/>
              <a:t> for questions. This is first gate before </a:t>
            </a:r>
            <a:r>
              <a:rPr lang="en-US" baseline="0"/>
              <a:t>pursuing further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A448A-9729-D949-91FB-4414C3535835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391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Innovation Portal </a:t>
            </a:r>
            <a:r>
              <a:rPr lang="mr-IN" dirty="0"/>
              <a:t>–</a:t>
            </a:r>
            <a:r>
              <a:rPr lang="en-US" dirty="0"/>
              <a:t> select 3 elements</a:t>
            </a:r>
            <a:r>
              <a:rPr lang="en-US" baseline="0" dirty="0"/>
              <a:t> for questions. This is first gate before </a:t>
            </a:r>
            <a:r>
              <a:rPr lang="en-US" baseline="0"/>
              <a:t>pursuing further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A448A-9729-D949-91FB-4414C3535835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85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Innovation Portal </a:t>
            </a:r>
            <a:r>
              <a:rPr lang="mr-IN" dirty="0"/>
              <a:t>–</a:t>
            </a:r>
            <a:r>
              <a:rPr lang="en-US" dirty="0"/>
              <a:t> select 3 elements</a:t>
            </a:r>
            <a:r>
              <a:rPr lang="en-US" baseline="0" dirty="0"/>
              <a:t> for questions. This is first gate before </a:t>
            </a:r>
            <a:r>
              <a:rPr lang="en-US" baseline="0"/>
              <a:t>pursuing further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A448A-9729-D949-91FB-4414C3535835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610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Innovation Portal </a:t>
            </a:r>
            <a:r>
              <a:rPr lang="mr-IN" dirty="0"/>
              <a:t>–</a:t>
            </a:r>
            <a:r>
              <a:rPr lang="en-US" dirty="0"/>
              <a:t> select 3 elements</a:t>
            </a:r>
            <a:r>
              <a:rPr lang="en-US" baseline="0" dirty="0"/>
              <a:t> for questions. This is first gate before </a:t>
            </a:r>
            <a:r>
              <a:rPr lang="en-US" baseline="0"/>
              <a:t>pursuing further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A448A-9729-D949-91FB-4414C3535835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404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Innovation Portal </a:t>
            </a:r>
            <a:r>
              <a:rPr lang="mr-IN" dirty="0"/>
              <a:t>–</a:t>
            </a:r>
            <a:r>
              <a:rPr lang="en-US" dirty="0"/>
              <a:t> select 3 elements</a:t>
            </a:r>
            <a:r>
              <a:rPr lang="en-US" baseline="0" dirty="0"/>
              <a:t> for questions. This is first gate before </a:t>
            </a:r>
            <a:r>
              <a:rPr lang="en-US" baseline="0"/>
              <a:t>pursuing further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A448A-9729-D949-91FB-4414C3535835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06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Innovation Portal </a:t>
            </a:r>
            <a:r>
              <a:rPr lang="mr-IN" dirty="0"/>
              <a:t>–</a:t>
            </a:r>
            <a:r>
              <a:rPr lang="en-US" dirty="0"/>
              <a:t> select 3 elements</a:t>
            </a:r>
            <a:r>
              <a:rPr lang="en-US" baseline="0" dirty="0"/>
              <a:t> for questions. This is first gate before </a:t>
            </a:r>
            <a:r>
              <a:rPr lang="en-US" baseline="0"/>
              <a:t>pursuing further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A448A-9729-D949-91FB-4414C3535835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521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Innovation Portal </a:t>
            </a:r>
            <a:r>
              <a:rPr lang="mr-IN" dirty="0"/>
              <a:t>–</a:t>
            </a:r>
            <a:r>
              <a:rPr lang="en-US" dirty="0"/>
              <a:t> select 3 elements</a:t>
            </a:r>
            <a:r>
              <a:rPr lang="en-US" baseline="0" dirty="0"/>
              <a:t> for questions. This is first gate before </a:t>
            </a:r>
            <a:r>
              <a:rPr lang="en-US" baseline="0"/>
              <a:t>pursuing further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A448A-9729-D949-91FB-4414C3535835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644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Innovation Portal </a:t>
            </a:r>
            <a:r>
              <a:rPr lang="mr-IN" dirty="0"/>
              <a:t>–</a:t>
            </a:r>
            <a:r>
              <a:rPr lang="en-US" dirty="0"/>
              <a:t> select 3 elements</a:t>
            </a:r>
            <a:r>
              <a:rPr lang="en-US" baseline="0" dirty="0"/>
              <a:t> for questions. This is first gate before </a:t>
            </a:r>
            <a:r>
              <a:rPr lang="en-US" baseline="0"/>
              <a:t>pursuing further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A448A-9729-D949-91FB-4414C3535835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620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Innovation Portal </a:t>
            </a:r>
            <a:r>
              <a:rPr lang="mr-IN" dirty="0"/>
              <a:t>–</a:t>
            </a:r>
            <a:r>
              <a:rPr lang="en-US" dirty="0"/>
              <a:t> select 3 elements</a:t>
            </a:r>
            <a:r>
              <a:rPr lang="en-US" baseline="0" dirty="0"/>
              <a:t> for questions. This is first gate before </a:t>
            </a:r>
            <a:r>
              <a:rPr lang="en-US" baseline="0"/>
              <a:t>pursuing further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A448A-9729-D949-91FB-4414C3535835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525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Innovation Portal </a:t>
            </a:r>
            <a:r>
              <a:rPr lang="mr-IN" dirty="0"/>
              <a:t>–</a:t>
            </a:r>
            <a:r>
              <a:rPr lang="en-US" dirty="0"/>
              <a:t> select 3 elements</a:t>
            </a:r>
            <a:r>
              <a:rPr lang="en-US" baseline="0" dirty="0"/>
              <a:t> for questions. This is first gate before </a:t>
            </a:r>
            <a:r>
              <a:rPr lang="en-US" baseline="0"/>
              <a:t>pursuing further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A448A-9729-D949-91FB-4414C3535835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9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2192000" cy="6868081"/>
          </a:xfrm>
          <a:prstGeom prst="rect">
            <a:avLst/>
          </a:prstGeom>
          <a:solidFill>
            <a:srgbClr val="0016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94785" y="3839605"/>
            <a:ext cx="7577668" cy="1312387"/>
          </a:xfrm>
        </p:spPr>
        <p:txBody>
          <a:bodyPr vert="horz" wrap="square" lIns="0" tIns="45720" rIns="91440" bIns="45720" rtlCol="0" anchor="ctr" anchorCtr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 defTabSz="121917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94784" y="5378916"/>
            <a:ext cx="7577667" cy="90985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dirty="0">
                <a:solidFill>
                  <a:srgbClr val="C2B8AF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 descr="HCA Logo_White_FINAL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0256" y="5933020"/>
            <a:ext cx="1443085" cy="673699"/>
          </a:xfrm>
          <a:prstGeom prst="rect">
            <a:avLst/>
          </a:prstGeom>
        </p:spPr>
      </p:pic>
      <p:pic>
        <p:nvPicPr>
          <p:cNvPr id="3" name="Picture 2" descr="ppt-covers-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0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46398"/>
            <a:ext cx="12192000" cy="4981805"/>
          </a:xfrm>
          <a:prstGeom prst="rect">
            <a:avLst/>
          </a:prstGeom>
          <a:solidFill>
            <a:srgbClr val="DAD4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594785" y="1246397"/>
            <a:ext cx="8117580" cy="4511040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defRPr sz="1867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spcBef>
                <a:spcPts val="800"/>
              </a:spcBef>
              <a:defRPr sz="1867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spcBef>
                <a:spcPts val="800"/>
              </a:spcBef>
              <a:defRPr sz="16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spcBef>
                <a:spcPts val="800"/>
              </a:spcBef>
              <a:defRPr sz="1333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 sz="1867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31150"/>
            <a:ext cx="10972800" cy="682404"/>
          </a:xfrm>
        </p:spPr>
        <p:txBody>
          <a:bodyPr>
            <a:normAutofit/>
          </a:bodyPr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1013553"/>
            <a:ext cx="10972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97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594785" y="1246397"/>
            <a:ext cx="5363049" cy="4511040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defRPr sz="1867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spcBef>
                <a:spcPts val="800"/>
              </a:spcBef>
              <a:defRPr sz="1867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spcBef>
                <a:spcPts val="800"/>
              </a:spcBef>
              <a:defRPr sz="16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spcBef>
                <a:spcPts val="800"/>
              </a:spcBef>
              <a:defRPr sz="1333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 sz="1867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31150"/>
            <a:ext cx="10972800" cy="682404"/>
          </a:xfrm>
        </p:spPr>
        <p:txBody>
          <a:bodyPr>
            <a:normAutofit/>
          </a:bodyPr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223901" y="1246397"/>
            <a:ext cx="5363049" cy="4511040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defRPr sz="1867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spcBef>
                <a:spcPts val="800"/>
              </a:spcBef>
              <a:defRPr sz="1867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spcBef>
                <a:spcPts val="800"/>
              </a:spcBef>
              <a:defRPr sz="16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spcBef>
                <a:spcPts val="800"/>
              </a:spcBef>
              <a:defRPr sz="1333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 sz="1867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1013553"/>
            <a:ext cx="10972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743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1151"/>
            <a:ext cx="10972800" cy="682403"/>
          </a:xfrm>
        </p:spPr>
        <p:txBody>
          <a:bodyPr>
            <a:normAutofit/>
          </a:bodyPr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594784" y="1246395"/>
            <a:ext cx="8341965" cy="4511040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defRPr sz="1867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spcBef>
                <a:spcPts val="800"/>
              </a:spcBef>
              <a:defRPr sz="1867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spcBef>
                <a:spcPts val="800"/>
              </a:spcBef>
              <a:defRPr sz="16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spcBef>
                <a:spcPts val="800"/>
              </a:spcBef>
              <a:defRPr sz="1333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 sz="1867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9280621" y="1246396"/>
            <a:ext cx="2301780" cy="4511040"/>
          </a:xfrm>
        </p:spPr>
        <p:txBody>
          <a:bodyPr>
            <a:noAutofit/>
          </a:bodyPr>
          <a:lstStyle>
            <a:lvl1pPr marL="0" indent="0">
              <a:buNone/>
              <a:defRPr sz="1333" b="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09585" indent="0">
              <a:buNone/>
              <a:defRPr sz="1333"/>
            </a:lvl2pPr>
            <a:lvl3pPr marL="1219170" indent="0">
              <a:buNone/>
              <a:defRPr sz="1333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1013553"/>
            <a:ext cx="10972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030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5503156" y="177388"/>
            <a:ext cx="6193544" cy="245611"/>
          </a:xfrm>
        </p:spPr>
        <p:txBody>
          <a:bodyPr>
            <a:noAutofit/>
          </a:bodyPr>
          <a:lstStyle>
            <a:lvl1pPr marL="0" indent="0" algn="r">
              <a:buNone/>
              <a:defRPr sz="900" b="1">
                <a:solidFill>
                  <a:srgbClr val="001641"/>
                </a:solidFill>
              </a:defRPr>
            </a:lvl1pPr>
            <a:lvl2pPr marL="457189" indent="0">
              <a:buNone/>
              <a:defRPr sz="1000"/>
            </a:lvl2pPr>
            <a:lvl3pPr marL="914377" indent="0">
              <a:buNone/>
              <a:defRPr sz="10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9600" y="1422055"/>
            <a:ext cx="9393288" cy="4175125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098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28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1"/>
            <a:ext cx="12192000" cy="6868081"/>
          </a:xfrm>
          <a:prstGeom prst="rect">
            <a:avLst/>
          </a:prstGeom>
          <a:solidFill>
            <a:srgbClr val="0016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94784" y="5378916"/>
            <a:ext cx="7577667" cy="90985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dirty="0">
                <a:solidFill>
                  <a:srgbClr val="C2B8AF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HCA Logo_White_FINAL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0256" y="5933020"/>
            <a:ext cx="1443085" cy="67369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594785" y="3868803"/>
            <a:ext cx="7577668" cy="1283188"/>
          </a:xfrm>
        </p:spPr>
        <p:txBody>
          <a:bodyPr vert="horz" wrap="square" lIns="0" tIns="45720" rIns="91440" bIns="45720" rtlCol="0" anchor="ctr" anchorCtr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 defTabSz="121917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7" name="Picture 16" descr="ppt-covers-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5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"/>
            <a:ext cx="12192000" cy="6868081"/>
          </a:xfrm>
          <a:prstGeom prst="rect">
            <a:avLst/>
          </a:prstGeom>
          <a:solidFill>
            <a:srgbClr val="0016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94784" y="5378916"/>
            <a:ext cx="7577667" cy="90985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dirty="0">
                <a:solidFill>
                  <a:srgbClr val="C2B8AF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HCA Logo_White_FINAL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0256" y="5933020"/>
            <a:ext cx="1443085" cy="673699"/>
          </a:xfrm>
          <a:prstGeom prst="rect">
            <a:avLst/>
          </a:prstGeom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594784" y="3956400"/>
            <a:ext cx="7577667" cy="1195592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 descr="ppt-covers-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1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2192000" cy="6868081"/>
          </a:xfrm>
          <a:prstGeom prst="rect">
            <a:avLst/>
          </a:prstGeom>
          <a:solidFill>
            <a:srgbClr val="0016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94784" y="5378916"/>
            <a:ext cx="7577667" cy="90985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dirty="0">
                <a:solidFill>
                  <a:srgbClr val="C2B8AF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HCA Logo_White_FINAL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0256" y="5933020"/>
            <a:ext cx="1443085" cy="673699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94784" y="3883403"/>
            <a:ext cx="7577667" cy="1268589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 descr="ppt-covers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2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12192000" cy="6868081"/>
          </a:xfrm>
          <a:prstGeom prst="rect">
            <a:avLst/>
          </a:prstGeom>
          <a:solidFill>
            <a:srgbClr val="0016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94784" y="5378916"/>
            <a:ext cx="7577667" cy="909859"/>
          </a:xfrm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sz="1867" b="0">
                <a:solidFill>
                  <a:srgbClr val="C2B8AF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 descr="HCA Logo_White_FINAL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0256" y="5933020"/>
            <a:ext cx="1443085" cy="673699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94784" y="3854203"/>
            <a:ext cx="7577667" cy="1305575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 descr="ppt-covers-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1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1151"/>
            <a:ext cx="10972800" cy="682403"/>
          </a:xfrm>
        </p:spPr>
        <p:txBody>
          <a:bodyPr>
            <a:normAutofit/>
          </a:bodyPr>
          <a:lstStyle>
            <a:lvl1pPr>
              <a:defRPr sz="2667">
                <a:solidFill>
                  <a:schemeClr val="accent3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94784" y="1701747"/>
            <a:ext cx="7577667" cy="3990060"/>
          </a:xfrm>
        </p:spPr>
        <p:txBody>
          <a:bodyPr numCol="1">
            <a:noAutofit/>
          </a:bodyPr>
          <a:lstStyle>
            <a:lvl1pPr marL="0" indent="0" algn="l">
              <a:spcBef>
                <a:spcPts val="800"/>
              </a:spcBef>
              <a:buNone/>
              <a:defRPr sz="1867" b="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1013553"/>
            <a:ext cx="10972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82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bg>
      <p:bgPr>
        <a:solidFill>
          <a:srgbClr val="DCD7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94784" y="3413924"/>
            <a:ext cx="6499576" cy="2145413"/>
          </a:xfrm>
        </p:spPr>
        <p:txBody>
          <a:bodyPr>
            <a:normAutofit/>
          </a:bodyPr>
          <a:lstStyle>
            <a:lvl1pPr marL="0" indent="0" algn="l">
              <a:buNone/>
              <a:defRPr sz="1867" b="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594784" y="978152"/>
            <a:ext cx="6499576" cy="2216553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0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-bg169-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24289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94784" y="3413924"/>
            <a:ext cx="6499576" cy="2145413"/>
          </a:xfrm>
        </p:spPr>
        <p:txBody>
          <a:bodyPr>
            <a:normAutofit/>
          </a:bodyPr>
          <a:lstStyle>
            <a:lvl1pPr marL="0" indent="0" algn="l">
              <a:buNone/>
              <a:defRPr sz="1867" b="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94784" y="978152"/>
            <a:ext cx="6499576" cy="2216553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6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94785" y="1246396"/>
            <a:ext cx="8117580" cy="4511040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defRPr sz="1867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spcBef>
                <a:spcPts val="800"/>
              </a:spcBef>
              <a:defRPr sz="1867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spcBef>
                <a:spcPts val="800"/>
              </a:spcBef>
              <a:defRPr sz="16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spcBef>
                <a:spcPts val="800"/>
              </a:spcBef>
              <a:defRPr sz="1333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 sz="1867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331150"/>
            <a:ext cx="10980281" cy="682404"/>
          </a:xfrm>
        </p:spPr>
        <p:txBody>
          <a:bodyPr>
            <a:normAutofit/>
          </a:bodyPr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1013553"/>
            <a:ext cx="10972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1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9512"/>
            <a:ext cx="10972800" cy="3960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74567" y="-442"/>
            <a:ext cx="3424767" cy="188163"/>
          </a:xfrm>
          <a:prstGeom prst="rect">
            <a:avLst/>
          </a:prstGeom>
          <a:solidFill>
            <a:srgbClr val="E359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0" y="6239489"/>
            <a:ext cx="12192000" cy="633889"/>
          </a:xfrm>
          <a:prstGeom prst="rect">
            <a:avLst/>
          </a:prstGeom>
          <a:solidFill>
            <a:srgbClr val="0016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 descr="HCA Logo_White_FINAL-01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0256" y="6239489"/>
            <a:ext cx="1443085" cy="6736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600" y="6422451"/>
            <a:ext cx="4043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26918BF7-1244-9548-90A2-A2DAC37260D1}" type="slidenum">
              <a:rPr lang="en-US" sz="120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pPr algn="l"/>
              <a:t>‹#›</a:t>
            </a:fld>
            <a:r>
              <a: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  |   CSG</a:t>
            </a:r>
            <a:r>
              <a:rPr lang="en-US" sz="1200" baseline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mr-IN" sz="1200" baseline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sz="1200" baseline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Data Science</a:t>
            </a:r>
            <a:endParaRPr lang="en-US" sz="1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09600" y="331151"/>
            <a:ext cx="10972800" cy="813696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normAutofit/>
          </a:bodyPr>
          <a:lstStyle/>
          <a:p>
            <a:pPr lvl="0" defTabSz="1219170">
              <a:lnSpc>
                <a:spcPct val="90000"/>
              </a:lnSpc>
            </a:pPr>
            <a:r>
              <a:rPr lang="en-US" dirty="0"/>
              <a:t>Title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68792" y="6164758"/>
            <a:ext cx="3431817" cy="823164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1067" dirty="0">
                <a:solidFill>
                  <a:srgbClr val="C2B8AF"/>
                </a:solidFill>
                <a:latin typeface="Calibri" charset="0"/>
                <a:ea typeface="Calibri" charset="0"/>
                <a:cs typeface="Calibri" charset="0"/>
              </a:rPr>
              <a:t>CONFIDENTIAL – Contains</a:t>
            </a:r>
            <a:r>
              <a:rPr lang="en-US" sz="1067" baseline="0" dirty="0">
                <a:solidFill>
                  <a:srgbClr val="C2B8AF"/>
                </a:solidFill>
                <a:latin typeface="Calibri" charset="0"/>
                <a:ea typeface="Calibri" charset="0"/>
                <a:cs typeface="Calibri" charset="0"/>
              </a:rPr>
              <a:t> proprietary information. Not intended for external distribution.</a:t>
            </a:r>
            <a:endParaRPr lang="en-US" sz="1067" dirty="0">
              <a:solidFill>
                <a:srgbClr val="C2B8A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1" y="6360489"/>
            <a:ext cx="458659" cy="4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8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</p:sldLayoutIdLst>
  <p:txStyles>
    <p:titleStyle>
      <a:lvl1pPr marL="0" marR="0" indent="0" algn="l" defTabSz="609585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3200" b="1" i="0" kern="1200" cap="all" dirty="0">
          <a:solidFill>
            <a:schemeClr val="accent3">
              <a:lumMod val="75000"/>
            </a:schemeClr>
          </a:solidFill>
          <a:latin typeface="Calibri" charset="0"/>
          <a:ea typeface="Calibri" charset="0"/>
          <a:cs typeface="Calibri" charset="0"/>
        </a:defRPr>
      </a:lvl1pPr>
    </p:titleStyle>
    <p:bodyStyle>
      <a:lvl1pPr marL="224361" indent="-224361" algn="l" defTabSz="609585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rgbClr val="E35929"/>
        </a:buClr>
        <a:buFont typeface="Arial"/>
        <a:buChar char="•"/>
        <a:defRPr sz="1867" kern="1200">
          <a:solidFill>
            <a:srgbClr val="4E4540"/>
          </a:solidFill>
          <a:latin typeface="Calibri" charset="0"/>
          <a:ea typeface="Calibri" charset="0"/>
          <a:cs typeface="Calibri" charset="0"/>
        </a:defRPr>
      </a:lvl1pPr>
      <a:lvl2pPr marL="840296" indent="-230712" algn="l" defTabSz="609585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rgbClr val="E35929"/>
        </a:buClr>
        <a:buFont typeface="Arial"/>
        <a:buChar char="–"/>
        <a:defRPr sz="1867" kern="1200">
          <a:solidFill>
            <a:srgbClr val="4E4540"/>
          </a:solidFill>
          <a:latin typeface="Calibri" charset="0"/>
          <a:ea typeface="Calibri" charset="0"/>
          <a:cs typeface="Calibri" charset="0"/>
        </a:defRPr>
      </a:lvl2pPr>
      <a:lvl3pPr marL="1441415" indent="-222245" algn="l" defTabSz="609585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rgbClr val="E35929"/>
        </a:buClr>
        <a:buFont typeface="Arial"/>
        <a:buChar char="•"/>
        <a:defRPr sz="1600" kern="1200">
          <a:solidFill>
            <a:srgbClr val="4E4540"/>
          </a:solidFill>
          <a:latin typeface="Calibri" charset="0"/>
          <a:ea typeface="Calibri" charset="0"/>
          <a:cs typeface="Calibri" charset="0"/>
        </a:defRPr>
      </a:lvl3pPr>
      <a:lvl4pPr marL="2057349" indent="-228594" algn="l" defTabSz="609585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rgbClr val="E35929"/>
        </a:buClr>
        <a:buFont typeface="Arial"/>
        <a:buChar char="–"/>
        <a:defRPr sz="1600" kern="1200">
          <a:solidFill>
            <a:srgbClr val="4E4540"/>
          </a:solidFill>
          <a:latin typeface="Calibri" charset="0"/>
          <a:ea typeface="Calibri" charset="0"/>
          <a:cs typeface="Calibri" charset="0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5C1D7-F7D3-439E-85EB-DA2FFC4BDA9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CB1A-46B2-418C-A0C2-050BBBACD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3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784" y="3839605"/>
            <a:ext cx="10990663" cy="1312387"/>
          </a:xfrm>
        </p:spPr>
        <p:txBody>
          <a:bodyPr/>
          <a:lstStyle/>
          <a:p>
            <a:r>
              <a:rPr lang="en-US" dirty="0"/>
              <a:t>Clinical forecasting for or duration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January 8, 2019</a:t>
            </a:r>
          </a:p>
        </p:txBody>
      </p:sp>
    </p:spTree>
    <p:extLst>
      <p:ext uri="{BB962C8B-B14F-4D97-AF65-F5344CB8AC3E}">
        <p14:creationId xmlns:p14="http://schemas.microsoft.com/office/powerpoint/2010/main" val="3703518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Ek Mukta"/>
              </a:rPr>
              <a:t>Patient Experience – Delay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701323"/>
            <a:ext cx="10972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06424" y="943679"/>
            <a:ext cx="4715256" cy="4827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Facility Rating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39128" y="944247"/>
            <a:ext cx="4715256" cy="4827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Recommends Facility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347472" y="5231532"/>
            <a:ext cx="11411712" cy="776076"/>
          </a:xfrm>
          <a:prstGeom prst="rect">
            <a:avLst/>
          </a:prstGeom>
        </p:spPr>
        <p:txBody>
          <a:bodyPr/>
          <a:lstStyle>
            <a:lvl1pPr marL="168275" indent="-168275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Char char="•"/>
              <a:defRPr sz="14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30238" indent="-173038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Char char="–"/>
              <a:defRPr sz="14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81088" indent="-166688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Char char="•"/>
              <a:defRPr sz="12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543050" indent="-171450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Char char="–"/>
              <a:defRPr sz="12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400" b="1" dirty="0"/>
              <a:t>Patients satisfaction significantly decreases with delay,</a:t>
            </a: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400" b="1" dirty="0"/>
              <a:t>a symptom of under-scheduling.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1D473D-0ECB-49C0-B24B-02ADD30BCC51}"/>
              </a:ext>
            </a:extLst>
          </p:cNvPr>
          <p:cNvSpPr/>
          <p:nvPr/>
        </p:nvSpPr>
        <p:spPr>
          <a:xfrm>
            <a:off x="1240805" y="1668819"/>
            <a:ext cx="4446494" cy="3207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Chart Removed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4A785F-4C88-4EC3-847E-D675ADFC54CE}"/>
              </a:ext>
            </a:extLst>
          </p:cNvPr>
          <p:cNvSpPr/>
          <p:nvPr/>
        </p:nvSpPr>
        <p:spPr>
          <a:xfrm>
            <a:off x="6739128" y="1668819"/>
            <a:ext cx="4446494" cy="3207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Chart Removed</a:t>
            </a:r>
          </a:p>
        </p:txBody>
      </p:sp>
    </p:spTree>
    <p:extLst>
      <p:ext uri="{BB962C8B-B14F-4D97-AF65-F5344CB8AC3E}">
        <p14:creationId xmlns:p14="http://schemas.microsoft.com/office/powerpoint/2010/main" val="84691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stCxn id="3" idx="2"/>
          </p:cNvCxnSpPr>
          <p:nvPr/>
        </p:nvCxnSpPr>
        <p:spPr>
          <a:xfrm>
            <a:off x="6096000" y="3557016"/>
            <a:ext cx="12192" cy="987552"/>
          </a:xfrm>
          <a:prstGeom prst="line">
            <a:avLst/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Ek Mukta"/>
              </a:rPr>
              <a:t>Financial Framework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701323"/>
            <a:ext cx="10972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18260" y="783620"/>
            <a:ext cx="4777740" cy="20967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accent3"/>
                </a:solidFill>
              </a:rPr>
              <a:t>$</a:t>
            </a:r>
            <a:r>
              <a:rPr lang="en-US" sz="9600" b="1" dirty="0" err="1">
                <a:solidFill>
                  <a:schemeClr val="accent3"/>
                </a:solidFill>
              </a:rPr>
              <a:t>xxB</a:t>
            </a:r>
            <a:endParaRPr lang="en-US" sz="9600" b="1" dirty="0">
              <a:solidFill>
                <a:schemeClr val="accent3"/>
              </a:solidFill>
            </a:endParaRPr>
          </a:p>
          <a:p>
            <a:pPr algn="ctr"/>
            <a:r>
              <a:rPr lang="en-US" sz="2000" b="1" dirty="0">
                <a:solidFill>
                  <a:schemeClr val="accent3"/>
                </a:solidFill>
              </a:rPr>
              <a:t>HCA Revenue (Projected ‘18)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0" y="783620"/>
            <a:ext cx="4777740" cy="20967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accent3"/>
                </a:solidFill>
              </a:rPr>
              <a:t>xx%+</a:t>
            </a:r>
          </a:p>
          <a:p>
            <a:pPr algn="ctr"/>
            <a:r>
              <a:rPr lang="en-US" sz="2000" b="1" dirty="0">
                <a:solidFill>
                  <a:schemeClr val="accent3"/>
                </a:solidFill>
              </a:rPr>
              <a:t>Revenue from Surgery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8260" y="3172968"/>
            <a:ext cx="9555480" cy="3840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Income from Surgery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18260" y="3666744"/>
            <a:ext cx="3890772" cy="384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Contribution Margin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82968" y="3666744"/>
            <a:ext cx="3890772" cy="384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Cost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18260" y="4165053"/>
            <a:ext cx="3890772" cy="384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Improve Utilization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82968" y="4160520"/>
            <a:ext cx="3890772" cy="384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Reduce Delay</a:t>
            </a:r>
          </a:p>
        </p:txBody>
      </p:sp>
      <p:sp>
        <p:nvSpPr>
          <p:cNvPr id="4" name="Left-Right Arrow 3"/>
          <p:cNvSpPr/>
          <p:nvPr/>
        </p:nvSpPr>
        <p:spPr>
          <a:xfrm>
            <a:off x="5492496" y="3785616"/>
            <a:ext cx="1167384" cy="555517"/>
          </a:xfrm>
          <a:prstGeom prst="leftRightArrow">
            <a:avLst>
              <a:gd name="adj1" fmla="val 40124"/>
              <a:gd name="adj2" fmla="val 59876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609600" y="4928616"/>
            <a:ext cx="10972800" cy="1058344"/>
          </a:xfrm>
          <a:prstGeom prst="rect">
            <a:avLst/>
          </a:prstGeom>
        </p:spPr>
        <p:txBody>
          <a:bodyPr/>
          <a:lstStyle>
            <a:lvl1pPr marL="168275" indent="-168275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Char char="•"/>
              <a:defRPr sz="14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30238" indent="-173038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Char char="–"/>
              <a:defRPr sz="14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81088" indent="-166688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Char char="•"/>
              <a:defRPr sz="12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543050" indent="-171450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Char char="–"/>
              <a:defRPr sz="12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Moving the needle even 1% could have a significant impact on income.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b="1" dirty="0"/>
              <a:t>The operational focus should be informed by the proportion of CM to VC.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9417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Model</a:t>
            </a:r>
          </a:p>
        </p:txBody>
      </p:sp>
    </p:spTree>
    <p:extLst>
      <p:ext uri="{BB962C8B-B14F-4D97-AF65-F5344CB8AC3E}">
        <p14:creationId xmlns:p14="http://schemas.microsoft.com/office/powerpoint/2010/main" val="2983442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724400" y="2082907"/>
            <a:ext cx="2743200" cy="32147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91440" rtlCol="0" anchor="t"/>
          <a:lstStyle/>
          <a:p>
            <a:pPr algn="ctr"/>
            <a:r>
              <a:rPr lang="en-US" b="1" dirty="0"/>
              <a:t>Gradient Boosting</a:t>
            </a:r>
          </a:p>
          <a:p>
            <a:pPr algn="ctr"/>
            <a:r>
              <a:rPr lang="en-US" b="1" dirty="0"/>
              <a:t>Machine</a:t>
            </a:r>
          </a:p>
        </p:txBody>
      </p:sp>
      <p:pic>
        <p:nvPicPr>
          <p:cNvPr id="5" name="Picture 4" descr="15 excelentes Turoriales de Inkscape – El Blog de Zero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5" t="3788" r="11798" b="8782"/>
          <a:stretch/>
        </p:blipFill>
        <p:spPr>
          <a:xfrm rot="16200000">
            <a:off x="5053763" y="3041677"/>
            <a:ext cx="2063693" cy="1879132"/>
          </a:xfrm>
          <a:prstGeom prst="rect">
            <a:avLst/>
          </a:prstGeom>
        </p:spPr>
      </p:pic>
      <p:sp>
        <p:nvSpPr>
          <p:cNvPr id="13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Ek Mukta"/>
              </a:rPr>
              <a:t>Model Description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701323"/>
            <a:ext cx="10972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76525" y="2097247"/>
            <a:ext cx="2743200" cy="3200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91440" rtlCol="0" anchor="t"/>
          <a:lstStyle/>
          <a:p>
            <a:pPr algn="ctr"/>
            <a:r>
              <a:rPr lang="en-US" b="1" dirty="0"/>
              <a:t>2.5 Million Cases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344488" indent="-227013">
              <a:buFont typeface="Arial" panose="020B0604020202020204" pitchFamily="34" charset="0"/>
              <a:buChar char="•"/>
            </a:pPr>
            <a:r>
              <a:rPr lang="en-US" dirty="0"/>
              <a:t>Patient Details</a:t>
            </a:r>
          </a:p>
          <a:p>
            <a:pPr marL="344488" indent="-227013">
              <a:buFont typeface="Arial" panose="020B0604020202020204" pitchFamily="34" charset="0"/>
              <a:buChar char="•"/>
            </a:pPr>
            <a:r>
              <a:rPr lang="en-US" dirty="0"/>
              <a:t>Surgery Details</a:t>
            </a:r>
          </a:p>
          <a:p>
            <a:pPr marL="344488" indent="-227013">
              <a:buFont typeface="Arial" panose="020B0604020202020204" pitchFamily="34" charset="0"/>
              <a:buChar char="•"/>
            </a:pPr>
            <a:r>
              <a:rPr lang="en-US" dirty="0"/>
              <a:t>Surgeon Details</a:t>
            </a:r>
          </a:p>
          <a:p>
            <a:pPr marL="344488" indent="-227013">
              <a:buFont typeface="Arial" panose="020B0604020202020204" pitchFamily="34" charset="0"/>
              <a:buChar char="•"/>
            </a:pPr>
            <a:r>
              <a:rPr lang="en-US" dirty="0"/>
              <a:t>Facility Details</a:t>
            </a:r>
          </a:p>
          <a:p>
            <a:pPr marL="344488" indent="-227013">
              <a:buFont typeface="Arial" panose="020B0604020202020204" pitchFamily="34" charset="0"/>
              <a:buChar char="•"/>
            </a:pPr>
            <a:r>
              <a:rPr lang="en-US" dirty="0"/>
              <a:t>Scheduled Duration</a:t>
            </a:r>
          </a:p>
          <a:p>
            <a:pPr marL="344488" indent="-227013">
              <a:buFont typeface="Arial" panose="020B0604020202020204" pitchFamily="34" charset="0"/>
              <a:buChar char="•"/>
            </a:pPr>
            <a:r>
              <a:rPr lang="en-US" dirty="0"/>
              <a:t>Historical Durations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6525" y="1385277"/>
            <a:ext cx="2743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8172275" y="2097247"/>
            <a:ext cx="2743200" cy="3200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91440" rtlCol="0" anchor="t"/>
          <a:lstStyle/>
          <a:p>
            <a:pPr marL="117475" algn="ctr"/>
            <a:r>
              <a:rPr lang="en-US" b="1" dirty="0"/>
              <a:t>Doe, Jane</a:t>
            </a:r>
          </a:p>
          <a:p>
            <a:pPr marL="117475" algn="ctr"/>
            <a:endParaRPr lang="en-US" dirty="0"/>
          </a:p>
          <a:p>
            <a:pPr marL="117475"/>
            <a:r>
              <a:rPr lang="en-US" dirty="0"/>
              <a:t>M00123456789</a:t>
            </a:r>
          </a:p>
          <a:p>
            <a:pPr marL="117475"/>
            <a:r>
              <a:rPr lang="en-US" dirty="0"/>
              <a:t>Thrombectomy</a:t>
            </a:r>
          </a:p>
          <a:p>
            <a:pPr marL="117475"/>
            <a:r>
              <a:rPr lang="en-US" dirty="0"/>
              <a:t>Dr</a:t>
            </a:r>
            <a:r>
              <a:rPr lang="en-US"/>
              <a:t>. Jackson</a:t>
            </a:r>
            <a:endParaRPr lang="en-US" dirty="0"/>
          </a:p>
          <a:p>
            <a:pPr marL="117475"/>
            <a:endParaRPr lang="en-US" dirty="0"/>
          </a:p>
          <a:p>
            <a:pPr marL="117475"/>
            <a:r>
              <a:rPr lang="en-US" dirty="0"/>
              <a:t>Scheduled:   75 min</a:t>
            </a:r>
          </a:p>
          <a:p>
            <a:pPr marL="117475"/>
            <a:r>
              <a:rPr lang="en-US" dirty="0"/>
              <a:t>CLIFFORD:  200 min</a:t>
            </a:r>
          </a:p>
          <a:p>
            <a:pPr marL="117475"/>
            <a:endParaRPr lang="en-US" dirty="0"/>
          </a:p>
          <a:p>
            <a:pPr marL="117475"/>
            <a:r>
              <a:rPr lang="en-US" dirty="0"/>
              <a:t>Actual: 220 min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2275" y="1385277"/>
            <a:ext cx="2743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Predictions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24400" y="1385277"/>
            <a:ext cx="2743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</a:t>
            </a:r>
          </a:p>
        </p:txBody>
      </p:sp>
      <p:sp>
        <p:nvSpPr>
          <p:cNvPr id="3" name="Isosceles Triangle 2"/>
          <p:cNvSpPr/>
          <p:nvPr/>
        </p:nvSpPr>
        <p:spPr>
          <a:xfrm rot="5400000">
            <a:off x="2777424" y="3458837"/>
            <a:ext cx="3200401" cy="45300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6216718" y="3470945"/>
            <a:ext cx="3200401" cy="45300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61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Ek Mukta"/>
              </a:rPr>
              <a:t>Features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701323"/>
            <a:ext cx="10972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022080" y="1602047"/>
            <a:ext cx="2560320" cy="38486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91440" rtlCol="0" anchor="t"/>
          <a:lstStyle/>
          <a:p>
            <a:pPr marL="7937"/>
            <a:endParaRPr lang="en-US" b="1" i="1" dirty="0"/>
          </a:p>
        </p:txBody>
      </p:sp>
      <p:sp>
        <p:nvSpPr>
          <p:cNvPr id="6" name="Rectangle 5"/>
          <p:cNvSpPr/>
          <p:nvPr/>
        </p:nvSpPr>
        <p:spPr>
          <a:xfrm>
            <a:off x="9022080" y="1144847"/>
            <a:ext cx="2560320" cy="457200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568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Appointment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65259" y="1602047"/>
            <a:ext cx="2560320" cy="19003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91440" rtlCol="0" anchor="t"/>
          <a:lstStyle/>
          <a:p>
            <a:pPr marL="174625" indent="-173038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5259" y="1144847"/>
            <a:ext cx="2560320" cy="457200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568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Facility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6473" y="1602047"/>
            <a:ext cx="2560320" cy="38486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91440" rtlCol="0" anchor="t"/>
          <a:lstStyle/>
          <a:p>
            <a:pPr marL="7937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36473" y="1144847"/>
            <a:ext cx="2560320" cy="457200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568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Surgery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50866" y="1602047"/>
            <a:ext cx="2560320" cy="38486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91440" rtlCol="0" anchor="t"/>
          <a:lstStyle/>
          <a:p>
            <a:pPr marL="174625" indent="-166688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450866" y="1144846"/>
            <a:ext cx="2560320" cy="500721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568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Patient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5259" y="4135975"/>
            <a:ext cx="2560320" cy="13147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91440" rtlCol="0" anchor="t"/>
          <a:lstStyle/>
          <a:p>
            <a:pPr marL="7937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65259" y="3678775"/>
            <a:ext cx="2560320" cy="457200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568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Surgeon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A0F00A-37E0-4793-9CC8-8DA691949EE6}"/>
              </a:ext>
            </a:extLst>
          </p:cNvPr>
          <p:cNvSpPr/>
          <p:nvPr/>
        </p:nvSpPr>
        <p:spPr>
          <a:xfrm>
            <a:off x="4199156" y="2771615"/>
            <a:ext cx="6424019" cy="1314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Details Removed</a:t>
            </a:r>
          </a:p>
        </p:txBody>
      </p:sp>
    </p:spTree>
    <p:extLst>
      <p:ext uri="{BB962C8B-B14F-4D97-AF65-F5344CB8AC3E}">
        <p14:creationId xmlns:p14="http://schemas.microsoft.com/office/powerpoint/2010/main" val="953356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Ek Mukta"/>
              </a:rPr>
              <a:t>Model Parameters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701323"/>
            <a:ext cx="10972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9600" y="863133"/>
            <a:ext cx="10972800" cy="5503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Feature Importance</a:t>
            </a:r>
            <a:endParaRPr lang="en-US" sz="400" b="1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00F250-0B54-481E-960C-D3E01BF319C4}"/>
              </a:ext>
            </a:extLst>
          </p:cNvPr>
          <p:cNvSpPr/>
          <p:nvPr/>
        </p:nvSpPr>
        <p:spPr>
          <a:xfrm>
            <a:off x="3872753" y="1825009"/>
            <a:ext cx="4446494" cy="3207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Chart Removed</a:t>
            </a:r>
          </a:p>
        </p:txBody>
      </p:sp>
    </p:spTree>
    <p:extLst>
      <p:ext uri="{BB962C8B-B14F-4D97-AF65-F5344CB8AC3E}">
        <p14:creationId xmlns:p14="http://schemas.microsoft.com/office/powerpoint/2010/main" val="3383870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6" y="1112287"/>
            <a:ext cx="9609582" cy="4658231"/>
          </a:xfrm>
          <a:prstGeom prst="rect">
            <a:avLst/>
          </a:prstGeom>
        </p:spPr>
      </p:pic>
      <p:sp>
        <p:nvSpPr>
          <p:cNvPr id="13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sym typeface="Ek Mukta"/>
              </a:rPr>
              <a:t>Model Performance (VALIDATION SET)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  <a:ea typeface="Calibri" charset="0"/>
              <a:cs typeface="Calibri" charset="0"/>
              <a:sym typeface="Ek Mukta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701323"/>
            <a:ext cx="10972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06440" y="1216152"/>
            <a:ext cx="0" cy="379476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34912" y="1216152"/>
            <a:ext cx="0" cy="379476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16776" y="1337890"/>
            <a:ext cx="346219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1371600" algn="r"/>
                <a:tab pos="1604963" algn="l"/>
              </a:tabLst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30.7 min</a:t>
            </a:r>
          </a:p>
          <a:p>
            <a:pPr>
              <a:lnSpc>
                <a:spcPct val="150000"/>
              </a:lnSpc>
              <a:tabLst>
                <a:tab pos="1371600" algn="r"/>
                <a:tab pos="1604963" algn="l"/>
              </a:tabLs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24.6 min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14619" y="1430222"/>
            <a:ext cx="309816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20% Improvement</a:t>
            </a:r>
          </a:p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 error &amp; variation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848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12393" y="1418275"/>
            <a:ext cx="3997750" cy="4004691"/>
          </a:xfrm>
          <a:prstGeom prst="rect">
            <a:avLst/>
          </a:prstGeom>
        </p:spPr>
      </p:pic>
      <p:sp>
        <p:nvSpPr>
          <p:cNvPr id="13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sym typeface="Ek Mukta"/>
              </a:rPr>
              <a:t>Model Performance (VALIDATION SET)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  <a:ea typeface="Calibri" charset="0"/>
              <a:cs typeface="Calibri" charset="0"/>
              <a:sym typeface="Ek Mukta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701323"/>
            <a:ext cx="10972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75413" y="1071496"/>
            <a:ext cx="3381083" cy="1371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CC00"/>
                </a:solidFill>
              </a:rPr>
              <a:t>25%</a:t>
            </a:r>
          </a:p>
          <a:p>
            <a:pPr algn="ctr"/>
            <a:r>
              <a:rPr lang="en-US" sz="1600" b="1" dirty="0">
                <a:solidFill>
                  <a:srgbClr val="00CC00"/>
                </a:solidFill>
              </a:rPr>
              <a:t>Model Better than Schedule</a:t>
            </a:r>
            <a:endParaRPr lang="en-US" sz="1400" b="1" dirty="0">
              <a:solidFill>
                <a:srgbClr val="00CC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75412" y="2561248"/>
            <a:ext cx="3381083" cy="1371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accent3"/>
                </a:solidFill>
              </a:rPr>
              <a:t>64%</a:t>
            </a:r>
          </a:p>
          <a:p>
            <a:pPr algn="ctr"/>
            <a:r>
              <a:rPr lang="en-US" sz="1600" b="1" dirty="0">
                <a:solidFill>
                  <a:schemeClr val="accent3"/>
                </a:solidFill>
              </a:rPr>
              <a:t>Model Agreed ± 15min </a:t>
            </a:r>
            <a:endParaRPr lang="en-US" sz="1400" b="1" dirty="0">
              <a:solidFill>
                <a:schemeClr val="accent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75412" y="4051001"/>
            <a:ext cx="3381083" cy="1371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FF0000"/>
                </a:solidFill>
              </a:rPr>
              <a:t>11%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Model Worse than Schedule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89212" y="3390440"/>
            <a:ext cx="3383280" cy="18837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accent3"/>
                </a:solidFill>
              </a:rPr>
              <a:t>69%</a:t>
            </a:r>
          </a:p>
          <a:p>
            <a:pPr algn="ctr"/>
            <a:r>
              <a:rPr lang="en-US" b="1" dirty="0">
                <a:solidFill>
                  <a:schemeClr val="accent3"/>
                </a:solidFill>
              </a:rPr>
              <a:t>The model was more</a:t>
            </a:r>
            <a:br>
              <a:rPr lang="en-US" b="1" dirty="0">
                <a:solidFill>
                  <a:schemeClr val="accent3"/>
                </a:solidFill>
              </a:rPr>
            </a:br>
            <a:r>
              <a:rPr lang="en-US" b="1" dirty="0">
                <a:solidFill>
                  <a:schemeClr val="accent3"/>
                </a:solidFill>
              </a:rPr>
              <a:t>accurate in the</a:t>
            </a:r>
          </a:p>
          <a:p>
            <a:pPr algn="ctr"/>
            <a:r>
              <a:rPr lang="en-US" b="1" dirty="0">
                <a:solidFill>
                  <a:schemeClr val="accent3"/>
                </a:solidFill>
              </a:rPr>
              <a:t>disagreement.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89211" y="1380343"/>
            <a:ext cx="3383280" cy="168095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accent3"/>
                </a:solidFill>
              </a:rPr>
              <a:t>36%</a:t>
            </a:r>
          </a:p>
          <a:p>
            <a:pPr algn="ctr"/>
            <a:r>
              <a:rPr lang="en-US" b="1" dirty="0">
                <a:solidFill>
                  <a:schemeClr val="accent3"/>
                </a:solidFill>
              </a:rPr>
              <a:t>The model disagreed</a:t>
            </a:r>
            <a:br>
              <a:rPr lang="en-US" b="1" dirty="0">
                <a:solidFill>
                  <a:schemeClr val="accent3"/>
                </a:solidFill>
              </a:rPr>
            </a:br>
            <a:r>
              <a:rPr lang="en-US" b="1" dirty="0">
                <a:solidFill>
                  <a:schemeClr val="accent3"/>
                </a:solidFill>
              </a:rPr>
              <a:t>with the schedule.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306802" y="1144847"/>
            <a:ext cx="0" cy="4391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516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Ek Mukta"/>
              </a:rPr>
              <a:t>Example Case #1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701323"/>
            <a:ext cx="10972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84504" y="1528696"/>
            <a:ext cx="3200400" cy="41999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91440" rtlCol="0" anchor="ctr"/>
          <a:lstStyle/>
          <a:p>
            <a:pPr marL="7937">
              <a:spcAft>
                <a:spcPts val="600"/>
              </a:spcAft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4504" y="1071496"/>
            <a:ext cx="3200400" cy="457200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568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4636008" y="1528696"/>
            <a:ext cx="6580632" cy="1008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91440" rtlCol="0" anchor="ctr"/>
          <a:lstStyle/>
          <a:p>
            <a:pPr marL="7937" algn="ctr"/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636008" y="1071496"/>
            <a:ext cx="6580632" cy="457200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568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Outcome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36008" y="3314661"/>
            <a:ext cx="6580632" cy="241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91440" rtlCol="0" anchor="t"/>
          <a:lstStyle/>
          <a:p>
            <a:pPr algn="ctr"/>
            <a:r>
              <a:rPr lang="en-US" sz="2000" dirty="0"/>
              <a:t>Data used by CLIFFORD to make a better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937"/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636008" y="2857461"/>
            <a:ext cx="6580632" cy="457200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568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7F8CA3-7EF9-49CB-8BA7-32CA52244236}"/>
              </a:ext>
            </a:extLst>
          </p:cNvPr>
          <p:cNvSpPr/>
          <p:nvPr/>
        </p:nvSpPr>
        <p:spPr>
          <a:xfrm>
            <a:off x="1133226" y="1880036"/>
            <a:ext cx="6424019" cy="457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Details Removed</a:t>
            </a:r>
          </a:p>
        </p:txBody>
      </p:sp>
    </p:spTree>
    <p:extLst>
      <p:ext uri="{BB962C8B-B14F-4D97-AF65-F5344CB8AC3E}">
        <p14:creationId xmlns:p14="http://schemas.microsoft.com/office/powerpoint/2010/main" val="3477268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Pilot Planning</a:t>
            </a:r>
          </a:p>
        </p:txBody>
      </p:sp>
    </p:spTree>
    <p:extLst>
      <p:ext uri="{BB962C8B-B14F-4D97-AF65-F5344CB8AC3E}">
        <p14:creationId xmlns:p14="http://schemas.microsoft.com/office/powerpoint/2010/main" val="114121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Ek Mukta"/>
              </a:rPr>
              <a:t>Development Team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701323"/>
            <a:ext cx="10972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ubtitle 2"/>
          <p:cNvSpPr txBox="1">
            <a:spLocks/>
          </p:cNvSpPr>
          <p:nvPr/>
        </p:nvSpPr>
        <p:spPr>
          <a:xfrm>
            <a:off x="594784" y="979648"/>
            <a:ext cx="10987616" cy="4934135"/>
          </a:xfrm>
          <a:prstGeom prst="rect">
            <a:avLst/>
          </a:prstGeom>
        </p:spPr>
        <p:txBody>
          <a:bodyPr/>
          <a:lstStyle>
            <a:lvl1pPr marL="168275" indent="-168275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Char char="•"/>
              <a:defRPr sz="14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30238" indent="-173038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Char char="–"/>
              <a:defRPr sz="14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81088" indent="-166688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Char char="•"/>
              <a:defRPr sz="12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543050" indent="-171450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Char char="–"/>
              <a:defRPr sz="12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Executive Sponsor – x, VP Surgical Services</a:t>
            </a:r>
          </a:p>
          <a:p>
            <a:pPr marL="0" indent="0">
              <a:buNone/>
            </a:pPr>
            <a:r>
              <a:rPr lang="en-US" sz="2400" dirty="0"/>
              <a:t>Business Owner – x</a:t>
            </a:r>
          </a:p>
          <a:p>
            <a:pPr marL="0" indent="0">
              <a:buNone/>
            </a:pPr>
            <a:r>
              <a:rPr lang="en-US" sz="2400" dirty="0"/>
              <a:t>Data Science Lead – Matthew Brown</a:t>
            </a:r>
          </a:p>
          <a:p>
            <a:pPr marL="0" indent="0">
              <a:buNone/>
            </a:pPr>
            <a:r>
              <a:rPr lang="en-US" sz="2400" dirty="0"/>
              <a:t>Data Science Team</a:t>
            </a:r>
          </a:p>
          <a:p>
            <a:pPr lvl="1"/>
            <a:r>
              <a:rPr lang="en-US" sz="2400" dirty="0"/>
              <a:t> x, Data Scientist</a:t>
            </a:r>
          </a:p>
          <a:p>
            <a:pPr lvl="1"/>
            <a:r>
              <a:rPr lang="en-US" sz="2400" dirty="0"/>
              <a:t> x, Consulting Data Analyst</a:t>
            </a:r>
          </a:p>
          <a:p>
            <a:pPr lvl="1"/>
            <a:r>
              <a:rPr lang="en-US" sz="2400" dirty="0"/>
              <a:t> x, Analytics Manager</a:t>
            </a:r>
          </a:p>
          <a:p>
            <a:pPr marL="0" indent="0">
              <a:buNone/>
            </a:pPr>
            <a:r>
              <a:rPr lang="en-US" sz="2400" dirty="0"/>
              <a:t>Collaborators</a:t>
            </a:r>
          </a:p>
          <a:p>
            <a:pPr lvl="1"/>
            <a:r>
              <a:rPr lang="en-US" sz="2400" dirty="0"/>
              <a:t> x, Performance Improvement - Analytics</a:t>
            </a:r>
          </a:p>
          <a:p>
            <a:pPr lvl="1"/>
            <a:r>
              <a:rPr lang="en-US" sz="2400" dirty="0"/>
              <a:t> x, Manager Clinical Data</a:t>
            </a:r>
          </a:p>
        </p:txBody>
      </p:sp>
    </p:spTree>
    <p:extLst>
      <p:ext uri="{BB962C8B-B14F-4D97-AF65-F5344CB8AC3E}">
        <p14:creationId xmlns:p14="http://schemas.microsoft.com/office/powerpoint/2010/main" val="477352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Ek Mukta"/>
              </a:rPr>
              <a:t>Project Overview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701323"/>
            <a:ext cx="10972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ubtitle 2"/>
          <p:cNvSpPr txBox="1">
            <a:spLocks/>
          </p:cNvSpPr>
          <p:nvPr/>
        </p:nvSpPr>
        <p:spPr>
          <a:xfrm>
            <a:off x="594784" y="1153816"/>
            <a:ext cx="10987616" cy="1850638"/>
          </a:xfrm>
          <a:prstGeom prst="rect">
            <a:avLst/>
          </a:prstGeom>
        </p:spPr>
        <p:txBody>
          <a:bodyPr anchor="ctr"/>
          <a:lstStyle>
            <a:lvl1pPr marL="168275" indent="-168275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Char char="•"/>
              <a:defRPr sz="14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30238" indent="-173038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Char char="–"/>
              <a:defRPr sz="14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81088" indent="-166688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Char char="•"/>
              <a:defRPr sz="12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543050" indent="-171450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Char char="–"/>
              <a:defRPr sz="12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200" dirty="0"/>
              <a:t>Our goal is to build and deploy a data science product that will enable improved scheduling of elective and planned surgeries</a:t>
            </a:r>
            <a:br>
              <a:rPr lang="en-US" sz="3200" dirty="0"/>
            </a:br>
            <a:r>
              <a:rPr lang="en-US" sz="3200" dirty="0"/>
              <a:t>at our hospitals, starting with case duration.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88124" y="4499429"/>
            <a:ext cx="10615751" cy="1414354"/>
          </a:xfrm>
          <a:prstGeom prst="rect">
            <a:avLst/>
          </a:prstGeom>
        </p:spPr>
        <p:txBody>
          <a:bodyPr/>
          <a:lstStyle>
            <a:lvl1pPr marL="168275" indent="-168275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Char char="•"/>
              <a:defRPr sz="14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30238" indent="-173038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Char char="–"/>
              <a:defRPr sz="14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81088" indent="-166688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Char char="•"/>
              <a:defRPr sz="12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543050" indent="-171450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Char char="–"/>
              <a:defRPr sz="12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Lifecycle Phase:  </a:t>
            </a:r>
            <a:r>
              <a:rPr lang="en-US" sz="2400" dirty="0" err="1"/>
              <a:t>PoC</a:t>
            </a:r>
            <a:r>
              <a:rPr lang="en-US" sz="2400" dirty="0"/>
              <a:t> Build</a:t>
            </a:r>
          </a:p>
          <a:p>
            <a:pPr marL="0" indent="0">
              <a:buNone/>
            </a:pPr>
            <a:r>
              <a:rPr lang="en-US" sz="2400" b="1" dirty="0"/>
              <a:t>Top Priority:  </a:t>
            </a:r>
            <a:r>
              <a:rPr lang="en-US" sz="2400" dirty="0"/>
              <a:t>Operationalizing the current model.  Identifying </a:t>
            </a:r>
            <a:r>
              <a:rPr lang="en-US" sz="2400" dirty="0" err="1"/>
              <a:t>PoC</a:t>
            </a:r>
            <a:r>
              <a:rPr lang="en-US" sz="2400" dirty="0"/>
              <a:t> partner.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88125" y="3554373"/>
            <a:ext cx="10615750" cy="592766"/>
            <a:chOff x="715555" y="3060888"/>
            <a:chExt cx="10615750" cy="592766"/>
          </a:xfrm>
        </p:grpSpPr>
        <p:sp>
          <p:nvSpPr>
            <p:cNvPr id="6" name="Rectangle 5"/>
            <p:cNvSpPr/>
            <p:nvPr/>
          </p:nvSpPr>
          <p:spPr>
            <a:xfrm>
              <a:off x="715555" y="3063674"/>
              <a:ext cx="1645920" cy="5899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US" sz="1400" dirty="0">
                  <a:solidFill>
                    <a:schemeClr val="bg1"/>
                  </a:solidFill>
                </a:rPr>
                <a:t>Initiation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09521" y="3063674"/>
              <a:ext cx="1645920" cy="5899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US" sz="1400" dirty="0">
                  <a:solidFill>
                    <a:schemeClr val="bg1"/>
                  </a:solidFill>
                </a:rPr>
                <a:t>Ideation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303487" y="3063674"/>
              <a:ext cx="1645920" cy="5899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US" sz="1400" dirty="0">
                  <a:solidFill>
                    <a:schemeClr val="bg1"/>
                  </a:solidFill>
                </a:rPr>
                <a:t>Exploration &amp; Modeling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97453" y="3063674"/>
              <a:ext cx="1645920" cy="5899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US" sz="1400" dirty="0">
                  <a:solidFill>
                    <a:schemeClr val="bg1"/>
                  </a:solidFill>
                </a:rPr>
                <a:t>POC</a:t>
              </a:r>
            </a:p>
            <a:p>
              <a:pPr algn="ctr" defTabSz="609585"/>
              <a:r>
                <a:rPr lang="en-US" sz="1400" dirty="0">
                  <a:solidFill>
                    <a:schemeClr val="bg1"/>
                  </a:solidFill>
                </a:rPr>
                <a:t>Build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891419" y="3063674"/>
              <a:ext cx="1645920" cy="5899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US" sz="1400" dirty="0">
                  <a:solidFill>
                    <a:schemeClr val="bg1"/>
                  </a:solidFill>
                </a:rPr>
                <a:t>POC</a:t>
              </a:r>
            </a:p>
            <a:p>
              <a:pPr algn="ctr" defTabSz="609585"/>
              <a:r>
                <a:rPr lang="en-US" sz="1400" dirty="0">
                  <a:solidFill>
                    <a:schemeClr val="bg1"/>
                  </a:solidFill>
                </a:rPr>
                <a:t>Field Test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685385" y="3060888"/>
              <a:ext cx="1645920" cy="5899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US" sz="1400" dirty="0">
                  <a:solidFill>
                    <a:schemeClr val="bg1"/>
                  </a:solidFill>
                </a:rPr>
                <a:t>Innovation</a:t>
              </a:r>
            </a:p>
            <a:p>
              <a:pPr algn="ctr" defTabSz="609585"/>
              <a:r>
                <a:rPr lang="en-US" sz="1400" dirty="0">
                  <a:solidFill>
                    <a:schemeClr val="bg1"/>
                  </a:solidFill>
                </a:rPr>
                <a:t>Review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8338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Ek Mukta"/>
              </a:rPr>
              <a:t>Product Lifecycle &amp; Development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701323"/>
            <a:ext cx="10972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88126" y="953320"/>
            <a:ext cx="1645920" cy="5899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400" dirty="0">
                <a:solidFill>
                  <a:schemeClr val="bg1"/>
                </a:solidFill>
              </a:rPr>
              <a:t>Initiation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582092" y="953320"/>
            <a:ext cx="1645920" cy="5899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400" dirty="0">
                <a:solidFill>
                  <a:schemeClr val="bg1"/>
                </a:solidFill>
              </a:rPr>
              <a:t>Ideation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6058" y="953320"/>
            <a:ext cx="1645920" cy="5899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400" dirty="0">
                <a:solidFill>
                  <a:schemeClr val="bg1"/>
                </a:solidFill>
              </a:rPr>
              <a:t>Exploration &amp; Modeling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0024" y="953320"/>
            <a:ext cx="1645920" cy="5899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400" dirty="0">
                <a:solidFill>
                  <a:schemeClr val="bg1"/>
                </a:solidFill>
              </a:rPr>
              <a:t>POC</a:t>
            </a:r>
          </a:p>
          <a:p>
            <a:pPr algn="ctr" defTabSz="609585"/>
            <a:r>
              <a:rPr lang="en-US" sz="1400" dirty="0">
                <a:solidFill>
                  <a:schemeClr val="bg1"/>
                </a:solidFill>
              </a:rPr>
              <a:t>Build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63990" y="953320"/>
            <a:ext cx="1645920" cy="5899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400" dirty="0">
                <a:solidFill>
                  <a:schemeClr val="bg1"/>
                </a:solidFill>
              </a:rPr>
              <a:t>POC</a:t>
            </a:r>
          </a:p>
          <a:p>
            <a:pPr algn="ctr" defTabSz="609585"/>
            <a:r>
              <a:rPr lang="en-US" sz="1400" dirty="0">
                <a:solidFill>
                  <a:schemeClr val="bg1"/>
                </a:solidFill>
              </a:rPr>
              <a:t>Field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757956" y="950534"/>
            <a:ext cx="1645920" cy="5899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400" dirty="0">
                <a:solidFill>
                  <a:schemeClr val="bg1"/>
                </a:solidFill>
              </a:rPr>
              <a:t>Innovation</a:t>
            </a:r>
          </a:p>
          <a:p>
            <a:pPr algn="ctr" defTabSz="609585"/>
            <a:r>
              <a:rPr lang="en-US" sz="1400" dirty="0">
                <a:solidFill>
                  <a:schemeClr val="bg1"/>
                </a:solidFill>
              </a:rPr>
              <a:t>Review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94417" y="1792931"/>
            <a:ext cx="3203167" cy="365760"/>
          </a:xfrm>
          <a:prstGeom prst="rect">
            <a:avLst/>
          </a:prstGeom>
          <a:solidFill>
            <a:schemeClr val="accent5"/>
          </a:solidFill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Decisions / Information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88126" y="1792931"/>
            <a:ext cx="3200400" cy="365760"/>
          </a:xfrm>
          <a:prstGeom prst="rect">
            <a:avLst/>
          </a:prstGeom>
          <a:solidFill>
            <a:schemeClr val="accent5"/>
          </a:solidFill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Activities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03476" y="1792931"/>
            <a:ext cx="3200400" cy="365760"/>
          </a:xfrm>
          <a:prstGeom prst="rect">
            <a:avLst/>
          </a:prstGeom>
          <a:solidFill>
            <a:schemeClr val="accent5"/>
          </a:solidFill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Artifacts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8126" y="2155484"/>
            <a:ext cx="3200400" cy="286152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defTabSz="227013">
              <a:spcAft>
                <a:spcPts val="600"/>
              </a:spcAft>
            </a:pPr>
            <a:r>
              <a:rPr lang="en-US" sz="1400" dirty="0">
                <a:solidFill>
                  <a:schemeClr val="accent4"/>
                </a:solidFill>
                <a:latin typeface="Calibri" charset="0"/>
                <a:ea typeface="Calibri" charset="0"/>
                <a:cs typeface="Calibri" charset="0"/>
              </a:rPr>
              <a:t>●</a:t>
            </a:r>
            <a:r>
              <a:rPr lang="en-US" sz="1400" dirty="0">
                <a:solidFill>
                  <a:srgbClr val="FFC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dirty="0" err="1"/>
              <a:t>PoC</a:t>
            </a:r>
            <a:r>
              <a:rPr lang="en-US" sz="1400" dirty="0"/>
              <a:t> kickoff meeting</a:t>
            </a:r>
          </a:p>
          <a:p>
            <a:pPr defTabSz="227013">
              <a:spcAft>
                <a:spcPts val="600"/>
              </a:spcAft>
            </a:pPr>
            <a:r>
              <a:rPr lang="en-US" sz="1400" dirty="0">
                <a:solidFill>
                  <a:schemeClr val="accent4"/>
                </a:solidFill>
                <a:latin typeface="Calibri" charset="0"/>
                <a:ea typeface="Calibri" charset="0"/>
                <a:cs typeface="Calibri" charset="0"/>
              </a:rPr>
              <a:t>●  </a:t>
            </a:r>
            <a:r>
              <a:rPr lang="en-US" sz="1400" dirty="0"/>
              <a:t>Site visit and end-user meeting</a:t>
            </a:r>
          </a:p>
          <a:p>
            <a:pPr defTabSz="227013">
              <a:spcAft>
                <a:spcPts val="600"/>
              </a:spcAft>
            </a:pPr>
            <a:r>
              <a:rPr lang="en-US" sz="1400" dirty="0">
                <a:solidFill>
                  <a:srgbClr val="FFC000"/>
                </a:solidFill>
                <a:latin typeface="Calibri" charset="0"/>
                <a:ea typeface="Calibri" charset="0"/>
                <a:cs typeface="Calibri" charset="0"/>
              </a:rPr>
              <a:t>●</a:t>
            </a:r>
            <a:r>
              <a:rPr lang="en-US" sz="1400" dirty="0">
                <a:solidFill>
                  <a:schemeClr val="accent4"/>
                </a:solidFill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en-US" sz="1400" dirty="0"/>
              <a:t>Model signal review &amp; approval</a:t>
            </a:r>
          </a:p>
          <a:p>
            <a:pPr defTabSz="227013">
              <a:spcAft>
                <a:spcPts val="600"/>
              </a:spcAft>
            </a:pPr>
            <a:r>
              <a:rPr lang="en-US" sz="1400" dirty="0">
                <a:solidFill>
                  <a:srgbClr val="FFC000"/>
                </a:solidFill>
                <a:latin typeface="Calibri" charset="0"/>
                <a:ea typeface="Calibri" charset="0"/>
                <a:cs typeface="Calibri" charset="0"/>
              </a:rPr>
              <a:t>●</a:t>
            </a:r>
            <a:r>
              <a:rPr lang="en-US" sz="1400" dirty="0">
                <a:solidFill>
                  <a:schemeClr val="accent4"/>
                </a:solidFill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en-US" sz="1400" dirty="0"/>
              <a:t>QA testing on data pipelines</a:t>
            </a:r>
          </a:p>
          <a:p>
            <a:pPr defTabSz="227013">
              <a:spcAft>
                <a:spcPts val="600"/>
              </a:spcAft>
            </a:pPr>
            <a:r>
              <a:rPr lang="en-US" sz="1400" dirty="0">
                <a:solidFill>
                  <a:srgbClr val="FFC000"/>
                </a:solidFill>
                <a:latin typeface="Calibri" charset="0"/>
                <a:ea typeface="Calibri" charset="0"/>
                <a:cs typeface="Calibri" charset="0"/>
              </a:rPr>
              <a:t>●</a:t>
            </a:r>
            <a:r>
              <a:rPr lang="en-US" sz="1400" dirty="0">
                <a:solidFill>
                  <a:schemeClr val="accent4"/>
                </a:solidFill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en-US" sz="1400" dirty="0"/>
              <a:t>Architecture design</a:t>
            </a:r>
          </a:p>
          <a:p>
            <a:pPr defTabSz="227013">
              <a:spcAft>
                <a:spcPts val="600"/>
              </a:spcAft>
            </a:pPr>
            <a:r>
              <a:rPr lang="en-US" sz="1400" dirty="0">
                <a:solidFill>
                  <a:schemeClr val="accent4"/>
                </a:solidFill>
                <a:latin typeface="Calibri" charset="0"/>
                <a:ea typeface="Calibri" charset="0"/>
                <a:cs typeface="Calibri" charset="0"/>
              </a:rPr>
              <a:t>●  </a:t>
            </a:r>
            <a:r>
              <a:rPr lang="en-US" sz="1400" dirty="0"/>
              <a:t>Operations planning</a:t>
            </a:r>
          </a:p>
          <a:p>
            <a:pPr defTabSz="227013">
              <a:spcAft>
                <a:spcPts val="600"/>
              </a:spcAft>
            </a:pPr>
            <a:r>
              <a:rPr lang="en-US" sz="1400" dirty="0">
                <a:solidFill>
                  <a:schemeClr val="accent4"/>
                </a:solidFill>
                <a:latin typeface="Calibri" charset="0"/>
                <a:ea typeface="Calibri" charset="0"/>
                <a:cs typeface="Calibri" charset="0"/>
              </a:rPr>
              <a:t>●  </a:t>
            </a:r>
            <a:r>
              <a:rPr lang="en-US" sz="1400" dirty="0"/>
              <a:t>Solution/Application development</a:t>
            </a:r>
          </a:p>
          <a:p>
            <a:pPr defTabSz="227013">
              <a:spcAft>
                <a:spcPts val="600"/>
              </a:spcAft>
            </a:pPr>
            <a:r>
              <a:rPr lang="en-US" sz="1400" dirty="0">
                <a:solidFill>
                  <a:schemeClr val="accent4"/>
                </a:solidFill>
                <a:latin typeface="Calibri" charset="0"/>
                <a:ea typeface="Calibri" charset="0"/>
                <a:cs typeface="Calibri" charset="0"/>
              </a:rPr>
              <a:t>●  </a:t>
            </a:r>
            <a:r>
              <a:rPr lang="en-US" sz="1400" dirty="0"/>
              <a:t>Develop </a:t>
            </a:r>
            <a:r>
              <a:rPr lang="en-US" sz="1400" dirty="0" err="1"/>
              <a:t>PoC</a:t>
            </a:r>
            <a:r>
              <a:rPr lang="en-US" sz="1400" dirty="0"/>
              <a:t> implementation plan</a:t>
            </a:r>
          </a:p>
          <a:p>
            <a:pPr defTabSz="227013">
              <a:spcAft>
                <a:spcPts val="600"/>
              </a:spcAft>
            </a:pPr>
            <a:r>
              <a:rPr lang="en-US" sz="1400" dirty="0">
                <a:solidFill>
                  <a:schemeClr val="accent4"/>
                </a:solidFill>
                <a:latin typeface="Calibri" charset="0"/>
                <a:ea typeface="Calibri" charset="0"/>
                <a:cs typeface="Calibri" charset="0"/>
              </a:rPr>
              <a:t>●  </a:t>
            </a:r>
            <a:r>
              <a:rPr lang="en-US" sz="1400" dirty="0"/>
              <a:t>Early stage enterprise planning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94417" y="2158532"/>
            <a:ext cx="3203167" cy="286152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defTabSz="227013">
              <a:spcAft>
                <a:spcPts val="600"/>
              </a:spcAft>
            </a:pPr>
            <a:r>
              <a:rPr lang="en-US" sz="1400" dirty="0">
                <a:solidFill>
                  <a:schemeClr val="accent4"/>
                </a:solidFill>
                <a:latin typeface="Calibri" charset="0"/>
                <a:ea typeface="Calibri" charset="0"/>
                <a:cs typeface="Calibri" charset="0"/>
              </a:rPr>
              <a:t>●  </a:t>
            </a:r>
            <a:r>
              <a:rPr lang="en-US" sz="1400" dirty="0"/>
              <a:t>Decide </a:t>
            </a:r>
            <a:r>
              <a:rPr lang="en-US" sz="1400" dirty="0" err="1"/>
              <a:t>PoC</a:t>
            </a:r>
            <a:r>
              <a:rPr lang="en-US" sz="1400" dirty="0"/>
              <a:t> end-goals / KPIs</a:t>
            </a:r>
          </a:p>
          <a:p>
            <a:pPr defTabSz="227013">
              <a:spcAft>
                <a:spcPts val="600"/>
              </a:spcAft>
            </a:pPr>
            <a:r>
              <a:rPr lang="en-US" sz="1400" dirty="0">
                <a:solidFill>
                  <a:schemeClr val="accent4"/>
                </a:solidFill>
                <a:latin typeface="Calibri" charset="0"/>
                <a:ea typeface="Calibri" charset="0"/>
                <a:cs typeface="Calibri" charset="0"/>
              </a:rPr>
              <a:t>●  </a:t>
            </a:r>
            <a:r>
              <a:rPr lang="en-US" sz="1400" dirty="0"/>
              <a:t>Decide </a:t>
            </a:r>
            <a:r>
              <a:rPr lang="en-US" sz="1400" dirty="0" err="1"/>
              <a:t>PoC</a:t>
            </a:r>
            <a:r>
              <a:rPr lang="en-US" sz="1400" dirty="0"/>
              <a:t> platform architecture</a:t>
            </a:r>
          </a:p>
          <a:p>
            <a:pPr defTabSz="227013">
              <a:spcAft>
                <a:spcPts val="600"/>
              </a:spcAft>
            </a:pPr>
            <a:r>
              <a:rPr lang="en-US" sz="1400" dirty="0">
                <a:solidFill>
                  <a:schemeClr val="accent4"/>
                </a:solidFill>
                <a:latin typeface="Calibri" charset="0"/>
                <a:ea typeface="Calibri" charset="0"/>
                <a:cs typeface="Calibri" charset="0"/>
              </a:rPr>
              <a:t>●  </a:t>
            </a:r>
            <a:r>
              <a:rPr lang="en-US" sz="1400" dirty="0"/>
              <a:t>Decide </a:t>
            </a:r>
            <a:r>
              <a:rPr lang="en-US" sz="1400" dirty="0" err="1"/>
              <a:t>PoC</a:t>
            </a:r>
            <a:r>
              <a:rPr lang="en-US" sz="1400" dirty="0"/>
              <a:t> delivery mechanism</a:t>
            </a:r>
          </a:p>
          <a:p>
            <a:pPr defTabSz="227013">
              <a:spcAft>
                <a:spcPts val="600"/>
              </a:spcAft>
            </a:pPr>
            <a:r>
              <a:rPr lang="en-US" sz="1400" dirty="0">
                <a:solidFill>
                  <a:schemeClr val="accent4"/>
                </a:solidFill>
                <a:latin typeface="Calibri" charset="0"/>
                <a:ea typeface="Calibri" charset="0"/>
                <a:cs typeface="Calibri" charset="0"/>
              </a:rPr>
              <a:t>●  </a:t>
            </a:r>
            <a:r>
              <a:rPr lang="en-US" sz="1400" dirty="0"/>
              <a:t>Identify end-users to engage</a:t>
            </a:r>
          </a:p>
          <a:p>
            <a:pPr defTabSz="227013">
              <a:spcAft>
                <a:spcPts val="600"/>
              </a:spcAft>
            </a:pPr>
            <a:r>
              <a:rPr lang="en-US" sz="1400" dirty="0">
                <a:solidFill>
                  <a:schemeClr val="accent4"/>
                </a:solidFill>
                <a:latin typeface="Calibri" charset="0"/>
                <a:ea typeface="Calibri" charset="0"/>
                <a:cs typeface="Calibri" charset="0"/>
              </a:rPr>
              <a:t>●  </a:t>
            </a:r>
            <a:r>
              <a:rPr lang="en-US" sz="1400" dirty="0"/>
              <a:t>Identify project champions to engage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203476" y="2155325"/>
            <a:ext cx="3200400" cy="286152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defTabSz="227013">
              <a:spcAft>
                <a:spcPts val="600"/>
              </a:spcAft>
            </a:pPr>
            <a:r>
              <a:rPr lang="en-US" sz="1400" dirty="0">
                <a:solidFill>
                  <a:schemeClr val="accent4"/>
                </a:solidFill>
                <a:latin typeface="Calibri" charset="0"/>
                <a:ea typeface="Calibri" charset="0"/>
                <a:cs typeface="Calibri" charset="0"/>
              </a:rPr>
              <a:t>●  </a:t>
            </a:r>
            <a:r>
              <a:rPr lang="en-US" sz="1400" dirty="0" err="1"/>
              <a:t>PoC</a:t>
            </a:r>
            <a:r>
              <a:rPr lang="en-US" sz="1400" dirty="0"/>
              <a:t> Charter (Strategy, Timeline, Responsibilities, Commitment, etc…)</a:t>
            </a:r>
          </a:p>
          <a:p>
            <a:pPr defTabSz="227013">
              <a:spcAft>
                <a:spcPts val="600"/>
              </a:spcAft>
            </a:pPr>
            <a:r>
              <a:rPr lang="en-US" sz="1400" dirty="0">
                <a:solidFill>
                  <a:schemeClr val="accent4"/>
                </a:solidFill>
                <a:latin typeface="Calibri" charset="0"/>
                <a:ea typeface="Calibri" charset="0"/>
                <a:cs typeface="Calibri" charset="0"/>
              </a:rPr>
              <a:t>●  </a:t>
            </a:r>
            <a:r>
              <a:rPr lang="en-US" sz="1400" dirty="0" err="1"/>
              <a:t>PoC</a:t>
            </a:r>
            <a:r>
              <a:rPr lang="en-US" sz="1400" dirty="0"/>
              <a:t> Implementation &amp; Operations Plan</a:t>
            </a:r>
          </a:p>
          <a:p>
            <a:pPr defTabSz="227013">
              <a:spcAft>
                <a:spcPts val="600"/>
              </a:spcAft>
            </a:pPr>
            <a:r>
              <a:rPr lang="en-US" sz="1400" dirty="0">
                <a:solidFill>
                  <a:schemeClr val="accent4"/>
                </a:solidFill>
                <a:latin typeface="Calibri" charset="0"/>
                <a:ea typeface="Calibri" charset="0"/>
                <a:cs typeface="Calibri" charset="0"/>
              </a:rPr>
              <a:t>●  </a:t>
            </a:r>
            <a:r>
              <a:rPr lang="en-US" sz="1400" dirty="0" err="1"/>
              <a:t>PoC</a:t>
            </a:r>
            <a:r>
              <a:rPr lang="en-US" sz="1400" dirty="0"/>
              <a:t> Tech Requirements &amp; Documentation</a:t>
            </a:r>
          </a:p>
          <a:p>
            <a:pPr defTabSz="227013">
              <a:spcAft>
                <a:spcPts val="600"/>
              </a:spcAft>
            </a:pPr>
            <a:r>
              <a:rPr lang="en-US" sz="1400" dirty="0">
                <a:solidFill>
                  <a:schemeClr val="accent4"/>
                </a:solidFill>
                <a:latin typeface="Calibri" charset="0"/>
                <a:ea typeface="Calibri" charset="0"/>
                <a:cs typeface="Calibri" charset="0"/>
              </a:rPr>
              <a:t>●  </a:t>
            </a:r>
            <a:r>
              <a:rPr lang="en-US" sz="1400" dirty="0" err="1"/>
              <a:t>PoC</a:t>
            </a:r>
            <a:r>
              <a:rPr lang="en-US" sz="1400" dirty="0"/>
              <a:t> Service Level Agreement</a:t>
            </a:r>
          </a:p>
          <a:p>
            <a:pPr defTabSz="227013">
              <a:spcAft>
                <a:spcPts val="600"/>
              </a:spcAft>
            </a:pPr>
            <a:r>
              <a:rPr lang="en-US" sz="1400" dirty="0">
                <a:solidFill>
                  <a:schemeClr val="accent4"/>
                </a:solidFill>
                <a:latin typeface="Calibri" charset="0"/>
                <a:ea typeface="Calibri" charset="0"/>
                <a:cs typeface="Calibri" charset="0"/>
              </a:rPr>
              <a:t>●  </a:t>
            </a:r>
            <a:r>
              <a:rPr lang="en-US" sz="1400" dirty="0"/>
              <a:t>Model &amp; Data Pipeline Signoff</a:t>
            </a:r>
          </a:p>
          <a:p>
            <a:pPr defTabSz="227013">
              <a:spcAft>
                <a:spcPts val="600"/>
              </a:spcAft>
            </a:pPr>
            <a:r>
              <a:rPr lang="en-US" sz="1400" dirty="0">
                <a:solidFill>
                  <a:schemeClr val="accent4"/>
                </a:solidFill>
                <a:latin typeface="Calibri" charset="0"/>
                <a:ea typeface="Calibri" charset="0"/>
                <a:cs typeface="Calibri" charset="0"/>
              </a:rPr>
              <a:t>●  </a:t>
            </a:r>
            <a:r>
              <a:rPr lang="en-US" sz="1400" dirty="0"/>
              <a:t>Product Owner Go/No-Go Signoff</a:t>
            </a:r>
          </a:p>
          <a:p>
            <a:pPr defTabSz="227013">
              <a:spcAft>
                <a:spcPts val="600"/>
              </a:spcAft>
            </a:pP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788126" y="5843016"/>
            <a:ext cx="10615750" cy="31924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spcAft>
                <a:spcPts val="300"/>
              </a:spcAft>
              <a:tabLst>
                <a:tab pos="228600" algn="l"/>
              </a:tabLst>
            </a:pPr>
            <a:r>
              <a:rPr lang="en-US" sz="1400" dirty="0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rPr>
              <a:t>●</a:t>
            </a:r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   Complete          </a:t>
            </a:r>
            <a:r>
              <a:rPr lang="en-US" sz="1400" dirty="0">
                <a:solidFill>
                  <a:srgbClr val="FFC000"/>
                </a:solidFill>
                <a:latin typeface="Calibri" charset="0"/>
                <a:ea typeface="Calibri" charset="0"/>
                <a:cs typeface="Calibri" charset="0"/>
              </a:rPr>
              <a:t>●</a:t>
            </a:r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   In Progress          </a:t>
            </a:r>
            <a:r>
              <a:rPr lang="en-US" sz="1400" dirty="0">
                <a:solidFill>
                  <a:schemeClr val="accent4"/>
                </a:solidFill>
                <a:latin typeface="Calibri" charset="0"/>
                <a:ea typeface="Calibri" charset="0"/>
                <a:cs typeface="Calibri" charset="0"/>
              </a:rPr>
              <a:t>●</a:t>
            </a:r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   Not Started          </a:t>
            </a:r>
            <a:r>
              <a:rPr lang="en-US" sz="14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●</a:t>
            </a:r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   Stalled</a:t>
            </a:r>
          </a:p>
          <a:p>
            <a:pPr algn="ctr">
              <a:spcAft>
                <a:spcPts val="300"/>
              </a:spcAft>
              <a:tabLst>
                <a:tab pos="228600" algn="l"/>
              </a:tabLst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algn="ctr">
              <a:spcAft>
                <a:spcPts val="300"/>
              </a:spcAft>
              <a:tabLst>
                <a:tab pos="228600" algn="l"/>
              </a:tabLst>
            </a:pPr>
            <a:endParaRPr lang="en-US" sz="1400" dirty="0">
              <a:solidFill>
                <a:srgbClr val="4E454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3231" y="5294376"/>
            <a:ext cx="3781185" cy="365760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Autofit/>
          </a:bodyPr>
          <a:lstStyle/>
          <a:p>
            <a:r>
              <a:rPr lang="en-US" sz="1400" dirty="0">
                <a:solidFill>
                  <a:srgbClr val="4E4540"/>
                </a:solidFill>
              </a:rPr>
              <a:t>Target </a:t>
            </a:r>
            <a:r>
              <a:rPr lang="en-US" sz="1400" dirty="0" err="1">
                <a:solidFill>
                  <a:srgbClr val="4E4540"/>
                </a:solidFill>
              </a:rPr>
              <a:t>PoC</a:t>
            </a:r>
            <a:r>
              <a:rPr lang="en-US" sz="1400" dirty="0">
                <a:solidFill>
                  <a:srgbClr val="4E4540"/>
                </a:solidFill>
              </a:rPr>
              <a:t> MVP Complete: March 1, 2019 </a:t>
            </a:r>
          </a:p>
        </p:txBody>
      </p:sp>
    </p:spTree>
    <p:extLst>
      <p:ext uri="{BB962C8B-B14F-4D97-AF65-F5344CB8AC3E}">
        <p14:creationId xmlns:p14="http://schemas.microsoft.com/office/powerpoint/2010/main" val="3766271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21113" y="1631085"/>
          <a:ext cx="8656193" cy="31301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6599">
                  <a:extLst>
                    <a:ext uri="{9D8B030D-6E8A-4147-A177-3AD203B41FA5}">
                      <a16:colId xmlns:a16="http://schemas.microsoft.com/office/drawing/2014/main" val="2565039522"/>
                    </a:ext>
                  </a:extLst>
                </a:gridCol>
                <a:gridCol w="1236599">
                  <a:extLst>
                    <a:ext uri="{9D8B030D-6E8A-4147-A177-3AD203B41FA5}">
                      <a16:colId xmlns:a16="http://schemas.microsoft.com/office/drawing/2014/main" val="2942711754"/>
                    </a:ext>
                  </a:extLst>
                </a:gridCol>
                <a:gridCol w="1236599">
                  <a:extLst>
                    <a:ext uri="{9D8B030D-6E8A-4147-A177-3AD203B41FA5}">
                      <a16:colId xmlns:a16="http://schemas.microsoft.com/office/drawing/2014/main" val="3269899183"/>
                    </a:ext>
                  </a:extLst>
                </a:gridCol>
                <a:gridCol w="1236599">
                  <a:extLst>
                    <a:ext uri="{9D8B030D-6E8A-4147-A177-3AD203B41FA5}">
                      <a16:colId xmlns:a16="http://schemas.microsoft.com/office/drawing/2014/main" val="296436088"/>
                    </a:ext>
                  </a:extLst>
                </a:gridCol>
                <a:gridCol w="1236599">
                  <a:extLst>
                    <a:ext uri="{9D8B030D-6E8A-4147-A177-3AD203B41FA5}">
                      <a16:colId xmlns:a16="http://schemas.microsoft.com/office/drawing/2014/main" val="388821203"/>
                    </a:ext>
                  </a:extLst>
                </a:gridCol>
                <a:gridCol w="1236599">
                  <a:extLst>
                    <a:ext uri="{9D8B030D-6E8A-4147-A177-3AD203B41FA5}">
                      <a16:colId xmlns:a16="http://schemas.microsoft.com/office/drawing/2014/main" val="4137400351"/>
                    </a:ext>
                  </a:extLst>
                </a:gridCol>
                <a:gridCol w="1236599">
                  <a:extLst>
                    <a:ext uri="{9D8B030D-6E8A-4147-A177-3AD203B41FA5}">
                      <a16:colId xmlns:a16="http://schemas.microsoft.com/office/drawing/2014/main" val="2851145670"/>
                    </a:ext>
                  </a:extLst>
                </a:gridCol>
              </a:tblGrid>
              <a:tr h="3130182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964033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8331073" y="1631085"/>
            <a:ext cx="0" cy="31301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Shape 81"/>
          <p:cNvSpPr txBox="1">
            <a:spLocks noGrp="1"/>
          </p:cNvSpPr>
          <p:nvPr>
            <p:ph type="title"/>
          </p:nvPr>
        </p:nvSpPr>
        <p:spPr>
          <a:xfrm>
            <a:off x="609600" y="331151"/>
            <a:ext cx="10972800" cy="370173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Ek Mukta"/>
              </a:rPr>
              <a:t>TIMELINE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701323"/>
            <a:ext cx="10972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89595" y="1065120"/>
          <a:ext cx="9997432" cy="565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9679">
                  <a:extLst>
                    <a:ext uri="{9D8B030D-6E8A-4147-A177-3AD203B41FA5}">
                      <a16:colId xmlns:a16="http://schemas.microsoft.com/office/drawing/2014/main" val="2565039522"/>
                    </a:ext>
                  </a:extLst>
                </a:gridCol>
                <a:gridCol w="1249679">
                  <a:extLst>
                    <a:ext uri="{9D8B030D-6E8A-4147-A177-3AD203B41FA5}">
                      <a16:colId xmlns:a16="http://schemas.microsoft.com/office/drawing/2014/main" val="2942711754"/>
                    </a:ext>
                  </a:extLst>
                </a:gridCol>
                <a:gridCol w="1249679">
                  <a:extLst>
                    <a:ext uri="{9D8B030D-6E8A-4147-A177-3AD203B41FA5}">
                      <a16:colId xmlns:a16="http://schemas.microsoft.com/office/drawing/2014/main" val="3269899183"/>
                    </a:ext>
                  </a:extLst>
                </a:gridCol>
                <a:gridCol w="1249679">
                  <a:extLst>
                    <a:ext uri="{9D8B030D-6E8A-4147-A177-3AD203B41FA5}">
                      <a16:colId xmlns:a16="http://schemas.microsoft.com/office/drawing/2014/main" val="296436088"/>
                    </a:ext>
                  </a:extLst>
                </a:gridCol>
                <a:gridCol w="1249679">
                  <a:extLst>
                    <a:ext uri="{9D8B030D-6E8A-4147-A177-3AD203B41FA5}">
                      <a16:colId xmlns:a16="http://schemas.microsoft.com/office/drawing/2014/main" val="388821203"/>
                    </a:ext>
                  </a:extLst>
                </a:gridCol>
                <a:gridCol w="1249679">
                  <a:extLst>
                    <a:ext uri="{9D8B030D-6E8A-4147-A177-3AD203B41FA5}">
                      <a16:colId xmlns:a16="http://schemas.microsoft.com/office/drawing/2014/main" val="4137400351"/>
                    </a:ext>
                  </a:extLst>
                </a:gridCol>
                <a:gridCol w="1249679">
                  <a:extLst>
                    <a:ext uri="{9D8B030D-6E8A-4147-A177-3AD203B41FA5}">
                      <a16:colId xmlns:a16="http://schemas.microsoft.com/office/drawing/2014/main" val="2818930958"/>
                    </a:ext>
                  </a:extLst>
                </a:gridCol>
                <a:gridCol w="1249679">
                  <a:extLst>
                    <a:ext uri="{9D8B030D-6E8A-4147-A177-3AD203B41FA5}">
                      <a16:colId xmlns:a16="http://schemas.microsoft.com/office/drawing/2014/main" val="3195075257"/>
                    </a:ext>
                  </a:extLst>
                </a:gridCol>
              </a:tblGrid>
              <a:tr h="565965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latin typeface="Calibri" panose="020F0502020204030204" pitchFamily="34" charset="0"/>
                        </a:rPr>
                        <a:t>Aug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latin typeface="Calibri" panose="020F0502020204030204" pitchFamily="34" charset="0"/>
                        </a:rPr>
                        <a:t>Sept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latin typeface="Calibri" panose="020F0502020204030204" pitchFamily="34" charset="0"/>
                        </a:rPr>
                        <a:t>Jan ‘19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latin typeface="Calibri" panose="020F0502020204030204" pitchFamily="34" charset="0"/>
                        </a:rPr>
                        <a:t>Feb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964033"/>
                  </a:ext>
                </a:extLst>
              </a:tr>
            </a:tbl>
          </a:graphicData>
        </a:graphic>
      </p:graphicFrame>
      <p:sp>
        <p:nvSpPr>
          <p:cNvPr id="10" name="Pentagon 9"/>
          <p:cNvSpPr/>
          <p:nvPr/>
        </p:nvSpPr>
        <p:spPr>
          <a:xfrm>
            <a:off x="1089594" y="1762896"/>
            <a:ext cx="3215283" cy="527539"/>
          </a:xfrm>
          <a:prstGeom prst="homePlate">
            <a:avLst>
              <a:gd name="adj" fmla="val 62133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Ideation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9541" y="5472077"/>
            <a:ext cx="21146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* For illustrative purpose</a:t>
            </a:r>
            <a:endParaRPr lang="en-US" sz="1400" baseline="30000" dirty="0"/>
          </a:p>
        </p:txBody>
      </p:sp>
      <p:sp>
        <p:nvSpPr>
          <p:cNvPr id="17" name="Hexagon 16"/>
          <p:cNvSpPr/>
          <p:nvPr/>
        </p:nvSpPr>
        <p:spPr>
          <a:xfrm>
            <a:off x="3599055" y="2462496"/>
            <a:ext cx="3804375" cy="527539"/>
          </a:xfrm>
          <a:prstGeom prst="hexagon">
            <a:avLst>
              <a:gd name="adj" fmla="val 56546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Explore &amp; Model</a:t>
            </a:r>
          </a:p>
        </p:txBody>
      </p:sp>
      <p:sp>
        <p:nvSpPr>
          <p:cNvPr id="20" name="Diamond 19"/>
          <p:cNvSpPr/>
          <p:nvPr/>
        </p:nvSpPr>
        <p:spPr>
          <a:xfrm>
            <a:off x="4787258" y="4533897"/>
            <a:ext cx="274320" cy="27432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04878" y="4849283"/>
            <a:ext cx="1239079" cy="539496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t" anchorCtr="0">
            <a:noAutofit/>
          </a:bodyPr>
          <a:lstStyle/>
          <a:p>
            <a:pPr algn="ctr"/>
            <a:r>
              <a:rPr lang="en-US" sz="1400" dirty="0">
                <a:solidFill>
                  <a:srgbClr val="4E4540"/>
                </a:solidFill>
              </a:rPr>
              <a:t>Quarterly</a:t>
            </a:r>
          </a:p>
          <a:p>
            <a:pPr algn="ctr"/>
            <a:r>
              <a:rPr lang="en-US" sz="1400" dirty="0" err="1">
                <a:solidFill>
                  <a:srgbClr val="4E4540"/>
                </a:solidFill>
              </a:rPr>
              <a:t>SteerCo</a:t>
            </a:r>
            <a:endParaRPr lang="en-US" sz="1400" dirty="0">
              <a:solidFill>
                <a:srgbClr val="4E4540"/>
              </a:solidFill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7273615" y="4574963"/>
            <a:ext cx="274320" cy="27432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791235" y="4890349"/>
            <a:ext cx="1239079" cy="539496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t" anchorCtr="0">
            <a:noAutofit/>
          </a:bodyPr>
          <a:lstStyle/>
          <a:p>
            <a:pPr algn="ctr"/>
            <a:r>
              <a:rPr lang="en-US" sz="1400" dirty="0">
                <a:solidFill>
                  <a:srgbClr val="4E4540"/>
                </a:solidFill>
              </a:rPr>
              <a:t>Model</a:t>
            </a:r>
          </a:p>
          <a:p>
            <a:pPr algn="ctr"/>
            <a:r>
              <a:rPr lang="en-US" sz="1400" dirty="0">
                <a:solidFill>
                  <a:srgbClr val="4E4540"/>
                </a:solidFill>
              </a:rPr>
              <a:t>Review</a:t>
            </a:r>
          </a:p>
        </p:txBody>
      </p:sp>
      <p:sp>
        <p:nvSpPr>
          <p:cNvPr id="24" name="Hexagon 23"/>
          <p:cNvSpPr/>
          <p:nvPr/>
        </p:nvSpPr>
        <p:spPr>
          <a:xfrm>
            <a:off x="6791234" y="3127236"/>
            <a:ext cx="3686071" cy="527539"/>
          </a:xfrm>
          <a:prstGeom prst="hexagon">
            <a:avLst>
              <a:gd name="adj" fmla="val 64176"/>
              <a:gd name="vf" fmla="val 11547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PoC</a:t>
            </a:r>
            <a:r>
              <a:rPr lang="en-US" sz="2400" dirty="0"/>
              <a:t> Build</a:t>
            </a:r>
          </a:p>
        </p:txBody>
      </p:sp>
      <p:sp>
        <p:nvSpPr>
          <p:cNvPr id="26" name="Diamond 25"/>
          <p:cNvSpPr/>
          <p:nvPr/>
        </p:nvSpPr>
        <p:spPr>
          <a:xfrm>
            <a:off x="9097616" y="4574963"/>
            <a:ext cx="274320" cy="27432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615236" y="4890349"/>
            <a:ext cx="1239079" cy="539496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t" anchorCtr="0">
            <a:noAutofit/>
          </a:bodyPr>
          <a:lstStyle/>
          <a:p>
            <a:pPr algn="ctr"/>
            <a:r>
              <a:rPr lang="en-US" sz="1400" dirty="0">
                <a:solidFill>
                  <a:srgbClr val="4E4540"/>
                </a:solidFill>
              </a:rPr>
              <a:t>Quarterly</a:t>
            </a:r>
          </a:p>
          <a:p>
            <a:pPr algn="ctr"/>
            <a:r>
              <a:rPr lang="en-US" sz="1400" dirty="0" err="1">
                <a:solidFill>
                  <a:srgbClr val="4E4540"/>
                </a:solidFill>
              </a:rPr>
              <a:t>SteerCo</a:t>
            </a:r>
            <a:endParaRPr lang="en-US" sz="1400" dirty="0">
              <a:solidFill>
                <a:srgbClr val="4E4540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10200650" y="3127236"/>
            <a:ext cx="475488" cy="527539"/>
          </a:xfrm>
          <a:prstGeom prst="chevron">
            <a:avLst>
              <a:gd name="adj" fmla="val 69231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10417058" y="3124188"/>
            <a:ext cx="475488" cy="527539"/>
          </a:xfrm>
          <a:prstGeom prst="chevron">
            <a:avLst>
              <a:gd name="adj" fmla="val 69231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45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sym typeface="Ek Mukta"/>
              </a:rPr>
              <a:t>Next Steps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  <a:ea typeface="Calibri" charset="0"/>
              <a:cs typeface="Calibri" charset="0"/>
              <a:sym typeface="Ek Mukta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701323"/>
            <a:ext cx="10972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4"/>
          <p:cNvSpPr txBox="1">
            <a:spLocks/>
          </p:cNvSpPr>
          <p:nvPr/>
        </p:nvSpPr>
        <p:spPr>
          <a:xfrm>
            <a:off x="594784" y="1144847"/>
            <a:ext cx="8709014" cy="4868026"/>
          </a:xfrm>
          <a:prstGeom prst="rect">
            <a:avLst/>
          </a:prstGeom>
        </p:spPr>
        <p:txBody>
          <a:bodyPr/>
          <a:lstStyle>
            <a:lvl1pPr marL="224361" indent="-224361" algn="l" defTabSz="609585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E35929"/>
              </a:buClr>
              <a:buFont typeface="Arial"/>
              <a:buChar char="•"/>
              <a:defRPr sz="1867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40296" indent="-230712" algn="l" defTabSz="609585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E35929"/>
              </a:buClr>
              <a:buFont typeface="Arial"/>
              <a:buChar char="–"/>
              <a:defRPr sz="1867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441415" indent="-222245" algn="l" defTabSz="609585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E35929"/>
              </a:buClr>
              <a:buFont typeface="Arial"/>
              <a:buChar char="•"/>
              <a:defRPr sz="16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2057349" indent="-228594" algn="l" defTabSz="609585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E35929"/>
              </a:buClr>
              <a:buFont typeface="Arial"/>
              <a:buChar char="–"/>
              <a:defRPr sz="16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Approve model for Proof Of Concept - COMPLETE</a:t>
            </a:r>
          </a:p>
          <a:p>
            <a:r>
              <a:rPr lang="en-US" sz="2000" b="1" dirty="0"/>
              <a:t>Select a pilot location to partner with in developing the </a:t>
            </a:r>
            <a:r>
              <a:rPr lang="en-US" sz="2000" b="1" dirty="0" err="1"/>
              <a:t>PoC</a:t>
            </a:r>
            <a:r>
              <a:rPr lang="en-US" sz="2000" b="1" dirty="0"/>
              <a:t> </a:t>
            </a:r>
            <a:r>
              <a:rPr lang="en-US" sz="2000" dirty="0"/>
              <a:t>– Incomplete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Begin operationalizing the current model – Actively In Progress</a:t>
            </a:r>
          </a:p>
          <a:p>
            <a:r>
              <a:rPr lang="en-US" sz="2000" dirty="0"/>
              <a:t>Engage pilot site / potential users – Not Started</a:t>
            </a:r>
          </a:p>
          <a:p>
            <a:r>
              <a:rPr lang="en-US" sz="2000" dirty="0"/>
              <a:t>Develop delivery mechanism – Not Started</a:t>
            </a:r>
          </a:p>
          <a:p>
            <a:r>
              <a:rPr lang="en-US" sz="2000" dirty="0"/>
              <a:t>Develop pilot plan – Not Started</a:t>
            </a:r>
          </a:p>
          <a:p>
            <a:r>
              <a:rPr lang="en-US" sz="2000" dirty="0"/>
              <a:t>Continue to iterate on the model as we learn more – On Going</a:t>
            </a:r>
          </a:p>
          <a:p>
            <a:endParaRPr lang="en-US" sz="2000" dirty="0"/>
          </a:p>
          <a:p>
            <a:r>
              <a:rPr lang="en-US" sz="2000" dirty="0"/>
              <a:t>How should we communicate this initiative to others including pilot sites?</a:t>
            </a:r>
          </a:p>
        </p:txBody>
      </p:sp>
    </p:spTree>
    <p:extLst>
      <p:ext uri="{BB962C8B-B14F-4D97-AF65-F5344CB8AC3E}">
        <p14:creationId xmlns:p14="http://schemas.microsoft.com/office/powerpoint/2010/main" val="295195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Ek Mukta"/>
              </a:rPr>
              <a:t>Agenda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701323"/>
            <a:ext cx="10972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ubtitle 2"/>
          <p:cNvSpPr txBox="1">
            <a:spLocks/>
          </p:cNvSpPr>
          <p:nvPr/>
        </p:nvSpPr>
        <p:spPr>
          <a:xfrm>
            <a:off x="1207477" y="1515019"/>
            <a:ext cx="10374923" cy="4190491"/>
          </a:xfrm>
          <a:prstGeom prst="rect">
            <a:avLst/>
          </a:prstGeom>
        </p:spPr>
        <p:txBody>
          <a:bodyPr anchor="t"/>
          <a:lstStyle>
            <a:lvl1pPr marL="168275" indent="-168275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Char char="•"/>
              <a:defRPr sz="14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30238" indent="-173038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Char char="–"/>
              <a:defRPr sz="14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81088" indent="-166688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Char char="•"/>
              <a:defRPr sz="12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543050" indent="-171450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Char char="–"/>
              <a:defRPr sz="12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Business Insights &amp; Operational Levers</a:t>
            </a:r>
          </a:p>
          <a:p>
            <a:pPr marL="0" indent="0">
              <a:buNone/>
            </a:pPr>
            <a:r>
              <a:rPr lang="en-US" sz="3600" dirty="0"/>
              <a:t>Model Features</a:t>
            </a:r>
          </a:p>
          <a:p>
            <a:pPr marL="0" indent="0">
              <a:buNone/>
            </a:pPr>
            <a:r>
              <a:rPr lang="en-US" sz="3600" dirty="0"/>
              <a:t>The Model In Action</a:t>
            </a:r>
          </a:p>
          <a:p>
            <a:pPr marL="0" indent="0">
              <a:buNone/>
            </a:pPr>
            <a:r>
              <a:rPr lang="en-US" sz="3600" dirty="0"/>
              <a:t>Discussion on Piloting &amp; Communication</a:t>
            </a:r>
          </a:p>
          <a:p>
            <a:pPr marL="0" indent="0">
              <a:buNone/>
            </a:pPr>
            <a:r>
              <a:rPr lang="en-US" sz="36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14164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Insights &amp;</a:t>
            </a:r>
            <a:br>
              <a:rPr lang="en-US" dirty="0"/>
            </a:br>
            <a:r>
              <a:rPr lang="en-US" dirty="0"/>
              <a:t>Operational Levers</a:t>
            </a:r>
          </a:p>
        </p:txBody>
      </p:sp>
    </p:spTree>
    <p:extLst>
      <p:ext uri="{BB962C8B-B14F-4D97-AF65-F5344CB8AC3E}">
        <p14:creationId xmlns:p14="http://schemas.microsoft.com/office/powerpoint/2010/main" val="389538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Ek Mukta"/>
              </a:rPr>
              <a:t>Business Opportunity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701323"/>
            <a:ext cx="10972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591056" y="827047"/>
            <a:ext cx="3803904" cy="24963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solidFill>
                  <a:schemeClr val="accent3"/>
                </a:solidFill>
              </a:rPr>
              <a:t>xx%</a:t>
            </a:r>
          </a:p>
          <a:p>
            <a:pPr algn="ctr"/>
            <a:r>
              <a:rPr lang="en-US" sz="2400" b="1" dirty="0">
                <a:solidFill>
                  <a:schemeClr val="accent3"/>
                </a:solidFill>
              </a:rPr>
              <a:t>Scheduled Duration Accuracy (2017)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97221" y="3586687"/>
            <a:ext cx="3991573" cy="1373447"/>
            <a:chOff x="941832" y="3966648"/>
            <a:chExt cx="3991573" cy="1373447"/>
          </a:xfrm>
        </p:grpSpPr>
        <p:sp>
          <p:nvSpPr>
            <p:cNvPr id="18" name="Rectangle 17"/>
            <p:cNvSpPr/>
            <p:nvPr/>
          </p:nvSpPr>
          <p:spPr>
            <a:xfrm>
              <a:off x="941832" y="3966648"/>
              <a:ext cx="1995133" cy="13734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solidFill>
                    <a:schemeClr val="accent2"/>
                  </a:solidFill>
                </a:rPr>
                <a:t>xx%</a:t>
              </a:r>
            </a:p>
            <a:p>
              <a:pPr algn="ctr"/>
              <a:r>
                <a:rPr lang="en-US" sz="1200" b="1" dirty="0">
                  <a:solidFill>
                    <a:schemeClr val="accent2"/>
                  </a:solidFill>
                </a:rPr>
                <a:t>Under-Scheduled</a:t>
              </a:r>
            </a:p>
            <a:p>
              <a:pPr algn="ctr"/>
              <a:r>
                <a:rPr lang="en-US" sz="1100" b="1" dirty="0">
                  <a:solidFill>
                    <a:schemeClr val="accent2"/>
                  </a:solidFill>
                </a:rPr>
                <a:t>by 20%+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38272" y="3966648"/>
              <a:ext cx="1995133" cy="13734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solidFill>
                    <a:schemeClr val="accent2"/>
                  </a:solidFill>
                </a:rPr>
                <a:t>xx%</a:t>
              </a:r>
            </a:p>
            <a:p>
              <a:pPr algn="ctr"/>
              <a:r>
                <a:rPr lang="en-US" sz="1200" b="1" dirty="0">
                  <a:solidFill>
                    <a:schemeClr val="accent2"/>
                  </a:solidFill>
                </a:rPr>
                <a:t>Over-Scheduled</a:t>
              </a:r>
            </a:p>
            <a:p>
              <a:pPr algn="ctr"/>
              <a:r>
                <a:rPr lang="en-US" sz="1100" b="1" dirty="0">
                  <a:solidFill>
                    <a:schemeClr val="accent2"/>
                  </a:solidFill>
                </a:rPr>
                <a:t>by 20%+</a:t>
              </a:r>
            </a:p>
          </p:txBody>
        </p:sp>
      </p:grpSp>
      <p:sp>
        <p:nvSpPr>
          <p:cNvPr id="9" name="Subtitle 2"/>
          <p:cNvSpPr txBox="1">
            <a:spLocks/>
          </p:cNvSpPr>
          <p:nvPr/>
        </p:nvSpPr>
        <p:spPr>
          <a:xfrm>
            <a:off x="609600" y="5272390"/>
            <a:ext cx="10972800" cy="799225"/>
          </a:xfrm>
          <a:prstGeom prst="rect">
            <a:avLst/>
          </a:prstGeom>
        </p:spPr>
        <p:txBody>
          <a:bodyPr/>
          <a:lstStyle>
            <a:lvl1pPr marL="168275" indent="-168275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Char char="•"/>
              <a:defRPr sz="14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30238" indent="-173038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Char char="–"/>
              <a:defRPr sz="14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81088" indent="-166688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Char char="•"/>
              <a:defRPr sz="12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543050" indent="-171450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Char char="–"/>
              <a:defRPr sz="12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/>
              <a:t>Performance Target: </a:t>
            </a:r>
            <a:r>
              <a:rPr lang="en-US" sz="2600" dirty="0">
                <a:cs typeface="Arial"/>
              </a:rPr>
              <a:t>5 - 10% improvement in Schedule Duration Accuracy</a:t>
            </a:r>
            <a:endParaRPr lang="en-US" sz="2600" dirty="0"/>
          </a:p>
        </p:txBody>
      </p:sp>
      <p:sp>
        <p:nvSpPr>
          <p:cNvPr id="2" name="Rectangle 1"/>
          <p:cNvSpPr/>
          <p:nvPr/>
        </p:nvSpPr>
        <p:spPr>
          <a:xfrm>
            <a:off x="6567608" y="1415009"/>
            <a:ext cx="4330931" cy="731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dirty="0"/>
              <a:t>↓ Variation  =  ↓ Delay  x  ↑ Utilization</a:t>
            </a:r>
          </a:p>
          <a:p>
            <a:pPr algn="ctr">
              <a:spcAft>
                <a:spcPts val="300"/>
              </a:spcAft>
            </a:pPr>
            <a:r>
              <a:rPr lang="en-US" dirty="0"/>
              <a:t>Resource Coordination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67608" y="2830475"/>
            <a:ext cx="4330931" cy="731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dirty="0"/>
              <a:t>Delay &gt; 60 min  →  Decreased Ratings</a:t>
            </a:r>
          </a:p>
          <a:p>
            <a:pPr algn="ctr">
              <a:spcAft>
                <a:spcPts val="300"/>
              </a:spcAft>
            </a:pPr>
            <a:r>
              <a:rPr lang="en-US" dirty="0"/>
              <a:t>Service Level Targets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67608" y="4245860"/>
            <a:ext cx="4330931" cy="731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dirty="0"/>
              <a:t>Contribution Margin ↔ Utilization</a:t>
            </a:r>
          </a:p>
          <a:p>
            <a:pPr algn="ctr">
              <a:spcAft>
                <a:spcPts val="300"/>
              </a:spcAft>
            </a:pPr>
            <a:r>
              <a:rPr lang="en-US" dirty="0"/>
              <a:t>Variable Costs ↔ Delay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67608" y="957809"/>
            <a:ext cx="4330931" cy="457200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568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Operations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67608" y="2373275"/>
            <a:ext cx="4330931" cy="457200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568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Patient Experience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67608" y="3788660"/>
            <a:ext cx="4330931" cy="457200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568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Financial Framework</a:t>
            </a:r>
          </a:p>
        </p:txBody>
      </p:sp>
    </p:spTree>
    <p:extLst>
      <p:ext uri="{BB962C8B-B14F-4D97-AF65-F5344CB8AC3E}">
        <p14:creationId xmlns:p14="http://schemas.microsoft.com/office/powerpoint/2010/main" val="380623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Ek Mukta"/>
              </a:rPr>
              <a:t>Operations Theory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701323"/>
            <a:ext cx="10972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87593" y="922568"/>
            <a:ext cx="6780469" cy="71122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↓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Variation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=  ↓Delay  </a:t>
            </a:r>
            <a:r>
              <a:rPr lang="en-US" sz="4800" baseline="6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↑Utilization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058784" y="1697540"/>
            <a:ext cx="9807355" cy="4315900"/>
            <a:chOff x="1043418" y="1623991"/>
            <a:chExt cx="9807355" cy="4315900"/>
          </a:xfrm>
        </p:grpSpPr>
        <p:sp>
          <p:nvSpPr>
            <p:cNvPr id="6" name="TextBox 5"/>
            <p:cNvSpPr txBox="1"/>
            <p:nvPr/>
          </p:nvSpPr>
          <p:spPr>
            <a:xfrm rot="16200000">
              <a:off x="344433" y="3268148"/>
              <a:ext cx="1798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Delay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076202" y="5570559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100%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9211073" y="3703159"/>
              <a:ext cx="457200" cy="0"/>
            </a:xfrm>
            <a:prstGeom prst="straightConnector1">
              <a:avLst/>
            </a:prstGeom>
            <a:ln w="412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1529639" y="3728473"/>
              <a:ext cx="8869680" cy="407483"/>
              <a:chOff x="2597285" y="4213160"/>
              <a:chExt cx="6928144" cy="407483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2597285" y="4620643"/>
                <a:ext cx="692814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2656562" y="4213160"/>
                <a:ext cx="1578017" cy="299077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 anchorCtr="0">
                <a:noAutofit/>
              </a:bodyPr>
              <a:lstStyle/>
              <a:p>
                <a:r>
                  <a:rPr lang="en-US" sz="1600" dirty="0">
                    <a:solidFill>
                      <a:srgbClr val="4E4540"/>
                    </a:solidFill>
                  </a:rPr>
                  <a:t>Quality Target</a:t>
                </a: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1519238" y="1648459"/>
              <a:ext cx="0" cy="384048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529640" y="5488939"/>
              <a:ext cx="886968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39"/>
            <p:cNvSpPr/>
            <p:nvPr/>
          </p:nvSpPr>
          <p:spPr>
            <a:xfrm>
              <a:off x="1551079" y="1623991"/>
              <a:ext cx="8595360" cy="3840480"/>
            </a:xfrm>
            <a:custGeom>
              <a:avLst/>
              <a:gdLst>
                <a:gd name="connsiteX0" fmla="*/ 0 w 8072913"/>
                <a:gd name="connsiteY0" fmla="*/ 4163786 h 4187923"/>
                <a:gd name="connsiteX1" fmla="*/ 6847114 w 8072913"/>
                <a:gd name="connsiteY1" fmla="*/ 3565071 h 4187923"/>
                <a:gd name="connsiteX2" fmla="*/ 8039100 w 8072913"/>
                <a:gd name="connsiteY2" fmla="*/ 0 h 4187923"/>
                <a:gd name="connsiteX0" fmla="*/ 0 w 8135592"/>
                <a:gd name="connsiteY0" fmla="*/ 4163786 h 4172513"/>
                <a:gd name="connsiteX1" fmla="*/ 7124699 w 8135592"/>
                <a:gd name="connsiteY1" fmla="*/ 3385457 h 4172513"/>
                <a:gd name="connsiteX2" fmla="*/ 8039100 w 8135592"/>
                <a:gd name="connsiteY2" fmla="*/ 0 h 4172513"/>
                <a:gd name="connsiteX0" fmla="*/ 0 w 8060690"/>
                <a:gd name="connsiteY0" fmla="*/ 4163786 h 4196472"/>
                <a:gd name="connsiteX1" fmla="*/ 7124699 w 8060690"/>
                <a:gd name="connsiteY1" fmla="*/ 3385457 h 4196472"/>
                <a:gd name="connsiteX2" fmla="*/ 8039100 w 8060690"/>
                <a:gd name="connsiteY2" fmla="*/ 0 h 4196472"/>
                <a:gd name="connsiteX0" fmla="*/ 0 w 8044700"/>
                <a:gd name="connsiteY0" fmla="*/ 4163786 h 4317414"/>
                <a:gd name="connsiteX1" fmla="*/ 6531428 w 8044700"/>
                <a:gd name="connsiteY1" fmla="*/ 3722914 h 4317414"/>
                <a:gd name="connsiteX2" fmla="*/ 8039100 w 8044700"/>
                <a:gd name="connsiteY2" fmla="*/ 0 h 4317414"/>
                <a:gd name="connsiteX0" fmla="*/ 0 w 8047794"/>
                <a:gd name="connsiteY0" fmla="*/ 4163786 h 4177422"/>
                <a:gd name="connsiteX1" fmla="*/ 6531428 w 8047794"/>
                <a:gd name="connsiteY1" fmla="*/ 3722914 h 4177422"/>
                <a:gd name="connsiteX2" fmla="*/ 8039100 w 8047794"/>
                <a:gd name="connsiteY2" fmla="*/ 0 h 4177422"/>
                <a:gd name="connsiteX0" fmla="*/ 0 w 7893513"/>
                <a:gd name="connsiteY0" fmla="*/ 4158343 h 4223385"/>
                <a:gd name="connsiteX1" fmla="*/ 6531428 w 7893513"/>
                <a:gd name="connsiteY1" fmla="*/ 3717471 h 4223385"/>
                <a:gd name="connsiteX2" fmla="*/ 7875814 w 7893513"/>
                <a:gd name="connsiteY2" fmla="*/ 0 h 4223385"/>
                <a:gd name="connsiteX0" fmla="*/ 0 w 7875814"/>
                <a:gd name="connsiteY0" fmla="*/ 4158343 h 4223385"/>
                <a:gd name="connsiteX1" fmla="*/ 6531428 w 7875814"/>
                <a:gd name="connsiteY1" fmla="*/ 3717471 h 4223385"/>
                <a:gd name="connsiteX2" fmla="*/ 7875814 w 7875814"/>
                <a:gd name="connsiteY2" fmla="*/ 0 h 4223385"/>
                <a:gd name="connsiteX0" fmla="*/ 0 w 7875814"/>
                <a:gd name="connsiteY0" fmla="*/ 4158343 h 4188182"/>
                <a:gd name="connsiteX1" fmla="*/ 6553199 w 7875814"/>
                <a:gd name="connsiteY1" fmla="*/ 3592285 h 4188182"/>
                <a:gd name="connsiteX2" fmla="*/ 7875814 w 7875814"/>
                <a:gd name="connsiteY2" fmla="*/ 0 h 4188182"/>
                <a:gd name="connsiteX0" fmla="*/ 0 w 7875814"/>
                <a:gd name="connsiteY0" fmla="*/ 4158343 h 4167876"/>
                <a:gd name="connsiteX1" fmla="*/ 6553199 w 7875814"/>
                <a:gd name="connsiteY1" fmla="*/ 3592285 h 4167876"/>
                <a:gd name="connsiteX2" fmla="*/ 7875814 w 7875814"/>
                <a:gd name="connsiteY2" fmla="*/ 0 h 4167876"/>
                <a:gd name="connsiteX0" fmla="*/ 0 w 7875814"/>
                <a:gd name="connsiteY0" fmla="*/ 4158343 h 4167876"/>
                <a:gd name="connsiteX1" fmla="*/ 6553199 w 7875814"/>
                <a:gd name="connsiteY1" fmla="*/ 3592285 h 4167876"/>
                <a:gd name="connsiteX2" fmla="*/ 7875814 w 7875814"/>
                <a:gd name="connsiteY2" fmla="*/ 0 h 4167876"/>
                <a:gd name="connsiteX0" fmla="*/ 0 w 7875814"/>
                <a:gd name="connsiteY0" fmla="*/ 4158343 h 4163847"/>
                <a:gd name="connsiteX1" fmla="*/ 6770914 w 7875814"/>
                <a:gd name="connsiteY1" fmla="*/ 3450771 h 4163847"/>
                <a:gd name="connsiteX2" fmla="*/ 7875814 w 7875814"/>
                <a:gd name="connsiteY2" fmla="*/ 0 h 4163847"/>
                <a:gd name="connsiteX0" fmla="*/ 0 w 7875814"/>
                <a:gd name="connsiteY0" fmla="*/ 4158343 h 4168810"/>
                <a:gd name="connsiteX1" fmla="*/ 6770914 w 7875814"/>
                <a:gd name="connsiteY1" fmla="*/ 3450771 h 4168810"/>
                <a:gd name="connsiteX2" fmla="*/ 7875814 w 7875814"/>
                <a:gd name="connsiteY2" fmla="*/ 0 h 4168810"/>
                <a:gd name="connsiteX0" fmla="*/ 0 w 7875814"/>
                <a:gd name="connsiteY0" fmla="*/ 4158343 h 4168810"/>
                <a:gd name="connsiteX1" fmla="*/ 6770914 w 7875814"/>
                <a:gd name="connsiteY1" fmla="*/ 3450771 h 4168810"/>
                <a:gd name="connsiteX2" fmla="*/ 7875814 w 7875814"/>
                <a:gd name="connsiteY2" fmla="*/ 0 h 4168810"/>
                <a:gd name="connsiteX0" fmla="*/ 0 w 7875814"/>
                <a:gd name="connsiteY0" fmla="*/ 4158343 h 4168810"/>
                <a:gd name="connsiteX1" fmla="*/ 6770914 w 7875814"/>
                <a:gd name="connsiteY1" fmla="*/ 3450771 h 4168810"/>
                <a:gd name="connsiteX2" fmla="*/ 7875814 w 7875814"/>
                <a:gd name="connsiteY2" fmla="*/ 0 h 4168810"/>
                <a:gd name="connsiteX0" fmla="*/ 0 w 7875814"/>
                <a:gd name="connsiteY0" fmla="*/ 4158343 h 4199392"/>
                <a:gd name="connsiteX1" fmla="*/ 6981088 w 7875814"/>
                <a:gd name="connsiteY1" fmla="*/ 3668885 h 4199392"/>
                <a:gd name="connsiteX2" fmla="*/ 7875814 w 7875814"/>
                <a:gd name="connsiteY2" fmla="*/ 0 h 4199392"/>
                <a:gd name="connsiteX0" fmla="*/ 0 w 7880597"/>
                <a:gd name="connsiteY0" fmla="*/ 4158343 h 4185281"/>
                <a:gd name="connsiteX1" fmla="*/ 6981088 w 7880597"/>
                <a:gd name="connsiteY1" fmla="*/ 3668885 h 4185281"/>
                <a:gd name="connsiteX2" fmla="*/ 7875814 w 7880597"/>
                <a:gd name="connsiteY2" fmla="*/ 0 h 4185281"/>
                <a:gd name="connsiteX0" fmla="*/ 0 w 7887624"/>
                <a:gd name="connsiteY0" fmla="*/ 4158343 h 4187169"/>
                <a:gd name="connsiteX1" fmla="*/ 6981088 w 7887624"/>
                <a:gd name="connsiteY1" fmla="*/ 3668885 h 4187169"/>
                <a:gd name="connsiteX2" fmla="*/ 7875814 w 7887624"/>
                <a:gd name="connsiteY2" fmla="*/ 0 h 4187169"/>
                <a:gd name="connsiteX0" fmla="*/ 0 w 7847843"/>
                <a:gd name="connsiteY0" fmla="*/ 4229230 h 4281156"/>
                <a:gd name="connsiteX1" fmla="*/ 6981088 w 7847843"/>
                <a:gd name="connsiteY1" fmla="*/ 3739772 h 4281156"/>
                <a:gd name="connsiteX2" fmla="*/ 7775982 w 7847843"/>
                <a:gd name="connsiteY2" fmla="*/ 0 h 4281156"/>
                <a:gd name="connsiteX0" fmla="*/ 0 w 7893716"/>
                <a:gd name="connsiteY0" fmla="*/ 4229230 h 4281156"/>
                <a:gd name="connsiteX1" fmla="*/ 6981088 w 7893716"/>
                <a:gd name="connsiteY1" fmla="*/ 3739772 h 4281156"/>
                <a:gd name="connsiteX2" fmla="*/ 7775982 w 7893716"/>
                <a:gd name="connsiteY2" fmla="*/ 0 h 4281156"/>
                <a:gd name="connsiteX0" fmla="*/ 0 w 7797057"/>
                <a:gd name="connsiteY0" fmla="*/ 4229230 h 4247780"/>
                <a:gd name="connsiteX1" fmla="*/ 6981088 w 7797057"/>
                <a:gd name="connsiteY1" fmla="*/ 3739772 h 4247780"/>
                <a:gd name="connsiteX2" fmla="*/ 7775982 w 7797057"/>
                <a:gd name="connsiteY2" fmla="*/ 0 h 4247780"/>
                <a:gd name="connsiteX0" fmla="*/ 0 w 7791443"/>
                <a:gd name="connsiteY0" fmla="*/ 4229230 h 4244409"/>
                <a:gd name="connsiteX1" fmla="*/ 6981088 w 7791443"/>
                <a:gd name="connsiteY1" fmla="*/ 3739772 h 4244409"/>
                <a:gd name="connsiteX2" fmla="*/ 7775982 w 7791443"/>
                <a:gd name="connsiteY2" fmla="*/ 0 h 4244409"/>
                <a:gd name="connsiteX0" fmla="*/ 0 w 7775982"/>
                <a:gd name="connsiteY0" fmla="*/ 4229230 h 4244409"/>
                <a:gd name="connsiteX1" fmla="*/ 6981088 w 7775982"/>
                <a:gd name="connsiteY1" fmla="*/ 3739772 h 4244409"/>
                <a:gd name="connsiteX2" fmla="*/ 7775982 w 7775982"/>
                <a:gd name="connsiteY2" fmla="*/ 0 h 4244409"/>
                <a:gd name="connsiteX0" fmla="*/ 0 w 7776046"/>
                <a:gd name="connsiteY0" fmla="*/ 4229230 h 4238875"/>
                <a:gd name="connsiteX1" fmla="*/ 7090323 w 7776046"/>
                <a:gd name="connsiteY1" fmla="*/ 3659839 h 4238875"/>
                <a:gd name="connsiteX2" fmla="*/ 7775982 w 7776046"/>
                <a:gd name="connsiteY2" fmla="*/ 0 h 4238875"/>
                <a:gd name="connsiteX0" fmla="*/ 0 w 7775982"/>
                <a:gd name="connsiteY0" fmla="*/ 4229230 h 4243867"/>
                <a:gd name="connsiteX1" fmla="*/ 7090323 w 7775982"/>
                <a:gd name="connsiteY1" fmla="*/ 3659839 h 4243867"/>
                <a:gd name="connsiteX2" fmla="*/ 7775982 w 7775982"/>
                <a:gd name="connsiteY2" fmla="*/ 0 h 4243867"/>
                <a:gd name="connsiteX0" fmla="*/ 0 w 7775982"/>
                <a:gd name="connsiteY0" fmla="*/ 4229230 h 4260200"/>
                <a:gd name="connsiteX1" fmla="*/ 7090323 w 7775982"/>
                <a:gd name="connsiteY1" fmla="*/ 3659839 h 4260200"/>
                <a:gd name="connsiteX2" fmla="*/ 7775982 w 7775982"/>
                <a:gd name="connsiteY2" fmla="*/ 0 h 4260200"/>
                <a:gd name="connsiteX0" fmla="*/ 0 w 7776113"/>
                <a:gd name="connsiteY0" fmla="*/ 4229230 h 4260200"/>
                <a:gd name="connsiteX1" fmla="*/ 7090323 w 7776113"/>
                <a:gd name="connsiteY1" fmla="*/ 3659839 h 4260200"/>
                <a:gd name="connsiteX2" fmla="*/ 7775982 w 7776113"/>
                <a:gd name="connsiteY2" fmla="*/ 0 h 4260200"/>
                <a:gd name="connsiteX0" fmla="*/ 0 w 7783552"/>
                <a:gd name="connsiteY0" fmla="*/ 4229230 h 4277004"/>
                <a:gd name="connsiteX1" fmla="*/ 7090323 w 7783552"/>
                <a:gd name="connsiteY1" fmla="*/ 3659839 h 4277004"/>
                <a:gd name="connsiteX2" fmla="*/ 7775982 w 7783552"/>
                <a:gd name="connsiteY2" fmla="*/ 0 h 4277004"/>
                <a:gd name="connsiteX0" fmla="*/ 0 w 7783552"/>
                <a:gd name="connsiteY0" fmla="*/ 4229230 h 4261809"/>
                <a:gd name="connsiteX1" fmla="*/ 7090323 w 7783552"/>
                <a:gd name="connsiteY1" fmla="*/ 3659839 h 4261809"/>
                <a:gd name="connsiteX2" fmla="*/ 7775982 w 7783552"/>
                <a:gd name="connsiteY2" fmla="*/ 0 h 4261809"/>
                <a:gd name="connsiteX0" fmla="*/ 0 w 7775982"/>
                <a:gd name="connsiteY0" fmla="*/ 4229230 h 4261809"/>
                <a:gd name="connsiteX1" fmla="*/ 7090323 w 7775982"/>
                <a:gd name="connsiteY1" fmla="*/ 3659839 h 4261809"/>
                <a:gd name="connsiteX2" fmla="*/ 7775982 w 7775982"/>
                <a:gd name="connsiteY2" fmla="*/ 0 h 4261809"/>
                <a:gd name="connsiteX0" fmla="*/ 0 w 7775982"/>
                <a:gd name="connsiteY0" fmla="*/ 4229230 h 4261809"/>
                <a:gd name="connsiteX1" fmla="*/ 7090323 w 7775982"/>
                <a:gd name="connsiteY1" fmla="*/ 3659839 h 4261809"/>
                <a:gd name="connsiteX2" fmla="*/ 7775982 w 7775982"/>
                <a:gd name="connsiteY2" fmla="*/ 0 h 4261809"/>
                <a:gd name="connsiteX0" fmla="*/ 0 w 7775982"/>
                <a:gd name="connsiteY0" fmla="*/ 4229230 h 4319086"/>
                <a:gd name="connsiteX1" fmla="*/ 7090323 w 7775982"/>
                <a:gd name="connsiteY1" fmla="*/ 3659839 h 4319086"/>
                <a:gd name="connsiteX2" fmla="*/ 7775982 w 7775982"/>
                <a:gd name="connsiteY2" fmla="*/ 0 h 4319086"/>
                <a:gd name="connsiteX0" fmla="*/ 0 w 7775982"/>
                <a:gd name="connsiteY0" fmla="*/ 4229230 h 4294053"/>
                <a:gd name="connsiteX1" fmla="*/ 7038307 w 7775982"/>
                <a:gd name="connsiteY1" fmla="*/ 3597035 h 4294053"/>
                <a:gd name="connsiteX2" fmla="*/ 7775982 w 7775982"/>
                <a:gd name="connsiteY2" fmla="*/ 0 h 4294053"/>
                <a:gd name="connsiteX0" fmla="*/ 0 w 7775982"/>
                <a:gd name="connsiteY0" fmla="*/ 4229230 h 4294053"/>
                <a:gd name="connsiteX1" fmla="*/ 7038307 w 7775982"/>
                <a:gd name="connsiteY1" fmla="*/ 3597035 h 4294053"/>
                <a:gd name="connsiteX2" fmla="*/ 7775982 w 7775982"/>
                <a:gd name="connsiteY2" fmla="*/ 0 h 4294053"/>
                <a:gd name="connsiteX0" fmla="*/ 0 w 7775982"/>
                <a:gd name="connsiteY0" fmla="*/ 4229230 h 4266364"/>
                <a:gd name="connsiteX1" fmla="*/ 7126734 w 7775982"/>
                <a:gd name="connsiteY1" fmla="*/ 3511392 h 4266364"/>
                <a:gd name="connsiteX2" fmla="*/ 7775982 w 7775982"/>
                <a:gd name="connsiteY2" fmla="*/ 0 h 4266364"/>
                <a:gd name="connsiteX0" fmla="*/ 0 w 7775982"/>
                <a:gd name="connsiteY0" fmla="*/ 4229230 h 4269596"/>
                <a:gd name="connsiteX1" fmla="*/ 7105928 w 7775982"/>
                <a:gd name="connsiteY1" fmla="*/ 3522812 h 4269596"/>
                <a:gd name="connsiteX2" fmla="*/ 7775982 w 7775982"/>
                <a:gd name="connsiteY2" fmla="*/ 0 h 4269596"/>
                <a:gd name="connsiteX0" fmla="*/ 0 w 7775982"/>
                <a:gd name="connsiteY0" fmla="*/ 4229230 h 4264538"/>
                <a:gd name="connsiteX1" fmla="*/ 7105928 w 7775982"/>
                <a:gd name="connsiteY1" fmla="*/ 3522812 h 4264538"/>
                <a:gd name="connsiteX2" fmla="*/ 7775982 w 7775982"/>
                <a:gd name="connsiteY2" fmla="*/ 0 h 4264538"/>
                <a:gd name="connsiteX0" fmla="*/ 0 w 7775982"/>
                <a:gd name="connsiteY0" fmla="*/ 4229230 h 4241798"/>
                <a:gd name="connsiteX1" fmla="*/ 7105928 w 7775982"/>
                <a:gd name="connsiteY1" fmla="*/ 3522812 h 4241798"/>
                <a:gd name="connsiteX2" fmla="*/ 7775982 w 7775982"/>
                <a:gd name="connsiteY2" fmla="*/ 0 h 4241798"/>
                <a:gd name="connsiteX0" fmla="*/ 0 w 7775982"/>
                <a:gd name="connsiteY0" fmla="*/ 4229230 h 4229230"/>
                <a:gd name="connsiteX1" fmla="*/ 7105928 w 7775982"/>
                <a:gd name="connsiteY1" fmla="*/ 3522812 h 4229230"/>
                <a:gd name="connsiteX2" fmla="*/ 7775982 w 7775982"/>
                <a:gd name="connsiteY2" fmla="*/ 0 h 4229230"/>
                <a:gd name="connsiteX0" fmla="*/ 0 w 7775982"/>
                <a:gd name="connsiteY0" fmla="*/ 4229230 h 4229230"/>
                <a:gd name="connsiteX1" fmla="*/ 7105928 w 7775982"/>
                <a:gd name="connsiteY1" fmla="*/ 3522812 h 4229230"/>
                <a:gd name="connsiteX2" fmla="*/ 7775982 w 7775982"/>
                <a:gd name="connsiteY2" fmla="*/ 0 h 4229230"/>
                <a:gd name="connsiteX0" fmla="*/ 0 w 7775982"/>
                <a:gd name="connsiteY0" fmla="*/ 4229230 h 4229230"/>
                <a:gd name="connsiteX1" fmla="*/ 7105928 w 7775982"/>
                <a:gd name="connsiteY1" fmla="*/ 3522812 h 4229230"/>
                <a:gd name="connsiteX2" fmla="*/ 7775982 w 7775982"/>
                <a:gd name="connsiteY2" fmla="*/ 0 h 4229230"/>
                <a:gd name="connsiteX0" fmla="*/ 0 w 7775982"/>
                <a:gd name="connsiteY0" fmla="*/ 4229230 h 4229230"/>
                <a:gd name="connsiteX1" fmla="*/ 7105928 w 7775982"/>
                <a:gd name="connsiteY1" fmla="*/ 3522812 h 4229230"/>
                <a:gd name="connsiteX2" fmla="*/ 7775982 w 7775982"/>
                <a:gd name="connsiteY2" fmla="*/ 0 h 4229230"/>
                <a:gd name="connsiteX0" fmla="*/ 0 w 7775982"/>
                <a:gd name="connsiteY0" fmla="*/ 4229230 h 4229230"/>
                <a:gd name="connsiteX1" fmla="*/ 6918669 w 7775982"/>
                <a:gd name="connsiteY1" fmla="*/ 3539941 h 4229230"/>
                <a:gd name="connsiteX2" fmla="*/ 7775982 w 7775982"/>
                <a:gd name="connsiteY2" fmla="*/ 0 h 4229230"/>
                <a:gd name="connsiteX0" fmla="*/ 0 w 7775982"/>
                <a:gd name="connsiteY0" fmla="*/ 4229230 h 4229230"/>
                <a:gd name="connsiteX1" fmla="*/ 6918669 w 7775982"/>
                <a:gd name="connsiteY1" fmla="*/ 3539941 h 4229230"/>
                <a:gd name="connsiteX2" fmla="*/ 7775982 w 7775982"/>
                <a:gd name="connsiteY2" fmla="*/ 0 h 4229230"/>
                <a:gd name="connsiteX0" fmla="*/ 0 w 7775982"/>
                <a:gd name="connsiteY0" fmla="*/ 4229230 h 4229230"/>
                <a:gd name="connsiteX1" fmla="*/ 6918669 w 7775982"/>
                <a:gd name="connsiteY1" fmla="*/ 3539941 h 4229230"/>
                <a:gd name="connsiteX2" fmla="*/ 7775982 w 7775982"/>
                <a:gd name="connsiteY2" fmla="*/ 0 h 4229230"/>
                <a:gd name="connsiteX0" fmla="*/ 0 w 7775982"/>
                <a:gd name="connsiteY0" fmla="*/ 4229230 h 4229230"/>
                <a:gd name="connsiteX1" fmla="*/ 6918669 w 7775982"/>
                <a:gd name="connsiteY1" fmla="*/ 3539941 h 4229230"/>
                <a:gd name="connsiteX2" fmla="*/ 7775982 w 7775982"/>
                <a:gd name="connsiteY2" fmla="*/ 0 h 4229230"/>
                <a:gd name="connsiteX0" fmla="*/ 0 w 7775982"/>
                <a:gd name="connsiteY0" fmla="*/ 4229230 h 4229230"/>
                <a:gd name="connsiteX1" fmla="*/ 6918669 w 7775982"/>
                <a:gd name="connsiteY1" fmla="*/ 3539941 h 4229230"/>
                <a:gd name="connsiteX2" fmla="*/ 7775982 w 7775982"/>
                <a:gd name="connsiteY2" fmla="*/ 0 h 4229230"/>
                <a:gd name="connsiteX0" fmla="*/ 0 w 7775982"/>
                <a:gd name="connsiteY0" fmla="*/ 4229230 h 4229230"/>
                <a:gd name="connsiteX1" fmla="*/ 6918669 w 7775982"/>
                <a:gd name="connsiteY1" fmla="*/ 3539941 h 4229230"/>
                <a:gd name="connsiteX2" fmla="*/ 7775982 w 7775982"/>
                <a:gd name="connsiteY2" fmla="*/ 0 h 4229230"/>
                <a:gd name="connsiteX0" fmla="*/ 0 w 7775982"/>
                <a:gd name="connsiteY0" fmla="*/ 4229230 h 4229230"/>
                <a:gd name="connsiteX1" fmla="*/ 6918669 w 7775982"/>
                <a:gd name="connsiteY1" fmla="*/ 3539941 h 4229230"/>
                <a:gd name="connsiteX2" fmla="*/ 7775982 w 7775982"/>
                <a:gd name="connsiteY2" fmla="*/ 0 h 4229230"/>
                <a:gd name="connsiteX0" fmla="*/ 0 w 7775982"/>
                <a:gd name="connsiteY0" fmla="*/ 4229230 h 4229230"/>
                <a:gd name="connsiteX1" fmla="*/ 6918669 w 7775982"/>
                <a:gd name="connsiteY1" fmla="*/ 3539941 h 4229230"/>
                <a:gd name="connsiteX2" fmla="*/ 7775982 w 7775982"/>
                <a:gd name="connsiteY2" fmla="*/ 0 h 4229230"/>
                <a:gd name="connsiteX0" fmla="*/ 0 w 7775982"/>
                <a:gd name="connsiteY0" fmla="*/ 4229230 h 4229230"/>
                <a:gd name="connsiteX1" fmla="*/ 6918669 w 7775982"/>
                <a:gd name="connsiteY1" fmla="*/ 3539941 h 4229230"/>
                <a:gd name="connsiteX2" fmla="*/ 7775982 w 7775982"/>
                <a:gd name="connsiteY2" fmla="*/ 0 h 4229230"/>
                <a:gd name="connsiteX0" fmla="*/ 0 w 7775982"/>
                <a:gd name="connsiteY0" fmla="*/ 4229230 h 4229230"/>
                <a:gd name="connsiteX1" fmla="*/ 6918669 w 7775982"/>
                <a:gd name="connsiteY1" fmla="*/ 3539941 h 4229230"/>
                <a:gd name="connsiteX2" fmla="*/ 7775982 w 7775982"/>
                <a:gd name="connsiteY2" fmla="*/ 0 h 4229230"/>
                <a:gd name="connsiteX0" fmla="*/ 0 w 7775982"/>
                <a:gd name="connsiteY0" fmla="*/ 4229230 h 4229230"/>
                <a:gd name="connsiteX1" fmla="*/ 6918669 w 7775982"/>
                <a:gd name="connsiteY1" fmla="*/ 3539941 h 4229230"/>
                <a:gd name="connsiteX2" fmla="*/ 7775982 w 7775982"/>
                <a:gd name="connsiteY2" fmla="*/ 0 h 4229230"/>
                <a:gd name="connsiteX0" fmla="*/ 0 w 7775982"/>
                <a:gd name="connsiteY0" fmla="*/ 4229230 h 4229230"/>
                <a:gd name="connsiteX1" fmla="*/ 6918669 w 7775982"/>
                <a:gd name="connsiteY1" fmla="*/ 3539941 h 4229230"/>
                <a:gd name="connsiteX2" fmla="*/ 7775982 w 7775982"/>
                <a:gd name="connsiteY2" fmla="*/ 0 h 4229230"/>
                <a:gd name="connsiteX0" fmla="*/ 0 w 7775982"/>
                <a:gd name="connsiteY0" fmla="*/ 4229230 h 4229230"/>
                <a:gd name="connsiteX1" fmla="*/ 6918669 w 7775982"/>
                <a:gd name="connsiteY1" fmla="*/ 3539941 h 4229230"/>
                <a:gd name="connsiteX2" fmla="*/ 7775982 w 7775982"/>
                <a:gd name="connsiteY2" fmla="*/ 0 h 4229230"/>
                <a:gd name="connsiteX0" fmla="*/ 0 w 7775982"/>
                <a:gd name="connsiteY0" fmla="*/ 4229230 h 4229230"/>
                <a:gd name="connsiteX1" fmla="*/ 6946229 w 7775982"/>
                <a:gd name="connsiteY1" fmla="*/ 3396902 h 4229230"/>
                <a:gd name="connsiteX2" fmla="*/ 7775982 w 7775982"/>
                <a:gd name="connsiteY2" fmla="*/ 0 h 4229230"/>
                <a:gd name="connsiteX0" fmla="*/ 0 w 7775982"/>
                <a:gd name="connsiteY0" fmla="*/ 4229230 h 4229230"/>
                <a:gd name="connsiteX1" fmla="*/ 6946229 w 7775982"/>
                <a:gd name="connsiteY1" fmla="*/ 3396902 h 4229230"/>
                <a:gd name="connsiteX2" fmla="*/ 7775982 w 7775982"/>
                <a:gd name="connsiteY2" fmla="*/ 0 h 4229230"/>
                <a:gd name="connsiteX0" fmla="*/ 0 w 7775982"/>
                <a:gd name="connsiteY0" fmla="*/ 4229230 h 4229230"/>
                <a:gd name="connsiteX1" fmla="*/ 6946229 w 7775982"/>
                <a:gd name="connsiteY1" fmla="*/ 3396902 h 4229230"/>
                <a:gd name="connsiteX2" fmla="*/ 7775982 w 7775982"/>
                <a:gd name="connsiteY2" fmla="*/ 0 h 4229230"/>
                <a:gd name="connsiteX0" fmla="*/ 0 w 7775982"/>
                <a:gd name="connsiteY0" fmla="*/ 4229230 h 4229230"/>
                <a:gd name="connsiteX1" fmla="*/ 6946229 w 7775982"/>
                <a:gd name="connsiteY1" fmla="*/ 3396902 h 4229230"/>
                <a:gd name="connsiteX2" fmla="*/ 7775982 w 7775982"/>
                <a:gd name="connsiteY2" fmla="*/ 0 h 4229230"/>
                <a:gd name="connsiteX0" fmla="*/ 0 w 7775982"/>
                <a:gd name="connsiteY0" fmla="*/ 4229230 h 4229230"/>
                <a:gd name="connsiteX1" fmla="*/ 6946229 w 7775982"/>
                <a:gd name="connsiteY1" fmla="*/ 3396902 h 4229230"/>
                <a:gd name="connsiteX2" fmla="*/ 7775982 w 7775982"/>
                <a:gd name="connsiteY2" fmla="*/ 0 h 4229230"/>
                <a:gd name="connsiteX0" fmla="*/ 0 w 7775982"/>
                <a:gd name="connsiteY0" fmla="*/ 4229230 h 4229230"/>
                <a:gd name="connsiteX1" fmla="*/ 6946229 w 7775982"/>
                <a:gd name="connsiteY1" fmla="*/ 3396902 h 4229230"/>
                <a:gd name="connsiteX2" fmla="*/ 7775982 w 7775982"/>
                <a:gd name="connsiteY2" fmla="*/ 0 h 4229230"/>
                <a:gd name="connsiteX0" fmla="*/ 0 w 7775982"/>
                <a:gd name="connsiteY0" fmla="*/ 4229230 h 4229230"/>
                <a:gd name="connsiteX1" fmla="*/ 6946229 w 7775982"/>
                <a:gd name="connsiteY1" fmla="*/ 3396902 h 4229230"/>
                <a:gd name="connsiteX2" fmla="*/ 7775982 w 7775982"/>
                <a:gd name="connsiteY2" fmla="*/ 0 h 4229230"/>
                <a:gd name="connsiteX0" fmla="*/ 0 w 7775982"/>
                <a:gd name="connsiteY0" fmla="*/ 4229230 h 4229230"/>
                <a:gd name="connsiteX1" fmla="*/ 6946229 w 7775982"/>
                <a:gd name="connsiteY1" fmla="*/ 3396902 h 4229230"/>
                <a:gd name="connsiteX2" fmla="*/ 7775982 w 7775982"/>
                <a:gd name="connsiteY2" fmla="*/ 0 h 4229230"/>
                <a:gd name="connsiteX0" fmla="*/ 0 w 7775982"/>
                <a:gd name="connsiteY0" fmla="*/ 4229230 h 4229230"/>
                <a:gd name="connsiteX1" fmla="*/ 6946229 w 7775982"/>
                <a:gd name="connsiteY1" fmla="*/ 3396902 h 4229230"/>
                <a:gd name="connsiteX2" fmla="*/ 7775982 w 7775982"/>
                <a:gd name="connsiteY2" fmla="*/ 0 h 4229230"/>
                <a:gd name="connsiteX0" fmla="*/ 0 w 7775982"/>
                <a:gd name="connsiteY0" fmla="*/ 4229230 h 4229230"/>
                <a:gd name="connsiteX1" fmla="*/ 6946229 w 7775982"/>
                <a:gd name="connsiteY1" fmla="*/ 3396902 h 4229230"/>
                <a:gd name="connsiteX2" fmla="*/ 7775982 w 7775982"/>
                <a:gd name="connsiteY2" fmla="*/ 0 h 4229230"/>
                <a:gd name="connsiteX0" fmla="*/ 0 w 7775982"/>
                <a:gd name="connsiteY0" fmla="*/ 4229230 h 4229230"/>
                <a:gd name="connsiteX1" fmla="*/ 6753310 w 7775982"/>
                <a:gd name="connsiteY1" fmla="*/ 3447386 h 4229230"/>
                <a:gd name="connsiteX2" fmla="*/ 7775982 w 7775982"/>
                <a:gd name="connsiteY2" fmla="*/ 0 h 4229230"/>
                <a:gd name="connsiteX0" fmla="*/ 0 w 7775982"/>
                <a:gd name="connsiteY0" fmla="*/ 4229230 h 4251823"/>
                <a:gd name="connsiteX1" fmla="*/ 6829100 w 7775982"/>
                <a:gd name="connsiteY1" fmla="*/ 3548355 h 4251823"/>
                <a:gd name="connsiteX2" fmla="*/ 7775982 w 7775982"/>
                <a:gd name="connsiteY2" fmla="*/ 0 h 4251823"/>
                <a:gd name="connsiteX0" fmla="*/ 0 w 7775982"/>
                <a:gd name="connsiteY0" fmla="*/ 4229230 h 4229230"/>
                <a:gd name="connsiteX1" fmla="*/ 6815321 w 7775982"/>
                <a:gd name="connsiteY1" fmla="*/ 3405316 h 4229230"/>
                <a:gd name="connsiteX2" fmla="*/ 7775982 w 7775982"/>
                <a:gd name="connsiteY2" fmla="*/ 0 h 4229230"/>
                <a:gd name="connsiteX0" fmla="*/ 0 w 7775982"/>
                <a:gd name="connsiteY0" fmla="*/ 4229230 h 4229230"/>
                <a:gd name="connsiteX1" fmla="*/ 6856662 w 7775982"/>
                <a:gd name="connsiteY1" fmla="*/ 3430558 h 4229230"/>
                <a:gd name="connsiteX2" fmla="*/ 7775982 w 7775982"/>
                <a:gd name="connsiteY2" fmla="*/ 0 h 4229230"/>
                <a:gd name="connsiteX0" fmla="*/ 0 w 7775982"/>
                <a:gd name="connsiteY0" fmla="*/ 4229230 h 4230132"/>
                <a:gd name="connsiteX1" fmla="*/ 6856662 w 7775982"/>
                <a:gd name="connsiteY1" fmla="*/ 3472628 h 4230132"/>
                <a:gd name="connsiteX2" fmla="*/ 7775982 w 7775982"/>
                <a:gd name="connsiteY2" fmla="*/ 0 h 4230132"/>
                <a:gd name="connsiteX0" fmla="*/ 0 w 7775982"/>
                <a:gd name="connsiteY0" fmla="*/ 4229230 h 4229230"/>
                <a:gd name="connsiteX1" fmla="*/ 6856662 w 7775982"/>
                <a:gd name="connsiteY1" fmla="*/ 3472628 h 4229230"/>
                <a:gd name="connsiteX2" fmla="*/ 7775982 w 7775982"/>
                <a:gd name="connsiteY2" fmla="*/ 0 h 422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5982" h="4229230">
                  <a:moveTo>
                    <a:pt x="0" y="4229230"/>
                  </a:moveTo>
                  <a:cubicBezTo>
                    <a:pt x="1359594" y="4179793"/>
                    <a:pt x="5992912" y="4381377"/>
                    <a:pt x="6856662" y="3472628"/>
                  </a:cubicBezTo>
                  <a:cubicBezTo>
                    <a:pt x="7720412" y="2563879"/>
                    <a:pt x="7724908" y="425378"/>
                    <a:pt x="7775982" y="0"/>
                  </a:cubicBezTo>
                </a:path>
              </a:pathLst>
            </a:custGeom>
            <a:noFill/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10403541" y="1624396"/>
              <a:ext cx="0" cy="384048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318696" y="5570559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Utilization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1519238" y="1623991"/>
              <a:ext cx="8229600" cy="3840480"/>
            </a:xfrm>
            <a:custGeom>
              <a:avLst/>
              <a:gdLst>
                <a:gd name="connsiteX0" fmla="*/ 0 w 8072913"/>
                <a:gd name="connsiteY0" fmla="*/ 4163786 h 4187923"/>
                <a:gd name="connsiteX1" fmla="*/ 6847114 w 8072913"/>
                <a:gd name="connsiteY1" fmla="*/ 3565071 h 4187923"/>
                <a:gd name="connsiteX2" fmla="*/ 8039100 w 8072913"/>
                <a:gd name="connsiteY2" fmla="*/ 0 h 4187923"/>
                <a:gd name="connsiteX0" fmla="*/ 0 w 8135592"/>
                <a:gd name="connsiteY0" fmla="*/ 4163786 h 4172513"/>
                <a:gd name="connsiteX1" fmla="*/ 7124699 w 8135592"/>
                <a:gd name="connsiteY1" fmla="*/ 3385457 h 4172513"/>
                <a:gd name="connsiteX2" fmla="*/ 8039100 w 8135592"/>
                <a:gd name="connsiteY2" fmla="*/ 0 h 4172513"/>
                <a:gd name="connsiteX0" fmla="*/ 0 w 8060690"/>
                <a:gd name="connsiteY0" fmla="*/ 4163786 h 4196472"/>
                <a:gd name="connsiteX1" fmla="*/ 7124699 w 8060690"/>
                <a:gd name="connsiteY1" fmla="*/ 3385457 h 4196472"/>
                <a:gd name="connsiteX2" fmla="*/ 8039100 w 8060690"/>
                <a:gd name="connsiteY2" fmla="*/ 0 h 4196472"/>
                <a:gd name="connsiteX0" fmla="*/ 0 w 8044700"/>
                <a:gd name="connsiteY0" fmla="*/ 4163786 h 4317414"/>
                <a:gd name="connsiteX1" fmla="*/ 6531428 w 8044700"/>
                <a:gd name="connsiteY1" fmla="*/ 3722914 h 4317414"/>
                <a:gd name="connsiteX2" fmla="*/ 8039100 w 8044700"/>
                <a:gd name="connsiteY2" fmla="*/ 0 h 4317414"/>
                <a:gd name="connsiteX0" fmla="*/ 0 w 8047794"/>
                <a:gd name="connsiteY0" fmla="*/ 4163786 h 4177422"/>
                <a:gd name="connsiteX1" fmla="*/ 6531428 w 8047794"/>
                <a:gd name="connsiteY1" fmla="*/ 3722914 h 4177422"/>
                <a:gd name="connsiteX2" fmla="*/ 8039100 w 8047794"/>
                <a:gd name="connsiteY2" fmla="*/ 0 h 4177422"/>
                <a:gd name="connsiteX0" fmla="*/ 0 w 7893513"/>
                <a:gd name="connsiteY0" fmla="*/ 4158343 h 4223385"/>
                <a:gd name="connsiteX1" fmla="*/ 6531428 w 7893513"/>
                <a:gd name="connsiteY1" fmla="*/ 3717471 h 4223385"/>
                <a:gd name="connsiteX2" fmla="*/ 7875814 w 7893513"/>
                <a:gd name="connsiteY2" fmla="*/ 0 h 4223385"/>
                <a:gd name="connsiteX0" fmla="*/ 0 w 7875814"/>
                <a:gd name="connsiteY0" fmla="*/ 4158343 h 4223385"/>
                <a:gd name="connsiteX1" fmla="*/ 6531428 w 7875814"/>
                <a:gd name="connsiteY1" fmla="*/ 3717471 h 4223385"/>
                <a:gd name="connsiteX2" fmla="*/ 7875814 w 7875814"/>
                <a:gd name="connsiteY2" fmla="*/ 0 h 4223385"/>
                <a:gd name="connsiteX0" fmla="*/ 0 w 7875814"/>
                <a:gd name="connsiteY0" fmla="*/ 4158343 h 4188182"/>
                <a:gd name="connsiteX1" fmla="*/ 6553199 w 7875814"/>
                <a:gd name="connsiteY1" fmla="*/ 3592285 h 4188182"/>
                <a:gd name="connsiteX2" fmla="*/ 7875814 w 7875814"/>
                <a:gd name="connsiteY2" fmla="*/ 0 h 4188182"/>
                <a:gd name="connsiteX0" fmla="*/ 0 w 7875814"/>
                <a:gd name="connsiteY0" fmla="*/ 4158343 h 4167876"/>
                <a:gd name="connsiteX1" fmla="*/ 6553199 w 7875814"/>
                <a:gd name="connsiteY1" fmla="*/ 3592285 h 4167876"/>
                <a:gd name="connsiteX2" fmla="*/ 7875814 w 7875814"/>
                <a:gd name="connsiteY2" fmla="*/ 0 h 4167876"/>
                <a:gd name="connsiteX0" fmla="*/ 0 w 7875814"/>
                <a:gd name="connsiteY0" fmla="*/ 4158343 h 4167876"/>
                <a:gd name="connsiteX1" fmla="*/ 6553199 w 7875814"/>
                <a:gd name="connsiteY1" fmla="*/ 3592285 h 4167876"/>
                <a:gd name="connsiteX2" fmla="*/ 7875814 w 7875814"/>
                <a:gd name="connsiteY2" fmla="*/ 0 h 4167876"/>
                <a:gd name="connsiteX0" fmla="*/ 0 w 7875814"/>
                <a:gd name="connsiteY0" fmla="*/ 4158343 h 4163847"/>
                <a:gd name="connsiteX1" fmla="*/ 6770914 w 7875814"/>
                <a:gd name="connsiteY1" fmla="*/ 3450771 h 4163847"/>
                <a:gd name="connsiteX2" fmla="*/ 7875814 w 7875814"/>
                <a:gd name="connsiteY2" fmla="*/ 0 h 4163847"/>
                <a:gd name="connsiteX0" fmla="*/ 0 w 7875814"/>
                <a:gd name="connsiteY0" fmla="*/ 4158343 h 4168810"/>
                <a:gd name="connsiteX1" fmla="*/ 6770914 w 7875814"/>
                <a:gd name="connsiteY1" fmla="*/ 3450771 h 4168810"/>
                <a:gd name="connsiteX2" fmla="*/ 7875814 w 7875814"/>
                <a:gd name="connsiteY2" fmla="*/ 0 h 4168810"/>
                <a:gd name="connsiteX0" fmla="*/ 0 w 7875814"/>
                <a:gd name="connsiteY0" fmla="*/ 4158343 h 4168810"/>
                <a:gd name="connsiteX1" fmla="*/ 6770914 w 7875814"/>
                <a:gd name="connsiteY1" fmla="*/ 3450771 h 4168810"/>
                <a:gd name="connsiteX2" fmla="*/ 7875814 w 7875814"/>
                <a:gd name="connsiteY2" fmla="*/ 0 h 4168810"/>
                <a:gd name="connsiteX0" fmla="*/ 0 w 7875814"/>
                <a:gd name="connsiteY0" fmla="*/ 4158343 h 4168810"/>
                <a:gd name="connsiteX1" fmla="*/ 6770914 w 7875814"/>
                <a:gd name="connsiteY1" fmla="*/ 3450771 h 4168810"/>
                <a:gd name="connsiteX2" fmla="*/ 7875814 w 7875814"/>
                <a:gd name="connsiteY2" fmla="*/ 0 h 4168810"/>
                <a:gd name="connsiteX0" fmla="*/ 0 w 7875814"/>
                <a:gd name="connsiteY0" fmla="*/ 4158343 h 4162979"/>
                <a:gd name="connsiteX1" fmla="*/ 6460027 w 7875814"/>
                <a:gd name="connsiteY1" fmla="*/ 3225713 h 4162979"/>
                <a:gd name="connsiteX2" fmla="*/ 7875814 w 7875814"/>
                <a:gd name="connsiteY2" fmla="*/ 0 h 4162979"/>
                <a:gd name="connsiteX0" fmla="*/ 0 w 7875814"/>
                <a:gd name="connsiteY0" fmla="*/ 4158343 h 4164223"/>
                <a:gd name="connsiteX1" fmla="*/ 6460027 w 7875814"/>
                <a:gd name="connsiteY1" fmla="*/ 3225713 h 4164223"/>
                <a:gd name="connsiteX2" fmla="*/ 7875814 w 7875814"/>
                <a:gd name="connsiteY2" fmla="*/ 0 h 4164223"/>
                <a:gd name="connsiteX0" fmla="*/ 0 w 7875814"/>
                <a:gd name="connsiteY0" fmla="*/ 4158343 h 4158343"/>
                <a:gd name="connsiteX1" fmla="*/ 6460027 w 7875814"/>
                <a:gd name="connsiteY1" fmla="*/ 3225713 h 4158343"/>
                <a:gd name="connsiteX2" fmla="*/ 7875814 w 7875814"/>
                <a:gd name="connsiteY2" fmla="*/ 0 h 4158343"/>
                <a:gd name="connsiteX0" fmla="*/ 0 w 7875814"/>
                <a:gd name="connsiteY0" fmla="*/ 4158343 h 4158343"/>
                <a:gd name="connsiteX1" fmla="*/ 6460027 w 7875814"/>
                <a:gd name="connsiteY1" fmla="*/ 3225713 h 4158343"/>
                <a:gd name="connsiteX2" fmla="*/ 7875814 w 7875814"/>
                <a:gd name="connsiteY2" fmla="*/ 0 h 41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75814" h="4158343">
                  <a:moveTo>
                    <a:pt x="0" y="4158343"/>
                  </a:moveTo>
                  <a:cubicBezTo>
                    <a:pt x="2759086" y="4048426"/>
                    <a:pt x="5501426" y="3970510"/>
                    <a:pt x="6460027" y="3225713"/>
                  </a:cubicBezTo>
                  <a:cubicBezTo>
                    <a:pt x="7418628" y="2480916"/>
                    <a:pt x="7699126" y="879897"/>
                    <a:pt x="7875814" y="0"/>
                  </a:cubicBezTo>
                </a:path>
              </a:pathLst>
            </a:custGeom>
            <a:noFill/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 flipH="1">
              <a:off x="8668171" y="4433935"/>
              <a:ext cx="0" cy="457200"/>
            </a:xfrm>
            <a:prstGeom prst="straightConnector1">
              <a:avLst/>
            </a:prstGeom>
            <a:ln w="412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822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1123950"/>
            <a:ext cx="9715500" cy="4610100"/>
          </a:xfrm>
          <a:prstGeom prst="rect">
            <a:avLst/>
          </a:prstGeom>
        </p:spPr>
      </p:pic>
      <p:sp>
        <p:nvSpPr>
          <p:cNvPr id="13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Ek Mukta"/>
              </a:rPr>
              <a:t>Operations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701323"/>
            <a:ext cx="10972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Arrow 7"/>
          <p:cNvSpPr/>
          <p:nvPr/>
        </p:nvSpPr>
        <p:spPr>
          <a:xfrm>
            <a:off x="2043111" y="2695964"/>
            <a:ext cx="3234931" cy="822960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 Scheduled Cases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99258" y="1721957"/>
            <a:ext cx="323493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Root cause contributing to 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under-utilization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7106893" y="2695963"/>
            <a:ext cx="3181815" cy="82296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UNDER Scheduled Cases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50747" y="1721957"/>
            <a:ext cx="318181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Root cause contributing to 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delays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806440" y="1216152"/>
            <a:ext cx="0" cy="379476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534912" y="1216152"/>
            <a:ext cx="0" cy="379476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48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5" y="1142238"/>
            <a:ext cx="9609582" cy="4567321"/>
          </a:xfrm>
          <a:prstGeom prst="rect">
            <a:avLst/>
          </a:prstGeom>
        </p:spPr>
      </p:pic>
      <p:sp>
        <p:nvSpPr>
          <p:cNvPr id="13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Ek Mukta"/>
              </a:rPr>
              <a:t>Operations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701323"/>
            <a:ext cx="10972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2358539" y="2690582"/>
            <a:ext cx="2743200" cy="82296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12445" y="1642690"/>
            <a:ext cx="351357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GOAL: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Reduce error &amp; variation</a:t>
            </a:r>
          </a:p>
        </p:txBody>
      </p:sp>
      <p:sp>
        <p:nvSpPr>
          <p:cNvPr id="15" name="Left Arrow 14"/>
          <p:cNvSpPr/>
          <p:nvPr/>
        </p:nvSpPr>
        <p:spPr>
          <a:xfrm>
            <a:off x="7262744" y="2690582"/>
            <a:ext cx="2743200" cy="822960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806440" y="1216152"/>
            <a:ext cx="0" cy="379476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34912" y="1216152"/>
            <a:ext cx="0" cy="379476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98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Ek Mukta"/>
              </a:rPr>
              <a:t>Patient Experience - Duration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701323"/>
            <a:ext cx="10972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06424" y="943679"/>
            <a:ext cx="4715256" cy="4827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Facility Rating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39128" y="944247"/>
            <a:ext cx="4715256" cy="4827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Recommends Facility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09600" y="5374818"/>
            <a:ext cx="10972799" cy="632790"/>
          </a:xfrm>
          <a:prstGeom prst="rect">
            <a:avLst/>
          </a:prstGeom>
        </p:spPr>
        <p:txBody>
          <a:bodyPr/>
          <a:lstStyle>
            <a:lvl1pPr marL="168275" indent="-168275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Char char="•"/>
              <a:defRPr sz="14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30238" indent="-173038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Char char="–"/>
              <a:defRPr sz="14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81088" indent="-166688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Char char="•"/>
              <a:defRPr sz="12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543050" indent="-171450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Char char="–"/>
              <a:defRPr sz="1200" kern="1200">
                <a:solidFill>
                  <a:srgbClr val="4E4540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There is no direct correlation between patient satisfaction and duration.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CA2192-2098-42B8-AC8E-B3428F3030C8}"/>
              </a:ext>
            </a:extLst>
          </p:cNvPr>
          <p:cNvSpPr/>
          <p:nvPr/>
        </p:nvSpPr>
        <p:spPr>
          <a:xfrm>
            <a:off x="1240805" y="1668819"/>
            <a:ext cx="4446494" cy="3207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Chart Removed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AA88CF-23B6-4CB5-881E-84A85116F1D5}"/>
              </a:ext>
            </a:extLst>
          </p:cNvPr>
          <p:cNvSpPr/>
          <p:nvPr/>
        </p:nvSpPr>
        <p:spPr>
          <a:xfrm>
            <a:off x="6739128" y="1668819"/>
            <a:ext cx="4446494" cy="3207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Chart Removed</a:t>
            </a:r>
          </a:p>
        </p:txBody>
      </p:sp>
    </p:spTree>
    <p:extLst>
      <p:ext uri="{BB962C8B-B14F-4D97-AF65-F5344CB8AC3E}">
        <p14:creationId xmlns:p14="http://schemas.microsoft.com/office/powerpoint/2010/main" val="411114653"/>
      </p:ext>
    </p:extLst>
  </p:cSld>
  <p:clrMapOvr>
    <a:masterClrMapping/>
  </p:clrMapOvr>
</p:sld>
</file>

<file path=ppt/theme/theme1.xml><?xml version="1.0" encoding="utf-8"?>
<a:theme xmlns:a="http://schemas.openxmlformats.org/drawingml/2006/main" name="HCA_DS_Theme">
  <a:themeElements>
    <a:clrScheme name="HCAdefault">
      <a:dk1>
        <a:srgbClr val="020E20"/>
      </a:dk1>
      <a:lt1>
        <a:sysClr val="window" lastClr="FFFFFF"/>
      </a:lt1>
      <a:dk2>
        <a:srgbClr val="020E20"/>
      </a:dk2>
      <a:lt2>
        <a:srgbClr val="C2B8AF"/>
      </a:lt2>
      <a:accent1>
        <a:srgbClr val="020E20"/>
      </a:accent1>
      <a:accent2>
        <a:srgbClr val="E35929"/>
      </a:accent2>
      <a:accent3>
        <a:srgbClr val="4E4540"/>
      </a:accent3>
      <a:accent4>
        <a:srgbClr val="C2B8AF"/>
      </a:accent4>
      <a:accent5>
        <a:srgbClr val="005689"/>
      </a:accent5>
      <a:accent6>
        <a:srgbClr val="EDAC9A"/>
      </a:accent6>
      <a:hlink>
        <a:srgbClr val="E35929"/>
      </a:hlink>
      <a:folHlink>
        <a:srgbClr val="E3592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 anchor="t" anchorCtr="0">
        <a:noAutofit/>
      </a:bodyPr>
      <a:lstStyle>
        <a:defPPr>
          <a:defRPr sz="1400" dirty="0" err="1" smtClean="0">
            <a:solidFill>
              <a:srgbClr val="4E454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CA_DS_Theme" id="{13534661-DC93-48E7-B566-5AE9B79ADFEB}" vid="{409E8862-178F-4565-8C95-48CBE643AC8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HCA_DS_Theme</Template>
  <TotalTime>1499</TotalTime>
  <Words>1097</Words>
  <Application>Microsoft Office PowerPoint</Application>
  <PresentationFormat>Widescreen</PresentationFormat>
  <Paragraphs>253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HCA_DS_Theme</vt:lpstr>
      <vt:lpstr>Custom Design</vt:lpstr>
      <vt:lpstr>Clinical forecasting for or duration</vt:lpstr>
      <vt:lpstr>Development Team</vt:lpstr>
      <vt:lpstr>Agenda</vt:lpstr>
      <vt:lpstr>Business Insights &amp; Operational Levers</vt:lpstr>
      <vt:lpstr>Business Opportunity</vt:lpstr>
      <vt:lpstr>Operations Theory</vt:lpstr>
      <vt:lpstr>Operations</vt:lpstr>
      <vt:lpstr>Operations</vt:lpstr>
      <vt:lpstr>Patient Experience - Duration</vt:lpstr>
      <vt:lpstr>Patient Experience – Delay</vt:lpstr>
      <vt:lpstr>Financial Framework</vt:lpstr>
      <vt:lpstr>Data Science Model</vt:lpstr>
      <vt:lpstr>Model Description</vt:lpstr>
      <vt:lpstr>Features</vt:lpstr>
      <vt:lpstr>Model Parameters</vt:lpstr>
      <vt:lpstr>Model Performance (VALIDATION SET)</vt:lpstr>
      <vt:lpstr>Model Performance (VALIDATION SET)</vt:lpstr>
      <vt:lpstr>Example Case #1</vt:lpstr>
      <vt:lpstr>Pilot Planning</vt:lpstr>
      <vt:lpstr>Project Overview</vt:lpstr>
      <vt:lpstr>Product Lifecycle &amp; Development</vt:lpstr>
      <vt:lpstr>TIMELINE</vt:lpstr>
      <vt:lpstr>Next Steps</vt:lpstr>
    </vt:vector>
  </TitlesOfParts>
  <Company>HCA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CLIFFORD</dc:title>
  <dc:creator>Brown Matthew</dc:creator>
  <cp:lastModifiedBy>Matt Brown</cp:lastModifiedBy>
  <cp:revision>123</cp:revision>
  <dcterms:created xsi:type="dcterms:W3CDTF">2018-12-03T17:18:13Z</dcterms:created>
  <dcterms:modified xsi:type="dcterms:W3CDTF">2022-04-21T00:04:13Z</dcterms:modified>
</cp:coreProperties>
</file>